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75"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05E14C-CE21-48E1-9F47-069332C801EB}">
  <a:tblStyle styleId="{E905E14C-CE21-48E1-9F47-069332C801EB}"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341"/>
        <p:guide pos="3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258725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916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2"/>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2"/>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2"/>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2"/>
          <p:cNvGrpSpPr/>
          <p:nvPr/>
        </p:nvGrpSpPr>
        <p:grpSpPr>
          <a:xfrm>
            <a:off x="2349500" y="1057275"/>
            <a:ext cx="1566863" cy="1108075"/>
            <a:chOff x="2384425" y="1239838"/>
            <a:chExt cx="1143000" cy="898525"/>
          </a:xfrm>
        </p:grpSpPr>
        <p:sp>
          <p:nvSpPr>
            <p:cNvPr id="24" name="Google Shape;24;p2"/>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2"/>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2"/>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2"/>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2"/>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2"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2"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2"/>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2"/>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1"/>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1"/>
          <p:cNvGrpSpPr/>
          <p:nvPr/>
        </p:nvGrpSpPr>
        <p:grpSpPr>
          <a:xfrm>
            <a:off x="416888" y="4537346"/>
            <a:ext cx="5040000" cy="1123654"/>
            <a:chOff x="728663" y="4465638"/>
            <a:chExt cx="5354637" cy="1193801"/>
          </a:xfrm>
        </p:grpSpPr>
        <p:sp>
          <p:nvSpPr>
            <p:cNvPr id="98" name="Google Shape;98;p11"/>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1"/>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1"/>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1"/>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1"/>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1"/>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1"/>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3"/>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4"/>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4"/>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5"/>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5"/>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6"/>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6"/>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6"/>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6"/>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7"/>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7"/>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7"/>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7"/>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7"/>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7"/>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7"/>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7"/>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0"/>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0"/>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1"/>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1"/>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3"/>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2"/>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2"/>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3"/>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3"/>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4"/>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4"/>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4"/>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4"/>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4"/>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4"/>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5"/>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5"/>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5"/>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5"/>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5"/>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5"/>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8"/>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8"/>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8"/>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8"/>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8"/>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8"/>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5"/>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5"/>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6"/>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7"/>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7"/>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7"/>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9"/>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0"/>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0"/>
          <p:cNvGrpSpPr/>
          <p:nvPr/>
        </p:nvGrpSpPr>
        <p:grpSpPr>
          <a:xfrm>
            <a:off x="4979035" y="2404110"/>
            <a:ext cx="735013" cy="682321"/>
            <a:chOff x="5662614" y="3032124"/>
            <a:chExt cx="863600" cy="801689"/>
          </a:xfrm>
        </p:grpSpPr>
        <p:sp>
          <p:nvSpPr>
            <p:cNvPr id="82" name="Google Shape;82;p10"/>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0"/>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0"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0"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0"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0"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0"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0"/>
          <p:cNvSpPr/>
          <p:nvPr/>
        </p:nvSpPr>
        <p:spPr>
          <a:xfrm>
            <a:off x="415038" y="5640913"/>
            <a:ext cx="4198620" cy="569387"/>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0"/>
          <p:cNvSpPr/>
          <p:nvPr/>
        </p:nvSpPr>
        <p:spPr>
          <a:xfrm>
            <a:off x="6536184" y="5933302"/>
            <a:ext cx="5219699" cy="2769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0"/>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0"/>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0"/>
          <p:cNvSpPr/>
          <p:nvPr/>
        </p:nvSpPr>
        <p:spPr>
          <a:xfrm>
            <a:off x="6536184" y="2507082"/>
            <a:ext cx="2219960" cy="229615"/>
          </a:xfrm>
          <a:prstGeom prst="rect">
            <a:avLst/>
          </a:prstGeom>
          <a:noFill/>
          <a:ln>
            <a:noFill/>
          </a:ln>
        </p:spPr>
        <p:txBody>
          <a:bodyPr spcFirstLastPara="1" wrap="square" lIns="0" tIns="0" rIns="0" bIns="0" anchor="t" anchorCtr="0">
            <a:no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0">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1501102" y="171573"/>
            <a:ext cx="419436" cy="388988"/>
            <a:chOff x="11501102" y="171573"/>
            <a:chExt cx="419436" cy="388988"/>
          </a:xfrm>
        </p:grpSpPr>
        <p:sp>
          <p:nvSpPr>
            <p:cNvPr id="11" name="Google Shape;11;p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1"/>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1"/>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2"/>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2"/>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2"/>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2"/>
          <p:cNvGrpSpPr/>
          <p:nvPr/>
        </p:nvGrpSpPr>
        <p:grpSpPr>
          <a:xfrm>
            <a:off x="11501102" y="171573"/>
            <a:ext cx="419436" cy="388988"/>
            <a:chOff x="11501102" y="171573"/>
            <a:chExt cx="419436" cy="388988"/>
          </a:xfrm>
        </p:grpSpPr>
        <p:sp>
          <p:nvSpPr>
            <p:cNvPr id="111" name="Google Shape;111;p1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2"/>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2"/>
          <p:cNvGrpSpPr/>
          <p:nvPr/>
        </p:nvGrpSpPr>
        <p:grpSpPr>
          <a:xfrm>
            <a:off x="11501102" y="171573"/>
            <a:ext cx="419436" cy="388988"/>
            <a:chOff x="11501102" y="171573"/>
            <a:chExt cx="419436" cy="388988"/>
          </a:xfrm>
        </p:grpSpPr>
        <p:sp>
          <p:nvSpPr>
            <p:cNvPr id="115" name="Google Shape;115;p1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2"/>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2"/>
          <p:cNvGrpSpPr/>
          <p:nvPr/>
        </p:nvGrpSpPr>
        <p:grpSpPr>
          <a:xfrm>
            <a:off x="12355040" y="33161"/>
            <a:ext cx="360000" cy="1800000"/>
            <a:chOff x="12355040" y="33161"/>
            <a:chExt cx="360000" cy="1800000"/>
          </a:xfrm>
        </p:grpSpPr>
        <p:sp>
          <p:nvSpPr>
            <p:cNvPr id="120" name="Google Shape;120;p12"/>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2"/>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2"/>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2"/>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2"/>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2"/>
          <p:cNvGrpSpPr/>
          <p:nvPr/>
        </p:nvGrpSpPr>
        <p:grpSpPr>
          <a:xfrm>
            <a:off x="12355040" y="1954479"/>
            <a:ext cx="360000" cy="4875772"/>
            <a:chOff x="12355040" y="1954479"/>
            <a:chExt cx="360000" cy="4875772"/>
          </a:xfrm>
        </p:grpSpPr>
        <p:sp>
          <p:nvSpPr>
            <p:cNvPr id="126" name="Google Shape;126;p12"/>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2"/>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2"/>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2"/>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2"/>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2"/>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2"/>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2"/>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2"/>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2"/>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2"/>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2"/>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2"/>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2"/>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hyperlink" Target="mailto:raubins.raj@capgemini.com"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SaiDivyaSreeB" TargetMode="External"/><Relationship Id="rId5" Type="http://schemas.openxmlformats.org/officeDocument/2006/relationships/image" Target="../media/image11.png"/><Relationship Id="rId4" Type="http://schemas.openxmlformats.org/officeDocument/2006/relationships/hyperlink" Target="https://drive.google.com/file/d/1JIOX6E_R6BNb3fzq80LvABbebRSRiYsA/view?usp=drivesd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29"/>
          <p:cNvGraphicFramePr/>
          <p:nvPr/>
        </p:nvGraphicFramePr>
        <p:xfrm>
          <a:off x="9229514" y="1447799"/>
          <a:ext cx="2962475" cy="4949875"/>
        </p:xfrm>
        <a:graphic>
          <a:graphicData uri="http://schemas.openxmlformats.org/drawingml/2006/table">
            <a:tbl>
              <a:tblPr firstRow="1" bandRow="1">
                <a:noFill/>
                <a:tableStyleId>{E905E14C-CE21-48E1-9F47-069332C801EB}</a:tableStyleId>
              </a:tblPr>
              <a:tblGrid>
                <a:gridCol w="752675"/>
                <a:gridCol w="2209800"/>
              </a:tblGrid>
              <a:tr h="508500">
                <a:tc>
                  <a:txBody>
                    <a:bodyPr/>
                    <a:lstStyle/>
                    <a:p>
                      <a:pPr marL="0" marR="0" lvl="0" indent="0" algn="l" rtl="0">
                        <a:spcBef>
                          <a:spcPts val="0"/>
                        </a:spcBef>
                        <a:spcAft>
                          <a:spcPts val="0"/>
                        </a:spcAft>
                        <a:buNone/>
                      </a:pPr>
                      <a:r>
                        <a:rPr lang="en-US" sz="800" b="0" u="none" strike="noStrike" cap="none" dirty="0"/>
                        <a:t>Java 8 </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dirty="0"/>
                        <a:t>Java Basics, OOPS, Collections, Arrays, Loops, Lambda Exp, Stream API</a:t>
                      </a:r>
                      <a:endParaRPr dirty="0"/>
                    </a:p>
                    <a:p>
                      <a:pPr marL="0" marR="0" lvl="0" indent="0" algn="l" rtl="0">
                        <a:spcBef>
                          <a:spcPts val="0"/>
                        </a:spcBef>
                        <a:spcAft>
                          <a:spcPts val="0"/>
                        </a:spcAft>
                        <a:buNone/>
                      </a:pPr>
                      <a:r>
                        <a:rPr lang="en-US" sz="700" b="0" u="none" strike="noStrike" cap="none" dirty="0"/>
                        <a:t>Junit, Mockito</a:t>
                      </a:r>
                      <a:endParaRPr sz="700" b="0" i="0" u="none" strike="noStrike" cap="none" dirty="0">
                        <a:solidFill>
                          <a:srgbClr val="000000"/>
                        </a:solidFill>
                        <a:latin typeface="Verdana"/>
                        <a:ea typeface="Verdana"/>
                        <a:cs typeface="Verdana"/>
                        <a:sym typeface="Verdana"/>
                      </a:endParaRPr>
                    </a:p>
                  </a:txBody>
                  <a:tcPr marL="91450" marR="91450" marT="45725" marB="45725"/>
                </a:tc>
              </a:tr>
              <a:tr h="50850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u="none" strike="noStrike" cap="none"/>
                        <a:t>IOC &amp; Dependency Injection, Autowire</a:t>
                      </a:r>
                      <a:endParaRPr sz="800" b="0" i="0" u="none" strike="noStrike" cap="none">
                        <a:solidFill>
                          <a:srgbClr val="000000"/>
                        </a:solidFill>
                        <a:latin typeface="Verdana"/>
                        <a:ea typeface="Verdana"/>
                        <a:cs typeface="Verdana"/>
                        <a:sym typeface="Verdana"/>
                      </a:endParaRPr>
                    </a:p>
                  </a:txBody>
                  <a:tcPr marL="91450" marR="91450" marT="45725" marB="45725"/>
                </a:tc>
              </a:tr>
              <a:tr h="64410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Exception Handling, Testing services.</a:t>
                      </a:r>
                      <a:endParaRPr sz="700">
                        <a:solidFill>
                          <a:schemeClr val="dk1"/>
                        </a:solidFill>
                      </a:endParaRPr>
                    </a:p>
                  </a:txBody>
                  <a:tcPr marL="91450" marR="91450" marT="45725" marB="45725"/>
                </a:tc>
              </a:tr>
              <a:tr h="713900">
                <a:tc>
                  <a:txBody>
                    <a:bodyPr/>
                    <a:lstStyle/>
                    <a:p>
                      <a:pPr marL="0" marR="0" lvl="0" indent="0" algn="l" rtl="0">
                        <a:spcBef>
                          <a:spcPts val="0"/>
                        </a:spcBef>
                        <a:spcAft>
                          <a:spcPts val="0"/>
                        </a:spcAft>
                        <a:buNone/>
                      </a:pPr>
                      <a:r>
                        <a:rPr lang="en-US" sz="800" u="none" strike="noStrike" cap="none" dirty="0"/>
                        <a:t>Spring Boot Microservices</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tr>
              <a:tr h="508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rPr>
                        <a:t>Eureka server, Netflix Eureka Client, resilience4j, </a:t>
                      </a:r>
                      <a:r>
                        <a:rPr lang="en-US" sz="700" i="0" u="none" strike="noStrike" cap="none">
                          <a:solidFill>
                            <a:srgbClr val="000000"/>
                          </a:solidFill>
                        </a:rPr>
                        <a:t>Spring cloud API gatewa</a:t>
                      </a:r>
                      <a:r>
                        <a:rPr lang="en-US" sz="700" b="0" i="0" u="none" strike="noStrike" cap="none">
                          <a:solidFill>
                            <a:srgbClr val="000000"/>
                          </a:solidFill>
                          <a:latin typeface="Verdana"/>
                          <a:ea typeface="Verdana"/>
                          <a:cs typeface="Verdana"/>
                          <a:sym typeface="Verdana"/>
                        </a:rPr>
                        <a:t>y</a:t>
                      </a:r>
                      <a:endParaRPr/>
                    </a:p>
                  </a:txBody>
                  <a:tcPr marL="91450" marR="91450" marT="45725" marB="45725"/>
                </a:tc>
              </a:tr>
              <a:tr h="508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Angular</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Services, Modules, Routing, Forms &amp; Validation, Testing using Jasmine &amp; Karma</a:t>
                      </a:r>
                      <a:endParaRPr sz="700" b="0" i="0" u="none" strike="noStrike" cap="none">
                        <a:solidFill>
                          <a:srgbClr val="000000"/>
                        </a:solidFill>
                        <a:latin typeface="Verdana"/>
                        <a:ea typeface="Verdana"/>
                        <a:cs typeface="Verdana"/>
                        <a:sym typeface="Verdana"/>
                      </a:endParaRPr>
                    </a:p>
                  </a:txBody>
                  <a:tcPr marL="91450" marR="91450" marT="45725" marB="45725"/>
                </a:tc>
              </a:tr>
              <a:tr h="375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Atlas </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tr>
              <a:tr h="375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 ES6 &amp; TypeScript</a:t>
                      </a:r>
                      <a:endParaRPr sz="700" u="none" strike="noStrike" cap="none">
                        <a:solidFill>
                          <a:schemeClr val="dk1"/>
                        </a:solidFill>
                        <a:latin typeface="Verdana"/>
                        <a:ea typeface="Verdana"/>
                        <a:cs typeface="Verdana"/>
                        <a:sym typeface="Verdana"/>
                      </a:endParaRPr>
                    </a:p>
                  </a:txBody>
                  <a:tcPr marL="91450" marR="91450" marT="45725" marB="45725"/>
                </a:tc>
              </a:tr>
              <a:tr h="2979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Postman, IDE</a:t>
                      </a:r>
                      <a:endParaRPr/>
                    </a:p>
                  </a:txBody>
                  <a:tcPr marL="91450" marR="91450" marT="45725" marB="45725"/>
                </a:tc>
              </a:tr>
              <a:tr h="508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Team management. Peer learning,</a:t>
                      </a:r>
                      <a:r>
                        <a:rPr lang="en-US" sz="700"/>
                        <a:t>Communication</a:t>
                      </a:r>
                      <a:endParaRPr/>
                    </a:p>
                  </a:txBody>
                  <a:tcPr marL="91450" marR="91450" marT="45725" marB="45725"/>
                </a:tc>
              </a:tr>
            </a:tbl>
          </a:graphicData>
        </a:graphic>
      </p:graphicFrame>
      <p:sp>
        <p:nvSpPr>
          <p:cNvPr id="217" name="Google Shape;217;p29"/>
          <p:cNvSpPr txBox="1">
            <a:spLocks noGrp="1"/>
          </p:cNvSpPr>
          <p:nvPr>
            <p:ph type="body" idx="1"/>
          </p:nvPr>
        </p:nvSpPr>
        <p:spPr>
          <a:xfrm>
            <a:off x="4830619" y="2946400"/>
            <a:ext cx="4014900" cy="31878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On Demand Car Wash Application</a:t>
            </a:r>
            <a:endParaRPr dirty="0"/>
          </a:p>
          <a:p>
            <a:pPr marL="0" lvl="0" indent="0" algn="l" rtl="0">
              <a:lnSpc>
                <a:spcPct val="114000"/>
              </a:lnSpc>
              <a:spcBef>
                <a:spcPts val="1000"/>
              </a:spcBef>
              <a:spcAft>
                <a:spcPts val="0"/>
              </a:spcAft>
              <a:buClr>
                <a:schemeClr val="dk1"/>
              </a:buClr>
              <a:buSzPts val="1000"/>
              <a:buNone/>
            </a:pPr>
            <a:r>
              <a:rPr lang="en-US" dirty="0"/>
              <a:t>Completed case study of On Demand Car Wash Application along with JWT authentication, Swagger and payment gateway using Razorpay, spring cloud API gateway, unit testing using Junit </a:t>
            </a:r>
            <a:r>
              <a:rPr lang="en-US" dirty="0" smtClean="0"/>
              <a:t>, Mockito and </a:t>
            </a:r>
            <a:r>
              <a:rPr lang="en-US" dirty="0"/>
              <a:t>Angular used for user interface.</a:t>
            </a:r>
            <a:endParaRPr dirty="0"/>
          </a:p>
          <a:p>
            <a:pPr marL="0" lvl="0" indent="0" algn="l" rtl="0">
              <a:lnSpc>
                <a:spcPct val="114000"/>
              </a:lnSpc>
              <a:spcBef>
                <a:spcPts val="1000"/>
              </a:spcBef>
              <a:spcAft>
                <a:spcPts val="0"/>
              </a:spcAft>
              <a:buClr>
                <a:schemeClr val="dk1"/>
              </a:buClr>
              <a:buSzPts val="1000"/>
              <a:buNone/>
            </a:pPr>
            <a:r>
              <a:rPr lang="en-US" b="1" dirty="0"/>
              <a:t>Book App</a:t>
            </a:r>
            <a:endParaRPr dirty="0"/>
          </a:p>
          <a:p>
            <a:pPr marL="0" lvl="0" indent="0" algn="l" rtl="0">
              <a:lnSpc>
                <a:spcPct val="114000"/>
              </a:lnSpc>
              <a:spcBef>
                <a:spcPts val="1000"/>
              </a:spcBef>
              <a:spcAft>
                <a:spcPts val="0"/>
              </a:spcAft>
              <a:buClr>
                <a:schemeClr val="dk1"/>
              </a:buClr>
              <a:buSzPts val="1000"/>
              <a:buNone/>
            </a:pPr>
            <a:r>
              <a:rPr lang="en-US" dirty="0"/>
              <a:t>Done small practice project on Book App with angular as user interface, spring boot and SQL for backened.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dirty="0"/>
              <a:t/>
            </a:r>
            <a:br>
              <a:rPr lang="en-US" dirty="0"/>
            </a:br>
            <a:r>
              <a:rPr lang="en-US" dirty="0"/>
              <a:t/>
            </a:r>
            <a:br>
              <a:rPr lang="en-US" dirty="0"/>
            </a:br>
            <a:endParaRPr dirty="0"/>
          </a:p>
        </p:txBody>
      </p:sp>
      <p:sp>
        <p:nvSpPr>
          <p:cNvPr id="218" name="Google Shape;218;p29"/>
          <p:cNvSpPr txBox="1">
            <a:spLocks noGrp="1"/>
          </p:cNvSpPr>
          <p:nvPr>
            <p:ph type="body" idx="3"/>
          </p:nvPr>
        </p:nvSpPr>
        <p:spPr>
          <a:xfrm>
            <a:off x="2468563" y="665163"/>
            <a:ext cx="6056400" cy="322200"/>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29"/>
          <p:cNvSpPr txBox="1">
            <a:spLocks noGrp="1"/>
          </p:cNvSpPr>
          <p:nvPr>
            <p:ph type="body" idx="4"/>
          </p:nvPr>
        </p:nvSpPr>
        <p:spPr>
          <a:xfrm>
            <a:off x="3649663" y="1353344"/>
            <a:ext cx="2374800" cy="295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29"/>
          <p:cNvSpPr txBox="1">
            <a:spLocks noGrp="1"/>
          </p:cNvSpPr>
          <p:nvPr>
            <p:ph type="body" idx="6"/>
          </p:nvPr>
        </p:nvSpPr>
        <p:spPr>
          <a:xfrm>
            <a:off x="3259150" y="1580275"/>
            <a:ext cx="3410100" cy="108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sai-divya-sree.bellamkonda</a:t>
            </a:r>
            <a:r>
              <a:rPr lang="en-US" u="sng">
                <a:solidFill>
                  <a:schemeClr val="hlink"/>
                </a:solidFill>
                <a:hlinkClick r:id="rId3"/>
              </a:rPr>
              <a:t>@capgemini.com</a:t>
            </a:r>
            <a:r>
              <a:rPr lang="en-US"/>
              <a:t> </a:t>
            </a:r>
            <a:endParaRPr/>
          </a:p>
        </p:txBody>
      </p:sp>
      <p:sp>
        <p:nvSpPr>
          <p:cNvPr id="221" name="Google Shape;221;p29"/>
          <p:cNvSpPr txBox="1">
            <a:spLocks noGrp="1"/>
          </p:cNvSpPr>
          <p:nvPr>
            <p:ph type="body" idx="7"/>
          </p:nvPr>
        </p:nvSpPr>
        <p:spPr>
          <a:xfrm>
            <a:off x="3348050" y="1838405"/>
            <a:ext cx="2382900" cy="261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+91 6303209767</a:t>
            </a:r>
            <a:endParaRPr dirty="0"/>
          </a:p>
        </p:txBody>
      </p:sp>
      <p:sp>
        <p:nvSpPr>
          <p:cNvPr id="222" name="Google Shape;222;p29"/>
          <p:cNvSpPr txBox="1">
            <a:spLocks noGrp="1"/>
          </p:cNvSpPr>
          <p:nvPr>
            <p:ph type="body" idx="8"/>
          </p:nvPr>
        </p:nvSpPr>
        <p:spPr>
          <a:xfrm>
            <a:off x="438150" y="2672557"/>
            <a:ext cx="3905400" cy="3956700"/>
          </a:xfrm>
          <a:prstGeom prst="rect">
            <a:avLst/>
          </a:prstGeom>
          <a:noFill/>
          <a:ln>
            <a:noFill/>
          </a:ln>
        </p:spPr>
        <p:txBody>
          <a:bodyPr spcFirstLastPara="1" wrap="square" lIns="0" tIns="0" rIns="0" bIns="0" anchor="t" anchorCtr="0">
            <a:noAutofit/>
          </a:bodyPr>
          <a:lstStyle/>
          <a:p>
            <a:pPr marL="171450" lvl="0" indent="-107950" algn="l" rtl="0">
              <a:lnSpc>
                <a:spcPct val="114000"/>
              </a:lnSpc>
              <a:spcBef>
                <a:spcPts val="0"/>
              </a:spcBef>
              <a:spcAft>
                <a:spcPts val="0"/>
              </a:spcAft>
              <a:buClr>
                <a:schemeClr val="dk1"/>
              </a:buClr>
              <a:buSzPts val="1000"/>
              <a:buFont typeface="Arial"/>
              <a:buNone/>
            </a:pPr>
            <a:endParaRPr dirty="0"/>
          </a:p>
          <a:p>
            <a:pPr marL="171450" lvl="0" indent="-171450" algn="l" rtl="0">
              <a:lnSpc>
                <a:spcPct val="114000"/>
              </a:lnSpc>
              <a:spcBef>
                <a:spcPts val="1000"/>
              </a:spcBef>
              <a:spcAft>
                <a:spcPts val="0"/>
              </a:spcAft>
              <a:buClr>
                <a:schemeClr val="dk1"/>
              </a:buClr>
              <a:buSzPts val="1000"/>
              <a:buFont typeface="Arial"/>
              <a:buChar char="•"/>
            </a:pPr>
            <a:r>
              <a:rPr lang="en-US" dirty="0">
                <a:latin typeface="Verdana" panose="020B0604030504040204" pitchFamily="34" charset="0"/>
                <a:ea typeface="Verdana" panose="020B0604030504040204" pitchFamily="34" charset="0"/>
              </a:rPr>
              <a:t>Hands-on experience in creating </a:t>
            </a:r>
            <a:r>
              <a:rPr lang="en-US" b="1" dirty="0">
                <a:latin typeface="Verdana" panose="020B0604030504040204" pitchFamily="34" charset="0"/>
                <a:ea typeface="Verdana" panose="020B0604030504040204" pitchFamily="34" charset="0"/>
              </a:rPr>
              <a:t>microservices</a:t>
            </a:r>
            <a:r>
              <a:rPr lang="en-US" dirty="0">
                <a:latin typeface="Verdana" panose="020B0604030504040204" pitchFamily="34" charset="0"/>
                <a:ea typeface="Verdana" panose="020B0604030504040204" pitchFamily="34" charset="0"/>
              </a:rPr>
              <a:t> with </a:t>
            </a:r>
            <a:r>
              <a:rPr lang="en-US" b="1" dirty="0">
                <a:latin typeface="Verdana" panose="020B0604030504040204" pitchFamily="34" charset="0"/>
                <a:ea typeface="Verdana" panose="020B0604030504040204" pitchFamily="34" charset="0"/>
              </a:rPr>
              <a:t>Spring Boot, Spring Security, Spring Cloud API Gateway,</a:t>
            </a:r>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Eureka server, Resilience 4J, Load balancing</a:t>
            </a:r>
            <a:r>
              <a:rPr lang="en-US" dirty="0">
                <a:latin typeface="Verdana" panose="020B0604030504040204" pitchFamily="34" charset="0"/>
                <a:ea typeface="Verdana" panose="020B0604030504040204" pitchFamily="34" charset="0"/>
              </a:rPr>
              <a:t> including </a:t>
            </a:r>
            <a:r>
              <a:rPr lang="en-US" b="1" dirty="0">
                <a:latin typeface="Verdana" panose="020B0604030504040204" pitchFamily="34" charset="0"/>
                <a:ea typeface="Verdana" panose="020B0604030504040204" pitchFamily="34" charset="0"/>
              </a:rPr>
              <a:t>Logging</a:t>
            </a:r>
            <a:r>
              <a:rPr lang="en-US" dirty="0">
                <a:latin typeface="Verdana" panose="020B0604030504040204" pitchFamily="34" charset="0"/>
                <a:ea typeface="Verdana" panose="020B0604030504040204" pitchFamily="34" charset="0"/>
              </a:rPr>
              <a:t> using </a:t>
            </a:r>
            <a:r>
              <a:rPr lang="en-US" b="1" dirty="0">
                <a:latin typeface="Verdana" panose="020B0604030504040204" pitchFamily="34" charset="0"/>
                <a:ea typeface="Verdana" panose="020B0604030504040204" pitchFamily="34" charset="0"/>
              </a:rPr>
              <a:t>SLF4j</a:t>
            </a:r>
            <a:r>
              <a:rPr lang="en-US" dirty="0">
                <a:latin typeface="Verdana" panose="020B0604030504040204" pitchFamily="34" charset="0"/>
                <a:ea typeface="Verdana" panose="020B0604030504040204" pitchFamily="34" charset="0"/>
              </a:rPr>
              <a:t>.</a:t>
            </a:r>
            <a:endParaRPr dirty="0">
              <a:latin typeface="Verdana" panose="020B0604030504040204" pitchFamily="34" charset="0"/>
              <a:ea typeface="Verdana" panose="020B0604030504040204" pitchFamily="34" charset="0"/>
            </a:endParaRPr>
          </a:p>
          <a:p>
            <a:pPr marL="171450" lvl="0" indent="-171450" algn="l" rtl="0">
              <a:lnSpc>
                <a:spcPct val="114000"/>
              </a:lnSpc>
              <a:spcBef>
                <a:spcPts val="1000"/>
              </a:spcBef>
              <a:spcAft>
                <a:spcPts val="0"/>
              </a:spcAft>
              <a:buClr>
                <a:schemeClr val="dk1"/>
              </a:buClr>
              <a:buSzPts val="1000"/>
              <a:buFont typeface="Arial"/>
              <a:buChar char="•"/>
            </a:pPr>
            <a:r>
              <a:rPr lang="en-US" dirty="0">
                <a:latin typeface="Verdana" panose="020B0604030504040204" pitchFamily="34" charset="0"/>
                <a:ea typeface="Verdana" panose="020B0604030504040204" pitchFamily="34" charset="0"/>
              </a:rPr>
              <a:t>Experience in creating documentation with </a:t>
            </a:r>
            <a:r>
              <a:rPr lang="en-US" b="1" dirty="0">
                <a:latin typeface="Verdana" panose="020B0604030504040204" pitchFamily="34" charset="0"/>
                <a:ea typeface="Verdana" panose="020B0604030504040204" pitchFamily="34" charset="0"/>
              </a:rPr>
              <a:t>Swagger</a:t>
            </a:r>
            <a:r>
              <a:rPr lang="en-US" dirty="0">
                <a:latin typeface="Verdana" panose="020B0604030504040204" pitchFamily="34" charset="0"/>
                <a:ea typeface="Verdana" panose="020B0604030504040204" pitchFamily="34" charset="0"/>
              </a:rPr>
              <a:t> and in </a:t>
            </a:r>
            <a:r>
              <a:rPr lang="en-US" b="1" dirty="0">
                <a:latin typeface="Verdana" panose="020B0604030504040204" pitchFamily="34" charset="0"/>
                <a:ea typeface="Verdana" panose="020B0604030504040204" pitchFamily="34" charset="0"/>
              </a:rPr>
              <a:t>unit testing using Junit, Mockito</a:t>
            </a:r>
            <a:r>
              <a:rPr lang="en-US" dirty="0">
                <a:latin typeface="Verdana" panose="020B0604030504040204" pitchFamily="34" charset="0"/>
                <a:ea typeface="Verdana" panose="020B0604030504040204" pitchFamily="34" charset="0"/>
              </a:rPr>
              <a:t>.</a:t>
            </a:r>
            <a:endParaRPr dirty="0">
              <a:latin typeface="Verdana" panose="020B0604030504040204" pitchFamily="34" charset="0"/>
              <a:ea typeface="Verdana" panose="020B0604030504040204" pitchFamily="34" charset="0"/>
            </a:endParaRPr>
          </a:p>
          <a:p>
            <a:pPr marL="171450" lvl="0" indent="-171450" algn="l" rtl="0">
              <a:lnSpc>
                <a:spcPct val="114000"/>
              </a:lnSpc>
              <a:spcBef>
                <a:spcPts val="1000"/>
              </a:spcBef>
              <a:spcAft>
                <a:spcPts val="0"/>
              </a:spcAft>
              <a:buClr>
                <a:schemeClr val="dk1"/>
              </a:buClr>
              <a:buSzPts val="1000"/>
              <a:buFont typeface="Arial"/>
              <a:buChar char="•"/>
            </a:pPr>
            <a:r>
              <a:rPr lang="en-US" dirty="0">
                <a:latin typeface="Verdana" panose="020B0604030504040204" pitchFamily="34" charset="0"/>
                <a:ea typeface="Verdana" panose="020B0604030504040204" pitchFamily="34" charset="0"/>
              </a:rPr>
              <a:t>Hands-on Experience in creating </a:t>
            </a:r>
            <a:r>
              <a:rPr lang="en-US" b="1" dirty="0">
                <a:latin typeface="Verdana" panose="020B0604030504040204" pitchFamily="34" charset="0"/>
                <a:ea typeface="Verdana" panose="020B0604030504040204" pitchFamily="34" charset="0"/>
              </a:rPr>
              <a:t>Single page Web</a:t>
            </a:r>
            <a:r>
              <a:rPr lang="en-US" dirty="0">
                <a:latin typeface="Verdana" panose="020B0604030504040204" pitchFamily="34" charset="0"/>
                <a:ea typeface="Verdana" panose="020B0604030504040204" pitchFamily="34" charset="0"/>
              </a:rPr>
              <a:t> Application in </a:t>
            </a:r>
            <a:r>
              <a:rPr lang="en-US" b="1" dirty="0">
                <a:latin typeface="Verdana" panose="020B0604030504040204" pitchFamily="34" charset="0"/>
                <a:ea typeface="Verdana" panose="020B0604030504040204" pitchFamily="34" charset="0"/>
              </a:rPr>
              <a:t>Angular</a:t>
            </a:r>
            <a:r>
              <a:rPr lang="en-US" dirty="0">
                <a:latin typeface="Verdana" panose="020B0604030504040204" pitchFamily="34" charset="0"/>
                <a:ea typeface="Verdana" panose="020B0604030504040204" pitchFamily="34" charset="0"/>
              </a:rPr>
              <a:t> with Authentication, route guards, Angular reactive forms, angular routing, gateway port for end points including testing using Jasmine and Karma.</a:t>
            </a:r>
            <a:endParaRPr dirty="0">
              <a:latin typeface="Verdana" panose="020B0604030504040204" pitchFamily="34" charset="0"/>
              <a:ea typeface="Verdana" panose="020B0604030504040204" pitchFamily="34" charset="0"/>
            </a:endParaRPr>
          </a:p>
          <a:p>
            <a:pPr marL="171450" lvl="0" indent="-171450" algn="l" rtl="0">
              <a:lnSpc>
                <a:spcPct val="114000"/>
              </a:lnSpc>
              <a:spcBef>
                <a:spcPts val="1000"/>
              </a:spcBef>
              <a:spcAft>
                <a:spcPts val="0"/>
              </a:spcAft>
              <a:buClr>
                <a:schemeClr val="dk1"/>
              </a:buClr>
              <a:buSzPts val="1000"/>
              <a:buFont typeface="Arial"/>
              <a:buChar char="•"/>
            </a:pPr>
            <a:r>
              <a:rPr lang="en-US" dirty="0">
                <a:latin typeface="Verdana" panose="020B0604030504040204" pitchFamily="34" charset="0"/>
                <a:ea typeface="Verdana" panose="020B0604030504040204" pitchFamily="34" charset="0"/>
              </a:rPr>
              <a:t>Currently preparing for AWS CC</a:t>
            </a:r>
            <a:r>
              <a:rPr lang="en-US" dirty="0"/>
              <a:t>P</a:t>
            </a:r>
            <a:endParaRPr dirty="0"/>
          </a:p>
          <a:p>
            <a:pPr marL="0" lvl="0" indent="0" algn="l" rtl="0">
              <a:lnSpc>
                <a:spcPct val="114000"/>
              </a:lnSpc>
              <a:spcBef>
                <a:spcPts val="1000"/>
              </a:spcBef>
              <a:spcAft>
                <a:spcPts val="0"/>
              </a:spcAft>
              <a:buClr>
                <a:schemeClr val="dk1"/>
              </a:buClr>
              <a:buSzPts val="1000"/>
              <a:buNone/>
            </a:pPr>
            <a:r>
              <a:rPr lang="en-US" dirty="0"/>
              <a:t/>
            </a:r>
            <a:br>
              <a:rPr lang="en-US" dirty="0"/>
            </a:br>
            <a:endParaRPr dirty="0"/>
          </a:p>
        </p:txBody>
      </p:sp>
      <p:sp>
        <p:nvSpPr>
          <p:cNvPr id="223" name="Google Shape;223;p29"/>
          <p:cNvSpPr txBox="1">
            <a:spLocks noGrp="1"/>
          </p:cNvSpPr>
          <p:nvPr>
            <p:ph type="body" idx="2"/>
          </p:nvPr>
        </p:nvSpPr>
        <p:spPr>
          <a:xfrm>
            <a:off x="2468563" y="290513"/>
            <a:ext cx="6222900" cy="306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Sai Divya Sree Bellamkonda</a:t>
            </a:r>
            <a:endParaRPr/>
          </a:p>
        </p:txBody>
      </p:sp>
      <p:sp>
        <p:nvSpPr>
          <p:cNvPr id="224" name="Google Shape;224;p29"/>
          <p:cNvSpPr txBox="1"/>
          <p:nvPr/>
        </p:nvSpPr>
        <p:spPr>
          <a:xfrm>
            <a:off x="4976883" y="6397625"/>
            <a:ext cx="3410100" cy="26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225" name="Google Shape;225;p29" descr="Movie, play, video icon">
            <a:hlinkClick r:id="rId4"/>
          </p:cNvPr>
          <p:cNvPicPr preferRelativeResize="0"/>
          <p:nvPr/>
        </p:nvPicPr>
        <p:blipFill rotWithShape="1">
          <a:blip r:embed="rId5">
            <a:alphaModFix/>
          </a:blip>
          <a:srcRect/>
          <a:stretch/>
        </p:blipFill>
        <p:spPr>
          <a:xfrm>
            <a:off x="8468802" y="6227760"/>
            <a:ext cx="473075" cy="471488"/>
          </a:xfrm>
          <a:prstGeom prst="rect">
            <a:avLst/>
          </a:prstGeom>
          <a:noFill/>
          <a:ln>
            <a:noFill/>
          </a:ln>
        </p:spPr>
      </p:pic>
      <p:sp>
        <p:nvSpPr>
          <p:cNvPr id="226" name="Google Shape;226;p29"/>
          <p:cNvSpPr txBox="1"/>
          <p:nvPr/>
        </p:nvSpPr>
        <p:spPr>
          <a:xfrm>
            <a:off x="2479351" y="1969249"/>
            <a:ext cx="2950098" cy="45719"/>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100"/>
              <a:buFont typeface="Arial"/>
              <a:buNone/>
            </a:pPr>
            <a:endParaRPr sz="1100" dirty="0">
              <a:solidFill>
                <a:srgbClr val="FFFFFF"/>
              </a:solidFill>
              <a:latin typeface="Verdana"/>
              <a:ea typeface="Verdana"/>
              <a:cs typeface="Verdana"/>
              <a:sym typeface="Verdana"/>
            </a:endParaRPr>
          </a:p>
        </p:txBody>
      </p:sp>
      <p:sp>
        <p:nvSpPr>
          <p:cNvPr id="227" name="Google Shape;227;p29"/>
          <p:cNvSpPr/>
          <p:nvPr/>
        </p:nvSpPr>
        <p:spPr>
          <a:xfrm>
            <a:off x="9144001" y="544227"/>
            <a:ext cx="3124200" cy="618600"/>
          </a:xfrm>
          <a:prstGeom prst="rect">
            <a:avLst/>
          </a:prstGeom>
          <a:noFill/>
          <a:ln>
            <a:noFill/>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Engineering </a:t>
            </a:r>
            <a:endParaRPr/>
          </a:p>
          <a:p>
            <a:pPr marL="0" marR="0" lvl="0" indent="0" algn="ctr" rtl="0">
              <a:lnSpc>
                <a:spcPct val="114000"/>
              </a:lnSpc>
              <a:spcBef>
                <a:spcPts val="0"/>
              </a:spcBef>
              <a:spcAft>
                <a:spcPts val="0"/>
              </a:spcAft>
              <a:buClr>
                <a:srgbClr val="000000"/>
              </a:buClr>
              <a:buSzPts val="1000"/>
              <a:buFont typeface="Verdana"/>
              <a:buNone/>
            </a:pPr>
            <a:r>
              <a:rPr lang="en-US" sz="1000">
                <a:solidFill>
                  <a:srgbClr val="000000"/>
                </a:solidFill>
                <a:latin typeface="Verdana"/>
                <a:ea typeface="Verdana"/>
                <a:cs typeface="Verdana"/>
                <a:sym typeface="Verdana"/>
              </a:rPr>
              <a:t>Electronics and Communication</a:t>
            </a:r>
            <a:r>
              <a:rPr lang="en-US" sz="1000" b="0" i="0" u="none" strike="noStrike" cap="none">
                <a:solidFill>
                  <a:srgbClr val="000000"/>
                </a:solidFill>
                <a:latin typeface="Verdana"/>
                <a:ea typeface="Verdana"/>
                <a:cs typeface="Verdana"/>
                <a:sym typeface="Verdana"/>
              </a:rPr>
              <a:t>  : 2018 -2022</a:t>
            </a:r>
            <a:endParaRPr/>
          </a:p>
        </p:txBody>
      </p:sp>
      <p:sp>
        <p:nvSpPr>
          <p:cNvPr id="228" name="Google Shape;228;p29"/>
          <p:cNvSpPr/>
          <p:nvPr/>
        </p:nvSpPr>
        <p:spPr>
          <a:xfrm>
            <a:off x="9296400" y="1107123"/>
            <a:ext cx="5679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29" name="Google Shape;229;p29">
            <a:hlinkClick r:id="rId6"/>
          </p:cNvPr>
          <p:cNvPicPr preferRelativeResize="0"/>
          <p:nvPr/>
        </p:nvPicPr>
        <p:blipFill rotWithShape="1">
          <a:blip r:embed="rId7">
            <a:alphaModFix/>
          </a:blip>
          <a:srcRect l="23582" t="2057" r="24331" b="4875"/>
          <a:stretch/>
        </p:blipFill>
        <p:spPr>
          <a:xfrm>
            <a:off x="4460946" y="6221411"/>
            <a:ext cx="471487" cy="471488"/>
          </a:xfrm>
          <a:prstGeom prst="rect">
            <a:avLst/>
          </a:prstGeom>
          <a:noFill/>
          <a:ln>
            <a:noFill/>
          </a:ln>
        </p:spPr>
      </p:pic>
      <p:pic>
        <p:nvPicPr>
          <p:cNvPr id="230" name="Google Shape;230;p29"/>
          <p:cNvPicPr preferRelativeResize="0">
            <a:picLocks noGrp="1"/>
          </p:cNvPicPr>
          <p:nvPr>
            <p:ph type="pic" idx="5"/>
          </p:nvPr>
        </p:nvPicPr>
        <p:blipFill rotWithShape="1">
          <a:blip r:embed="rId8">
            <a:alphaModFix/>
          </a:blip>
          <a:srcRect t="11983" b="11983"/>
          <a:stretch/>
        </p:blipFill>
        <p:spPr>
          <a:xfrm>
            <a:off x="381001" y="287492"/>
            <a:ext cx="1736400" cy="1735500"/>
          </a:xfrm>
          <a:prstGeom prst="ellipse">
            <a:avLst/>
          </a:prstGeom>
          <a:solidFill>
            <a:schemeClr val="lt1"/>
          </a:solidFill>
          <a:ln>
            <a:noFill/>
          </a:ln>
        </p:spPr>
      </p:pic>
      <p:sp>
        <p:nvSpPr>
          <p:cNvPr id="231" name="Google Shape;231;p29"/>
          <p:cNvSpPr txBox="1"/>
          <p:nvPr/>
        </p:nvSpPr>
        <p:spPr>
          <a:xfrm>
            <a:off x="2945167" y="1967609"/>
            <a:ext cx="7639500"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smtClean="0">
                <a:solidFill>
                  <a:srgbClr val="F9F9F9"/>
                </a:solidFill>
                <a:latin typeface="Verdana"/>
                <a:ea typeface="Verdana"/>
                <a:cs typeface="Verdana"/>
                <a:sym typeface="Verdana"/>
              </a:rPr>
              <a:t>A4</a:t>
            </a:r>
          </a:p>
        </p:txBody>
      </p:sp>
      <p:sp>
        <p:nvSpPr>
          <p:cNvPr id="2" name="TextBox 1"/>
          <p:cNvSpPr txBox="1"/>
          <p:nvPr/>
        </p:nvSpPr>
        <p:spPr>
          <a:xfrm flipH="1">
            <a:off x="2323904" y="2222353"/>
            <a:ext cx="1489144" cy="246221"/>
          </a:xfrm>
          <a:prstGeom prst="rect">
            <a:avLst/>
          </a:prstGeom>
          <a:noFill/>
        </p:spPr>
        <p:txBody>
          <a:bodyPr wrap="square" rtlCol="0">
            <a:spAutoFit/>
          </a:bodyPr>
          <a:lstStyle/>
          <a:p>
            <a:r>
              <a:rPr lang="en-US" sz="1000" b="1" dirty="0" smtClean="0">
                <a:solidFill>
                  <a:schemeClr val="bg1"/>
                </a:solidFill>
              </a:rPr>
              <a:t> </a:t>
            </a:r>
            <a:r>
              <a:rPr lang="en-US" sz="1000" b="1" dirty="0" smtClean="0">
                <a:solidFill>
                  <a:schemeClr val="bg1"/>
                </a:solidFill>
                <a:latin typeface="Verdana" panose="020B0604030504040204" pitchFamily="34" charset="0"/>
                <a:ea typeface="Verdana" panose="020B0604030504040204" pitchFamily="34" charset="0"/>
              </a:rPr>
              <a:t>EMP ID: </a:t>
            </a:r>
            <a:r>
              <a:rPr lang="en-US" sz="1000" dirty="0" smtClean="0">
                <a:solidFill>
                  <a:schemeClr val="bg1"/>
                </a:solidFill>
                <a:latin typeface="Verdana" panose="020B0604030504040204" pitchFamily="34" charset="0"/>
                <a:ea typeface="Verdana" panose="020B0604030504040204" pitchFamily="34" charset="0"/>
              </a:rPr>
              <a:t>46290512</a:t>
            </a:r>
            <a:endParaRPr lang="en-US" sz="1000" dirty="0">
              <a:solidFill>
                <a:schemeClr val="bg1"/>
              </a:solidFill>
              <a:latin typeface="Verdana" panose="020B0604030504040204" pitchFamily="34" charset="0"/>
              <a:ea typeface="Verdana" panose="020B0604030504040204" pitchFamily="34" charset="0"/>
            </a:endParaRP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309</Words>
  <Application>Microsoft Office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win10</dc:creator>
  <cp:lastModifiedBy>win10</cp:lastModifiedBy>
  <cp:revision>5</cp:revision>
  <dcterms:modified xsi:type="dcterms:W3CDTF">2023-01-04T18:48:43Z</dcterms:modified>
</cp:coreProperties>
</file>