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1" r:id="rId5"/>
    <p:sldId id="262" r:id="rId6"/>
    <p:sldId id="263" r:id="rId7"/>
    <p:sldId id="258" r:id="rId8"/>
    <p:sldId id="259" r:id="rId9"/>
  </p:sldIdLst>
  <p:sldSz cx="12192000" cy="6858000"/>
  <p:notesSz cx="6858000" cy="9144000"/>
  <p:embeddedFontLst>
    <p:embeddedFont>
      <p:font typeface="Lato Black" panose="020F0502020204030203" pitchFamily="34" charset="0"/>
      <p:bold r:id="rId11"/>
      <p:boldItalic r:id="rId12"/>
    </p:embeddedFon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816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ceku95"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8854"/>
            <a:ext cx="12190815" cy="6694098"/>
          </a:xfrm>
          <a:prstGeom prst="rect">
            <a:avLst/>
          </a:prstGeom>
          <a:noFill/>
          <a:ln>
            <a:noFill/>
          </a:ln>
        </p:spPr>
      </p:pic>
      <p:sp>
        <p:nvSpPr>
          <p:cNvPr id="99" name="Google Shape;99;p1"/>
          <p:cNvSpPr txBox="1"/>
          <p:nvPr/>
        </p:nvSpPr>
        <p:spPr>
          <a:xfrm>
            <a:off x="2472904" y="3717986"/>
            <a:ext cx="7246189"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4000" b="1" i="0" u="none" strike="noStrike" cap="none" dirty="0">
                <a:solidFill>
                  <a:schemeClr val="dk1"/>
                </a:solidFill>
                <a:latin typeface="Calibri"/>
                <a:ea typeface="Calibri"/>
                <a:cs typeface="Calibri"/>
                <a:sym typeface="Calibri"/>
              </a:rPr>
            </a:br>
            <a:r>
              <a:rPr lang="en-IN" sz="4000" b="1" i="0" u="none" strike="noStrike" cap="none" dirty="0">
                <a:solidFill>
                  <a:schemeClr val="dk1"/>
                </a:solidFill>
                <a:latin typeface="Calibri"/>
                <a:ea typeface="Calibri"/>
                <a:cs typeface="Calibri"/>
                <a:sym typeface="Calibri"/>
              </a:rPr>
              <a:t> </a:t>
            </a:r>
            <a:r>
              <a:rPr lang="en-IN" sz="4000" b="1" dirty="0">
                <a:solidFill>
                  <a:schemeClr val="dk1"/>
                </a:solidFill>
                <a:latin typeface="Calibri"/>
                <a:ea typeface="Calibri"/>
                <a:cs typeface="Calibri"/>
                <a:sym typeface="Calibri"/>
              </a:rPr>
              <a:t>AMCAT Data Analysis</a:t>
            </a:r>
            <a:endParaRPr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404594" y="1299171"/>
            <a:ext cx="9492792" cy="4093388"/>
          </a:xfrm>
          <a:prstGeom prst="rect">
            <a:avLst/>
          </a:prstGeom>
          <a:noFill/>
          <a:ln>
            <a:noFill/>
          </a:ln>
        </p:spPr>
        <p:txBody>
          <a:bodyPr spcFirstLastPara="1" wrap="square" lIns="91425" tIns="45700" rIns="91425" bIns="45700" anchor="t" anchorCtr="0">
            <a:spAutoFit/>
          </a:bodyPr>
          <a:lstStyle/>
          <a:p>
            <a:pPr algn="l"/>
            <a:r>
              <a:rPr lang="en-US" sz="2000" b="1" dirty="0">
                <a:solidFill>
                  <a:schemeClr val="tx1"/>
                </a:solidFill>
                <a:latin typeface="Calibri"/>
                <a:ea typeface="Calibri"/>
                <a:cs typeface="Calibri"/>
                <a:sym typeface="Calibri"/>
              </a:rPr>
              <a:t>I am Sai Durga </a:t>
            </a:r>
            <a:r>
              <a:rPr lang="en-US" sz="2000" b="1" dirty="0" err="1">
                <a:solidFill>
                  <a:schemeClr val="tx1"/>
                </a:solidFill>
                <a:latin typeface="Calibri"/>
                <a:ea typeface="Calibri"/>
                <a:cs typeface="Calibri"/>
                <a:sym typeface="Calibri"/>
              </a:rPr>
              <a:t>Vannala</a:t>
            </a:r>
            <a:r>
              <a:rPr lang="en-US" sz="2000" b="1" dirty="0">
                <a:solidFill>
                  <a:schemeClr val="tx1"/>
                </a:solidFill>
                <a:latin typeface="Calibri"/>
                <a:ea typeface="Calibri"/>
                <a:cs typeface="Calibri"/>
                <a:sym typeface="Calibri"/>
              </a:rPr>
              <a:t>, and I recently completed my Master of Technology (</a:t>
            </a:r>
            <a:r>
              <a:rPr lang="en-US" sz="2000" b="1" dirty="0" err="1">
                <a:solidFill>
                  <a:schemeClr val="tx1"/>
                </a:solidFill>
                <a:latin typeface="Calibri"/>
                <a:ea typeface="Calibri"/>
                <a:cs typeface="Calibri"/>
                <a:sym typeface="Calibri"/>
              </a:rPr>
              <a:t>M.Tech</a:t>
            </a:r>
            <a:r>
              <a:rPr lang="en-US" sz="2000" b="1" dirty="0">
                <a:solidFill>
                  <a:schemeClr val="tx1"/>
                </a:solidFill>
                <a:latin typeface="Calibri"/>
                <a:ea typeface="Calibri"/>
                <a:cs typeface="Calibri"/>
                <a:sym typeface="Calibri"/>
              </a:rPr>
              <a:t>) in Data Science from BVRIT Hyderabad College of Engineering Women (2021-2023). With a strong programming background, I'm passionate about data science, particularly in machine learning and NLP. Eager to contribute to cutting-edge projects, I've worked on Telugu sentiment analysis, a Conversational Bot with Transformers, and a </a:t>
            </a:r>
            <a:r>
              <a:rPr lang="en-US" sz="2000" b="1" dirty="0" err="1">
                <a:solidFill>
                  <a:schemeClr val="tx1"/>
                </a:solidFill>
                <a:latin typeface="Calibri"/>
                <a:ea typeface="Calibri"/>
                <a:cs typeface="Calibri"/>
                <a:sym typeface="Calibri"/>
              </a:rPr>
              <a:t>Fastai</a:t>
            </a:r>
            <a:r>
              <a:rPr lang="en-US" sz="2000" b="1" dirty="0">
                <a:solidFill>
                  <a:schemeClr val="tx1"/>
                </a:solidFill>
                <a:latin typeface="Calibri"/>
                <a:ea typeface="Calibri"/>
                <a:cs typeface="Calibri"/>
                <a:sym typeface="Calibri"/>
              </a:rPr>
              <a:t>-Powered Lung Cancer Classification Model during my academic journey. I recently wrapped up a Data Research Internship at Azent Overseas Education (March 2022 to September 2022), where I honed my skills in collecting and extracting data from various websites using web scraping techniques.</a:t>
            </a:r>
          </a:p>
          <a:p>
            <a:pPr algn="l"/>
            <a:endParaRPr lang="en-US" sz="2000" b="1" dirty="0">
              <a:solidFill>
                <a:schemeClr val="tx1"/>
              </a:solidFill>
              <a:latin typeface="Calibri"/>
              <a:ea typeface="Calibri"/>
              <a:cs typeface="Calibri"/>
              <a:sym typeface="Calibri"/>
            </a:endParaRPr>
          </a:p>
          <a:p>
            <a:pPr algn="l"/>
            <a:r>
              <a:rPr lang="en-US" sz="20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Linkedin</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URL: </a:t>
            </a:r>
            <a:r>
              <a:rPr lang="en-IN" sz="2000" b="0" i="0" dirty="0">
                <a:effectLst/>
                <a:latin typeface="Calibri" panose="020F0502020204030204" pitchFamily="34" charset="0"/>
                <a:ea typeface="Calibri" panose="020F0502020204030204" pitchFamily="34" charset="0"/>
                <a:cs typeface="Calibri" panose="020F0502020204030204" pitchFamily="34" charset="0"/>
              </a:rPr>
              <a:t>www.linkedin.com/in/sai-durga-vannala</a:t>
            </a:r>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algn="l"/>
            <a:r>
              <a:rPr lang="en-US" sz="20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Github</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URL: </a:t>
            </a:r>
            <a:r>
              <a:rPr lang="en-IN" sz="2000" dirty="0">
                <a:latin typeface="Calibri" panose="020F0502020204030204" pitchFamily="34" charset="0"/>
                <a:ea typeface="Calibri" panose="020F0502020204030204" pitchFamily="34" charset="0"/>
                <a:cs typeface="Calibri" panose="020F0502020204030204" pitchFamily="34" charset="0"/>
                <a:hlinkClick r:id="rId3"/>
              </a:rPr>
              <a:t>uceku95 (</a:t>
            </a:r>
            <a:r>
              <a:rPr lang="en-IN" sz="2000" dirty="0" err="1">
                <a:latin typeface="Calibri" panose="020F0502020204030204" pitchFamily="34" charset="0"/>
                <a:ea typeface="Calibri" panose="020F0502020204030204" pitchFamily="34" charset="0"/>
                <a:cs typeface="Calibri" panose="020F0502020204030204" pitchFamily="34" charset="0"/>
                <a:hlinkClick r:id="rId3"/>
              </a:rPr>
              <a:t>Vannala</a:t>
            </a:r>
            <a:r>
              <a:rPr lang="en-IN" sz="2000" dirty="0">
                <a:latin typeface="Calibri" panose="020F0502020204030204" pitchFamily="34" charset="0"/>
                <a:ea typeface="Calibri" panose="020F0502020204030204" pitchFamily="34" charset="0"/>
                <a:cs typeface="Calibri" panose="020F0502020204030204" pitchFamily="34" charset="0"/>
                <a:hlinkClick r:id="rId3"/>
              </a:rPr>
              <a:t> Sai Durga) (github.com)</a:t>
            </a:r>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algn="l"/>
            <a:endParaRPr sz="2000" b="1" dirty="0">
              <a:solidFill>
                <a:schemeClr val="tx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C7D9-C644-73C0-2ABD-3A0C25DECAE6}"/>
              </a:ext>
            </a:extLst>
          </p:cNvPr>
          <p:cNvSpPr>
            <a:spLocks noGrp="1"/>
          </p:cNvSpPr>
          <p:nvPr>
            <p:ph type="title"/>
          </p:nvPr>
        </p:nvSpPr>
        <p:spPr/>
        <p:txBody>
          <a:bodyPr/>
          <a:lstStyle/>
          <a:p>
            <a:r>
              <a:rPr lang="en-IN" dirty="0">
                <a:solidFill>
                  <a:srgbClr val="FF0000"/>
                </a:solidFill>
                <a:latin typeface="Lato Black"/>
                <a:ea typeface="Lato Black"/>
                <a:cs typeface="Lato Black"/>
                <a:sym typeface="Lato Black"/>
              </a:rPr>
              <a:t>O</a:t>
            </a:r>
            <a:r>
              <a:rPr lang="en-IN" sz="4400" b="0" i="0" u="none" strike="noStrike" cap="none" dirty="0">
                <a:solidFill>
                  <a:srgbClr val="FF0000"/>
                </a:solidFill>
                <a:latin typeface="Lato Black"/>
                <a:ea typeface="Lato Black"/>
                <a:cs typeface="Lato Black"/>
                <a:sym typeface="Lato Black"/>
              </a:rPr>
              <a:t>bjective of the Project</a:t>
            </a:r>
            <a:endParaRPr lang="en-IN" dirty="0"/>
          </a:p>
        </p:txBody>
      </p:sp>
      <p:sp>
        <p:nvSpPr>
          <p:cNvPr id="3" name="Text Placeholder 2">
            <a:extLst>
              <a:ext uri="{FF2B5EF4-FFF2-40B4-BE49-F238E27FC236}">
                <a16:creationId xmlns:a16="http://schemas.microsoft.com/office/drawing/2014/main" id="{8C7F4A69-5C44-10DE-E1A4-8DB4532E6227}"/>
              </a:ext>
            </a:extLst>
          </p:cNvPr>
          <p:cNvSpPr>
            <a:spLocks noGrp="1"/>
          </p:cNvSpPr>
          <p:nvPr>
            <p:ph type="body" idx="1"/>
          </p:nvPr>
        </p:nvSpPr>
        <p:spPr/>
        <p:txBody>
          <a:bodyPr>
            <a:normAutofit/>
          </a:bodyPr>
          <a:lstStyle/>
          <a:p>
            <a:pPr marL="114300" indent="0">
              <a:buNone/>
            </a:pPr>
            <a:r>
              <a:rPr lang="en-IN" sz="2000" b="1" dirty="0"/>
              <a:t>The main objective of this project is to perform Exploratory Data analysis on the AMCAT dataset which is released by AMEO. It includes importing data, performing univariate analysis for numerical and categorical variables, bivariate analysis to explore relationships, and addressing specific research questions. It also involves detecting outliers and understanding probability and frequency distributions. The project aims to investigate the relationship between gender and specialization. Its main aim is to derive meaningful insights and draw conclusions that contribute to a deeper understanding of patterns and characteristics of dataset to answer research questions.</a:t>
            </a:r>
          </a:p>
        </p:txBody>
      </p:sp>
    </p:spTree>
    <p:extLst>
      <p:ext uri="{BB962C8B-B14F-4D97-AF65-F5344CB8AC3E}">
        <p14:creationId xmlns:p14="http://schemas.microsoft.com/office/powerpoint/2010/main" val="115852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B0F5-0862-3EAB-FE7D-4BD03BF330F7}"/>
              </a:ext>
            </a:extLst>
          </p:cNvPr>
          <p:cNvSpPr>
            <a:spLocks noGrp="1"/>
          </p:cNvSpPr>
          <p:nvPr>
            <p:ph type="title"/>
          </p:nvPr>
        </p:nvSpPr>
        <p:spPr>
          <a:xfrm>
            <a:off x="839788" y="365125"/>
            <a:ext cx="10515600" cy="790815"/>
          </a:xfrm>
        </p:spPr>
        <p:txBody>
          <a:bodyPr>
            <a:normAutofit/>
          </a:bodyPr>
          <a:lstStyle/>
          <a:p>
            <a:r>
              <a:rPr lang="en-IN" sz="2400" dirty="0">
                <a:solidFill>
                  <a:srgbClr val="FF0000"/>
                </a:solidFill>
                <a:latin typeface="Lato Black"/>
                <a:ea typeface="Lato Black"/>
                <a:cs typeface="Lato Black"/>
                <a:sym typeface="Lato Black"/>
              </a:rPr>
              <a:t>Exploratory Data Analysis</a:t>
            </a:r>
            <a:endParaRPr lang="en-IN" sz="2400" dirty="0"/>
          </a:p>
        </p:txBody>
      </p:sp>
      <p:sp>
        <p:nvSpPr>
          <p:cNvPr id="3" name="Text Placeholder 2">
            <a:extLst>
              <a:ext uri="{FF2B5EF4-FFF2-40B4-BE49-F238E27FC236}">
                <a16:creationId xmlns:a16="http://schemas.microsoft.com/office/drawing/2014/main" id="{7310A5AA-153A-69EF-F012-856CF9D80C64}"/>
              </a:ext>
            </a:extLst>
          </p:cNvPr>
          <p:cNvSpPr>
            <a:spLocks noGrp="1"/>
          </p:cNvSpPr>
          <p:nvPr>
            <p:ph type="body" idx="1"/>
          </p:nvPr>
        </p:nvSpPr>
        <p:spPr>
          <a:xfrm>
            <a:off x="630543" y="1162065"/>
            <a:ext cx="5157787" cy="562416"/>
          </a:xfrm>
        </p:spPr>
        <p:txBody>
          <a:bodyPr>
            <a:normAutofit fontScale="25000" lnSpcReduction="20000"/>
          </a:bodyPr>
          <a:lstStyle/>
          <a:p>
            <a:pPr marL="228600" indent="0"/>
            <a:endParaRPr lang="en-IN" dirty="0"/>
          </a:p>
          <a:p>
            <a:pPr>
              <a:buFont typeface="Wingdings" panose="05000000000000000000" pitchFamily="2" charset="2"/>
              <a:buChar char="q"/>
            </a:pPr>
            <a:endParaRPr lang="en-IN" dirty="0"/>
          </a:p>
          <a:p>
            <a:pPr marL="228600" indent="0" algn="ctr"/>
            <a:endParaRPr lang="en-IN" sz="5000" dirty="0"/>
          </a:p>
          <a:p>
            <a:pPr marL="228600" indent="0" algn="ctr"/>
            <a:endParaRPr lang="en-IN" sz="5000" dirty="0"/>
          </a:p>
          <a:p>
            <a:pPr marL="228600" indent="0" algn="ctr"/>
            <a:endParaRPr lang="en-IN" sz="5000" dirty="0"/>
          </a:p>
          <a:p>
            <a:pPr marL="228600" indent="0" algn="ctr"/>
            <a:endParaRPr lang="en-IN" sz="5000" dirty="0"/>
          </a:p>
          <a:p>
            <a:pPr marL="228600" indent="0" algn="ctr"/>
            <a:endParaRPr lang="en-IN" sz="5000" dirty="0"/>
          </a:p>
          <a:p>
            <a:pPr marL="228600" indent="0" algn="ctr"/>
            <a:endParaRPr lang="en-IN" sz="5000" dirty="0"/>
          </a:p>
          <a:p>
            <a:pPr marL="228600" indent="0" algn="ctr"/>
            <a:r>
              <a:rPr lang="en-IN" sz="5600" dirty="0"/>
              <a:t>Data Cleaning</a:t>
            </a:r>
          </a:p>
          <a:p>
            <a:pPr marL="228600" indent="0"/>
            <a:endParaRPr lang="en-IN" dirty="0"/>
          </a:p>
        </p:txBody>
      </p:sp>
      <p:sp>
        <p:nvSpPr>
          <p:cNvPr id="4" name="Text Placeholder 3">
            <a:extLst>
              <a:ext uri="{FF2B5EF4-FFF2-40B4-BE49-F238E27FC236}">
                <a16:creationId xmlns:a16="http://schemas.microsoft.com/office/drawing/2014/main" id="{94B3DF51-CAA4-9E3D-B533-39DC6B5AC5C9}"/>
              </a:ext>
            </a:extLst>
          </p:cNvPr>
          <p:cNvSpPr>
            <a:spLocks noGrp="1"/>
          </p:cNvSpPr>
          <p:nvPr>
            <p:ph type="body" idx="2"/>
          </p:nvPr>
        </p:nvSpPr>
        <p:spPr>
          <a:xfrm>
            <a:off x="839788" y="1630837"/>
            <a:ext cx="5157787" cy="4558826"/>
          </a:xfrm>
        </p:spPr>
        <p:txBody>
          <a:bodyPr/>
          <a:lstStyle/>
          <a:p>
            <a:r>
              <a:rPr lang="en-IN" sz="1200" dirty="0"/>
              <a:t>Describe</a:t>
            </a:r>
          </a:p>
          <a:p>
            <a:endParaRPr lang="en-IN" sz="1000" dirty="0"/>
          </a:p>
          <a:p>
            <a:endParaRPr lang="en-IN" sz="1000" dirty="0"/>
          </a:p>
          <a:p>
            <a:endParaRPr lang="en-IN" sz="1000" dirty="0"/>
          </a:p>
          <a:p>
            <a:endParaRPr lang="en-IN" sz="1000" dirty="0"/>
          </a:p>
          <a:p>
            <a:endParaRPr lang="en-IN" sz="1000" dirty="0"/>
          </a:p>
          <a:p>
            <a:endParaRPr lang="en-IN" sz="1000" dirty="0"/>
          </a:p>
          <a:p>
            <a:endParaRPr lang="en-IN" sz="1000" dirty="0"/>
          </a:p>
          <a:p>
            <a:r>
              <a:rPr lang="en-IN" sz="1200" dirty="0"/>
              <a:t>Shape</a:t>
            </a:r>
          </a:p>
          <a:p>
            <a:r>
              <a:rPr lang="en-IN" sz="1200" dirty="0"/>
              <a:t>Checking for null values</a:t>
            </a:r>
          </a:p>
          <a:p>
            <a:pPr marL="114300" indent="0">
              <a:buNone/>
            </a:pPr>
            <a:endParaRPr lang="en-IN" dirty="0"/>
          </a:p>
        </p:txBody>
      </p:sp>
      <p:sp>
        <p:nvSpPr>
          <p:cNvPr id="5" name="Text Placeholder 4">
            <a:extLst>
              <a:ext uri="{FF2B5EF4-FFF2-40B4-BE49-F238E27FC236}">
                <a16:creationId xmlns:a16="http://schemas.microsoft.com/office/drawing/2014/main" id="{D1E5FB16-1671-D402-640F-7A56C3A61EC4}"/>
              </a:ext>
            </a:extLst>
          </p:cNvPr>
          <p:cNvSpPr>
            <a:spLocks noGrp="1"/>
          </p:cNvSpPr>
          <p:nvPr>
            <p:ph type="body" idx="3"/>
          </p:nvPr>
        </p:nvSpPr>
        <p:spPr>
          <a:xfrm>
            <a:off x="6096000" y="964726"/>
            <a:ext cx="5183188" cy="562417"/>
          </a:xfrm>
        </p:spPr>
        <p:txBody>
          <a:bodyPr>
            <a:noAutofit/>
          </a:bodyPr>
          <a:lstStyle/>
          <a:p>
            <a:pPr marL="228600" indent="0" algn="ctr"/>
            <a:r>
              <a:rPr lang="en-IN" sz="1400" dirty="0"/>
              <a:t>Data Manipulation</a:t>
            </a:r>
          </a:p>
        </p:txBody>
      </p:sp>
      <p:sp>
        <p:nvSpPr>
          <p:cNvPr id="6" name="Text Placeholder 5">
            <a:extLst>
              <a:ext uri="{FF2B5EF4-FFF2-40B4-BE49-F238E27FC236}">
                <a16:creationId xmlns:a16="http://schemas.microsoft.com/office/drawing/2014/main" id="{1685DAA1-733E-9131-25B7-4227025ECBC3}"/>
              </a:ext>
            </a:extLst>
          </p:cNvPr>
          <p:cNvSpPr>
            <a:spLocks noGrp="1"/>
          </p:cNvSpPr>
          <p:nvPr>
            <p:ph type="body" idx="4"/>
          </p:nvPr>
        </p:nvSpPr>
        <p:spPr>
          <a:xfrm>
            <a:off x="6172200" y="1630837"/>
            <a:ext cx="5183188" cy="4558826"/>
          </a:xfrm>
        </p:spPr>
        <p:txBody>
          <a:bodyPr/>
          <a:lstStyle/>
          <a:p>
            <a:r>
              <a:rPr lang="en-IN" sz="1200" dirty="0"/>
              <a:t>Removing unnamed Column</a:t>
            </a:r>
          </a:p>
          <a:p>
            <a:endParaRPr lang="en-IN" sz="1200" dirty="0"/>
          </a:p>
          <a:p>
            <a:endParaRPr lang="en-IN" sz="1200" dirty="0"/>
          </a:p>
          <a:p>
            <a:endParaRPr lang="en-IN" sz="1200" dirty="0"/>
          </a:p>
          <a:p>
            <a:endParaRPr lang="en-IN" sz="1200" dirty="0"/>
          </a:p>
          <a:p>
            <a:endParaRPr lang="en-IN" sz="1200" dirty="0"/>
          </a:p>
          <a:p>
            <a:pPr marL="114300" indent="0">
              <a:buNone/>
            </a:pPr>
            <a:endParaRPr lang="en-IN" sz="1200" dirty="0"/>
          </a:p>
          <a:p>
            <a:pPr marL="114300" indent="0">
              <a:buNone/>
            </a:pPr>
            <a:endParaRPr lang="en-IN" sz="1200" dirty="0"/>
          </a:p>
          <a:p>
            <a:r>
              <a:rPr lang="en-IN" sz="1200" dirty="0"/>
              <a:t>Removing Null Values</a:t>
            </a:r>
          </a:p>
          <a:p>
            <a:pPr marL="114300" indent="0">
              <a:buNone/>
            </a:pPr>
            <a:endParaRPr lang="en-IN" dirty="0"/>
          </a:p>
        </p:txBody>
      </p:sp>
      <p:pic>
        <p:nvPicPr>
          <p:cNvPr id="10" name="Picture 9">
            <a:extLst>
              <a:ext uri="{FF2B5EF4-FFF2-40B4-BE49-F238E27FC236}">
                <a16:creationId xmlns:a16="http://schemas.microsoft.com/office/drawing/2014/main" id="{0A6591D6-5546-05A4-D7D2-62998CB215D2}"/>
              </a:ext>
            </a:extLst>
          </p:cNvPr>
          <p:cNvPicPr>
            <a:picLocks noChangeAspect="1"/>
          </p:cNvPicPr>
          <p:nvPr/>
        </p:nvPicPr>
        <p:blipFill>
          <a:blip r:embed="rId2"/>
          <a:stretch>
            <a:fillRect/>
          </a:stretch>
        </p:blipFill>
        <p:spPr>
          <a:xfrm>
            <a:off x="1639485" y="1995364"/>
            <a:ext cx="3505177" cy="1796175"/>
          </a:xfrm>
          <a:prstGeom prst="rect">
            <a:avLst/>
          </a:prstGeom>
        </p:spPr>
      </p:pic>
      <p:pic>
        <p:nvPicPr>
          <p:cNvPr id="12" name="Picture 11">
            <a:extLst>
              <a:ext uri="{FF2B5EF4-FFF2-40B4-BE49-F238E27FC236}">
                <a16:creationId xmlns:a16="http://schemas.microsoft.com/office/drawing/2014/main" id="{83CCF884-7AA5-D1FA-7856-20EC7AB8D422}"/>
              </a:ext>
            </a:extLst>
          </p:cNvPr>
          <p:cNvPicPr>
            <a:picLocks noChangeAspect="1"/>
          </p:cNvPicPr>
          <p:nvPr/>
        </p:nvPicPr>
        <p:blipFill rotWithShape="1">
          <a:blip r:embed="rId3"/>
          <a:srcRect l="15396" t="6448" b="25058"/>
          <a:stretch/>
        </p:blipFill>
        <p:spPr>
          <a:xfrm>
            <a:off x="2960023" y="3779777"/>
            <a:ext cx="1555423" cy="543311"/>
          </a:xfrm>
          <a:prstGeom prst="rect">
            <a:avLst/>
          </a:prstGeom>
        </p:spPr>
      </p:pic>
      <p:pic>
        <p:nvPicPr>
          <p:cNvPr id="14" name="Picture 13">
            <a:extLst>
              <a:ext uri="{FF2B5EF4-FFF2-40B4-BE49-F238E27FC236}">
                <a16:creationId xmlns:a16="http://schemas.microsoft.com/office/drawing/2014/main" id="{D490D394-1470-3EC1-27E9-28102AF86B2F}"/>
              </a:ext>
            </a:extLst>
          </p:cNvPr>
          <p:cNvPicPr>
            <a:picLocks noChangeAspect="1"/>
          </p:cNvPicPr>
          <p:nvPr/>
        </p:nvPicPr>
        <p:blipFill>
          <a:blip r:embed="rId4"/>
          <a:stretch>
            <a:fillRect/>
          </a:stretch>
        </p:blipFill>
        <p:spPr>
          <a:xfrm>
            <a:off x="1482297" y="4560537"/>
            <a:ext cx="3617604" cy="1796174"/>
          </a:xfrm>
          <a:prstGeom prst="rect">
            <a:avLst/>
          </a:prstGeom>
        </p:spPr>
      </p:pic>
      <p:pic>
        <p:nvPicPr>
          <p:cNvPr id="16" name="Picture 15">
            <a:extLst>
              <a:ext uri="{FF2B5EF4-FFF2-40B4-BE49-F238E27FC236}">
                <a16:creationId xmlns:a16="http://schemas.microsoft.com/office/drawing/2014/main" id="{D27BD289-6FAA-005F-5654-C99B786BCA3B}"/>
              </a:ext>
            </a:extLst>
          </p:cNvPr>
          <p:cNvPicPr>
            <a:picLocks noChangeAspect="1"/>
          </p:cNvPicPr>
          <p:nvPr/>
        </p:nvPicPr>
        <p:blipFill rotWithShape="1">
          <a:blip r:embed="rId5"/>
          <a:srcRect t="23160" b="1"/>
          <a:stretch/>
        </p:blipFill>
        <p:spPr>
          <a:xfrm>
            <a:off x="6635681" y="2126744"/>
            <a:ext cx="3629543" cy="1763722"/>
          </a:xfrm>
          <a:prstGeom prst="rect">
            <a:avLst/>
          </a:prstGeom>
        </p:spPr>
      </p:pic>
      <p:pic>
        <p:nvPicPr>
          <p:cNvPr id="18" name="Picture 17">
            <a:extLst>
              <a:ext uri="{FF2B5EF4-FFF2-40B4-BE49-F238E27FC236}">
                <a16:creationId xmlns:a16="http://schemas.microsoft.com/office/drawing/2014/main" id="{640926B8-1AA9-BD2E-12A7-2895496A879D}"/>
              </a:ext>
            </a:extLst>
          </p:cNvPr>
          <p:cNvPicPr>
            <a:picLocks noChangeAspect="1"/>
          </p:cNvPicPr>
          <p:nvPr/>
        </p:nvPicPr>
        <p:blipFill rotWithShape="1">
          <a:blip r:embed="rId6"/>
          <a:srcRect t="34186" r="20688"/>
          <a:stretch/>
        </p:blipFill>
        <p:spPr>
          <a:xfrm>
            <a:off x="6744200" y="4468305"/>
            <a:ext cx="3412503" cy="1611984"/>
          </a:xfrm>
          <a:prstGeom prst="rect">
            <a:avLst/>
          </a:prstGeom>
        </p:spPr>
      </p:pic>
    </p:spTree>
    <p:extLst>
      <p:ext uri="{BB962C8B-B14F-4D97-AF65-F5344CB8AC3E}">
        <p14:creationId xmlns:p14="http://schemas.microsoft.com/office/powerpoint/2010/main" val="196403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57D5D3-205C-837A-DA02-855D88D589FB}"/>
              </a:ext>
            </a:extLst>
          </p:cNvPr>
          <p:cNvSpPr>
            <a:spLocks noGrp="1"/>
          </p:cNvSpPr>
          <p:nvPr>
            <p:ph type="body" idx="1"/>
          </p:nvPr>
        </p:nvSpPr>
        <p:spPr>
          <a:xfrm>
            <a:off x="726666" y="256381"/>
            <a:ext cx="5157787" cy="526044"/>
          </a:xfrm>
        </p:spPr>
        <p:txBody>
          <a:bodyPr>
            <a:normAutofit/>
          </a:bodyPr>
          <a:lstStyle/>
          <a:p>
            <a:pPr algn="ctr"/>
            <a:r>
              <a:rPr lang="en-IN" sz="1400" dirty="0"/>
              <a:t>Univariate Analysis </a:t>
            </a:r>
          </a:p>
        </p:txBody>
      </p:sp>
      <p:sp>
        <p:nvSpPr>
          <p:cNvPr id="4" name="Text Placeholder 3">
            <a:extLst>
              <a:ext uri="{FF2B5EF4-FFF2-40B4-BE49-F238E27FC236}">
                <a16:creationId xmlns:a16="http://schemas.microsoft.com/office/drawing/2014/main" id="{6900C897-D108-FB3D-4F96-959BE27C4794}"/>
              </a:ext>
            </a:extLst>
          </p:cNvPr>
          <p:cNvSpPr>
            <a:spLocks noGrp="1"/>
          </p:cNvSpPr>
          <p:nvPr>
            <p:ph type="body" idx="2"/>
          </p:nvPr>
        </p:nvSpPr>
        <p:spPr>
          <a:xfrm>
            <a:off x="726665" y="777712"/>
            <a:ext cx="5157787" cy="5453406"/>
          </a:xfrm>
        </p:spPr>
        <p:txBody>
          <a:bodyPr>
            <a:normAutofit/>
          </a:bodyPr>
          <a:lstStyle/>
          <a:p>
            <a:r>
              <a:rPr lang="en-IN" sz="1200" dirty="0"/>
              <a:t>PDF Graph</a:t>
            </a:r>
          </a:p>
          <a:p>
            <a:endParaRPr lang="en-IN" sz="1200" dirty="0"/>
          </a:p>
          <a:p>
            <a:endParaRPr lang="en-IN" sz="1200" dirty="0"/>
          </a:p>
          <a:p>
            <a:endParaRPr lang="en-IN" sz="1200" dirty="0"/>
          </a:p>
          <a:p>
            <a:endParaRPr lang="en-IN" sz="1200" dirty="0"/>
          </a:p>
          <a:p>
            <a:endParaRPr lang="en-IN" sz="1200" dirty="0"/>
          </a:p>
          <a:p>
            <a:pPr marL="114300" indent="0">
              <a:buNone/>
            </a:pPr>
            <a:endParaRPr lang="en-IN" sz="1200" dirty="0"/>
          </a:p>
          <a:p>
            <a:r>
              <a:rPr lang="en-IN" sz="1200" dirty="0"/>
              <a:t>Box Plot</a:t>
            </a:r>
          </a:p>
          <a:p>
            <a:endParaRPr lang="en-IN" sz="1200" dirty="0"/>
          </a:p>
          <a:p>
            <a:endParaRPr lang="en-IN" sz="1200" dirty="0"/>
          </a:p>
          <a:p>
            <a:endParaRPr lang="en-IN" sz="1200" dirty="0"/>
          </a:p>
          <a:p>
            <a:endParaRPr lang="en-IN" sz="1200" dirty="0"/>
          </a:p>
          <a:p>
            <a:endParaRPr lang="en-IN" sz="1200" dirty="0"/>
          </a:p>
          <a:p>
            <a:r>
              <a:rPr lang="en-IN" sz="1200" dirty="0"/>
              <a:t>Count Plot</a:t>
            </a:r>
          </a:p>
        </p:txBody>
      </p:sp>
      <p:sp>
        <p:nvSpPr>
          <p:cNvPr id="5" name="Text Placeholder 4">
            <a:extLst>
              <a:ext uri="{FF2B5EF4-FFF2-40B4-BE49-F238E27FC236}">
                <a16:creationId xmlns:a16="http://schemas.microsoft.com/office/drawing/2014/main" id="{64C5F7CB-4372-AF26-A39C-AB0BC3DE5D2B}"/>
              </a:ext>
            </a:extLst>
          </p:cNvPr>
          <p:cNvSpPr>
            <a:spLocks noGrp="1"/>
          </p:cNvSpPr>
          <p:nvPr>
            <p:ph type="body" idx="3"/>
          </p:nvPr>
        </p:nvSpPr>
        <p:spPr>
          <a:xfrm>
            <a:off x="6483285" y="256381"/>
            <a:ext cx="5183188" cy="521330"/>
          </a:xfrm>
        </p:spPr>
        <p:txBody>
          <a:bodyPr>
            <a:normAutofit/>
          </a:bodyPr>
          <a:lstStyle/>
          <a:p>
            <a:pPr algn="ctr"/>
            <a:r>
              <a:rPr lang="en-IN" sz="1400" dirty="0"/>
              <a:t>Bivariate Analysis</a:t>
            </a:r>
          </a:p>
        </p:txBody>
      </p:sp>
      <p:sp>
        <p:nvSpPr>
          <p:cNvPr id="6" name="Text Placeholder 5">
            <a:extLst>
              <a:ext uri="{FF2B5EF4-FFF2-40B4-BE49-F238E27FC236}">
                <a16:creationId xmlns:a16="http://schemas.microsoft.com/office/drawing/2014/main" id="{05701920-2D24-E7DB-3C9F-53A18DD28AD6}"/>
              </a:ext>
            </a:extLst>
          </p:cNvPr>
          <p:cNvSpPr>
            <a:spLocks noGrp="1"/>
          </p:cNvSpPr>
          <p:nvPr>
            <p:ph type="body" idx="4"/>
          </p:nvPr>
        </p:nvSpPr>
        <p:spPr>
          <a:xfrm>
            <a:off x="6483285" y="885402"/>
            <a:ext cx="5183188" cy="5194887"/>
          </a:xfrm>
        </p:spPr>
        <p:txBody>
          <a:bodyPr>
            <a:normAutofit/>
          </a:bodyPr>
          <a:lstStyle/>
          <a:p>
            <a:r>
              <a:rPr lang="en-IN" sz="1300" dirty="0"/>
              <a:t>Scatter Plot</a:t>
            </a:r>
          </a:p>
          <a:p>
            <a:endParaRPr lang="en-IN" sz="1200" dirty="0"/>
          </a:p>
          <a:p>
            <a:endParaRPr lang="en-IN" sz="1200" dirty="0"/>
          </a:p>
          <a:p>
            <a:endParaRPr lang="en-IN" sz="1200" dirty="0"/>
          </a:p>
          <a:p>
            <a:endParaRPr lang="en-IN" sz="1200" dirty="0"/>
          </a:p>
          <a:p>
            <a:endParaRPr lang="en-IN" sz="1200" dirty="0"/>
          </a:p>
          <a:p>
            <a:endParaRPr lang="en-IN" sz="1200" dirty="0"/>
          </a:p>
          <a:p>
            <a:r>
              <a:rPr lang="en-IN" sz="1300" dirty="0"/>
              <a:t>Pair Plot </a:t>
            </a:r>
          </a:p>
          <a:p>
            <a:pPr marL="114300" indent="0">
              <a:buNone/>
            </a:pPr>
            <a:endParaRPr lang="en-IN" sz="1200" dirty="0"/>
          </a:p>
          <a:p>
            <a:r>
              <a:rPr lang="en-IN" sz="1300" dirty="0"/>
              <a:t>Swarm Plot</a:t>
            </a:r>
          </a:p>
          <a:p>
            <a:endParaRPr lang="en-IN" sz="1200" dirty="0"/>
          </a:p>
          <a:p>
            <a:pPr marL="114300" indent="0">
              <a:buNone/>
            </a:pPr>
            <a:endParaRPr lang="en-IN" sz="1200" dirty="0"/>
          </a:p>
          <a:p>
            <a:pPr marL="114300" indent="0">
              <a:buNone/>
            </a:pPr>
            <a:endParaRPr lang="en-IN" sz="1200" dirty="0"/>
          </a:p>
          <a:p>
            <a:r>
              <a:rPr lang="en-IN" sz="1300" dirty="0"/>
              <a:t>Stacked bar plot</a:t>
            </a:r>
          </a:p>
        </p:txBody>
      </p:sp>
      <p:pic>
        <p:nvPicPr>
          <p:cNvPr id="8" name="Picture 7">
            <a:extLst>
              <a:ext uri="{FF2B5EF4-FFF2-40B4-BE49-F238E27FC236}">
                <a16:creationId xmlns:a16="http://schemas.microsoft.com/office/drawing/2014/main" id="{1428F6FB-8941-7094-BD38-875520878BCA}"/>
              </a:ext>
            </a:extLst>
          </p:cNvPr>
          <p:cNvPicPr>
            <a:picLocks noChangeAspect="1"/>
          </p:cNvPicPr>
          <p:nvPr/>
        </p:nvPicPr>
        <p:blipFill>
          <a:blip r:embed="rId2"/>
          <a:stretch>
            <a:fillRect/>
          </a:stretch>
        </p:blipFill>
        <p:spPr>
          <a:xfrm>
            <a:off x="1425736" y="1498423"/>
            <a:ext cx="4061301" cy="1291911"/>
          </a:xfrm>
          <a:prstGeom prst="rect">
            <a:avLst/>
          </a:prstGeom>
        </p:spPr>
      </p:pic>
      <p:pic>
        <p:nvPicPr>
          <p:cNvPr id="10" name="Picture 9">
            <a:extLst>
              <a:ext uri="{FF2B5EF4-FFF2-40B4-BE49-F238E27FC236}">
                <a16:creationId xmlns:a16="http://schemas.microsoft.com/office/drawing/2014/main" id="{2D73DC3E-46A7-2445-4DFE-19D26755477F}"/>
              </a:ext>
            </a:extLst>
          </p:cNvPr>
          <p:cNvPicPr>
            <a:picLocks noChangeAspect="1"/>
          </p:cNvPicPr>
          <p:nvPr/>
        </p:nvPicPr>
        <p:blipFill>
          <a:blip r:embed="rId3"/>
          <a:stretch>
            <a:fillRect/>
          </a:stretch>
        </p:blipFill>
        <p:spPr>
          <a:xfrm>
            <a:off x="2451606" y="2903455"/>
            <a:ext cx="3035431" cy="1432874"/>
          </a:xfrm>
          <a:prstGeom prst="rect">
            <a:avLst/>
          </a:prstGeom>
        </p:spPr>
      </p:pic>
      <p:pic>
        <p:nvPicPr>
          <p:cNvPr id="12" name="Picture 11">
            <a:extLst>
              <a:ext uri="{FF2B5EF4-FFF2-40B4-BE49-F238E27FC236}">
                <a16:creationId xmlns:a16="http://schemas.microsoft.com/office/drawing/2014/main" id="{EE6DBA3D-FBC6-2198-7083-E30BD5E91776}"/>
              </a:ext>
            </a:extLst>
          </p:cNvPr>
          <p:cNvPicPr>
            <a:picLocks noChangeAspect="1"/>
          </p:cNvPicPr>
          <p:nvPr/>
        </p:nvPicPr>
        <p:blipFill>
          <a:blip r:embed="rId4"/>
          <a:stretch>
            <a:fillRect/>
          </a:stretch>
        </p:blipFill>
        <p:spPr>
          <a:xfrm>
            <a:off x="2121550" y="4542748"/>
            <a:ext cx="3534532" cy="1794882"/>
          </a:xfrm>
          <a:prstGeom prst="rect">
            <a:avLst/>
          </a:prstGeom>
        </p:spPr>
      </p:pic>
      <p:pic>
        <p:nvPicPr>
          <p:cNvPr id="14" name="Picture 13">
            <a:extLst>
              <a:ext uri="{FF2B5EF4-FFF2-40B4-BE49-F238E27FC236}">
                <a16:creationId xmlns:a16="http://schemas.microsoft.com/office/drawing/2014/main" id="{D617E8C5-BC4C-4E30-F98B-9F80F63A142C}"/>
              </a:ext>
            </a:extLst>
          </p:cNvPr>
          <p:cNvPicPr>
            <a:picLocks noChangeAspect="1"/>
          </p:cNvPicPr>
          <p:nvPr/>
        </p:nvPicPr>
        <p:blipFill>
          <a:blip r:embed="rId5"/>
          <a:stretch>
            <a:fillRect/>
          </a:stretch>
        </p:blipFill>
        <p:spPr>
          <a:xfrm>
            <a:off x="7007102" y="1305177"/>
            <a:ext cx="1901228" cy="941476"/>
          </a:xfrm>
          <a:prstGeom prst="rect">
            <a:avLst/>
          </a:prstGeom>
        </p:spPr>
      </p:pic>
      <p:pic>
        <p:nvPicPr>
          <p:cNvPr id="16" name="Picture 15">
            <a:extLst>
              <a:ext uri="{FF2B5EF4-FFF2-40B4-BE49-F238E27FC236}">
                <a16:creationId xmlns:a16="http://schemas.microsoft.com/office/drawing/2014/main" id="{3B2BF4B3-8650-C1AB-578F-87A02C61C0BE}"/>
              </a:ext>
            </a:extLst>
          </p:cNvPr>
          <p:cNvPicPr>
            <a:picLocks noChangeAspect="1"/>
          </p:cNvPicPr>
          <p:nvPr/>
        </p:nvPicPr>
        <p:blipFill>
          <a:blip r:embed="rId6"/>
          <a:stretch>
            <a:fillRect/>
          </a:stretch>
        </p:blipFill>
        <p:spPr>
          <a:xfrm>
            <a:off x="8908330" y="1372547"/>
            <a:ext cx="2191802" cy="931604"/>
          </a:xfrm>
          <a:prstGeom prst="rect">
            <a:avLst/>
          </a:prstGeom>
        </p:spPr>
      </p:pic>
      <p:pic>
        <p:nvPicPr>
          <p:cNvPr id="18" name="Picture 17">
            <a:extLst>
              <a:ext uri="{FF2B5EF4-FFF2-40B4-BE49-F238E27FC236}">
                <a16:creationId xmlns:a16="http://schemas.microsoft.com/office/drawing/2014/main" id="{B5A32118-A76B-0C5F-C4AA-429B73DCBACE}"/>
              </a:ext>
            </a:extLst>
          </p:cNvPr>
          <p:cNvPicPr>
            <a:picLocks noChangeAspect="1"/>
          </p:cNvPicPr>
          <p:nvPr/>
        </p:nvPicPr>
        <p:blipFill>
          <a:blip r:embed="rId7"/>
          <a:stretch>
            <a:fillRect/>
          </a:stretch>
        </p:blipFill>
        <p:spPr>
          <a:xfrm>
            <a:off x="7954014" y="3504415"/>
            <a:ext cx="3572759" cy="1253558"/>
          </a:xfrm>
          <a:prstGeom prst="rect">
            <a:avLst/>
          </a:prstGeom>
        </p:spPr>
      </p:pic>
      <p:pic>
        <p:nvPicPr>
          <p:cNvPr id="20" name="Picture 19">
            <a:extLst>
              <a:ext uri="{FF2B5EF4-FFF2-40B4-BE49-F238E27FC236}">
                <a16:creationId xmlns:a16="http://schemas.microsoft.com/office/drawing/2014/main" id="{6B3215BF-BB01-AEFE-41CD-E6AF0C5B8BD0}"/>
              </a:ext>
            </a:extLst>
          </p:cNvPr>
          <p:cNvPicPr>
            <a:picLocks noChangeAspect="1"/>
          </p:cNvPicPr>
          <p:nvPr/>
        </p:nvPicPr>
        <p:blipFill>
          <a:blip r:embed="rId8"/>
          <a:stretch>
            <a:fillRect/>
          </a:stretch>
        </p:blipFill>
        <p:spPr>
          <a:xfrm>
            <a:off x="8219040" y="4897941"/>
            <a:ext cx="3140259" cy="1074657"/>
          </a:xfrm>
          <a:prstGeom prst="rect">
            <a:avLst/>
          </a:prstGeom>
        </p:spPr>
      </p:pic>
      <p:pic>
        <p:nvPicPr>
          <p:cNvPr id="22" name="Picture 21">
            <a:extLst>
              <a:ext uri="{FF2B5EF4-FFF2-40B4-BE49-F238E27FC236}">
                <a16:creationId xmlns:a16="http://schemas.microsoft.com/office/drawing/2014/main" id="{07C004FB-F1DB-36FB-02BC-8B9D65B06B8C}"/>
              </a:ext>
            </a:extLst>
          </p:cNvPr>
          <p:cNvPicPr>
            <a:picLocks noChangeAspect="1"/>
          </p:cNvPicPr>
          <p:nvPr/>
        </p:nvPicPr>
        <p:blipFill>
          <a:blip r:embed="rId9"/>
          <a:stretch>
            <a:fillRect/>
          </a:stretch>
        </p:blipFill>
        <p:spPr>
          <a:xfrm>
            <a:off x="7998875" y="2497396"/>
            <a:ext cx="3360424" cy="931604"/>
          </a:xfrm>
          <a:prstGeom prst="rect">
            <a:avLst/>
          </a:prstGeom>
        </p:spPr>
      </p:pic>
    </p:spTree>
    <p:extLst>
      <p:ext uri="{BB962C8B-B14F-4D97-AF65-F5344CB8AC3E}">
        <p14:creationId xmlns:p14="http://schemas.microsoft.com/office/powerpoint/2010/main" val="70126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A5A8-1248-DD78-2694-7965B4AEFDDA}"/>
              </a:ext>
            </a:extLst>
          </p:cNvPr>
          <p:cNvSpPr>
            <a:spLocks noGrp="1"/>
          </p:cNvSpPr>
          <p:nvPr>
            <p:ph type="title"/>
          </p:nvPr>
        </p:nvSpPr>
        <p:spPr/>
        <p:txBody>
          <a:bodyPr/>
          <a:lstStyle/>
          <a:p>
            <a:r>
              <a:rPr lang="en-IN" dirty="0">
                <a:solidFill>
                  <a:srgbClr val="FF0000"/>
                </a:solidFill>
                <a:latin typeface="Lato Black"/>
                <a:ea typeface="Lato Black"/>
                <a:cs typeface="Lato Black"/>
                <a:sym typeface="Lato Black"/>
              </a:rPr>
              <a:t>Key Business Questions</a:t>
            </a:r>
            <a:endParaRPr lang="en-IN" dirty="0"/>
          </a:p>
        </p:txBody>
      </p:sp>
      <p:sp>
        <p:nvSpPr>
          <p:cNvPr id="3" name="Text Placeholder 2">
            <a:extLst>
              <a:ext uri="{FF2B5EF4-FFF2-40B4-BE49-F238E27FC236}">
                <a16:creationId xmlns:a16="http://schemas.microsoft.com/office/drawing/2014/main" id="{581994A6-41D8-4BEE-18B6-2164D84EB29F}"/>
              </a:ext>
            </a:extLst>
          </p:cNvPr>
          <p:cNvSpPr>
            <a:spLocks noGrp="1"/>
          </p:cNvSpPr>
          <p:nvPr>
            <p:ph type="body" idx="1"/>
          </p:nvPr>
        </p:nvSpPr>
        <p:spPr/>
        <p:txBody>
          <a:bodyPr>
            <a:normAutofit lnSpcReduction="10000"/>
          </a:bodyPr>
          <a:lstStyle/>
          <a:p>
            <a:pPr algn="ctr"/>
            <a:r>
              <a:rPr lang="en-IN" dirty="0"/>
              <a:t>Earning 2.5-3 lakhs as a fresh graduate in CSE</a:t>
            </a:r>
          </a:p>
        </p:txBody>
      </p:sp>
      <p:sp>
        <p:nvSpPr>
          <p:cNvPr id="4" name="Text Placeholder 3">
            <a:extLst>
              <a:ext uri="{FF2B5EF4-FFF2-40B4-BE49-F238E27FC236}">
                <a16:creationId xmlns:a16="http://schemas.microsoft.com/office/drawing/2014/main" id="{C273870C-81EC-750D-147D-EB310658CD99}"/>
              </a:ext>
            </a:extLst>
          </p:cNvPr>
          <p:cNvSpPr>
            <a:spLocks noGrp="1"/>
          </p:cNvSpPr>
          <p:nvPr>
            <p:ph type="body" idx="2"/>
          </p:nvPr>
        </p:nvSpPr>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p:txBody>
      </p:sp>
      <p:sp>
        <p:nvSpPr>
          <p:cNvPr id="5" name="Text Placeholder 4">
            <a:extLst>
              <a:ext uri="{FF2B5EF4-FFF2-40B4-BE49-F238E27FC236}">
                <a16:creationId xmlns:a16="http://schemas.microsoft.com/office/drawing/2014/main" id="{13C9629E-2CDF-3D69-718D-0942B7E659F3}"/>
              </a:ext>
            </a:extLst>
          </p:cNvPr>
          <p:cNvSpPr>
            <a:spLocks noGrp="1"/>
          </p:cNvSpPr>
          <p:nvPr>
            <p:ph type="body" idx="3"/>
          </p:nvPr>
        </p:nvSpPr>
        <p:spPr/>
        <p:txBody>
          <a:bodyPr>
            <a:normAutofit lnSpcReduction="10000"/>
          </a:bodyPr>
          <a:lstStyle/>
          <a:p>
            <a:pPr algn="ctr"/>
            <a:r>
              <a:rPr lang="en-IN" dirty="0"/>
              <a:t>Relationship between Gender and Specialization</a:t>
            </a:r>
          </a:p>
        </p:txBody>
      </p:sp>
      <p:sp>
        <p:nvSpPr>
          <p:cNvPr id="6" name="Text Placeholder 5">
            <a:extLst>
              <a:ext uri="{FF2B5EF4-FFF2-40B4-BE49-F238E27FC236}">
                <a16:creationId xmlns:a16="http://schemas.microsoft.com/office/drawing/2014/main" id="{EF879CB4-67D6-38D6-6479-29A513750D9B}"/>
              </a:ext>
            </a:extLst>
          </p:cNvPr>
          <p:cNvSpPr>
            <a:spLocks noGrp="1"/>
          </p:cNvSpPr>
          <p:nvPr>
            <p:ph type="body" idx="4"/>
          </p:nvPr>
        </p:nvSpPr>
        <p:spPr/>
        <p:txBody>
          <a:bodyPr>
            <a:normAutofit/>
          </a:bodyPr>
          <a:lstStyle/>
          <a:p>
            <a:pPr marL="114300" indent="0">
              <a:buNone/>
            </a:pPr>
            <a:endParaRPr lang="en-US" sz="12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6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From the above Gender vs specialization we can see that Gender specialization are related.</a:t>
            </a:r>
            <a:r>
              <a:rPr lang="en-US" sz="12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C0184E3-C15B-52CA-BAFD-A5471593D947}"/>
              </a:ext>
            </a:extLst>
          </p:cNvPr>
          <p:cNvPicPr>
            <a:picLocks noChangeAspect="1"/>
          </p:cNvPicPr>
          <p:nvPr/>
        </p:nvPicPr>
        <p:blipFill>
          <a:blip r:embed="rId2"/>
          <a:stretch>
            <a:fillRect/>
          </a:stretch>
        </p:blipFill>
        <p:spPr>
          <a:xfrm>
            <a:off x="1371993" y="2661306"/>
            <a:ext cx="4067273" cy="2739329"/>
          </a:xfrm>
          <a:prstGeom prst="rect">
            <a:avLst/>
          </a:prstGeom>
        </p:spPr>
      </p:pic>
      <p:pic>
        <p:nvPicPr>
          <p:cNvPr id="10" name="Picture 9">
            <a:extLst>
              <a:ext uri="{FF2B5EF4-FFF2-40B4-BE49-F238E27FC236}">
                <a16:creationId xmlns:a16="http://schemas.microsoft.com/office/drawing/2014/main" id="{00DAF655-CF32-7A07-22BB-C6A2C70E26D9}"/>
              </a:ext>
            </a:extLst>
          </p:cNvPr>
          <p:cNvPicPr>
            <a:picLocks noChangeAspect="1"/>
          </p:cNvPicPr>
          <p:nvPr/>
        </p:nvPicPr>
        <p:blipFill>
          <a:blip r:embed="rId3"/>
          <a:stretch>
            <a:fillRect/>
          </a:stretch>
        </p:blipFill>
        <p:spPr>
          <a:xfrm>
            <a:off x="6481746" y="2661306"/>
            <a:ext cx="4338261" cy="2128102"/>
          </a:xfrm>
          <a:prstGeom prst="rect">
            <a:avLst/>
          </a:prstGeom>
        </p:spPr>
      </p:pic>
      <p:sp>
        <p:nvSpPr>
          <p:cNvPr id="12" name="TextBox 11">
            <a:extLst>
              <a:ext uri="{FF2B5EF4-FFF2-40B4-BE49-F238E27FC236}">
                <a16:creationId xmlns:a16="http://schemas.microsoft.com/office/drawing/2014/main" id="{A03FF725-CC01-8A06-40FA-C3A5A1702176}"/>
              </a:ext>
            </a:extLst>
          </p:cNvPr>
          <p:cNvSpPr txBox="1"/>
          <p:nvPr/>
        </p:nvSpPr>
        <p:spPr>
          <a:xfrm>
            <a:off x="1237268" y="5400635"/>
            <a:ext cx="4428241" cy="584775"/>
          </a:xfrm>
          <a:prstGeom prst="rect">
            <a:avLst/>
          </a:prstGeom>
          <a:noFill/>
        </p:spPr>
        <p:txBody>
          <a:bodyPr wrap="square">
            <a:spAutoFit/>
          </a:bodyPr>
          <a:lstStyle/>
          <a:p>
            <a:r>
              <a:rPr lang="en-US" sz="16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From the above we can see that the claim is supported by the data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616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 </a:t>
            </a:r>
            <a:endParaRPr b="1" dirty="0">
              <a:solidFill>
                <a:srgbClr val="FF0000"/>
              </a:solidFill>
            </a:endParaRPr>
          </a:p>
        </p:txBody>
      </p:sp>
      <p:sp>
        <p:nvSpPr>
          <p:cNvPr id="111" name="Google Shape;111;p4"/>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228600" lvl="0" indent="-130810" algn="l" rtl="0">
              <a:lnSpc>
                <a:spcPct val="90000"/>
              </a:lnSpc>
              <a:spcBef>
                <a:spcPts val="1000"/>
              </a:spcBef>
              <a:spcAft>
                <a:spcPts val="0"/>
              </a:spcAft>
              <a:buClr>
                <a:schemeClr val="dk1"/>
              </a:buClr>
              <a:buSzPct val="100000"/>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This data analysis project was initiated by importing and exploring a dataset detailing graduate information. Through univariate analyses encompassing PDFs, histograms, and boxplots, we gained insights into numerical and categorical data distributions, identifying outliers along the way. Bivariate analyses, including scatter plots and bar plots, unearthed relationships between variables and illuminated patterns influenced by gender. In addressing a claim from a Times of India article, the data validated that graduates in specific Computer Science Engineering roles could indeed earn up to 2.5-3 lakhs as freshers. Furthermore, the project unveiled a substantial correlation between gender and specialization preferences. These compelling findings not only inform decision-making but also raise intriguing questions for future research endeavors.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473</Words>
  <Application>Microsoft Office PowerPoint</Application>
  <PresentationFormat>Widescreen</PresentationFormat>
  <Paragraphs>90</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Lato Black</vt:lpstr>
      <vt:lpstr>Wingdings</vt:lpstr>
      <vt:lpstr>Libre Baskerville</vt:lpstr>
      <vt:lpstr>Calibri</vt:lpstr>
      <vt:lpstr>Office Theme</vt:lpstr>
      <vt:lpstr>PowerPoint Presentation</vt:lpstr>
      <vt:lpstr>PowerPoint Presentation</vt:lpstr>
      <vt:lpstr>Objective of the Project</vt:lpstr>
      <vt:lpstr>Exploratory Data Analysis</vt:lpstr>
      <vt:lpstr>PowerPoint Presentation</vt:lpstr>
      <vt:lpstr>Key Business Questions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 durga</cp:lastModifiedBy>
  <cp:revision>5</cp:revision>
  <dcterms:created xsi:type="dcterms:W3CDTF">2021-02-16T05:19:01Z</dcterms:created>
  <dcterms:modified xsi:type="dcterms:W3CDTF">2024-02-22T17:12:58Z</dcterms:modified>
</cp:coreProperties>
</file>