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00774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694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92045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3217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1884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6615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9239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57302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952719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2859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9/26/2022</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62305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9/26/2022</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250554238"/>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Background Fill">
            <a:extLst>
              <a:ext uri="{FF2B5EF4-FFF2-40B4-BE49-F238E27FC236}">
                <a16:creationId xmlns:a16="http://schemas.microsoft.com/office/drawing/2014/main" id="{B6D694DB-A3FC-4F14-A225-17BEBA4416D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4" name="Picture 3">
            <a:extLst>
              <a:ext uri="{FF2B5EF4-FFF2-40B4-BE49-F238E27FC236}">
                <a16:creationId xmlns:a16="http://schemas.microsoft.com/office/drawing/2014/main" id="{1E7CAF03-BF86-B13F-CF04-0864943CD286}"/>
              </a:ext>
            </a:extLst>
          </p:cNvPr>
          <p:cNvPicPr>
            <a:picLocks noChangeAspect="1"/>
          </p:cNvPicPr>
          <p:nvPr/>
        </p:nvPicPr>
        <p:blipFill rotWithShape="1">
          <a:blip r:embed="rId2">
            <a:alphaModFix amt="60000"/>
          </a:blip>
          <a:srcRect r="-1" b="43735"/>
          <a:stretch/>
        </p:blipFill>
        <p:spPr>
          <a:xfrm>
            <a:off x="20" y="10"/>
            <a:ext cx="12188921" cy="6857990"/>
          </a:xfrm>
          <a:prstGeom prst="rect">
            <a:avLst/>
          </a:prstGeom>
        </p:spPr>
      </p:pic>
      <p:sp>
        <p:nvSpPr>
          <p:cNvPr id="2" name="Title 1">
            <a:extLst>
              <a:ext uri="{FF2B5EF4-FFF2-40B4-BE49-F238E27FC236}">
                <a16:creationId xmlns:a16="http://schemas.microsoft.com/office/drawing/2014/main" id="{538ECDEF-3AEB-43B1-8531-0FEA03852FAA}"/>
              </a:ext>
            </a:extLst>
          </p:cNvPr>
          <p:cNvSpPr>
            <a:spLocks noGrp="1"/>
          </p:cNvSpPr>
          <p:nvPr>
            <p:ph type="ctrTitle"/>
          </p:nvPr>
        </p:nvSpPr>
        <p:spPr>
          <a:xfrm>
            <a:off x="1161535" y="686020"/>
            <a:ext cx="9860692" cy="2742980"/>
          </a:xfrm>
        </p:spPr>
        <p:txBody>
          <a:bodyPr>
            <a:normAutofit/>
          </a:bodyPr>
          <a:lstStyle/>
          <a:p>
            <a:pPr algn="ctr"/>
            <a:r>
              <a:rPr lang="en-US" sz="5800" dirty="0" smtClean="0">
                <a:solidFill>
                  <a:srgbClr val="FFFFFF"/>
                </a:solidFill>
              </a:rPr>
              <a:t>EDUPRIME CLONE </a:t>
            </a:r>
            <a:br>
              <a:rPr lang="en-US" sz="5800" dirty="0" smtClean="0">
                <a:solidFill>
                  <a:srgbClr val="FFFFFF"/>
                </a:solidFill>
              </a:rPr>
            </a:br>
            <a:r>
              <a:rPr lang="en-US" sz="5800" dirty="0" smtClean="0">
                <a:solidFill>
                  <a:srgbClr val="FFFFFF"/>
                </a:solidFill>
              </a:rPr>
              <a:t>USING </a:t>
            </a:r>
            <a:br>
              <a:rPr lang="en-US" sz="5800" dirty="0" smtClean="0">
                <a:solidFill>
                  <a:srgbClr val="FFFFFF"/>
                </a:solidFill>
              </a:rPr>
            </a:br>
            <a:r>
              <a:rPr lang="en-US" sz="5800" dirty="0" smtClean="0">
                <a:solidFill>
                  <a:srgbClr val="FFFFFF"/>
                </a:solidFill>
              </a:rPr>
              <a:t>MERN+FIREBASE</a:t>
            </a:r>
            <a:endParaRPr lang="en-IN" sz="5800" dirty="0">
              <a:solidFill>
                <a:srgbClr val="FFFFFF"/>
              </a:solidFill>
            </a:endParaRPr>
          </a:p>
        </p:txBody>
      </p:sp>
      <p:sp>
        <p:nvSpPr>
          <p:cNvPr id="3" name="Subtitle 2">
            <a:extLst>
              <a:ext uri="{FF2B5EF4-FFF2-40B4-BE49-F238E27FC236}">
                <a16:creationId xmlns:a16="http://schemas.microsoft.com/office/drawing/2014/main" id="{6883BF69-5F04-4260-A739-FD59109CC88E}"/>
              </a:ext>
            </a:extLst>
          </p:cNvPr>
          <p:cNvSpPr>
            <a:spLocks noGrp="1"/>
          </p:cNvSpPr>
          <p:nvPr>
            <p:ph type="subTitle" idx="1"/>
          </p:nvPr>
        </p:nvSpPr>
        <p:spPr>
          <a:xfrm>
            <a:off x="3164583" y="3602038"/>
            <a:ext cx="5859787" cy="2569942"/>
          </a:xfrm>
        </p:spPr>
        <p:txBody>
          <a:bodyPr>
            <a:normAutofit/>
          </a:bodyPr>
          <a:lstStyle/>
          <a:p>
            <a:pPr algn="ctr"/>
            <a:r>
              <a:rPr lang="en-IN" dirty="0">
                <a:solidFill>
                  <a:srgbClr val="FFFFFF"/>
                </a:solidFill>
              </a:rPr>
              <a:t>Done By:</a:t>
            </a:r>
          </a:p>
          <a:p>
            <a:pPr algn="ctr"/>
            <a:r>
              <a:rPr lang="en-IN" dirty="0">
                <a:solidFill>
                  <a:srgbClr val="FFFFFF"/>
                </a:solidFill>
              </a:rPr>
              <a:t>1)</a:t>
            </a:r>
            <a:r>
              <a:rPr lang="en-IN" dirty="0" err="1">
                <a:solidFill>
                  <a:srgbClr val="FFFFFF"/>
                </a:solidFill>
              </a:rPr>
              <a:t>N.Akhil</a:t>
            </a:r>
            <a:r>
              <a:rPr lang="en-IN" dirty="0">
                <a:solidFill>
                  <a:srgbClr val="FFFFFF"/>
                </a:solidFill>
              </a:rPr>
              <a:t> – 19071A12C1</a:t>
            </a:r>
          </a:p>
          <a:p>
            <a:pPr algn="ctr"/>
            <a:r>
              <a:rPr lang="en-IN" dirty="0">
                <a:solidFill>
                  <a:srgbClr val="FFFFFF"/>
                </a:solidFill>
              </a:rPr>
              <a:t>2)</a:t>
            </a:r>
            <a:r>
              <a:rPr lang="en-IN" dirty="0" err="1">
                <a:solidFill>
                  <a:srgbClr val="FFFFFF"/>
                </a:solidFill>
              </a:rPr>
              <a:t>Md.Irshad</a:t>
            </a:r>
            <a:r>
              <a:rPr lang="en-IN" dirty="0">
                <a:solidFill>
                  <a:srgbClr val="FFFFFF"/>
                </a:solidFill>
              </a:rPr>
              <a:t> Ahmad – 19071A12F3</a:t>
            </a:r>
          </a:p>
          <a:p>
            <a:pPr algn="ctr"/>
            <a:r>
              <a:rPr lang="en-IN" dirty="0">
                <a:solidFill>
                  <a:srgbClr val="FFFFFF"/>
                </a:solidFill>
              </a:rPr>
              <a:t>3)</a:t>
            </a:r>
            <a:r>
              <a:rPr lang="en-IN" dirty="0" err="1">
                <a:solidFill>
                  <a:srgbClr val="FFFFFF"/>
                </a:solidFill>
              </a:rPr>
              <a:t>Ch.Mohan</a:t>
            </a:r>
            <a:r>
              <a:rPr lang="en-IN" dirty="0">
                <a:solidFill>
                  <a:srgbClr val="FFFFFF"/>
                </a:solidFill>
              </a:rPr>
              <a:t> – 19071A12F4</a:t>
            </a:r>
          </a:p>
          <a:p>
            <a:pPr algn="ctr"/>
            <a:r>
              <a:rPr lang="en-IN" dirty="0">
                <a:solidFill>
                  <a:srgbClr val="FFFFFF"/>
                </a:solidFill>
              </a:rPr>
              <a:t>4)Venkata Sai </a:t>
            </a:r>
            <a:r>
              <a:rPr lang="en-IN" dirty="0" err="1">
                <a:solidFill>
                  <a:srgbClr val="FFFFFF"/>
                </a:solidFill>
              </a:rPr>
              <a:t>Gaman</a:t>
            </a:r>
            <a:r>
              <a:rPr lang="en-IN" dirty="0">
                <a:solidFill>
                  <a:srgbClr val="FFFFFF"/>
                </a:solidFill>
              </a:rPr>
              <a:t> – 17071A12H7</a:t>
            </a:r>
          </a:p>
        </p:txBody>
      </p:sp>
      <p:grpSp>
        <p:nvGrpSpPr>
          <p:cNvPr id="11" name="Group 10">
            <a:extLst>
              <a:ext uri="{FF2B5EF4-FFF2-40B4-BE49-F238E27FC236}">
                <a16:creationId xmlns:a16="http://schemas.microsoft.com/office/drawing/2014/main" id="{3A87D413-7BAA-462C-B2E4-D3E7F1B8498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12" name="Oval 11">
              <a:extLst>
                <a:ext uri="{FF2B5EF4-FFF2-40B4-BE49-F238E27FC236}">
                  <a16:creationId xmlns:a16="http://schemas.microsoft.com/office/drawing/2014/main" id="{7C2E2750-B9DE-455A-B750-2FAFF87D80A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Graphic 9">
              <a:extLst>
                <a:ext uri="{FF2B5EF4-FFF2-40B4-BE49-F238E27FC236}">
                  <a16:creationId xmlns:a16="http://schemas.microsoft.com/office/drawing/2014/main" id="{A77A1618-AFD3-49E5-A4AC-89FA51FA994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4" name="Freeform: Shape 13">
              <a:extLst>
                <a:ext uri="{FF2B5EF4-FFF2-40B4-BE49-F238E27FC236}">
                  <a16:creationId xmlns:a16="http://schemas.microsoft.com/office/drawing/2014/main" id="{DA76DC57-ED9C-40FB-A897-CDD7D622299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5" name="Freeform: Shape 14">
              <a:extLst>
                <a:ext uri="{FF2B5EF4-FFF2-40B4-BE49-F238E27FC236}">
                  <a16:creationId xmlns:a16="http://schemas.microsoft.com/office/drawing/2014/main" id="{6BB714E6-B071-4696-ACD5-A9A96F9299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6" name="Graphic 9">
              <a:extLst>
                <a:ext uri="{FF2B5EF4-FFF2-40B4-BE49-F238E27FC236}">
                  <a16:creationId xmlns:a16="http://schemas.microsoft.com/office/drawing/2014/main" id="{A303CB3D-0086-4A58-BDAE-F18B143EE4D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Graphic 9">
              <a:extLst>
                <a:ext uri="{FF2B5EF4-FFF2-40B4-BE49-F238E27FC236}">
                  <a16:creationId xmlns:a16="http://schemas.microsoft.com/office/drawing/2014/main" id="{8AB02D57-74BD-4B38-94E0-EF2F291E09A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201887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Background Fill">
            <a:extLst>
              <a:ext uri="{FF2B5EF4-FFF2-40B4-BE49-F238E27FC236}">
                <a16:creationId xmlns:a16="http://schemas.microsoft.com/office/drawing/2014/main" id="{03AE087C-11E2-4305-9282-D7F122FE72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9525" cap="flat">
            <a:noFill/>
            <a:prstDash val="solid"/>
            <a:miter/>
          </a:ln>
        </p:spPr>
        <p:txBody>
          <a:bodyPr rtlCol="0" anchor="ctr"/>
          <a:lstStyle/>
          <a:p>
            <a:endParaRPr lang="en-US">
              <a:solidFill>
                <a:schemeClr val="tx1"/>
              </a:solidFill>
            </a:endParaRPr>
          </a:p>
        </p:txBody>
      </p:sp>
      <p:pic>
        <p:nvPicPr>
          <p:cNvPr id="35" name="Picture 19" descr="Robot hands and technology">
            <a:extLst>
              <a:ext uri="{FF2B5EF4-FFF2-40B4-BE49-F238E27FC236}">
                <a16:creationId xmlns:a16="http://schemas.microsoft.com/office/drawing/2014/main" id="{F7469DC9-74AC-6C10-4ACC-40DCB7F69EC4}"/>
              </a:ext>
            </a:extLst>
          </p:cNvPr>
          <p:cNvPicPr>
            <a:picLocks noChangeAspect="1"/>
          </p:cNvPicPr>
          <p:nvPr/>
        </p:nvPicPr>
        <p:blipFill rotWithShape="1">
          <a:blip r:embed="rId2">
            <a:alphaModFix amt="60000"/>
          </a:blip>
          <a:srcRect t="8259" r="-1" b="16721"/>
          <a:stretch/>
        </p:blipFill>
        <p:spPr>
          <a:xfrm>
            <a:off x="-80190" y="25047"/>
            <a:ext cx="12188932" cy="6858000"/>
          </a:xfrm>
          <a:prstGeom prst="rect">
            <a:avLst/>
          </a:prstGeom>
        </p:spPr>
      </p:pic>
      <p:sp>
        <p:nvSpPr>
          <p:cNvPr id="2" name="Title 1">
            <a:extLst>
              <a:ext uri="{FF2B5EF4-FFF2-40B4-BE49-F238E27FC236}">
                <a16:creationId xmlns:a16="http://schemas.microsoft.com/office/drawing/2014/main" id="{84099E43-5DF1-43F8-A365-78CC2FBCBE8C}"/>
              </a:ext>
            </a:extLst>
          </p:cNvPr>
          <p:cNvSpPr>
            <a:spLocks noGrp="1"/>
          </p:cNvSpPr>
          <p:nvPr>
            <p:ph type="title"/>
          </p:nvPr>
        </p:nvSpPr>
        <p:spPr>
          <a:xfrm>
            <a:off x="457200" y="668049"/>
            <a:ext cx="7685037" cy="1325563"/>
          </a:xfrm>
        </p:spPr>
        <p:txBody>
          <a:bodyPr>
            <a:normAutofit/>
          </a:bodyPr>
          <a:lstStyle/>
          <a:p>
            <a:r>
              <a:rPr lang="en-IN" u="sng" dirty="0" smtClean="0">
                <a:solidFill>
                  <a:srgbClr val="FFFFFF"/>
                </a:solidFill>
              </a:rPr>
              <a:t>ABSTRACT</a:t>
            </a:r>
            <a:endParaRPr lang="en-IN" u="sng" dirty="0">
              <a:solidFill>
                <a:srgbClr val="FFFFFF"/>
              </a:solidFill>
            </a:endParaRPr>
          </a:p>
        </p:txBody>
      </p:sp>
      <p:sp>
        <p:nvSpPr>
          <p:cNvPr id="3" name="Content Placeholder 2">
            <a:extLst>
              <a:ext uri="{FF2B5EF4-FFF2-40B4-BE49-F238E27FC236}">
                <a16:creationId xmlns:a16="http://schemas.microsoft.com/office/drawing/2014/main" id="{B1AEA1BB-2436-4890-8530-7E4B3C8A32B9}"/>
              </a:ext>
            </a:extLst>
          </p:cNvPr>
          <p:cNvSpPr>
            <a:spLocks noGrp="1"/>
          </p:cNvSpPr>
          <p:nvPr>
            <p:ph idx="1"/>
          </p:nvPr>
        </p:nvSpPr>
        <p:spPr>
          <a:xfrm>
            <a:off x="457200" y="2503055"/>
            <a:ext cx="7495309" cy="3673908"/>
          </a:xfrm>
        </p:spPr>
        <p:txBody>
          <a:bodyPr>
            <a:normAutofit/>
          </a:bodyPr>
          <a:lstStyle/>
          <a:p>
            <a:pPr marL="0" indent="0">
              <a:buNone/>
            </a:pPr>
            <a:r>
              <a:rPr lang="en-US" sz="2200" dirty="0" smtClean="0">
                <a:solidFill>
                  <a:srgbClr val="FFFFFF"/>
                </a:solidFill>
              </a:rPr>
              <a:t>	Our current project deals with maintenance of student’s attendance and semester details. It is maintained on a daily basis of their attendance. The staffs will be provided with the separate username &amp; password to update student status like attendance. </a:t>
            </a:r>
          </a:p>
          <a:p>
            <a:pPr marL="0" indent="0">
              <a:buNone/>
            </a:pPr>
            <a:r>
              <a:rPr lang="en-US" sz="2200" dirty="0">
                <a:solidFill>
                  <a:srgbClr val="FFFFFF"/>
                </a:solidFill>
              </a:rPr>
              <a:t>	</a:t>
            </a:r>
            <a:r>
              <a:rPr lang="en-US" sz="2200" dirty="0" smtClean="0">
                <a:solidFill>
                  <a:srgbClr val="FFFFFF"/>
                </a:solidFill>
              </a:rPr>
              <a:t>The staff who are handling the course/subject will be responsible to mark the attendance and update the mid marks of the students. </a:t>
            </a:r>
            <a:endParaRPr lang="en-IN" sz="2200" dirty="0">
              <a:solidFill>
                <a:srgbClr val="FFFFFF"/>
              </a:solidFill>
            </a:endParaRPr>
          </a:p>
          <a:p>
            <a:endParaRPr lang="en-IN" sz="2200" dirty="0">
              <a:solidFill>
                <a:srgbClr val="FFFFFF"/>
              </a:solidFill>
            </a:endParaRPr>
          </a:p>
        </p:txBody>
      </p:sp>
      <p:grpSp>
        <p:nvGrpSpPr>
          <p:cNvPr id="36" name="Group 25">
            <a:extLst>
              <a:ext uri="{FF2B5EF4-FFF2-40B4-BE49-F238E27FC236}">
                <a16:creationId xmlns:a16="http://schemas.microsoft.com/office/drawing/2014/main" id="{6ACF365D-F104-414F-93C3-D9F568808E0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0855" y="0"/>
            <a:ext cx="1891145" cy="5600700"/>
            <a:chOff x="10300855" y="0"/>
            <a:chExt cx="1891145" cy="5600700"/>
          </a:xfrm>
        </p:grpSpPr>
        <p:sp>
          <p:nvSpPr>
            <p:cNvPr id="37" name="Oval 26">
              <a:extLst>
                <a:ext uri="{FF2B5EF4-FFF2-40B4-BE49-F238E27FC236}">
                  <a16:creationId xmlns:a16="http://schemas.microsoft.com/office/drawing/2014/main" id="{C5D118A1-A4AD-4C47-99CC-852FAD146EA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Graphic 9">
              <a:extLst>
                <a:ext uri="{FF2B5EF4-FFF2-40B4-BE49-F238E27FC236}">
                  <a16:creationId xmlns:a16="http://schemas.microsoft.com/office/drawing/2014/main" id="{D3E51544-0AB7-4546-AB57-868FB0B41FAE}"/>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39" name="Freeform: Shape 28">
              <a:extLst>
                <a:ext uri="{FF2B5EF4-FFF2-40B4-BE49-F238E27FC236}">
                  <a16:creationId xmlns:a16="http://schemas.microsoft.com/office/drawing/2014/main" id="{16DB3A34-0E17-44F2-A958-5C6EE80E39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40" name="Freeform: Shape 29">
              <a:extLst>
                <a:ext uri="{FF2B5EF4-FFF2-40B4-BE49-F238E27FC236}">
                  <a16:creationId xmlns:a16="http://schemas.microsoft.com/office/drawing/2014/main" id="{AB343AE4-2356-4838-B706-3A16FFFDE44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41" name="Graphic 9">
              <a:extLst>
                <a:ext uri="{FF2B5EF4-FFF2-40B4-BE49-F238E27FC236}">
                  <a16:creationId xmlns:a16="http://schemas.microsoft.com/office/drawing/2014/main" id="{D78B9AE4-2096-42B5-B267-1FCCF56F8F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2" name="Graphic 9">
              <a:extLst>
                <a:ext uri="{FF2B5EF4-FFF2-40B4-BE49-F238E27FC236}">
                  <a16:creationId xmlns:a16="http://schemas.microsoft.com/office/drawing/2014/main" id="{827DE0C5-02AF-4323-9CB7-E4C1D6449F9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359977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9CDE-BA37-4224-B092-AC82CE439A8B}"/>
              </a:ext>
            </a:extLst>
          </p:cNvPr>
          <p:cNvSpPr>
            <a:spLocks noGrp="1"/>
          </p:cNvSpPr>
          <p:nvPr>
            <p:ph type="title"/>
          </p:nvPr>
        </p:nvSpPr>
        <p:spPr>
          <a:xfrm>
            <a:off x="457200" y="575686"/>
            <a:ext cx="7685037" cy="874424"/>
          </a:xfrm>
        </p:spPr>
        <p:txBody>
          <a:bodyPr/>
          <a:lstStyle/>
          <a:p>
            <a:r>
              <a:rPr lang="en-US" dirty="0" smtClean="0"/>
              <a:t>Problem Statement</a:t>
            </a:r>
            <a:endParaRPr lang="en-IN" dirty="0"/>
          </a:p>
        </p:txBody>
      </p:sp>
      <p:sp>
        <p:nvSpPr>
          <p:cNvPr id="3" name="Content Placeholder 2">
            <a:extLst>
              <a:ext uri="{FF2B5EF4-FFF2-40B4-BE49-F238E27FC236}">
                <a16:creationId xmlns:a16="http://schemas.microsoft.com/office/drawing/2014/main" id="{AE7B67EF-2F6F-4B96-A933-633EA1089238}"/>
              </a:ext>
            </a:extLst>
          </p:cNvPr>
          <p:cNvSpPr>
            <a:spLocks noGrp="1"/>
          </p:cNvSpPr>
          <p:nvPr>
            <p:ph idx="1"/>
          </p:nvPr>
        </p:nvSpPr>
        <p:spPr>
          <a:xfrm>
            <a:off x="457200" y="2042680"/>
            <a:ext cx="6691745" cy="3794702"/>
          </a:xfrm>
        </p:spPr>
        <p:txBody>
          <a:bodyPr>
            <a:normAutofit/>
          </a:bodyPr>
          <a:lstStyle/>
          <a:p>
            <a:pPr marL="0" indent="0">
              <a:buNone/>
            </a:pPr>
            <a:r>
              <a:rPr lang="en-US" dirty="0" smtClean="0"/>
              <a:t>Desig</a:t>
            </a:r>
            <a:r>
              <a:rPr lang="en-US" dirty="0" smtClean="0"/>
              <a:t>ning and developing  of an Automated Management System which manages the student’s and faculty data. Knowing student attendance , academic reports is also one of the problems to be resolved through automation.</a:t>
            </a:r>
            <a:endParaRPr lang="en-IN" dirty="0"/>
          </a:p>
        </p:txBody>
      </p:sp>
    </p:spTree>
    <p:extLst>
      <p:ext uri="{BB962C8B-B14F-4D97-AF65-F5344CB8AC3E}">
        <p14:creationId xmlns:p14="http://schemas.microsoft.com/office/powerpoint/2010/main" val="393186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Background Fill">
            <a:extLst>
              <a:ext uri="{FF2B5EF4-FFF2-40B4-BE49-F238E27FC236}">
                <a16:creationId xmlns:a16="http://schemas.microsoft.com/office/drawing/2014/main" id="{471A3572-4543-4883-A749-0458CD8700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4" name="Color Fill">
            <a:extLst>
              <a:ext uri="{FF2B5EF4-FFF2-40B4-BE49-F238E27FC236}">
                <a16:creationId xmlns:a16="http://schemas.microsoft.com/office/drawing/2014/main" id="{4036AB30-180B-4ED5-A38B-17570541928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25" name="Group 11">
            <a:extLst>
              <a:ext uri="{FF2B5EF4-FFF2-40B4-BE49-F238E27FC236}">
                <a16:creationId xmlns:a16="http://schemas.microsoft.com/office/drawing/2014/main" id="{C7DC96D6-0134-4EA3-8B0A-6A255D6BDE3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78029" y="199915"/>
            <a:ext cx="2948860" cy="6658085"/>
            <a:chOff x="9078029" y="199915"/>
            <a:chExt cx="2948860" cy="6658085"/>
          </a:xfrm>
        </p:grpSpPr>
        <p:sp>
          <p:nvSpPr>
            <p:cNvPr id="26" name="Oval 12">
              <a:extLst>
                <a:ext uri="{FF2B5EF4-FFF2-40B4-BE49-F238E27FC236}">
                  <a16:creationId xmlns:a16="http://schemas.microsoft.com/office/drawing/2014/main" id="{FA484B57-E0AB-40D7-94A9-A329991EB20D}"/>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1296665" y="199915"/>
              <a:ext cx="491650" cy="491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Graphic 9">
              <a:extLst>
                <a:ext uri="{FF2B5EF4-FFF2-40B4-BE49-F238E27FC236}">
                  <a16:creationId xmlns:a16="http://schemas.microsoft.com/office/drawing/2014/main" id="{3E75AC37-AB18-487B-8182-38DE4F4C983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9086126" y="3917237"/>
              <a:ext cx="2932666" cy="294885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28" name="Graphic 9">
              <a:extLst>
                <a:ext uri="{FF2B5EF4-FFF2-40B4-BE49-F238E27FC236}">
                  <a16:creationId xmlns:a16="http://schemas.microsoft.com/office/drawing/2014/main" id="{3D5AE2D9-14F3-4498-A3C2-0E524427784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078030" y="891480"/>
              <a:ext cx="2948859" cy="294885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29" name="Oval 15">
              <a:extLst>
                <a:ext uri="{FF2B5EF4-FFF2-40B4-BE49-F238E27FC236}">
                  <a16:creationId xmlns:a16="http://schemas.microsoft.com/office/drawing/2014/main" id="{DC281A9A-F165-4FAE-B7EE-3DCDA7D623F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9363633" y="3793556"/>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grpSp>
      <p:sp>
        <p:nvSpPr>
          <p:cNvPr id="30" name="Texture">
            <a:extLst>
              <a:ext uri="{FF2B5EF4-FFF2-40B4-BE49-F238E27FC236}">
                <a16:creationId xmlns:a16="http://schemas.microsoft.com/office/drawing/2014/main" id="{DC83D935-436B-4F4D-A47B-4FD95E2C1D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lIns="0" rIns="0" rtlCol="0" anchor="ctr"/>
          <a:lstStyle/>
          <a:p>
            <a:endParaRPr lang="en-US" dirty="0"/>
          </a:p>
        </p:txBody>
      </p:sp>
      <p:sp>
        <p:nvSpPr>
          <p:cNvPr id="2" name="Title 1">
            <a:extLst>
              <a:ext uri="{FF2B5EF4-FFF2-40B4-BE49-F238E27FC236}">
                <a16:creationId xmlns:a16="http://schemas.microsoft.com/office/drawing/2014/main" id="{F7F6874D-3578-46C5-ACB4-B716CA865D78}"/>
              </a:ext>
            </a:extLst>
          </p:cNvPr>
          <p:cNvSpPr>
            <a:spLocks noGrp="1"/>
          </p:cNvSpPr>
          <p:nvPr>
            <p:ph type="title"/>
          </p:nvPr>
        </p:nvSpPr>
        <p:spPr>
          <a:xfrm>
            <a:off x="457200" y="502473"/>
            <a:ext cx="7685037" cy="1142278"/>
          </a:xfrm>
        </p:spPr>
        <p:txBody>
          <a:bodyPr>
            <a:normAutofit/>
          </a:bodyPr>
          <a:lstStyle/>
          <a:p>
            <a:r>
              <a:rPr lang="en-US" dirty="0" smtClean="0"/>
              <a:t>Problem Definition</a:t>
            </a:r>
            <a:endParaRPr lang="en-IN" dirty="0"/>
          </a:p>
        </p:txBody>
      </p:sp>
      <p:sp>
        <p:nvSpPr>
          <p:cNvPr id="3" name="Content Placeholder 2">
            <a:extLst>
              <a:ext uri="{FF2B5EF4-FFF2-40B4-BE49-F238E27FC236}">
                <a16:creationId xmlns:a16="http://schemas.microsoft.com/office/drawing/2014/main" id="{309E6C7C-93B5-4864-A9E9-DD216E0DF94A}"/>
              </a:ext>
            </a:extLst>
          </p:cNvPr>
          <p:cNvSpPr>
            <a:spLocks noGrp="1"/>
          </p:cNvSpPr>
          <p:nvPr>
            <p:ph idx="1"/>
          </p:nvPr>
        </p:nvSpPr>
        <p:spPr>
          <a:xfrm>
            <a:off x="457201" y="1976582"/>
            <a:ext cx="7138086" cy="2331808"/>
          </a:xfrm>
        </p:spPr>
        <p:txBody>
          <a:bodyPr>
            <a:normAutofit/>
          </a:bodyPr>
          <a:lstStyle/>
          <a:p>
            <a:pPr marL="0" indent="0">
              <a:buNone/>
            </a:pPr>
            <a:r>
              <a:rPr lang="en-US" dirty="0"/>
              <a:t>Knowing of student’s attendance and academic reports which is to be organized and presented in a concise manner. An Automated system is need to display data virtually and also can be accessed by users at once. Application of leave for faculty, holiday details are also available in this management system.</a:t>
            </a:r>
            <a:endParaRPr lang="en-IN" dirty="0"/>
          </a:p>
          <a:p>
            <a:pPr marL="0" indent="0">
              <a:buNone/>
            </a:pPr>
            <a:endParaRPr lang="en-IN" dirty="0"/>
          </a:p>
        </p:txBody>
      </p:sp>
    </p:spTree>
    <p:extLst>
      <p:ext uri="{BB962C8B-B14F-4D97-AF65-F5344CB8AC3E}">
        <p14:creationId xmlns:p14="http://schemas.microsoft.com/office/powerpoint/2010/main" val="42367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a16="http://schemas.microsoft.com/office/drawing/2014/main" id="{973CFC7D-374D-4D67-8994-8DA9D4E23B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8F7FA731-5B6E-499C-926D-C2D2D49466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a:extLst>
              <a:ext uri="{FF2B5EF4-FFF2-40B4-BE49-F238E27FC236}">
                <a16:creationId xmlns:a16="http://schemas.microsoft.com/office/drawing/2014/main" id="{BC1936B1-93FE-4B01-946C-9EEA26C4888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311514" cy="6859191"/>
            <a:chOff x="7649180" y="-1190"/>
            <a:chExt cx="4311514" cy="6859191"/>
          </a:xfrm>
        </p:grpSpPr>
        <p:sp>
          <p:nvSpPr>
            <p:cNvPr id="5" name="Oval 12">
              <a:extLst>
                <a:ext uri="{FF2B5EF4-FFF2-40B4-BE49-F238E27FC236}">
                  <a16:creationId xmlns:a16="http://schemas.microsoft.com/office/drawing/2014/main" id="{FEE786F3-477C-4C7F-982F-D5967A1C1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11519019" y="796196"/>
              <a:ext cx="351326" cy="351326"/>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dirty="0">
                <a:solidFill>
                  <a:schemeClr val="tx1"/>
                </a:solidFill>
              </a:endParaRPr>
            </a:p>
          </p:txBody>
        </p:sp>
        <p:sp>
          <p:nvSpPr>
            <p:cNvPr id="6" name="Graphic 18">
              <a:extLst>
                <a:ext uri="{FF2B5EF4-FFF2-40B4-BE49-F238E27FC236}">
                  <a16:creationId xmlns:a16="http://schemas.microsoft.com/office/drawing/2014/main" id="{418CCDB2-4B34-48D4-9A2D-0D6079CF862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7" name="Graphic 9">
              <a:extLst>
                <a:ext uri="{FF2B5EF4-FFF2-40B4-BE49-F238E27FC236}">
                  <a16:creationId xmlns:a16="http://schemas.microsoft.com/office/drawing/2014/main" id="{72AA2865-B591-4E0F-8C6C-78BC7EB971EB}"/>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313703" y="1605901"/>
              <a:ext cx="3646991" cy="364699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9" name="Oval 15">
              <a:extLst>
                <a:ext uri="{FF2B5EF4-FFF2-40B4-BE49-F238E27FC236}">
                  <a16:creationId xmlns:a16="http://schemas.microsoft.com/office/drawing/2014/main" id="{A0E53B0F-B47E-4B4F-95BD-1ACA8307DE8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6">
              <a:extLst>
                <a:ext uri="{FF2B5EF4-FFF2-40B4-BE49-F238E27FC236}">
                  <a16:creationId xmlns:a16="http://schemas.microsoft.com/office/drawing/2014/main" id="{5F2B6F8B-EA89-4031-A840-F55D3591B99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314482" y="-1190"/>
              <a:ext cx="3597981"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21" name="Freeform: Shape 17">
              <a:extLst>
                <a:ext uri="{FF2B5EF4-FFF2-40B4-BE49-F238E27FC236}">
                  <a16:creationId xmlns:a16="http://schemas.microsoft.com/office/drawing/2014/main" id="{ACA8F17D-1704-4F07-BF74-1791E01C235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342990" y="5358010"/>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grpSp>
      <p:sp>
        <p:nvSpPr>
          <p:cNvPr id="22" name="Texture">
            <a:extLst>
              <a:ext uri="{FF2B5EF4-FFF2-40B4-BE49-F238E27FC236}">
                <a16:creationId xmlns:a16="http://schemas.microsoft.com/office/drawing/2014/main" id="{8592B821-10D5-48C0-8022-A904844B7F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C92A18D-F293-4225-A6EA-BED4DD271901}"/>
              </a:ext>
            </a:extLst>
          </p:cNvPr>
          <p:cNvSpPr>
            <a:spLocks noGrp="1"/>
          </p:cNvSpPr>
          <p:nvPr>
            <p:ph type="title"/>
          </p:nvPr>
        </p:nvSpPr>
        <p:spPr>
          <a:xfrm>
            <a:off x="457200" y="668050"/>
            <a:ext cx="7685037" cy="937852"/>
          </a:xfrm>
        </p:spPr>
        <p:txBody>
          <a:bodyPr>
            <a:normAutofit/>
          </a:bodyPr>
          <a:lstStyle/>
          <a:p>
            <a:r>
              <a:rPr lang="en-IN"/>
              <a:t>Methodology</a:t>
            </a:r>
            <a:endParaRPr lang="en-IN" dirty="0"/>
          </a:p>
        </p:txBody>
      </p:sp>
      <p:sp>
        <p:nvSpPr>
          <p:cNvPr id="3" name="Content Placeholder 2">
            <a:extLst>
              <a:ext uri="{FF2B5EF4-FFF2-40B4-BE49-F238E27FC236}">
                <a16:creationId xmlns:a16="http://schemas.microsoft.com/office/drawing/2014/main" id="{A7645BEC-A857-43E5-99D7-18347886E2E1}"/>
              </a:ext>
            </a:extLst>
          </p:cNvPr>
          <p:cNvSpPr>
            <a:spLocks noGrp="1"/>
          </p:cNvSpPr>
          <p:nvPr>
            <p:ph idx="1"/>
          </p:nvPr>
        </p:nvSpPr>
        <p:spPr>
          <a:xfrm>
            <a:off x="457201" y="1902692"/>
            <a:ext cx="7030852" cy="4211781"/>
          </a:xfrm>
        </p:spPr>
        <p:txBody>
          <a:bodyPr>
            <a:normAutofit/>
          </a:bodyPr>
          <a:lstStyle/>
          <a:p>
            <a:r>
              <a:rPr lang="en-US" dirty="0" smtClean="0"/>
              <a:t>The information is managed by using NO-SQL database – firebase , a Google developed backend application is used to display necessary </a:t>
            </a:r>
            <a:r>
              <a:rPr lang="en-US" dirty="0" smtClean="0"/>
              <a:t>data in the form of tables or result set. (Requirements – JavaScript , </a:t>
            </a:r>
            <a:r>
              <a:rPr lang="en-US" dirty="0" err="1" smtClean="0"/>
              <a:t>NodeJS</a:t>
            </a:r>
            <a:r>
              <a:rPr lang="en-US" dirty="0" smtClean="0"/>
              <a:t>, documentation)</a:t>
            </a:r>
          </a:p>
          <a:p>
            <a:r>
              <a:rPr lang="en-US" dirty="0" smtClean="0"/>
              <a:t>The UI(User Interface) is designed and developed using </a:t>
            </a:r>
            <a:r>
              <a:rPr lang="en-US" dirty="0" err="1" smtClean="0"/>
              <a:t>ReactJS</a:t>
            </a:r>
            <a:r>
              <a:rPr lang="en-US" dirty="0" smtClean="0"/>
              <a:t> – a JavaScript framework developed by Facebook</a:t>
            </a:r>
          </a:p>
          <a:p>
            <a:r>
              <a:rPr lang="en-US" dirty="0" smtClean="0"/>
              <a:t>Integration of these two methodologies is the key to build this automated system.</a:t>
            </a:r>
          </a:p>
          <a:p>
            <a:endParaRPr lang="en-IN" dirty="0"/>
          </a:p>
        </p:txBody>
      </p:sp>
    </p:spTree>
    <p:extLst>
      <p:ext uri="{BB962C8B-B14F-4D97-AF65-F5344CB8AC3E}">
        <p14:creationId xmlns:p14="http://schemas.microsoft.com/office/powerpoint/2010/main" val="109076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95CB-CC0B-4195-875D-AB4FB9A1D04E}"/>
              </a:ext>
            </a:extLst>
          </p:cNvPr>
          <p:cNvSpPr>
            <a:spLocks noGrp="1"/>
          </p:cNvSpPr>
          <p:nvPr>
            <p:ph type="title"/>
          </p:nvPr>
        </p:nvSpPr>
        <p:spPr/>
        <p:txBody>
          <a:bodyPr/>
          <a:lstStyle/>
          <a:p>
            <a:r>
              <a:rPr lang="en-US" dirty="0" smtClean="0"/>
              <a:t>System Requirements</a:t>
            </a:r>
            <a:endParaRPr lang="en-IN" dirty="0"/>
          </a:p>
        </p:txBody>
      </p:sp>
      <p:sp>
        <p:nvSpPr>
          <p:cNvPr id="3" name="Content Placeholder 2">
            <a:extLst>
              <a:ext uri="{FF2B5EF4-FFF2-40B4-BE49-F238E27FC236}">
                <a16:creationId xmlns:a16="http://schemas.microsoft.com/office/drawing/2014/main" id="{AB3973DB-DF7D-4E44-B33C-795F741CCBB1}"/>
              </a:ext>
            </a:extLst>
          </p:cNvPr>
          <p:cNvSpPr>
            <a:spLocks noGrp="1"/>
          </p:cNvSpPr>
          <p:nvPr>
            <p:ph idx="1"/>
          </p:nvPr>
        </p:nvSpPr>
        <p:spPr>
          <a:xfrm>
            <a:off x="457200" y="2113189"/>
            <a:ext cx="7685037" cy="4080250"/>
          </a:xfrm>
        </p:spPr>
        <p:txBody>
          <a:bodyPr/>
          <a:lstStyle/>
          <a:p>
            <a:r>
              <a:rPr lang="en-IN" dirty="0"/>
              <a:t>Windows XP, Windows 7 (32/64 bit) or higher</a:t>
            </a:r>
          </a:p>
          <a:p>
            <a:r>
              <a:rPr lang="en-IN" dirty="0"/>
              <a:t>Minimum 4 GB RAM and higher</a:t>
            </a:r>
          </a:p>
          <a:p>
            <a:r>
              <a:rPr lang="en-IN" dirty="0"/>
              <a:t>10 GB available space on the hard disk</a:t>
            </a:r>
          </a:p>
          <a:p>
            <a:r>
              <a:rPr lang="en-IN" dirty="0"/>
              <a:t>At least one Internet Browser e.g. Chrome, Firefox, Microsoft Edge etc.</a:t>
            </a:r>
          </a:p>
          <a:p>
            <a:r>
              <a:rPr lang="en-IN" dirty="0" smtClean="0"/>
              <a:t>Node.js</a:t>
            </a:r>
          </a:p>
          <a:p>
            <a:r>
              <a:rPr lang="en-IN" dirty="0" smtClean="0"/>
              <a:t>Active </a:t>
            </a:r>
            <a:r>
              <a:rPr lang="en-IN" dirty="0"/>
              <a:t>internet connection minimum speed 512kbps and above.</a:t>
            </a:r>
          </a:p>
          <a:p>
            <a:r>
              <a:rPr lang="en-IN" dirty="0"/>
              <a:t>At least one installed code Editor to test and debug your code e.g.  </a:t>
            </a:r>
          </a:p>
          <a:p>
            <a:endParaRPr lang="en-IN" dirty="0"/>
          </a:p>
        </p:txBody>
      </p:sp>
    </p:spTree>
    <p:extLst>
      <p:ext uri="{BB962C8B-B14F-4D97-AF65-F5344CB8AC3E}">
        <p14:creationId xmlns:p14="http://schemas.microsoft.com/office/powerpoint/2010/main" val="384771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95CB-CC0B-4195-875D-AB4FB9A1D04E}"/>
              </a:ext>
            </a:extLst>
          </p:cNvPr>
          <p:cNvSpPr>
            <a:spLocks noGrp="1"/>
          </p:cNvSpPr>
          <p:nvPr>
            <p:ph type="title"/>
          </p:nvPr>
        </p:nvSpPr>
        <p:spPr>
          <a:xfrm>
            <a:off x="457200" y="668049"/>
            <a:ext cx="7948863" cy="1325563"/>
          </a:xfrm>
        </p:spPr>
        <p:txBody>
          <a:bodyPr/>
          <a:lstStyle/>
          <a:p>
            <a:r>
              <a:rPr lang="en-US" dirty="0" smtClean="0"/>
              <a:t>Proposed System with Architecture</a:t>
            </a:r>
            <a:endParaRPr lang="en-IN" dirty="0"/>
          </a:p>
        </p:txBody>
      </p:sp>
      <p:sp>
        <p:nvSpPr>
          <p:cNvPr id="3" name="Content Placeholder 2">
            <a:extLst>
              <a:ext uri="{FF2B5EF4-FFF2-40B4-BE49-F238E27FC236}">
                <a16:creationId xmlns:a16="http://schemas.microsoft.com/office/drawing/2014/main" id="{AB3973DB-DF7D-4E44-B33C-795F741CCBB1}"/>
              </a:ext>
            </a:extLst>
          </p:cNvPr>
          <p:cNvSpPr>
            <a:spLocks noGrp="1"/>
          </p:cNvSpPr>
          <p:nvPr>
            <p:ph idx="1"/>
          </p:nvPr>
        </p:nvSpPr>
        <p:spPr/>
        <p:txBody>
          <a:bodyPr/>
          <a:lstStyle/>
          <a:p>
            <a:r>
              <a:rPr lang="en-US" dirty="0" smtClean="0"/>
              <a:t>Since there are lot of drawbacks in the current existing system we plan on improving the efficiency of existing model like faster data retrieval and use of better and modern technologies.</a:t>
            </a:r>
          </a:p>
          <a:p>
            <a:r>
              <a:rPr lang="en-US" dirty="0" smtClean="0"/>
              <a:t>The project will have 2 parts :</a:t>
            </a:r>
            <a:endParaRPr lang="en-US" dirty="0"/>
          </a:p>
          <a:p>
            <a:pPr marL="0" indent="0">
              <a:buNone/>
            </a:pPr>
            <a:r>
              <a:rPr lang="en-US" dirty="0"/>
              <a:t>	</a:t>
            </a:r>
            <a:r>
              <a:rPr lang="en-US" dirty="0" smtClean="0"/>
              <a:t>1)Faculty</a:t>
            </a:r>
          </a:p>
          <a:p>
            <a:pPr marL="0" indent="0">
              <a:buNone/>
            </a:pPr>
            <a:r>
              <a:rPr lang="en-US" dirty="0"/>
              <a:t>	</a:t>
            </a:r>
            <a:r>
              <a:rPr lang="en-US" dirty="0" smtClean="0"/>
              <a:t>2)Student</a:t>
            </a:r>
          </a:p>
          <a:p>
            <a:r>
              <a:rPr lang="en-US" dirty="0" smtClean="0"/>
              <a:t>Faculty will be able to update student attendance and </a:t>
            </a:r>
            <a:r>
              <a:rPr lang="en-US" dirty="0" smtClean="0"/>
              <a:t>exam </a:t>
            </a:r>
            <a:r>
              <a:rPr lang="en-US" dirty="0" smtClean="0"/>
              <a:t>marks </a:t>
            </a:r>
            <a:r>
              <a:rPr lang="en-US" dirty="0" smtClean="0"/>
              <a:t>while also option to apply for leave.</a:t>
            </a:r>
          </a:p>
          <a:p>
            <a:r>
              <a:rPr lang="en-US" dirty="0" smtClean="0"/>
              <a:t>Students will be able to check their current courses, attendance and their </a:t>
            </a:r>
            <a:r>
              <a:rPr lang="en-US" dirty="0" smtClean="0"/>
              <a:t>marks.</a:t>
            </a:r>
            <a:endParaRPr lang="en-US" dirty="0" smtClean="0"/>
          </a:p>
        </p:txBody>
      </p:sp>
    </p:spTree>
    <p:extLst>
      <p:ext uri="{BB962C8B-B14F-4D97-AF65-F5344CB8AC3E}">
        <p14:creationId xmlns:p14="http://schemas.microsoft.com/office/powerpoint/2010/main" val="319912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095CB-CC0B-4195-875D-AB4FB9A1D04E}"/>
              </a:ext>
            </a:extLst>
          </p:cNvPr>
          <p:cNvSpPr>
            <a:spLocks noGrp="1"/>
          </p:cNvSpPr>
          <p:nvPr>
            <p:ph type="title"/>
          </p:nvPr>
        </p:nvSpPr>
        <p:spPr/>
        <p:txBody>
          <a:bodyPr/>
          <a:lstStyle/>
          <a:p>
            <a:r>
              <a:rPr lang="en-US" dirty="0" smtClean="0"/>
              <a:t>Work Flow</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0138" y="2097088"/>
            <a:ext cx="5499211" cy="4079875"/>
          </a:xfrm>
        </p:spPr>
      </p:pic>
    </p:spTree>
    <p:extLst>
      <p:ext uri="{BB962C8B-B14F-4D97-AF65-F5344CB8AC3E}">
        <p14:creationId xmlns:p14="http://schemas.microsoft.com/office/powerpoint/2010/main" val="1902664581"/>
      </p:ext>
    </p:extLst>
  </p:cSld>
  <p:clrMapOvr>
    <a:masterClrMapping/>
  </p:clrMapOvr>
</p:sld>
</file>

<file path=ppt/theme/theme1.xml><?xml version="1.0" encoding="utf-8"?>
<a:theme xmlns:a="http://schemas.openxmlformats.org/drawingml/2006/main" name="TropicVTI">
  <a:themeElements>
    <a:clrScheme name="AnalogousFromRegularSeed_2SEEDS">
      <a:dk1>
        <a:srgbClr val="000000"/>
      </a:dk1>
      <a:lt1>
        <a:srgbClr val="FFFFFF"/>
      </a:lt1>
      <a:dk2>
        <a:srgbClr val="1B2C2F"/>
      </a:dk2>
      <a:lt2>
        <a:srgbClr val="F2F0F3"/>
      </a:lt2>
      <a:accent1>
        <a:srgbClr val="3DB614"/>
      </a:accent1>
      <a:accent2>
        <a:srgbClr val="80B01F"/>
      </a:accent2>
      <a:accent3>
        <a:srgbClr val="21B73A"/>
      </a:accent3>
      <a:accent4>
        <a:srgbClr val="6F25D7"/>
      </a:accent4>
      <a:accent5>
        <a:srgbClr val="C729E7"/>
      </a:accent5>
      <a:accent6>
        <a:srgbClr val="D517A6"/>
      </a:accent6>
      <a:hlink>
        <a:srgbClr val="9F3FBF"/>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596</TotalTime>
  <Words>296</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Nova</vt:lpstr>
      <vt:lpstr>TropicVTI</vt:lpstr>
      <vt:lpstr>EDUPRIME CLONE  USING  MERN+FIREBASE</vt:lpstr>
      <vt:lpstr>ABSTRACT</vt:lpstr>
      <vt:lpstr>Problem Statement</vt:lpstr>
      <vt:lpstr>Problem Definition</vt:lpstr>
      <vt:lpstr>Methodology</vt:lpstr>
      <vt:lpstr>System Requirements</vt:lpstr>
      <vt:lpstr>Proposed System with Architecture</vt:lpstr>
      <vt:lpstr>Work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Gender-Age Detection</dc:title>
  <dc:creator>AKHIL NALLA</dc:creator>
  <cp:lastModifiedBy>Mohan Cherukuri</cp:lastModifiedBy>
  <cp:revision>13</cp:revision>
  <dcterms:created xsi:type="dcterms:W3CDTF">2022-09-23T17:05:43Z</dcterms:created>
  <dcterms:modified xsi:type="dcterms:W3CDTF">2022-09-26T06:03:21Z</dcterms:modified>
</cp:coreProperties>
</file>