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0" r:id="rId6"/>
    <p:sldId id="261" r:id="rId7"/>
    <p:sldId id="262" r:id="rId8"/>
    <p:sldId id="264" r:id="rId9"/>
    <p:sldId id="263"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530352" y="1122363"/>
            <a:ext cx="10072922" cy="1978346"/>
          </a:xfrm>
        </p:spPr>
        <p:txBody>
          <a:bodyPr anchor="b">
            <a:normAutofit/>
          </a:bodyPr>
          <a:lstStyle>
            <a:lvl1pPr algn="l">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530352" y="3509963"/>
            <a:ext cx="10072922" cy="1747837"/>
          </a:xfrm>
        </p:spPr>
        <p:txBody>
          <a:bodyPr>
            <a:normAutofit/>
          </a:bodyPr>
          <a:lstStyle>
            <a:lvl1pPr marL="0" indent="0" algn="l">
              <a:buNone/>
              <a:defRPr sz="20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530352" y="136525"/>
            <a:ext cx="2743200" cy="365125"/>
          </a:xfrm>
        </p:spPr>
        <p:txBody>
          <a:bodyPr/>
          <a:lstStyle>
            <a:lvl1pPr algn="l">
              <a:defRPr/>
            </a:lvl1pPr>
          </a:lstStyle>
          <a:p>
            <a:fld id="{524C6359-9BB8-4148-8114-537E698DA205}" type="datetime1">
              <a:rPr lang="en-US" smtClean="0"/>
              <a:t>4/24/2024</a:t>
            </a:fld>
            <a:endParaRPr lang="en-US" dirty="0"/>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530352"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5E279D86-4533-45F1-B0AA-D237399A5ED5}"/>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764FD722-CB31-4326-ADD8-CBA52FD1FF59}"/>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24E4BCEC-8B0A-444E-8509-1B3BB0449E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9DB36622-1DC7-4B17-8984-588BA8999FF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51B97AF0-1974-42B9-B5FC-A332C52E827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5A298AD-BE5D-4BE1-8CDF-DBFB42D63FE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203029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A4649BD0-10DB-43E7-8F22-40B3D51B8FC3}" type="datetime1">
              <a:rPr lang="en-US" smtClean="0"/>
              <a:t>4/24/2024</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12EF7969-DB38-4989-A65C-9D190A245515}"/>
              </a:ext>
              <a:ext uri="{C183D7F6-B498-43B3-948B-1728B52AA6E4}">
                <adec:decorative xmlns:adec="http://schemas.microsoft.com/office/drawing/2017/decorative" val="1"/>
              </a:ext>
            </a:extLst>
          </p:cNvPr>
          <p:cNvGrpSpPr/>
          <p:nvPr/>
        </p:nvGrpSpPr>
        <p:grpSpPr>
          <a:xfrm>
            <a:off x="530225" y="2333456"/>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2145BE25-C437-45FE-A3D3-BBAAF108CC9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4A9D0FA0-682C-4076-B779-D865AEEFC66C}"/>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AB60163C-1A2D-4F00-BC61-8A3C11E2D2BE}"/>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3FF8D873-9CF9-4A0A-A7B8-875C0B8233D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2B645470-F624-4417-A8A4-FC242E43C9DB}"/>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ECC7EFEF-6B2A-4210-9275-0077ACF2827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4119157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7974374" y="787067"/>
            <a:ext cx="2628900" cy="538989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525719" y="787067"/>
            <a:ext cx="7039402" cy="53898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0A16C79C-F566-427A-93F6-434A4E613134}" type="datetime1">
              <a:rPr lang="en-US" smtClean="0"/>
              <a:t>4/24/2024</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88F505F-2957-41FC-9AAA-962853A6719E}"/>
              </a:ext>
              <a:ext uri="{C183D7F6-B498-43B3-948B-1728B52AA6E4}">
                <adec:decorative xmlns:adec="http://schemas.microsoft.com/office/drawing/2017/decorative" val="1"/>
              </a:ext>
            </a:extLst>
          </p:cNvPr>
          <p:cNvGrpSpPr/>
          <p:nvPr/>
        </p:nvGrpSpPr>
        <p:grpSpPr>
          <a:xfrm rot="5400000">
            <a:off x="7283627" y="1250328"/>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091A36EB-8545-4EFE-B619-165D36D644D1}"/>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8D075D29-6706-486B-A55A-13866882BA88}"/>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FAE751A-10F0-48F2-BBC3-D2FE499B34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52289CAF-683C-4BCC-8AA5-95A3BF799B0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BC8403A-C46F-4DA1-A015-00A80215F289}"/>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A797D957-3A2C-42DF-B73E-CBB47BE036B7}"/>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742720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a:xfrm>
            <a:off x="530352" y="136525"/>
            <a:ext cx="2743200" cy="365125"/>
          </a:xfrm>
        </p:spPr>
        <p:txBody>
          <a:bodyPr/>
          <a:lstStyle/>
          <a:p>
            <a:fld id="{9376191F-481E-48E9-BB9A-369A67A7362D}" type="datetime1">
              <a:rPr lang="en-US" smtClean="0"/>
              <a:t>4/24/2024</a:t>
            </a:fld>
            <a:endParaRPr lang="en-US" dirty="0"/>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p:nvPr/>
        </p:nvGrpSpPr>
        <p:grpSpPr>
          <a:xfrm>
            <a:off x="530225" y="2310597"/>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41DF3078-C636-4776-A616-D5BF3BC280C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0D1A27FA-1310-4BC3-A071-1566746B2FB1}"/>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99ACB9EB-84FE-4B33-9EF9-4EC7DAC25DD5}"/>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826E5EFB-0EF9-4DB8-99CB-5DD72009DB2C}"/>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86238E12-0689-4123-8B2E-E1CCFCC4C88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8538CF67-A00E-4955-A447-001BE02E771A}"/>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576230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530352" y="787068"/>
            <a:ext cx="10072922" cy="2313641"/>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530352" y="3509963"/>
            <a:ext cx="10072922" cy="2579687"/>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6C5677DE-DD04-48CC-9C18-7BE9FF2DEB6B}" type="datetime1">
              <a:rPr lang="en-US" smtClean="0"/>
              <a:t>4/24/2024</a:t>
            </a:fld>
            <a:endParaRPr lang="en-US"/>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37B4CDD2-E09A-418A-9131-FBDEE440A1F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8852E5FB-B268-4CCA-8E55-803038F7A00D}"/>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A1C9CBB3-97C0-4A35-9088-C69233F5CEE7}"/>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1610871-AEE9-46EB-9D27-BA1D9D688124}"/>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27478059-2A11-484D-A2D7-199F74778E50}"/>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0EC0886-DDB9-47F1-9414-C121C1D3F954}"/>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66A10427-DF20-4284-B215-EABA4D366E20}"/>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109766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525717" y="2521885"/>
            <a:ext cx="4645152"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5992136" y="2521885"/>
            <a:ext cx="4611138"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463255ED-7101-4D18-A8AE-3B5E4CB87EA5}" type="datetime1">
              <a:rPr lang="en-US" smtClean="0"/>
              <a:t>4/24/2024</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0CB61A83-9419-49FC-8074-2AB3D34FA88B}"/>
              </a:ext>
              <a:ext uri="{C183D7F6-B498-43B3-948B-1728B52AA6E4}">
                <adec:decorative xmlns:adec="http://schemas.microsoft.com/office/drawing/2017/decorative" val="1"/>
              </a:ext>
            </a:extLst>
          </p:cNvPr>
          <p:cNvGrpSpPr/>
          <p:nvPr/>
        </p:nvGrpSpPr>
        <p:grpSpPr>
          <a:xfrm>
            <a:off x="530225" y="2319637"/>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BCD12E57-97FB-48D8-81CC-7C37E8947CB4}"/>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E487641C-E83B-4134-88C9-1D23D5FA1836}"/>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B99AB7A6-A88C-44E1-A9DE-4126B957F88A}"/>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FF0D518-1D17-44C7-BF73-7C980481DB5B}"/>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A7A3E12-61E8-41A0-A459-15BF375FA945}"/>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9E5E4A56-9100-4D60-8A34-0FE116F41FF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830070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530352" y="787067"/>
            <a:ext cx="1007292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530352" y="2521884"/>
            <a:ext cx="4845387"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530352" y="3366390"/>
            <a:ext cx="4845387"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5734025" y="2521884"/>
            <a:ext cx="4869249"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5734025" y="3366390"/>
            <a:ext cx="4869249"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CD52F23D-51F6-4C94-8CD5-B9ABBF67EE23}" type="datetime1">
              <a:rPr lang="en-US" smtClean="0"/>
              <a:t>4/24/2024</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3205442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525718" y="787068"/>
            <a:ext cx="10077556"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D51A702F-6367-4FD1-89A8-3744BE6BA9A2}" type="datetime1">
              <a:rPr lang="en-US" smtClean="0"/>
              <a:t>4/24/2024</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6" name="Graphic 78">
            <a:extLst>
              <a:ext uri="{FF2B5EF4-FFF2-40B4-BE49-F238E27FC236}">
                <a16:creationId xmlns:a16="http://schemas.microsoft.com/office/drawing/2014/main" id="{AC45ECC6-E29C-40EF-A7C9-5A17DAFD4299}"/>
              </a:ext>
              <a:ext uri="{C183D7F6-B498-43B3-948B-1728B52AA6E4}">
                <adec:decorative xmlns:adec="http://schemas.microsoft.com/office/drawing/2017/decorative" val="1"/>
              </a:ext>
            </a:extLst>
          </p:cNvPr>
          <p:cNvGrpSpPr/>
          <p:nvPr/>
        </p:nvGrpSpPr>
        <p:grpSpPr>
          <a:xfrm>
            <a:off x="530225" y="2352330"/>
            <a:ext cx="972241" cy="45719"/>
            <a:chOff x="4886325" y="3371754"/>
            <a:chExt cx="2418492" cy="113728"/>
          </a:xfrm>
          <a:solidFill>
            <a:schemeClr val="accent1"/>
          </a:solidFill>
        </p:grpSpPr>
        <p:sp>
          <p:nvSpPr>
            <p:cNvPr id="7" name="Graphic 78">
              <a:extLst>
                <a:ext uri="{FF2B5EF4-FFF2-40B4-BE49-F238E27FC236}">
                  <a16:creationId xmlns:a16="http://schemas.microsoft.com/office/drawing/2014/main" id="{8DA0D497-8E8F-426A-8172-894BE03F70F6}"/>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 name="Graphic 78">
              <a:extLst>
                <a:ext uri="{FF2B5EF4-FFF2-40B4-BE49-F238E27FC236}">
                  <a16:creationId xmlns:a16="http://schemas.microsoft.com/office/drawing/2014/main" id="{8C0459EF-3B70-4083-8845-3A9AF847E805}"/>
                </a:ext>
              </a:extLst>
            </p:cNvPr>
            <p:cNvGrpSpPr/>
            <p:nvPr/>
          </p:nvGrpSpPr>
          <p:grpSpPr>
            <a:xfrm>
              <a:off x="4886709" y="3371754"/>
              <a:ext cx="2418108" cy="113728"/>
              <a:chOff x="4886709" y="3371754"/>
              <a:chExt cx="2418108" cy="113728"/>
            </a:xfrm>
            <a:grpFill/>
          </p:grpSpPr>
          <p:sp>
            <p:nvSpPr>
              <p:cNvPr id="9" name="Graphic 78">
                <a:extLst>
                  <a:ext uri="{FF2B5EF4-FFF2-40B4-BE49-F238E27FC236}">
                    <a16:creationId xmlns:a16="http://schemas.microsoft.com/office/drawing/2014/main" id="{53BF2B58-70F8-4288-85AB-CBDA723CDFCC}"/>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 name="Graphic 78">
                <a:extLst>
                  <a:ext uri="{FF2B5EF4-FFF2-40B4-BE49-F238E27FC236}">
                    <a16:creationId xmlns:a16="http://schemas.microsoft.com/office/drawing/2014/main" id="{A569E551-A5A0-4A8F-B999-3A6D104814A2}"/>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0FB69EB5-D9AC-46E7-934E-32999C39B2E6}"/>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6EABC49A-B4ED-44E4-ADB7-E432734A7C9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4076113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4A6E99BD-4B4F-4460-B452-0E8146ACCF8F}" type="datetime1">
              <a:rPr lang="en-US" smtClean="0"/>
              <a:t>4/24/2024</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2712245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530352" y="787068"/>
            <a:ext cx="4315386" cy="2223152"/>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987425"/>
            <a:ext cx="5420086"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530352" y="3429000"/>
            <a:ext cx="4315386"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EB6FD34C-1867-42A9-AC54-D15ADD8A65E7}" type="datetime1">
              <a:rPr lang="en-US" smtClean="0"/>
              <a:t>4/24/2024</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839DB371-B90D-44CB-A4AF-C7BDBFD0A87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0C845011-2FC2-40F7-B0C6-49CBBA72B9C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2BC78B8-5139-436F-AD47-3CC03903FDDC}"/>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F9DC17BA-1278-45C9-B1BF-B9F1518E1F29}"/>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9637B9F-CC26-4669-81F0-A942B4F72D61}"/>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2BB8F115-0030-47B4-BAF4-C15D1EA27B11}"/>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662F9949-4F1A-4708-824B-E876E9BEDA1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042821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530352" y="787068"/>
            <a:ext cx="3932237" cy="2223152"/>
          </a:xfrm>
        </p:spPr>
        <p:txBody>
          <a:bodyPr anchor="b">
            <a:no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987425"/>
            <a:ext cx="54200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530352"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336133E9-A654-4C17-8C3C-DDCAC83D6EBF}" type="datetime1">
              <a:rPr lang="en-US" smtClean="0"/>
              <a:t>4/24/2024</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7627CBC2-9DC2-4EE8-A2D5-849E30F2201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9FB4AEFC-63AB-4831-8EC1-E8145604D8D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11E1337-D5DA-408D-91F3-A6A35FCDD0B9}"/>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1E473FA4-FD80-4D04-AAC5-63B9A4D80778}"/>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FCB457B9-48DE-4921-8C3F-996598075B1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53C9DB95-9A61-4553-8D82-D2BE26FCBC6E}"/>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0EAE371F-24C9-4738-834F-FAF5A5C9ACE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78535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35959F4-53DA-47FF-BC24-1E5B75C69876}"/>
              </a:ext>
            </a:extLst>
          </p:cNvPr>
          <p:cNvSpPr/>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 name="Group 19">
            <a:extLst>
              <a:ext uri="{FF2B5EF4-FFF2-40B4-BE49-F238E27FC236}">
                <a16:creationId xmlns:a16="http://schemas.microsoft.com/office/drawing/2014/main" id="{A7CF83E8-F6F0-41E3-B580-7412A04DDFB5}"/>
              </a:ext>
            </a:extLst>
          </p:cNvPr>
          <p:cNvGrpSpPr/>
          <p:nvPr/>
        </p:nvGrpSpPr>
        <p:grpSpPr>
          <a:xfrm>
            <a:off x="10776050" y="5204030"/>
            <a:ext cx="886141" cy="802497"/>
            <a:chOff x="10948005" y="3272152"/>
            <a:chExt cx="868640" cy="786648"/>
          </a:xfrm>
          <a:solidFill>
            <a:schemeClr val="accent1"/>
          </a:solidFill>
        </p:grpSpPr>
        <p:sp>
          <p:nvSpPr>
            <p:cNvPr id="21" name="Freeform: Shape 20">
              <a:extLst>
                <a:ext uri="{FF2B5EF4-FFF2-40B4-BE49-F238E27FC236}">
                  <a16:creationId xmlns:a16="http://schemas.microsoft.com/office/drawing/2014/main" id="{1A0B6DBB-705D-48D0-842C-F9DFA7684D19}"/>
                </a:ext>
              </a:extLst>
            </p:cNvPr>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2" name="Freeform: Shape 21">
              <a:extLst>
                <a:ext uri="{FF2B5EF4-FFF2-40B4-BE49-F238E27FC236}">
                  <a16:creationId xmlns:a16="http://schemas.microsoft.com/office/drawing/2014/main" id="{C194A764-16E1-4D0D-9357-76F80E6086C0}"/>
                </a:ext>
              </a:extLst>
            </p:cNvPr>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id="{115B7F3F-A40D-4F24-8536-E2420B433211}"/>
                </a:ext>
              </a:extLst>
            </p:cNvPr>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Graphic 12">
              <a:extLst>
                <a:ext uri="{FF2B5EF4-FFF2-40B4-BE49-F238E27FC236}">
                  <a16:creationId xmlns:a16="http://schemas.microsoft.com/office/drawing/2014/main" id="{CEF42844-A829-4ED2-A360-63BB2A7C45EE}"/>
                </a:ext>
              </a:extLst>
            </p:cNvPr>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5" name="Graphic 15">
              <a:extLst>
                <a:ext uri="{FF2B5EF4-FFF2-40B4-BE49-F238E27FC236}">
                  <a16:creationId xmlns:a16="http://schemas.microsoft.com/office/drawing/2014/main" id="{57B23B52-A1C3-44EF-BC11-9094A0DA11AB}"/>
                </a:ext>
              </a:extLst>
            </p:cNvPr>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6" name="Graphic 15">
              <a:extLst>
                <a:ext uri="{FF2B5EF4-FFF2-40B4-BE49-F238E27FC236}">
                  <a16:creationId xmlns:a16="http://schemas.microsoft.com/office/drawing/2014/main" id="{064E08E5-DA92-4CF2-A0BF-E341800227B2}"/>
                </a:ext>
              </a:extLst>
            </p:cNvPr>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A222560-E657-4CAE-B667-7BE9E224B244}"/>
                </a:ext>
              </a:extLst>
            </p:cNvPr>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Freeform: Shape 7">
            <a:extLst>
              <a:ext uri="{FF2B5EF4-FFF2-40B4-BE49-F238E27FC236}">
                <a16:creationId xmlns:a16="http://schemas.microsoft.com/office/drawing/2014/main" id="{59226104-0061-4319-8237-9C001BF85D49}"/>
              </a:ext>
            </a:extLst>
          </p:cNvPr>
          <p:cNvSpPr/>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525717" y="787068"/>
            <a:ext cx="1007755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525717" y="2521885"/>
            <a:ext cx="10077557" cy="35490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525718" y="136525"/>
            <a:ext cx="2743200"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fld id="{8769D389-4C4C-4FD7-9E6B-9F44477F0EB8}" type="datetime1">
              <a:rPr lang="en-US" smtClean="0"/>
              <a:t>4/24/2024</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525718" y="6356350"/>
            <a:ext cx="3450659"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endParaRPr lang="en-US"/>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655367" y="6356350"/>
            <a:ext cx="529809" cy="365125"/>
          </a:xfrm>
          <a:prstGeom prst="rect">
            <a:avLst/>
          </a:prstGeom>
        </p:spPr>
        <p:txBody>
          <a:bodyPr vert="horz" lIns="91440" tIns="45720" rIns="91440" bIns="45720" rtlCol="0" anchor="ctr"/>
          <a:lstStyle>
            <a:lvl1pPr algn="ctr">
              <a:defRPr sz="900" cap="none" spc="110" baseline="0">
                <a:solidFill>
                  <a:schemeClr val="tx1">
                    <a:lumMod val="65000"/>
                    <a:lumOff val="35000"/>
                  </a:schemeClr>
                </a:solidFill>
              </a:defRPr>
            </a:lvl1pPr>
          </a:lstStyle>
          <a:p>
            <a:fld id="{E1076ED0-0DB3-4879-AAE5-5C20D22C1DF4}" type="slidenum">
              <a:rPr lang="en-US" smtClean="0"/>
              <a:t>‹#›</a:t>
            </a:fld>
            <a:endParaRPr lang="en-US"/>
          </a:p>
        </p:txBody>
      </p:sp>
    </p:spTree>
    <p:extLst>
      <p:ext uri="{BB962C8B-B14F-4D97-AF65-F5344CB8AC3E}">
        <p14:creationId xmlns:p14="http://schemas.microsoft.com/office/powerpoint/2010/main" val="171450361"/>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hf sldNum="0" hdr="0" ftr="0" dt="0"/>
  <p:txStyles>
    <p:title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8" name="Rectangle 107">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109" name="Picture 108" descr="Small red plastic houses">
            <a:extLst>
              <a:ext uri="{FF2B5EF4-FFF2-40B4-BE49-F238E27FC236}">
                <a16:creationId xmlns:a16="http://schemas.microsoft.com/office/drawing/2014/main" id="{0A32F7CB-881B-9C71-6361-39039368D70D}"/>
              </a:ext>
            </a:extLst>
          </p:cNvPr>
          <p:cNvPicPr>
            <a:picLocks noChangeAspect="1"/>
          </p:cNvPicPr>
          <p:nvPr/>
        </p:nvPicPr>
        <p:blipFill rotWithShape="1">
          <a:blip r:embed="rId2">
            <a:alphaModFix amt="40000"/>
          </a:blip>
          <a:srcRect r="-1" b="5833"/>
          <a:stretch/>
        </p:blipFill>
        <p:spPr>
          <a:xfrm>
            <a:off x="20" y="10"/>
            <a:ext cx="12188932" cy="6857990"/>
          </a:xfrm>
          <a:prstGeom prst="rect">
            <a:avLst/>
          </a:prstGeom>
        </p:spPr>
      </p:pic>
      <p:sp>
        <p:nvSpPr>
          <p:cNvPr id="2" name="Title 1">
            <a:extLst>
              <a:ext uri="{FF2B5EF4-FFF2-40B4-BE49-F238E27FC236}">
                <a16:creationId xmlns:a16="http://schemas.microsoft.com/office/drawing/2014/main" id="{5F4D3B1B-CE35-43C6-BD65-923A3C4E708E}"/>
              </a:ext>
            </a:extLst>
          </p:cNvPr>
          <p:cNvSpPr>
            <a:spLocks noGrp="1"/>
          </p:cNvSpPr>
          <p:nvPr>
            <p:ph type="ctrTitle"/>
          </p:nvPr>
        </p:nvSpPr>
        <p:spPr>
          <a:xfrm>
            <a:off x="1549238" y="1145080"/>
            <a:ext cx="9090476" cy="2179601"/>
          </a:xfrm>
        </p:spPr>
        <p:txBody>
          <a:bodyPr anchor="b">
            <a:normAutofit/>
          </a:bodyPr>
          <a:lstStyle/>
          <a:p>
            <a:pPr algn="ctr"/>
            <a:r>
              <a:rPr lang="en-IN">
                <a:solidFill>
                  <a:srgbClr val="FFFFFF"/>
                </a:solidFill>
              </a:rPr>
              <a:t>Linear Regression Model For House Price Prediction</a:t>
            </a:r>
          </a:p>
        </p:txBody>
      </p:sp>
      <p:sp>
        <p:nvSpPr>
          <p:cNvPr id="3" name="Subtitle 2">
            <a:extLst>
              <a:ext uri="{FF2B5EF4-FFF2-40B4-BE49-F238E27FC236}">
                <a16:creationId xmlns:a16="http://schemas.microsoft.com/office/drawing/2014/main" id="{52C2663A-6C50-D8B2-F578-C4111B96B690}"/>
              </a:ext>
            </a:extLst>
          </p:cNvPr>
          <p:cNvSpPr>
            <a:spLocks noGrp="1"/>
          </p:cNvSpPr>
          <p:nvPr>
            <p:ph type="subTitle" idx="1"/>
          </p:nvPr>
        </p:nvSpPr>
        <p:spPr>
          <a:xfrm>
            <a:off x="2999029" y="3774105"/>
            <a:ext cx="6190895" cy="1633040"/>
          </a:xfrm>
        </p:spPr>
        <p:txBody>
          <a:bodyPr anchor="t">
            <a:normAutofit/>
          </a:bodyPr>
          <a:lstStyle/>
          <a:p>
            <a:pPr algn="ctr"/>
            <a:r>
              <a:rPr lang="en-IN">
                <a:solidFill>
                  <a:srgbClr val="FFFFFF"/>
                </a:solidFill>
              </a:rPr>
              <a:t>By,</a:t>
            </a:r>
          </a:p>
          <a:p>
            <a:pPr algn="ctr"/>
            <a:r>
              <a:rPr lang="en-IN">
                <a:solidFill>
                  <a:srgbClr val="FFFFFF"/>
                </a:solidFill>
              </a:rPr>
              <a:t>Abhinava Tirumala Sai Ganesh</a:t>
            </a:r>
          </a:p>
          <a:p>
            <a:pPr algn="ctr"/>
            <a:r>
              <a:rPr lang="en-IN">
                <a:solidFill>
                  <a:srgbClr val="FFFFFF"/>
                </a:solidFill>
              </a:rPr>
              <a:t>Student Id:02082182</a:t>
            </a:r>
          </a:p>
        </p:txBody>
      </p:sp>
      <p:sp>
        <p:nvSpPr>
          <p:cNvPr id="110" name="Freeform: Shape 109">
            <a:extLst>
              <a:ext uri="{FF2B5EF4-FFF2-40B4-BE49-F238E27FC236}">
                <a16:creationId xmlns:a16="http://schemas.microsoft.com/office/drawing/2014/main" id="{CF7F2079-504C-499A-A644-58F4DDC76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491506" y="-615180"/>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80" name="Graphic 78">
            <a:extLst>
              <a:ext uri="{FF2B5EF4-FFF2-40B4-BE49-F238E27FC236}">
                <a16:creationId xmlns:a16="http://schemas.microsoft.com/office/drawing/2014/main" id="{DBBA0A0D-8F6A-400A-9E49-8C008E2C7D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08356" y="3533292"/>
            <a:ext cx="972241" cy="45718"/>
            <a:chOff x="4886325" y="3371754"/>
            <a:chExt cx="2418492" cy="113728"/>
          </a:xfrm>
          <a:solidFill>
            <a:schemeClr val="accent1"/>
          </a:solidFill>
        </p:grpSpPr>
        <p:sp>
          <p:nvSpPr>
            <p:cNvPr id="81" name="Graphic 78">
              <a:extLst>
                <a:ext uri="{FF2B5EF4-FFF2-40B4-BE49-F238E27FC236}">
                  <a16:creationId xmlns:a16="http://schemas.microsoft.com/office/drawing/2014/main" id="{A5DD701E-4BC9-48E3-AF4F-013B52D63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2" name="Graphic 78">
              <a:extLst>
                <a:ext uri="{FF2B5EF4-FFF2-40B4-BE49-F238E27FC236}">
                  <a16:creationId xmlns:a16="http://schemas.microsoft.com/office/drawing/2014/main" id="{FB658B62-664D-4B3B-BBDA-235666290B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83" name="Graphic 78">
                <a:extLst>
                  <a:ext uri="{FF2B5EF4-FFF2-40B4-BE49-F238E27FC236}">
                    <a16:creationId xmlns:a16="http://schemas.microsoft.com/office/drawing/2014/main" id="{B11F9D25-67B1-4BDB-A290-97B93A19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84" name="Graphic 78">
                <a:extLst>
                  <a:ext uri="{FF2B5EF4-FFF2-40B4-BE49-F238E27FC236}">
                    <a16:creationId xmlns:a16="http://schemas.microsoft.com/office/drawing/2014/main" id="{B9D5C40A-1B1B-4C25-9707-E8F1CF6E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85" name="Graphic 78">
                <a:extLst>
                  <a:ext uri="{FF2B5EF4-FFF2-40B4-BE49-F238E27FC236}">
                    <a16:creationId xmlns:a16="http://schemas.microsoft.com/office/drawing/2014/main" id="{2DD0C1D6-FF64-45AB-8775-83AB3C470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86" name="Graphic 78">
                <a:extLst>
                  <a:ext uri="{FF2B5EF4-FFF2-40B4-BE49-F238E27FC236}">
                    <a16:creationId xmlns:a16="http://schemas.microsoft.com/office/drawing/2014/main" id="{15AFBB84-8485-4329-89FC-04663D98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
        <p:nvSpPr>
          <p:cNvPr id="88" name="Freeform: Shape 87">
            <a:extLst>
              <a:ext uri="{FF2B5EF4-FFF2-40B4-BE49-F238E27FC236}">
                <a16:creationId xmlns:a16="http://schemas.microsoft.com/office/drawing/2014/main" id="{3D505D40-32E9-4C48-81F8-AD80433BE6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516668"/>
            <a:ext cx="4187283"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11" name="Group 110">
            <a:extLst>
              <a:ext uri="{FF2B5EF4-FFF2-40B4-BE49-F238E27FC236}">
                <a16:creationId xmlns:a16="http://schemas.microsoft.com/office/drawing/2014/main" id="{C507BF36-B92B-4CAC-BCA7-8364B51E1F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969850"/>
            <a:ext cx="886141" cy="802496"/>
            <a:chOff x="10948005" y="3272152"/>
            <a:chExt cx="868640" cy="786648"/>
          </a:xfrm>
          <a:solidFill>
            <a:schemeClr val="accent1"/>
          </a:solidFill>
        </p:grpSpPr>
        <p:sp>
          <p:nvSpPr>
            <p:cNvPr id="91" name="Freeform: Shape 90">
              <a:extLst>
                <a:ext uri="{FF2B5EF4-FFF2-40B4-BE49-F238E27FC236}">
                  <a16:creationId xmlns:a16="http://schemas.microsoft.com/office/drawing/2014/main" id="{2276237E-3A6D-452F-879C-FB8C77A1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92" name="Freeform: Shape 91">
              <a:extLst>
                <a:ext uri="{FF2B5EF4-FFF2-40B4-BE49-F238E27FC236}">
                  <a16:creationId xmlns:a16="http://schemas.microsoft.com/office/drawing/2014/main" id="{38BC9243-F4BF-48A7-89AE-DFA5B37DE6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93" name="Freeform: Shape 92">
              <a:extLst>
                <a:ext uri="{FF2B5EF4-FFF2-40B4-BE49-F238E27FC236}">
                  <a16:creationId xmlns:a16="http://schemas.microsoft.com/office/drawing/2014/main" id="{5DE414EC-F3DF-412E-9B22-5328DAA99C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94" name="Graphic 12">
              <a:extLst>
                <a:ext uri="{FF2B5EF4-FFF2-40B4-BE49-F238E27FC236}">
                  <a16:creationId xmlns:a16="http://schemas.microsoft.com/office/drawing/2014/main" id="{039C06B1-FDEA-47B1-8222-7D622CD72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12" name="Graphic 15">
              <a:extLst>
                <a:ext uri="{FF2B5EF4-FFF2-40B4-BE49-F238E27FC236}">
                  <a16:creationId xmlns:a16="http://schemas.microsoft.com/office/drawing/2014/main" id="{B834C8C1-9BD1-4635-8E5B-65815F901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13" name="Graphic 15">
              <a:extLst>
                <a:ext uri="{FF2B5EF4-FFF2-40B4-BE49-F238E27FC236}">
                  <a16:creationId xmlns:a16="http://schemas.microsoft.com/office/drawing/2014/main" id="{2963D456-B3F4-4EDC-827E-645741F64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73A58845-EFFB-4806-BC6D-47418C15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635657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F5F45-FA56-A958-19C0-8FB2DC870A10}"/>
              </a:ext>
            </a:extLst>
          </p:cNvPr>
          <p:cNvSpPr>
            <a:spLocks noGrp="1"/>
          </p:cNvSpPr>
          <p:nvPr>
            <p:ph type="title" idx="4294967295"/>
          </p:nvPr>
        </p:nvSpPr>
        <p:spPr>
          <a:xfrm>
            <a:off x="0" y="787400"/>
            <a:ext cx="10077450" cy="604838"/>
          </a:xfrm>
        </p:spPr>
        <p:txBody>
          <a:bodyPr>
            <a:normAutofit fontScale="90000"/>
          </a:bodyPr>
          <a:lstStyle/>
          <a:p>
            <a:r>
              <a:rPr lang="en-IN" dirty="0"/>
              <a:t>Conclusion</a:t>
            </a:r>
          </a:p>
        </p:txBody>
      </p:sp>
      <p:sp>
        <p:nvSpPr>
          <p:cNvPr id="3" name="Content Placeholder 2">
            <a:extLst>
              <a:ext uri="{FF2B5EF4-FFF2-40B4-BE49-F238E27FC236}">
                <a16:creationId xmlns:a16="http://schemas.microsoft.com/office/drawing/2014/main" id="{F66608DF-4427-82AB-960A-E43BDE490C49}"/>
              </a:ext>
            </a:extLst>
          </p:cNvPr>
          <p:cNvSpPr>
            <a:spLocks noGrp="1"/>
          </p:cNvSpPr>
          <p:nvPr>
            <p:ph idx="4294967295"/>
          </p:nvPr>
        </p:nvSpPr>
        <p:spPr>
          <a:xfrm>
            <a:off x="0" y="1392238"/>
            <a:ext cx="10077450" cy="4948237"/>
          </a:xfrm>
        </p:spPr>
        <p:txBody>
          <a:bodyPr>
            <a:normAutofit fontScale="70000" lnSpcReduction="20000"/>
          </a:bodyPr>
          <a:lstStyle/>
          <a:p>
            <a:pPr algn="just"/>
            <a:r>
              <a:rPr lang="en-US" b="1" dirty="0"/>
              <a:t>Main Findings:</a:t>
            </a:r>
          </a:p>
          <a:p>
            <a:pPr algn="just"/>
            <a:r>
              <a:rPr lang="en-US" dirty="0"/>
              <a:t>The linear regression model demonstrated strong predictive capabilities with high cross-validation accuracy during training.</a:t>
            </a:r>
          </a:p>
          <a:p>
            <a:pPr algn="just"/>
            <a:r>
              <a:rPr lang="en-US" dirty="0"/>
              <a:t>Evaluation metrics on the test data, such as MAE and RMSE, suggest that the model has a low average error in the context of the house pricing scale, assuming average house prices are high (e.g., around $500,000).</a:t>
            </a:r>
          </a:p>
          <a:p>
            <a:pPr algn="just"/>
            <a:r>
              <a:rPr lang="en-US" b="1" dirty="0"/>
              <a:t>Model Insights:</a:t>
            </a:r>
          </a:p>
          <a:p>
            <a:pPr algn="just"/>
            <a:r>
              <a:rPr lang="en-US" dirty="0"/>
              <a:t>The most informative features for predicting house prices were found to be '</a:t>
            </a:r>
            <a:r>
              <a:rPr lang="en-US" dirty="0" err="1"/>
              <a:t>statezip</a:t>
            </a:r>
            <a:r>
              <a:rPr lang="en-US" dirty="0"/>
              <a:t>', '</a:t>
            </a:r>
            <a:r>
              <a:rPr lang="en-US" dirty="0" err="1"/>
              <a:t>sqft_living</a:t>
            </a:r>
            <a:r>
              <a:rPr lang="en-US" dirty="0"/>
              <a:t>', and 'city', which is consistent with real estate market trends where location and property size are key determinants of price.</a:t>
            </a:r>
          </a:p>
          <a:p>
            <a:pPr algn="just"/>
            <a:r>
              <a:rPr lang="en-US" dirty="0"/>
              <a:t>The high R² score on the training data indicates a potential overfitting issue, which is a valuable insight for future model development.</a:t>
            </a:r>
          </a:p>
          <a:p>
            <a:pPr algn="just"/>
            <a:r>
              <a:rPr lang="en-US" b="1" dirty="0"/>
              <a:t>Future Work:</a:t>
            </a:r>
          </a:p>
          <a:p>
            <a:pPr algn="just"/>
            <a:r>
              <a:rPr lang="en-US" dirty="0"/>
              <a:t>To improve the model, regularization techniques like Lasso or Ridge Regression could be implemented to mitigate any overfitting.</a:t>
            </a:r>
          </a:p>
          <a:p>
            <a:pPr algn="just"/>
            <a:r>
              <a:rPr lang="en-US" dirty="0"/>
              <a:t>Additional feature engineering could be explored to enhance the model's ability to capture more complex relationships within the data.</a:t>
            </a:r>
          </a:p>
          <a:p>
            <a:pPr algn="just"/>
            <a:r>
              <a:rPr lang="en-US" dirty="0"/>
              <a:t>Validation on a separate dataset or through more robust cross-validation techniques could be employed to confirm the model's generalizability.</a:t>
            </a:r>
            <a:endParaRPr lang="en-IN" dirty="0"/>
          </a:p>
        </p:txBody>
      </p:sp>
    </p:spTree>
    <p:extLst>
      <p:ext uri="{BB962C8B-B14F-4D97-AF65-F5344CB8AC3E}">
        <p14:creationId xmlns:p14="http://schemas.microsoft.com/office/powerpoint/2010/main" val="3375770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45" name="Picture 44">
            <a:extLst>
              <a:ext uri="{FF2B5EF4-FFF2-40B4-BE49-F238E27FC236}">
                <a16:creationId xmlns:a16="http://schemas.microsoft.com/office/drawing/2014/main" id="{73E2FDC8-A490-FA6D-0807-77A678E76579}"/>
              </a:ext>
            </a:extLst>
          </p:cNvPr>
          <p:cNvPicPr>
            <a:picLocks noChangeAspect="1"/>
          </p:cNvPicPr>
          <p:nvPr/>
        </p:nvPicPr>
        <p:blipFill rotWithShape="1">
          <a:blip r:embed="rId2">
            <a:alphaModFix amt="40000"/>
          </a:blip>
          <a:srcRect t="11998" r="-1" b="12982"/>
          <a:stretch/>
        </p:blipFill>
        <p:spPr>
          <a:xfrm>
            <a:off x="20" y="10"/>
            <a:ext cx="12188932" cy="6857990"/>
          </a:xfrm>
          <a:prstGeom prst="rect">
            <a:avLst/>
          </a:prstGeom>
        </p:spPr>
      </p:pic>
      <p:sp>
        <p:nvSpPr>
          <p:cNvPr id="2" name="Title 1">
            <a:extLst>
              <a:ext uri="{FF2B5EF4-FFF2-40B4-BE49-F238E27FC236}">
                <a16:creationId xmlns:a16="http://schemas.microsoft.com/office/drawing/2014/main" id="{831CA601-971F-F7E8-1032-C6EE426413B1}"/>
              </a:ext>
            </a:extLst>
          </p:cNvPr>
          <p:cNvSpPr>
            <a:spLocks noGrp="1"/>
          </p:cNvSpPr>
          <p:nvPr>
            <p:ph type="ctrTitle"/>
          </p:nvPr>
        </p:nvSpPr>
        <p:spPr>
          <a:xfrm>
            <a:off x="1549238" y="1145080"/>
            <a:ext cx="9090476" cy="2179601"/>
          </a:xfrm>
        </p:spPr>
        <p:txBody>
          <a:bodyPr anchor="b">
            <a:normAutofit/>
          </a:bodyPr>
          <a:lstStyle/>
          <a:p>
            <a:pPr algn="ctr"/>
            <a:r>
              <a:rPr lang="en-IN">
                <a:solidFill>
                  <a:srgbClr val="FFFFFF"/>
                </a:solidFill>
              </a:rPr>
              <a:t>Thank You.</a:t>
            </a:r>
          </a:p>
        </p:txBody>
      </p:sp>
      <p:sp>
        <p:nvSpPr>
          <p:cNvPr id="3" name="Subtitle 2">
            <a:extLst>
              <a:ext uri="{FF2B5EF4-FFF2-40B4-BE49-F238E27FC236}">
                <a16:creationId xmlns:a16="http://schemas.microsoft.com/office/drawing/2014/main" id="{12D55FBB-F784-F638-03D8-96A2AA4975D0}"/>
              </a:ext>
            </a:extLst>
          </p:cNvPr>
          <p:cNvSpPr>
            <a:spLocks noGrp="1"/>
          </p:cNvSpPr>
          <p:nvPr>
            <p:ph type="subTitle" idx="1"/>
          </p:nvPr>
        </p:nvSpPr>
        <p:spPr>
          <a:xfrm>
            <a:off x="2999029" y="3774105"/>
            <a:ext cx="6190895" cy="1633040"/>
          </a:xfrm>
        </p:spPr>
        <p:txBody>
          <a:bodyPr anchor="t">
            <a:normAutofit/>
          </a:bodyPr>
          <a:lstStyle/>
          <a:p>
            <a:pPr algn="ctr"/>
            <a:r>
              <a:rPr lang="en-IN">
                <a:solidFill>
                  <a:srgbClr val="FFFFFF"/>
                </a:solidFill>
                <a:latin typeface="+mj-lt"/>
              </a:rPr>
              <a:t>Questions ?</a:t>
            </a:r>
          </a:p>
        </p:txBody>
      </p:sp>
      <p:sp>
        <p:nvSpPr>
          <p:cNvPr id="51" name="Freeform: Shape 50">
            <a:extLst>
              <a:ext uri="{FF2B5EF4-FFF2-40B4-BE49-F238E27FC236}">
                <a16:creationId xmlns:a16="http://schemas.microsoft.com/office/drawing/2014/main" id="{25A2CBEC-4F23-437D-9D03-9968C9B79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94120" y="-1094120"/>
            <a:ext cx="1085312" cy="3273554"/>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71" name="Graphic 78">
            <a:extLst>
              <a:ext uri="{FF2B5EF4-FFF2-40B4-BE49-F238E27FC236}">
                <a16:creationId xmlns:a16="http://schemas.microsoft.com/office/drawing/2014/main" id="{DBBA0A0D-8F6A-400A-9E49-8C008E2C7D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08356" y="3533292"/>
            <a:ext cx="972241" cy="45718"/>
            <a:chOff x="4886325" y="3371754"/>
            <a:chExt cx="2418492" cy="113728"/>
          </a:xfrm>
          <a:solidFill>
            <a:schemeClr val="accent1"/>
          </a:solidFill>
        </p:grpSpPr>
        <p:sp>
          <p:nvSpPr>
            <p:cNvPr id="54" name="Graphic 78">
              <a:extLst>
                <a:ext uri="{FF2B5EF4-FFF2-40B4-BE49-F238E27FC236}">
                  <a16:creationId xmlns:a16="http://schemas.microsoft.com/office/drawing/2014/main" id="{A5DD701E-4BC9-48E3-AF4F-013B52D63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72" name="Graphic 78">
              <a:extLst>
                <a:ext uri="{FF2B5EF4-FFF2-40B4-BE49-F238E27FC236}">
                  <a16:creationId xmlns:a16="http://schemas.microsoft.com/office/drawing/2014/main" id="{FB658B62-664D-4B3B-BBDA-235666290B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73" name="Graphic 78">
                <a:extLst>
                  <a:ext uri="{FF2B5EF4-FFF2-40B4-BE49-F238E27FC236}">
                    <a16:creationId xmlns:a16="http://schemas.microsoft.com/office/drawing/2014/main" id="{B11F9D25-67B1-4BDB-A290-97B93A19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74" name="Graphic 78">
                <a:extLst>
                  <a:ext uri="{FF2B5EF4-FFF2-40B4-BE49-F238E27FC236}">
                    <a16:creationId xmlns:a16="http://schemas.microsoft.com/office/drawing/2014/main" id="{B9D5C40A-1B1B-4C25-9707-E8F1CF6E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75" name="Graphic 78">
                <a:extLst>
                  <a:ext uri="{FF2B5EF4-FFF2-40B4-BE49-F238E27FC236}">
                    <a16:creationId xmlns:a16="http://schemas.microsoft.com/office/drawing/2014/main" id="{2DD0C1D6-FF64-45AB-8775-83AB3C470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59" name="Graphic 78">
                <a:extLst>
                  <a:ext uri="{FF2B5EF4-FFF2-40B4-BE49-F238E27FC236}">
                    <a16:creationId xmlns:a16="http://schemas.microsoft.com/office/drawing/2014/main" id="{15AFBB84-8485-4329-89FC-04663D98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
        <p:nvSpPr>
          <p:cNvPr id="61" name="Freeform: Shape 60">
            <a:extLst>
              <a:ext uri="{FF2B5EF4-FFF2-40B4-BE49-F238E27FC236}">
                <a16:creationId xmlns:a16="http://schemas.microsoft.com/office/drawing/2014/main" id="{6264A856-A4F6-4068-9AC3-7B38A00DA7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76" name="Group 75">
            <a:extLst>
              <a:ext uri="{FF2B5EF4-FFF2-40B4-BE49-F238E27FC236}">
                <a16:creationId xmlns:a16="http://schemas.microsoft.com/office/drawing/2014/main" id="{C2983E8C-44FB-463B-B6B0-B53E96ACCD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77" name="Freeform: Shape 76">
              <a:extLst>
                <a:ext uri="{FF2B5EF4-FFF2-40B4-BE49-F238E27FC236}">
                  <a16:creationId xmlns:a16="http://schemas.microsoft.com/office/drawing/2014/main" id="{16AD7FCC-3422-42C3-A2AD-69ADFEA6E3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78" name="Freeform: Shape 77">
              <a:extLst>
                <a:ext uri="{FF2B5EF4-FFF2-40B4-BE49-F238E27FC236}">
                  <a16:creationId xmlns:a16="http://schemas.microsoft.com/office/drawing/2014/main" id="{C4ECA670-C540-4DCE-8F03-EC843D518C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79" name="Freeform: Shape 78">
              <a:extLst>
                <a:ext uri="{FF2B5EF4-FFF2-40B4-BE49-F238E27FC236}">
                  <a16:creationId xmlns:a16="http://schemas.microsoft.com/office/drawing/2014/main" id="{7ECB6083-DDE0-460C-987E-E645876302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80" name="Graphic 12">
              <a:extLst>
                <a:ext uri="{FF2B5EF4-FFF2-40B4-BE49-F238E27FC236}">
                  <a16:creationId xmlns:a16="http://schemas.microsoft.com/office/drawing/2014/main" id="{378004C4-6786-473C-BB2A-AAA6EF1151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81" name="Graphic 15">
              <a:extLst>
                <a:ext uri="{FF2B5EF4-FFF2-40B4-BE49-F238E27FC236}">
                  <a16:creationId xmlns:a16="http://schemas.microsoft.com/office/drawing/2014/main" id="{455376B6-DAB5-4A34-A8BE-15DE02CAF5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82" name="Graphic 15">
              <a:extLst>
                <a:ext uri="{FF2B5EF4-FFF2-40B4-BE49-F238E27FC236}">
                  <a16:creationId xmlns:a16="http://schemas.microsoft.com/office/drawing/2014/main" id="{EC2A85A1-668E-48DF-A484-FADE64BE6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6D16C5EE-54EB-4800-8860-E622EEDE84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317322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332E9-3722-9C2B-A353-E991F4B46460}"/>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69FD55FF-287A-48D1-9D2F-D53FBF28B1BB}"/>
              </a:ext>
            </a:extLst>
          </p:cNvPr>
          <p:cNvSpPr>
            <a:spLocks noGrp="1"/>
          </p:cNvSpPr>
          <p:nvPr>
            <p:ph idx="1"/>
          </p:nvPr>
        </p:nvSpPr>
        <p:spPr/>
        <p:txBody>
          <a:bodyPr>
            <a:normAutofit fontScale="77500" lnSpcReduction="20000"/>
          </a:bodyPr>
          <a:lstStyle/>
          <a:p>
            <a:pPr algn="just"/>
            <a:r>
              <a:rPr lang="en-US" b="1" dirty="0"/>
              <a:t>Objective:</a:t>
            </a:r>
          </a:p>
          <a:p>
            <a:pPr algn="just"/>
            <a:r>
              <a:rPr lang="en-US" dirty="0"/>
              <a:t>The primary goal of this project is to develop a predictive model that can accurately forecast prices using linear regression. By leveraging a dataset with multiple attributes, the model aims to understand and quantify the relationships between various factors and price outcomes. This approach helps in making informed predictions that are essential for decision-making processes.</a:t>
            </a:r>
          </a:p>
          <a:p>
            <a:pPr algn="just"/>
            <a:r>
              <a:rPr lang="en-US" b="1" dirty="0"/>
              <a:t>Importance:</a:t>
            </a:r>
          </a:p>
          <a:p>
            <a:pPr algn="just"/>
            <a:r>
              <a:rPr lang="en-US" dirty="0"/>
              <a:t>Predictive modeling plays a crucial role across various industries, from real estate to finance and retail. In real estate, for instance, the ability to predict property prices can significantly impact investment decisions and market analyses. Similarly, in retail, price prediction models can optimize pricing strategies to maximize profits and competitiveness. By applying linear regression, this project not only contributes to academic understanding but also provides practical insights that can be implemented in real-world scenarios. The model’s predictions can assist businesses in strategizing their services or products according to predicted market trends, thereby enhancing operational efficiency and customer satisfaction.</a:t>
            </a:r>
            <a:endParaRPr lang="en-IN" dirty="0"/>
          </a:p>
        </p:txBody>
      </p:sp>
    </p:spTree>
    <p:extLst>
      <p:ext uri="{BB962C8B-B14F-4D97-AF65-F5344CB8AC3E}">
        <p14:creationId xmlns:p14="http://schemas.microsoft.com/office/powerpoint/2010/main" val="2432984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D4F64-F31D-CE11-BF71-1CC573CF1411}"/>
              </a:ext>
            </a:extLst>
          </p:cNvPr>
          <p:cNvSpPr>
            <a:spLocks noGrp="1"/>
          </p:cNvSpPr>
          <p:nvPr>
            <p:ph type="title"/>
          </p:nvPr>
        </p:nvSpPr>
        <p:spPr/>
        <p:txBody>
          <a:bodyPr/>
          <a:lstStyle/>
          <a:p>
            <a:r>
              <a:rPr lang="en-IN" dirty="0"/>
              <a:t>Libraries Used</a:t>
            </a:r>
          </a:p>
        </p:txBody>
      </p:sp>
      <p:sp>
        <p:nvSpPr>
          <p:cNvPr id="3" name="Content Placeholder 2">
            <a:extLst>
              <a:ext uri="{FF2B5EF4-FFF2-40B4-BE49-F238E27FC236}">
                <a16:creationId xmlns:a16="http://schemas.microsoft.com/office/drawing/2014/main" id="{4050CC7D-6295-6CD2-7032-9AD92CDF9D81}"/>
              </a:ext>
            </a:extLst>
          </p:cNvPr>
          <p:cNvSpPr>
            <a:spLocks noGrp="1"/>
          </p:cNvSpPr>
          <p:nvPr>
            <p:ph idx="1"/>
          </p:nvPr>
        </p:nvSpPr>
        <p:spPr/>
        <p:txBody>
          <a:bodyPr>
            <a:normAutofit fontScale="70000" lnSpcReduction="20000"/>
          </a:bodyPr>
          <a:lstStyle/>
          <a:p>
            <a:pPr algn="just"/>
            <a:r>
              <a:rPr lang="en-IN" b="1" dirty="0"/>
              <a:t>NumPy: </a:t>
            </a:r>
            <a:r>
              <a:rPr lang="en-IN" dirty="0"/>
              <a:t>Used for high-performance numerical computing and array operations.</a:t>
            </a:r>
          </a:p>
          <a:p>
            <a:pPr algn="just"/>
            <a:r>
              <a:rPr lang="en-IN" b="1" dirty="0"/>
              <a:t>pandas: </a:t>
            </a:r>
            <a:r>
              <a:rPr lang="en-IN" dirty="0"/>
              <a:t>Provides extensive tools for data manipulation and analysis.</a:t>
            </a:r>
          </a:p>
          <a:p>
            <a:pPr algn="just"/>
            <a:r>
              <a:rPr lang="en-IN" b="1" dirty="0"/>
              <a:t>matplotlib: </a:t>
            </a:r>
            <a:r>
              <a:rPr lang="en-IN" dirty="0"/>
              <a:t>Employed for creating static, interactive, and animated visualizations.</a:t>
            </a:r>
          </a:p>
          <a:p>
            <a:pPr algn="just"/>
            <a:r>
              <a:rPr lang="en-IN" b="1" dirty="0"/>
              <a:t>seaborn: </a:t>
            </a:r>
            <a:r>
              <a:rPr lang="en-IN" dirty="0"/>
              <a:t>Enhances matplotlib plots with improved aesthetics and additional plot types.</a:t>
            </a:r>
          </a:p>
          <a:p>
            <a:pPr algn="just"/>
            <a:r>
              <a:rPr lang="en-IN" b="1" dirty="0" err="1"/>
              <a:t>os</a:t>
            </a:r>
            <a:r>
              <a:rPr lang="en-IN" b="1" dirty="0"/>
              <a:t>: </a:t>
            </a:r>
            <a:r>
              <a:rPr lang="en-IN" dirty="0"/>
              <a:t>Handles file and directory operations, useful for navigating the project's file structure.</a:t>
            </a:r>
          </a:p>
          <a:p>
            <a:pPr algn="just"/>
            <a:r>
              <a:rPr lang="en-IN" b="1" dirty="0" err="1"/>
              <a:t>sklearn</a:t>
            </a:r>
            <a:r>
              <a:rPr lang="en-IN" b="1" dirty="0"/>
              <a:t>: </a:t>
            </a:r>
            <a:r>
              <a:rPr lang="en-IN" dirty="0"/>
              <a:t>A comprehensive library for machine learning, including tools for model building, evaluation, and preprocessing.</a:t>
            </a:r>
          </a:p>
          <a:p>
            <a:pPr algn="just"/>
            <a:r>
              <a:rPr lang="en-IN" b="1" dirty="0" err="1"/>
              <a:t>category_encoders</a:t>
            </a:r>
            <a:r>
              <a:rPr lang="en-IN" dirty="0"/>
              <a:t>: Offers advanced encoding techniques for categorical variables to improve model performance.</a:t>
            </a:r>
          </a:p>
          <a:p>
            <a:pPr algn="just"/>
            <a:r>
              <a:rPr lang="en-IN" b="1" dirty="0" err="1"/>
              <a:t>mean_absolute_error</a:t>
            </a:r>
            <a:r>
              <a:rPr lang="en-IN" b="1" dirty="0"/>
              <a:t>, </a:t>
            </a:r>
            <a:r>
              <a:rPr lang="en-IN" b="1" dirty="0" err="1"/>
              <a:t>mean_squared_error</a:t>
            </a:r>
            <a:r>
              <a:rPr lang="en-IN" b="1" dirty="0"/>
              <a:t>: </a:t>
            </a:r>
            <a:r>
              <a:rPr lang="en-IN" dirty="0"/>
              <a:t>Utilized for calculating error metrics to evaluate model accuracy.</a:t>
            </a:r>
          </a:p>
          <a:p>
            <a:pPr algn="just"/>
            <a:r>
              <a:rPr lang="en-IN" b="1" dirty="0" err="1"/>
              <a:t>mutual_info_regression</a:t>
            </a:r>
            <a:r>
              <a:rPr lang="en-IN" b="1" dirty="0"/>
              <a:t>: </a:t>
            </a:r>
            <a:r>
              <a:rPr lang="en-IN" dirty="0"/>
              <a:t>Assesses the dependency of target variables on input features for feature selection.</a:t>
            </a:r>
          </a:p>
          <a:p>
            <a:pPr algn="just"/>
            <a:r>
              <a:rPr lang="en-IN" b="1" dirty="0" err="1"/>
              <a:t>train_test_split</a:t>
            </a:r>
            <a:r>
              <a:rPr lang="en-IN" dirty="0"/>
              <a:t>, </a:t>
            </a:r>
            <a:r>
              <a:rPr lang="en-IN" b="1" dirty="0" err="1"/>
              <a:t>cross_val_score</a:t>
            </a:r>
            <a:r>
              <a:rPr lang="en-IN" dirty="0"/>
              <a:t>, </a:t>
            </a:r>
            <a:r>
              <a:rPr lang="en-IN" b="1" dirty="0" err="1"/>
              <a:t>GridSearchCV</a:t>
            </a:r>
            <a:r>
              <a:rPr lang="en-IN" b="1" dirty="0"/>
              <a:t>, </a:t>
            </a:r>
            <a:r>
              <a:rPr lang="en-IN" b="1" dirty="0" err="1"/>
              <a:t>LinearRegression</a:t>
            </a:r>
            <a:r>
              <a:rPr lang="en-IN" b="1" dirty="0"/>
              <a:t>, Pipeline</a:t>
            </a:r>
            <a:r>
              <a:rPr lang="en-IN" dirty="0"/>
              <a:t>, </a:t>
            </a:r>
            <a:r>
              <a:rPr lang="en-IN" b="1" dirty="0" err="1"/>
              <a:t>StandardScaler</a:t>
            </a:r>
            <a:r>
              <a:rPr lang="en-IN" dirty="0"/>
              <a:t>: Essential components for model preparation, evaluation, and optimization.</a:t>
            </a:r>
          </a:p>
        </p:txBody>
      </p:sp>
    </p:spTree>
    <p:extLst>
      <p:ext uri="{BB962C8B-B14F-4D97-AF65-F5344CB8AC3E}">
        <p14:creationId xmlns:p14="http://schemas.microsoft.com/office/powerpoint/2010/main" val="3014579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E2AC9689-A2E4-9C5A-31DC-27DC32CBA3DC}"/>
              </a:ext>
            </a:extLst>
          </p:cNvPr>
          <p:cNvSpPr>
            <a:spLocks noGrp="1"/>
          </p:cNvSpPr>
          <p:nvPr>
            <p:ph type="title"/>
          </p:nvPr>
        </p:nvSpPr>
        <p:spPr>
          <a:xfrm>
            <a:off x="525717" y="787068"/>
            <a:ext cx="4663649" cy="1455091"/>
          </a:xfrm>
        </p:spPr>
        <p:txBody>
          <a:bodyPr>
            <a:normAutofit/>
          </a:bodyPr>
          <a:lstStyle/>
          <a:p>
            <a:r>
              <a:rPr lang="en-IN" dirty="0"/>
              <a:t>Dataset Overview</a:t>
            </a:r>
          </a:p>
        </p:txBody>
      </p:sp>
      <p:sp>
        <p:nvSpPr>
          <p:cNvPr id="15" name="Freeform: Shape 14">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7"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1"/>
            <a:ext cx="972241" cy="45718"/>
            <a:chOff x="4886325" y="3371754"/>
            <a:chExt cx="2418492" cy="113728"/>
          </a:xfrm>
          <a:solidFill>
            <a:schemeClr val="accent1"/>
          </a:solidFill>
        </p:grpSpPr>
        <p:sp>
          <p:nvSpPr>
            <p:cNvPr id="18"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9"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0"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1"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2"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3"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2">
            <a:extLst>
              <a:ext uri="{FF2B5EF4-FFF2-40B4-BE49-F238E27FC236}">
                <a16:creationId xmlns:a16="http://schemas.microsoft.com/office/drawing/2014/main" id="{CDC7BB3B-1A38-153F-3066-68C26DD221A6}"/>
              </a:ext>
            </a:extLst>
          </p:cNvPr>
          <p:cNvSpPr>
            <a:spLocks noGrp="1"/>
          </p:cNvSpPr>
          <p:nvPr>
            <p:ph idx="1"/>
          </p:nvPr>
        </p:nvSpPr>
        <p:spPr>
          <a:xfrm>
            <a:off x="525717" y="2796427"/>
            <a:ext cx="4663649" cy="3274503"/>
          </a:xfrm>
        </p:spPr>
        <p:txBody>
          <a:bodyPr>
            <a:normAutofit/>
          </a:bodyPr>
          <a:lstStyle/>
          <a:p>
            <a:pPr algn="just">
              <a:lnSpc>
                <a:spcPct val="100000"/>
              </a:lnSpc>
            </a:pPr>
            <a:r>
              <a:rPr lang="en-US" sz="1400" dirty="0"/>
              <a:t>Source: The dataset is sourced from Kaggle, which hosts a wide variety of community-driven, rich datasets.</a:t>
            </a:r>
          </a:p>
          <a:p>
            <a:pPr algn="just">
              <a:lnSpc>
                <a:spcPct val="100000"/>
              </a:lnSpc>
            </a:pPr>
            <a:r>
              <a:rPr lang="en-US" sz="1400" dirty="0"/>
              <a:t>Purpose: This dataset is intended for building machine learning models capable of predicting housing prices from various property features.</a:t>
            </a:r>
          </a:p>
          <a:p>
            <a:pPr algn="just">
              <a:lnSpc>
                <a:spcPct val="100000"/>
              </a:lnSpc>
            </a:pPr>
            <a:r>
              <a:rPr lang="en-IN" sz="1400" dirty="0"/>
              <a:t>Dimensions: (4600, 18)</a:t>
            </a:r>
          </a:p>
          <a:p>
            <a:pPr algn="just">
              <a:lnSpc>
                <a:spcPct val="100000"/>
              </a:lnSpc>
            </a:pPr>
            <a:r>
              <a:rPr lang="en-IN" sz="1400" dirty="0"/>
              <a:t>Attributes: 'date', 'price', 'bedrooms', 'bathrooms', '</a:t>
            </a:r>
            <a:r>
              <a:rPr lang="en-IN" sz="1400" dirty="0" err="1"/>
              <a:t>sqft_living</a:t>
            </a:r>
            <a:r>
              <a:rPr lang="en-IN" sz="1400" dirty="0"/>
              <a:t>', '</a:t>
            </a:r>
            <a:r>
              <a:rPr lang="en-IN" sz="1400" dirty="0" err="1"/>
              <a:t>sqft_lot</a:t>
            </a:r>
            <a:r>
              <a:rPr lang="en-IN" sz="1400" dirty="0"/>
              <a:t>’, 'floors’  ,'waterfront', 'view', 'condition', '</a:t>
            </a:r>
            <a:r>
              <a:rPr lang="en-IN" sz="1400" dirty="0" err="1"/>
              <a:t>sqft_above</a:t>
            </a:r>
            <a:r>
              <a:rPr lang="en-IN" sz="1400" dirty="0"/>
              <a:t>’, '</a:t>
            </a:r>
            <a:r>
              <a:rPr lang="en-IN" sz="1400" dirty="0" err="1"/>
              <a:t>sqft_basement</a:t>
            </a:r>
            <a:r>
              <a:rPr lang="en-IN" sz="1400" dirty="0"/>
              <a:t>', 'yr_built’,'</a:t>
            </a:r>
            <a:r>
              <a:rPr lang="en-IN" sz="1400" dirty="0" err="1"/>
              <a:t>yr_renovated</a:t>
            </a:r>
            <a:r>
              <a:rPr lang="en-IN" sz="1400" dirty="0"/>
              <a:t>', 'street', 'city','</a:t>
            </a:r>
            <a:r>
              <a:rPr lang="en-IN" sz="1400" dirty="0" err="1"/>
              <a:t>statezip</a:t>
            </a:r>
            <a:r>
              <a:rPr lang="en-IN" sz="1400" dirty="0"/>
              <a:t>', 'country’.</a:t>
            </a:r>
          </a:p>
          <a:p>
            <a:pPr algn="just">
              <a:lnSpc>
                <a:spcPct val="100000"/>
              </a:lnSpc>
            </a:pPr>
            <a:endParaRPr lang="en-IN" sz="1400" dirty="0"/>
          </a:p>
        </p:txBody>
      </p:sp>
      <p:pic>
        <p:nvPicPr>
          <p:cNvPr id="8" name="Picture 7">
            <a:extLst>
              <a:ext uri="{FF2B5EF4-FFF2-40B4-BE49-F238E27FC236}">
                <a16:creationId xmlns:a16="http://schemas.microsoft.com/office/drawing/2014/main" id="{7103607C-775C-4F4A-3DCE-68B87BEB63C1}"/>
              </a:ext>
            </a:extLst>
          </p:cNvPr>
          <p:cNvPicPr>
            <a:picLocks noChangeAspect="1"/>
          </p:cNvPicPr>
          <p:nvPr/>
        </p:nvPicPr>
        <p:blipFill>
          <a:blip r:embed="rId2"/>
          <a:stretch>
            <a:fillRect/>
          </a:stretch>
        </p:blipFill>
        <p:spPr>
          <a:xfrm>
            <a:off x="5953780" y="2407135"/>
            <a:ext cx="5660211" cy="1952772"/>
          </a:xfrm>
          <a:prstGeom prst="rect">
            <a:avLst/>
          </a:prstGeom>
        </p:spPr>
      </p:pic>
      <p:sp>
        <p:nvSpPr>
          <p:cNvPr id="25" name="Freeform: Shape 24">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7" name="Group 26">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28" name="Freeform: Shape 27">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9" name="Freeform: Shape 28">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0" name="Freeform: Shape 29">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1"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32"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3"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687638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ABAFC902-47AF-B3B7-0A05-1CB2B2AC1BF2}"/>
              </a:ext>
            </a:extLst>
          </p:cNvPr>
          <p:cNvSpPr>
            <a:spLocks noGrp="1"/>
          </p:cNvSpPr>
          <p:nvPr>
            <p:ph type="title"/>
          </p:nvPr>
        </p:nvSpPr>
        <p:spPr>
          <a:xfrm>
            <a:off x="525717" y="787068"/>
            <a:ext cx="4663649" cy="1455091"/>
          </a:xfrm>
        </p:spPr>
        <p:txBody>
          <a:bodyPr>
            <a:normAutofit/>
          </a:bodyPr>
          <a:lstStyle/>
          <a:p>
            <a:r>
              <a:rPr lang="en-IN" dirty="0"/>
              <a:t>Data Pre-Processing</a:t>
            </a:r>
          </a:p>
        </p:txBody>
      </p:sp>
      <p:sp>
        <p:nvSpPr>
          <p:cNvPr id="38" name="Freeform: Shape 37">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0"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1"/>
            <a:ext cx="972241" cy="45718"/>
            <a:chOff x="4886325" y="3371754"/>
            <a:chExt cx="2418492" cy="113728"/>
          </a:xfrm>
          <a:solidFill>
            <a:schemeClr val="accent1"/>
          </a:solidFill>
        </p:grpSpPr>
        <p:sp>
          <p:nvSpPr>
            <p:cNvPr id="41"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42"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43"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44"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45"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46"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2">
            <a:extLst>
              <a:ext uri="{FF2B5EF4-FFF2-40B4-BE49-F238E27FC236}">
                <a16:creationId xmlns:a16="http://schemas.microsoft.com/office/drawing/2014/main" id="{EA513D08-D788-B765-1169-AF5ACD1A32F6}"/>
              </a:ext>
            </a:extLst>
          </p:cNvPr>
          <p:cNvSpPr>
            <a:spLocks noGrp="1"/>
          </p:cNvSpPr>
          <p:nvPr>
            <p:ph idx="1"/>
          </p:nvPr>
        </p:nvSpPr>
        <p:spPr>
          <a:xfrm>
            <a:off x="525717" y="2796427"/>
            <a:ext cx="4663649" cy="3274503"/>
          </a:xfrm>
        </p:spPr>
        <p:txBody>
          <a:bodyPr>
            <a:normAutofit/>
          </a:bodyPr>
          <a:lstStyle/>
          <a:p>
            <a:pPr algn="just">
              <a:lnSpc>
                <a:spcPct val="100000"/>
              </a:lnSpc>
            </a:pPr>
            <a:r>
              <a:rPr lang="en-US" sz="1300" b="1" dirty="0"/>
              <a:t>Cleaning Steps: </a:t>
            </a:r>
            <a:r>
              <a:rPr lang="en-US" sz="1300" dirty="0"/>
              <a:t>The code checks for and handles missing values and duplicate records, ensuring the data quality is maintained for accurate model predictions. And We observed that there are no duplicate values and null values in the dataset.</a:t>
            </a:r>
          </a:p>
          <a:p>
            <a:pPr algn="just">
              <a:lnSpc>
                <a:spcPct val="100000"/>
              </a:lnSpc>
            </a:pPr>
            <a:r>
              <a:rPr lang="en-US" sz="1300" b="1" dirty="0"/>
              <a:t>Data Transformation:</a:t>
            </a:r>
            <a:r>
              <a:rPr lang="en-US" sz="1300" dirty="0"/>
              <a:t> The dataset undergoes several transformations:</a:t>
            </a:r>
          </a:p>
          <a:p>
            <a:pPr algn="just">
              <a:lnSpc>
                <a:spcPct val="100000"/>
              </a:lnSpc>
            </a:pPr>
            <a:r>
              <a:rPr lang="en-US" sz="1300" b="1" dirty="0"/>
              <a:t>Encoding: </a:t>
            </a:r>
            <a:r>
              <a:rPr lang="en-US" sz="1300" dirty="0"/>
              <a:t>Categorical variables such as 'street', '</a:t>
            </a:r>
            <a:r>
              <a:rPr lang="en-US" sz="1300" dirty="0" err="1"/>
              <a:t>statezip</a:t>
            </a:r>
            <a:r>
              <a:rPr lang="en-US" sz="1300" dirty="0"/>
              <a:t>', and 'city' are encoded using the </a:t>
            </a:r>
            <a:r>
              <a:rPr lang="en-US" sz="1300" dirty="0" err="1"/>
              <a:t>MEstimateEncoder</a:t>
            </a:r>
            <a:r>
              <a:rPr lang="en-US" sz="1300" dirty="0"/>
              <a:t> to convert them into numerical values, which are more suitable for linear regression models.</a:t>
            </a:r>
          </a:p>
          <a:p>
            <a:pPr algn="just">
              <a:lnSpc>
                <a:spcPct val="100000"/>
              </a:lnSpc>
            </a:pPr>
            <a:r>
              <a:rPr lang="en-US" sz="1300" b="1" dirty="0"/>
              <a:t>Scaling: </a:t>
            </a:r>
            <a:r>
              <a:rPr lang="en-US" sz="1300" dirty="0"/>
              <a:t>Data scaling is implemented as part of the model training pipeline using </a:t>
            </a:r>
            <a:r>
              <a:rPr lang="en-US" sz="1300" dirty="0" err="1"/>
              <a:t>StandardScaler</a:t>
            </a:r>
            <a:r>
              <a:rPr lang="en-US" sz="1300" dirty="0"/>
              <a:t> to standardize features by removing the mean and scaling to unit variance.</a:t>
            </a:r>
            <a:endParaRPr lang="en-IN" sz="1300" dirty="0"/>
          </a:p>
        </p:txBody>
      </p:sp>
      <p:pic>
        <p:nvPicPr>
          <p:cNvPr id="5" name="Picture 4" descr="A screenshot of a computer&#10;&#10;Description automatically generated">
            <a:extLst>
              <a:ext uri="{FF2B5EF4-FFF2-40B4-BE49-F238E27FC236}">
                <a16:creationId xmlns:a16="http://schemas.microsoft.com/office/drawing/2014/main" id="{7E4E95D1-11BE-163B-BD76-2F2660275D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0820" y="561192"/>
            <a:ext cx="3387747" cy="2667851"/>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6F431906-409A-3986-62EF-23FBA6D41C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3780" y="3656302"/>
            <a:ext cx="5660211" cy="2448041"/>
          </a:xfrm>
          <a:prstGeom prst="rect">
            <a:avLst/>
          </a:prstGeom>
        </p:spPr>
      </p:pic>
      <p:sp>
        <p:nvSpPr>
          <p:cNvPr id="48" name="Freeform: Shape 47">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50" name="Group 49">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51" name="Freeform: Shape 50">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2" name="Freeform: Shape 51">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3" name="Freeform: Shape 52">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4"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55"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6"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659131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9DBB412B-BB8D-D64E-875E-1F8E331822B8}"/>
              </a:ext>
            </a:extLst>
          </p:cNvPr>
          <p:cNvSpPr>
            <a:spLocks noGrp="1"/>
          </p:cNvSpPr>
          <p:nvPr>
            <p:ph type="title"/>
          </p:nvPr>
        </p:nvSpPr>
        <p:spPr>
          <a:xfrm>
            <a:off x="525717" y="787068"/>
            <a:ext cx="4663649" cy="1455091"/>
          </a:xfrm>
        </p:spPr>
        <p:txBody>
          <a:bodyPr>
            <a:normAutofit/>
          </a:bodyPr>
          <a:lstStyle/>
          <a:p>
            <a:r>
              <a:rPr lang="en-IN" dirty="0"/>
              <a:t>Exploratory Data Analysis (EDA)</a:t>
            </a:r>
          </a:p>
        </p:txBody>
      </p:sp>
      <p:sp>
        <p:nvSpPr>
          <p:cNvPr id="2059" name="Freeform: Shape 2058">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061"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1"/>
            <a:ext cx="972241" cy="45718"/>
            <a:chOff x="4886325" y="3371754"/>
            <a:chExt cx="2418492" cy="113728"/>
          </a:xfrm>
          <a:solidFill>
            <a:schemeClr val="accent1"/>
          </a:solidFill>
        </p:grpSpPr>
        <p:sp>
          <p:nvSpPr>
            <p:cNvPr id="2062"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063"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064"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065"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066"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067"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2054" name="Content Placeholder 2053">
            <a:extLst>
              <a:ext uri="{FF2B5EF4-FFF2-40B4-BE49-F238E27FC236}">
                <a16:creationId xmlns:a16="http://schemas.microsoft.com/office/drawing/2014/main" id="{49E23459-BDB2-7D91-21F8-112222C9C575}"/>
              </a:ext>
            </a:extLst>
          </p:cNvPr>
          <p:cNvSpPr>
            <a:spLocks noGrp="1"/>
          </p:cNvSpPr>
          <p:nvPr>
            <p:ph idx="1"/>
          </p:nvPr>
        </p:nvSpPr>
        <p:spPr>
          <a:xfrm>
            <a:off x="525717" y="2796427"/>
            <a:ext cx="4663649" cy="3274503"/>
          </a:xfrm>
        </p:spPr>
        <p:txBody>
          <a:bodyPr>
            <a:normAutofit fontScale="70000" lnSpcReduction="20000"/>
          </a:bodyPr>
          <a:lstStyle/>
          <a:p>
            <a:pPr algn="just"/>
            <a:r>
              <a:rPr lang="en-US" dirty="0"/>
              <a:t>This correlation heatmap provides a visual summary of the pairwise relationships between numerical features in the dataset. Each square shows the correlation coefficient between the variables on each axis. Correlation coefficients range from -1 to 1, where:1 indicates a perfect positive linear relationship, 0 indicates no linear relationship, -1 indicates a perfect negative linear relationship.</a:t>
            </a:r>
          </a:p>
          <a:p>
            <a:pPr algn="just"/>
            <a:r>
              <a:rPr lang="en-US" dirty="0"/>
              <a:t>The variables with stronger correlations to price are potential candidates for features in our predictive model. However, caution must be taken with multicollinearity, as some of the variables are highly correlated with each other (e.g., </a:t>
            </a:r>
            <a:r>
              <a:rPr lang="en-US" dirty="0" err="1"/>
              <a:t>sqft_living</a:t>
            </a:r>
            <a:r>
              <a:rPr lang="en-US" dirty="0"/>
              <a:t> and </a:t>
            </a:r>
            <a:r>
              <a:rPr lang="en-US" dirty="0" err="1"/>
              <a:t>sqft_above</a:t>
            </a:r>
            <a:r>
              <a:rPr lang="en-US" dirty="0"/>
              <a:t>).</a:t>
            </a:r>
          </a:p>
        </p:txBody>
      </p:sp>
      <p:pic>
        <p:nvPicPr>
          <p:cNvPr id="2050" name="Picture 2">
            <a:extLst>
              <a:ext uri="{FF2B5EF4-FFF2-40B4-BE49-F238E27FC236}">
                <a16:creationId xmlns:a16="http://schemas.microsoft.com/office/drawing/2014/main" id="{64504DA4-A84B-8215-1FF2-526ABC755B3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53780" y="1048684"/>
            <a:ext cx="5660211" cy="4669674"/>
          </a:xfrm>
          <a:prstGeom prst="rect">
            <a:avLst/>
          </a:prstGeom>
          <a:noFill/>
          <a:extLst>
            <a:ext uri="{909E8E84-426E-40DD-AFC4-6F175D3DCCD1}">
              <a14:hiddenFill xmlns:a14="http://schemas.microsoft.com/office/drawing/2010/main">
                <a:solidFill>
                  <a:srgbClr val="FFFFFF"/>
                </a:solidFill>
              </a14:hiddenFill>
            </a:ext>
          </a:extLst>
        </p:spPr>
      </p:pic>
      <p:sp>
        <p:nvSpPr>
          <p:cNvPr id="2069" name="Freeform: Shape 2068">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71" name="Group 2070">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2072" name="Freeform: Shape 2071">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073" name="Freeform: Shape 2072">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074" name="Freeform: Shape 2073">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075"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076"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077"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078" name="Freeform: Shape 2077">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21422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081" name="Rectangle 3080">
            <a:extLst>
              <a:ext uri="{FF2B5EF4-FFF2-40B4-BE49-F238E27FC236}">
                <a16:creationId xmlns:a16="http://schemas.microsoft.com/office/drawing/2014/main" id="{F420BC5C-C418-4843-B04B-6918968D09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4CF6A0E-DF86-0D1B-A4FC-842B2BB38AC7}"/>
              </a:ext>
            </a:extLst>
          </p:cNvPr>
          <p:cNvSpPr>
            <a:spLocks noGrp="1"/>
          </p:cNvSpPr>
          <p:nvPr>
            <p:ph type="title"/>
          </p:nvPr>
        </p:nvSpPr>
        <p:spPr>
          <a:xfrm>
            <a:off x="517871" y="976160"/>
            <a:ext cx="4767930" cy="680976"/>
          </a:xfrm>
        </p:spPr>
        <p:txBody>
          <a:bodyPr>
            <a:normAutofit/>
          </a:bodyPr>
          <a:lstStyle/>
          <a:p>
            <a:r>
              <a:rPr lang="en-IN" dirty="0"/>
              <a:t>Feature Selection</a:t>
            </a:r>
          </a:p>
        </p:txBody>
      </p:sp>
      <p:sp>
        <p:nvSpPr>
          <p:cNvPr id="3083" name="Freeform: Shape 3082">
            <a:extLst>
              <a:ext uri="{FF2B5EF4-FFF2-40B4-BE49-F238E27FC236}">
                <a16:creationId xmlns:a16="http://schemas.microsoft.com/office/drawing/2014/main" id="{13E5F285-BD95-4989-B20B-778990159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21648"/>
            <a:ext cx="1839951" cy="1423657"/>
          </a:xfrm>
          <a:custGeom>
            <a:avLst/>
            <a:gdLst>
              <a:gd name="connsiteX0" fmla="*/ 0 w 2331138"/>
              <a:gd name="connsiteY0" fmla="*/ 0 h 3352676"/>
              <a:gd name="connsiteX1" fmla="*/ 2331138 w 2331138"/>
              <a:gd name="connsiteY1" fmla="*/ 0 h 3352676"/>
              <a:gd name="connsiteX2" fmla="*/ 2331138 w 2331138"/>
              <a:gd name="connsiteY2" fmla="*/ 3352676 h 3352676"/>
              <a:gd name="connsiteX3" fmla="*/ 2097210 w 2331138"/>
              <a:gd name="connsiteY3" fmla="*/ 3226228 h 3352676"/>
              <a:gd name="connsiteX4" fmla="*/ 214881 w 2331138"/>
              <a:gd name="connsiteY4" fmla="*/ 1176738 h 3352676"/>
              <a:gd name="connsiteX5" fmla="*/ 1129 w 2331138"/>
              <a:gd name="connsiteY5" fmla="*/ 67475 h 3352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31138" h="3352676">
                <a:moveTo>
                  <a:pt x="0" y="0"/>
                </a:moveTo>
                <a:lnTo>
                  <a:pt x="2331138" y="0"/>
                </a:lnTo>
                <a:lnTo>
                  <a:pt x="2331138" y="3352676"/>
                </a:lnTo>
                <a:lnTo>
                  <a:pt x="2097210" y="3226228"/>
                </a:lnTo>
                <a:cubicBezTo>
                  <a:pt x="1273150" y="2744079"/>
                  <a:pt x="560886" y="2027200"/>
                  <a:pt x="214881" y="1176738"/>
                </a:cubicBezTo>
                <a:cubicBezTo>
                  <a:pt x="72781" y="827511"/>
                  <a:pt x="14297" y="430630"/>
                  <a:pt x="1129" y="67475"/>
                </a:cubicBezTo>
                <a:close/>
              </a:path>
            </a:pathLst>
          </a:custGeom>
          <a:solidFill>
            <a:schemeClr val="accent3">
              <a:lumMod val="40000"/>
              <a:lumOff val="6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3085" name="Graphic 78">
            <a:extLst>
              <a:ext uri="{FF2B5EF4-FFF2-40B4-BE49-F238E27FC236}">
                <a16:creationId xmlns:a16="http://schemas.microsoft.com/office/drawing/2014/main" id="{6C02F4BE-6538-4CAD-B506-5FEB41D37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4415" y="3039261"/>
            <a:ext cx="1020166" cy="45718"/>
            <a:chOff x="4886325" y="3371754"/>
            <a:chExt cx="2418492" cy="113728"/>
          </a:xfrm>
          <a:solidFill>
            <a:schemeClr val="accent1"/>
          </a:solidFill>
        </p:grpSpPr>
        <p:sp>
          <p:nvSpPr>
            <p:cNvPr id="3086" name="Graphic 78">
              <a:extLst>
                <a:ext uri="{FF2B5EF4-FFF2-40B4-BE49-F238E27FC236}">
                  <a16:creationId xmlns:a16="http://schemas.microsoft.com/office/drawing/2014/main" id="{3937246C-D7B5-4CC9-B979-0999DFD5BF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087" name="Graphic 78">
              <a:extLst>
                <a:ext uri="{FF2B5EF4-FFF2-40B4-BE49-F238E27FC236}">
                  <a16:creationId xmlns:a16="http://schemas.microsoft.com/office/drawing/2014/main" id="{559392DF-C926-44F7-920D-C232D60C05F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088" name="Graphic 78">
                <a:extLst>
                  <a:ext uri="{FF2B5EF4-FFF2-40B4-BE49-F238E27FC236}">
                    <a16:creationId xmlns:a16="http://schemas.microsoft.com/office/drawing/2014/main" id="{437FE2E3-579D-4AA7-8775-C78D1D5631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089" name="Graphic 78">
                <a:extLst>
                  <a:ext uri="{FF2B5EF4-FFF2-40B4-BE49-F238E27FC236}">
                    <a16:creationId xmlns:a16="http://schemas.microsoft.com/office/drawing/2014/main" id="{A6A05323-CAFA-4D34-83D6-3B23B02085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3090" name="Graphic 78">
                <a:extLst>
                  <a:ext uri="{FF2B5EF4-FFF2-40B4-BE49-F238E27FC236}">
                    <a16:creationId xmlns:a16="http://schemas.microsoft.com/office/drawing/2014/main" id="{D49C45E0-CA07-4FD4-9097-BF313F498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091" name="Graphic 78">
                <a:extLst>
                  <a:ext uri="{FF2B5EF4-FFF2-40B4-BE49-F238E27FC236}">
                    <a16:creationId xmlns:a16="http://schemas.microsoft.com/office/drawing/2014/main" id="{1EC741B7-EEE8-43D3-9F8E-C2B4DD1965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078" name="Content Placeholder 3077">
            <a:extLst>
              <a:ext uri="{FF2B5EF4-FFF2-40B4-BE49-F238E27FC236}">
                <a16:creationId xmlns:a16="http://schemas.microsoft.com/office/drawing/2014/main" id="{863CCAFD-E8C7-FB18-E707-89F142B16D9C}"/>
              </a:ext>
            </a:extLst>
          </p:cNvPr>
          <p:cNvSpPr>
            <a:spLocks noGrp="1"/>
          </p:cNvSpPr>
          <p:nvPr>
            <p:ph idx="1"/>
          </p:nvPr>
        </p:nvSpPr>
        <p:spPr>
          <a:xfrm>
            <a:off x="517871" y="1779639"/>
            <a:ext cx="4767930" cy="4265515"/>
          </a:xfrm>
        </p:spPr>
        <p:txBody>
          <a:bodyPr>
            <a:normAutofit fontScale="70000" lnSpcReduction="20000"/>
          </a:bodyPr>
          <a:lstStyle/>
          <a:p>
            <a:pPr algn="just"/>
            <a:r>
              <a:rPr lang="en-US" dirty="0"/>
              <a:t>Mutual Information (MI) Scores have been calculated to evaluate the relevance of various features with respect to the target variable, 'price'. MI scores provide a non-linear measure of dependency between variables, which is more general than correlation.</a:t>
            </a:r>
          </a:p>
          <a:p>
            <a:pPr algn="just"/>
            <a:r>
              <a:rPr lang="en-US" dirty="0"/>
              <a:t>Key Insights from the MI Scores Bar Chart:</a:t>
            </a:r>
          </a:p>
          <a:p>
            <a:pPr algn="just"/>
            <a:r>
              <a:rPr lang="en-US" dirty="0" err="1"/>
              <a:t>statezip</a:t>
            </a:r>
            <a:r>
              <a:rPr lang="en-US" dirty="0"/>
              <a:t>: This feature has the highest mutual information score, suggesting that the location encapsulated by the zip code has a substantial impact on housing prices.</a:t>
            </a:r>
          </a:p>
          <a:p>
            <a:pPr algn="just"/>
            <a:r>
              <a:rPr lang="en-US" dirty="0" err="1"/>
              <a:t>sqft_living</a:t>
            </a:r>
            <a:r>
              <a:rPr lang="en-US" dirty="0"/>
              <a:t>: Living area size ranks high in mutual information, reinforcing the notion that larger homes tend to be valued higher.</a:t>
            </a:r>
          </a:p>
          <a:p>
            <a:pPr algn="just"/>
            <a:r>
              <a:rPr lang="en-US" dirty="0"/>
              <a:t>city: Indicates the importance of the city as a feature, possibly due to differences in market dynamics across cities.</a:t>
            </a:r>
          </a:p>
        </p:txBody>
      </p:sp>
      <p:pic>
        <p:nvPicPr>
          <p:cNvPr id="3074" name="Picture 2">
            <a:extLst>
              <a:ext uri="{FF2B5EF4-FFF2-40B4-BE49-F238E27FC236}">
                <a16:creationId xmlns:a16="http://schemas.microsoft.com/office/drawing/2014/main" id="{9001C8EA-61BE-A5D7-F40E-F19C1F14F31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80742" y="1441640"/>
            <a:ext cx="5654663" cy="3901717"/>
          </a:xfrm>
          <a:prstGeom prst="rect">
            <a:avLst/>
          </a:prstGeom>
          <a:noFill/>
          <a:extLst>
            <a:ext uri="{909E8E84-426E-40DD-AFC4-6F175D3DCCD1}">
              <a14:hiddenFill xmlns:a14="http://schemas.microsoft.com/office/drawing/2010/main">
                <a:solidFill>
                  <a:srgbClr val="FFFFFF"/>
                </a:solidFill>
              </a14:hiddenFill>
            </a:ext>
          </a:extLst>
        </p:spPr>
      </p:pic>
      <p:sp>
        <p:nvSpPr>
          <p:cNvPr id="3093" name="Freeform: Shape 3092">
            <a:extLst>
              <a:ext uri="{FF2B5EF4-FFF2-40B4-BE49-F238E27FC236}">
                <a16:creationId xmlns:a16="http://schemas.microsoft.com/office/drawing/2014/main" id="{6B6061A8-D267-4967-AF47-C3CC451385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899042" y="5602884"/>
            <a:ext cx="4292956" cy="1255116"/>
          </a:xfrm>
          <a:custGeom>
            <a:avLst/>
            <a:gdLst>
              <a:gd name="connsiteX0" fmla="*/ 0 w 4238069"/>
              <a:gd name="connsiteY0" fmla="*/ 0 h 1903025"/>
              <a:gd name="connsiteX1" fmla="*/ 113310 w 4238069"/>
              <a:gd name="connsiteY1" fmla="*/ 8960 h 1903025"/>
              <a:gd name="connsiteX2" fmla="*/ 291503 w 4238069"/>
              <a:gd name="connsiteY2" fmla="*/ 37000 h 1903025"/>
              <a:gd name="connsiteX3" fmla="*/ 3082930 w 4238069"/>
              <a:gd name="connsiteY3" fmla="*/ 1104916 h 1903025"/>
              <a:gd name="connsiteX4" fmla="*/ 3881548 w 4238069"/>
              <a:gd name="connsiteY4" fmla="*/ 1668276 h 1903025"/>
              <a:gd name="connsiteX5" fmla="*/ 4238069 w 4238069"/>
              <a:gd name="connsiteY5" fmla="*/ 1903025 h 1903025"/>
              <a:gd name="connsiteX6" fmla="*/ 0 w 4238069"/>
              <a:gd name="connsiteY6" fmla="*/ 1903025 h 190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8069" h="1903025">
                <a:moveTo>
                  <a:pt x="0" y="0"/>
                </a:moveTo>
                <a:lnTo>
                  <a:pt x="113310" y="8960"/>
                </a:lnTo>
                <a:cubicBezTo>
                  <a:pt x="173365" y="16155"/>
                  <a:pt x="232870" y="25632"/>
                  <a:pt x="291503" y="37000"/>
                </a:cubicBezTo>
                <a:cubicBezTo>
                  <a:pt x="1250780" y="222537"/>
                  <a:pt x="2264787" y="499636"/>
                  <a:pt x="3082930" y="1104916"/>
                </a:cubicBezTo>
                <a:cubicBezTo>
                  <a:pt x="3348371" y="1301283"/>
                  <a:pt x="3614239" y="1488349"/>
                  <a:pt x="3881548" y="1668276"/>
                </a:cubicBezTo>
                <a:lnTo>
                  <a:pt x="4238069" y="1903025"/>
                </a:lnTo>
                <a:lnTo>
                  <a:pt x="0" y="1903025"/>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095" name="Group 3094">
            <a:extLst>
              <a:ext uri="{FF2B5EF4-FFF2-40B4-BE49-F238E27FC236}">
                <a16:creationId xmlns:a16="http://schemas.microsoft.com/office/drawing/2014/main" id="{12DB770A-658D-4212-9BF2-236070D5D7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891063" y="5736410"/>
            <a:ext cx="886141" cy="802496"/>
            <a:chOff x="10948005" y="3272152"/>
            <a:chExt cx="868640" cy="786648"/>
          </a:xfrm>
          <a:solidFill>
            <a:schemeClr val="accent6"/>
          </a:solidFill>
        </p:grpSpPr>
        <p:sp>
          <p:nvSpPr>
            <p:cNvPr id="3096" name="Freeform: Shape 3095">
              <a:extLst>
                <a:ext uri="{FF2B5EF4-FFF2-40B4-BE49-F238E27FC236}">
                  <a16:creationId xmlns:a16="http://schemas.microsoft.com/office/drawing/2014/main" id="{A9B99195-76A3-4B90-8F45-BAEF05699C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097" name="Freeform: Shape 3096">
              <a:extLst>
                <a:ext uri="{FF2B5EF4-FFF2-40B4-BE49-F238E27FC236}">
                  <a16:creationId xmlns:a16="http://schemas.microsoft.com/office/drawing/2014/main" id="{F1029419-581A-4B40-B3E3-BD5931F99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098" name="Freeform: Shape 3097">
              <a:extLst>
                <a:ext uri="{FF2B5EF4-FFF2-40B4-BE49-F238E27FC236}">
                  <a16:creationId xmlns:a16="http://schemas.microsoft.com/office/drawing/2014/main" id="{38F181C6-C3A7-463D-B837-E6FB1B0801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099" name="Graphic 12">
              <a:extLst>
                <a:ext uri="{FF2B5EF4-FFF2-40B4-BE49-F238E27FC236}">
                  <a16:creationId xmlns:a16="http://schemas.microsoft.com/office/drawing/2014/main" id="{FB6F6AFA-67F5-4D3A-839B-6B3980B6FC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3100" name="Graphic 15">
              <a:extLst>
                <a:ext uri="{FF2B5EF4-FFF2-40B4-BE49-F238E27FC236}">
                  <a16:creationId xmlns:a16="http://schemas.microsoft.com/office/drawing/2014/main" id="{E9F49015-3756-46EC-AF1A-2F33219CB1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101" name="Graphic 15">
              <a:extLst>
                <a:ext uri="{FF2B5EF4-FFF2-40B4-BE49-F238E27FC236}">
                  <a16:creationId xmlns:a16="http://schemas.microsoft.com/office/drawing/2014/main" id="{44C1E606-364B-4793-83A8-61AC96EDBE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102" name="Freeform: Shape 3101">
              <a:extLst>
                <a:ext uri="{FF2B5EF4-FFF2-40B4-BE49-F238E27FC236}">
                  <a16:creationId xmlns:a16="http://schemas.microsoft.com/office/drawing/2014/main" id="{4D62BB33-881E-4E43-A746-75C1E7C322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967924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7E30C90A-9838-4369-029A-4D93B874E2B1}"/>
              </a:ext>
            </a:extLst>
          </p:cNvPr>
          <p:cNvSpPr>
            <a:spLocks noGrp="1"/>
          </p:cNvSpPr>
          <p:nvPr>
            <p:ph type="title"/>
          </p:nvPr>
        </p:nvSpPr>
        <p:spPr>
          <a:xfrm>
            <a:off x="525717" y="787069"/>
            <a:ext cx="4663649" cy="708842"/>
          </a:xfrm>
        </p:spPr>
        <p:txBody>
          <a:bodyPr>
            <a:normAutofit/>
          </a:bodyPr>
          <a:lstStyle/>
          <a:p>
            <a:r>
              <a:rPr lang="en-IN" dirty="0"/>
              <a:t>Model Training </a:t>
            </a:r>
          </a:p>
        </p:txBody>
      </p:sp>
      <p:sp>
        <p:nvSpPr>
          <p:cNvPr id="39" name="Freeform: Shape 38">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1"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1"/>
            <a:ext cx="972241" cy="45718"/>
            <a:chOff x="4886325" y="3371754"/>
            <a:chExt cx="2418492" cy="113728"/>
          </a:xfrm>
          <a:solidFill>
            <a:schemeClr val="accent1"/>
          </a:solidFill>
        </p:grpSpPr>
        <p:sp>
          <p:nvSpPr>
            <p:cNvPr id="42"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43"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44"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45"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46"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47"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2">
            <a:extLst>
              <a:ext uri="{FF2B5EF4-FFF2-40B4-BE49-F238E27FC236}">
                <a16:creationId xmlns:a16="http://schemas.microsoft.com/office/drawing/2014/main" id="{99EBBD45-7027-D2F6-237F-549FC2F82AC1}"/>
              </a:ext>
            </a:extLst>
          </p:cNvPr>
          <p:cNvSpPr>
            <a:spLocks noGrp="1"/>
          </p:cNvSpPr>
          <p:nvPr>
            <p:ph idx="1"/>
          </p:nvPr>
        </p:nvSpPr>
        <p:spPr>
          <a:xfrm>
            <a:off x="525717" y="1495911"/>
            <a:ext cx="4663649" cy="4575019"/>
          </a:xfrm>
        </p:spPr>
        <p:txBody>
          <a:bodyPr>
            <a:normAutofit/>
          </a:bodyPr>
          <a:lstStyle/>
          <a:p>
            <a:pPr>
              <a:lnSpc>
                <a:spcPct val="100000"/>
              </a:lnSpc>
            </a:pPr>
            <a:r>
              <a:rPr lang="en-US" sz="1300" dirty="0"/>
              <a:t>Linear Regression Model:</a:t>
            </a:r>
          </a:p>
          <a:p>
            <a:pPr>
              <a:lnSpc>
                <a:spcPct val="100000"/>
              </a:lnSpc>
            </a:pPr>
            <a:r>
              <a:rPr lang="en-US" sz="1300" dirty="0"/>
              <a:t>Chosen for its simplicity and interpretability, linear regression fits a model with coefficients to minimize the residual sum of squares between the observed targets in the dataset and the targets predicted by the linear approximation.</a:t>
            </a:r>
          </a:p>
          <a:p>
            <a:pPr>
              <a:lnSpc>
                <a:spcPct val="100000"/>
              </a:lnSpc>
            </a:pPr>
            <a:r>
              <a:rPr lang="en-US" sz="1300" dirty="0"/>
              <a:t>Training Process:</a:t>
            </a:r>
          </a:p>
          <a:p>
            <a:pPr>
              <a:lnSpc>
                <a:spcPct val="100000"/>
              </a:lnSpc>
            </a:pPr>
            <a:r>
              <a:rPr lang="en-US" sz="1300" dirty="0"/>
              <a:t>A combination of encoding, scaling, and regression was used in a pipeline to ensure a robust approach to handling categorical features and feature scaling, and to facilitate the application of linear regression.</a:t>
            </a:r>
          </a:p>
          <a:p>
            <a:pPr>
              <a:lnSpc>
                <a:spcPct val="100000"/>
              </a:lnSpc>
            </a:pPr>
            <a:r>
              <a:rPr lang="en-US" sz="1300" dirty="0" err="1"/>
              <a:t>GridSearchCV</a:t>
            </a:r>
            <a:r>
              <a:rPr lang="en-US" sz="1300" dirty="0"/>
              <a:t> was employed to fine-tune the model by systematically working through multiple combinations of parameter tunes, cross-validating as it goes to determine which tune gives the best performance.</a:t>
            </a:r>
            <a:endParaRPr lang="en-IN" sz="1300" dirty="0"/>
          </a:p>
        </p:txBody>
      </p:sp>
      <p:pic>
        <p:nvPicPr>
          <p:cNvPr id="6" name="Picture 5">
            <a:extLst>
              <a:ext uri="{FF2B5EF4-FFF2-40B4-BE49-F238E27FC236}">
                <a16:creationId xmlns:a16="http://schemas.microsoft.com/office/drawing/2014/main" id="{84B2F986-B61C-3470-0FEA-88A4EE30F786}"/>
              </a:ext>
            </a:extLst>
          </p:cNvPr>
          <p:cNvPicPr>
            <a:picLocks noChangeAspect="1"/>
          </p:cNvPicPr>
          <p:nvPr/>
        </p:nvPicPr>
        <p:blipFill>
          <a:blip r:embed="rId2"/>
          <a:stretch>
            <a:fillRect/>
          </a:stretch>
        </p:blipFill>
        <p:spPr>
          <a:xfrm>
            <a:off x="5934588" y="734774"/>
            <a:ext cx="5660211" cy="2320686"/>
          </a:xfrm>
          <a:prstGeom prst="rect">
            <a:avLst/>
          </a:prstGeom>
        </p:spPr>
      </p:pic>
      <p:pic>
        <p:nvPicPr>
          <p:cNvPr id="8" name="Picture 7" descr="A screenshot of a computer program&#10;&#10;Description automatically generated">
            <a:extLst>
              <a:ext uri="{FF2B5EF4-FFF2-40B4-BE49-F238E27FC236}">
                <a16:creationId xmlns:a16="http://schemas.microsoft.com/office/drawing/2014/main" id="{8AD2D1F3-DE81-E07D-9C61-583C54DEC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3780" y="4010065"/>
            <a:ext cx="5660211" cy="1740514"/>
          </a:xfrm>
          <a:prstGeom prst="rect">
            <a:avLst/>
          </a:prstGeom>
        </p:spPr>
      </p:pic>
      <p:sp>
        <p:nvSpPr>
          <p:cNvPr id="49" name="Freeform: Shape 48">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51" name="Group 50">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52" name="Freeform: Shape 51">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3" name="Freeform: Shape 52">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4" name="Freeform: Shape 53">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5"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56"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7"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019012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777F4EA8-703E-020A-0717-9E481402C103}"/>
              </a:ext>
            </a:extLst>
          </p:cNvPr>
          <p:cNvSpPr>
            <a:spLocks noGrp="1"/>
          </p:cNvSpPr>
          <p:nvPr>
            <p:ph type="title"/>
          </p:nvPr>
        </p:nvSpPr>
        <p:spPr>
          <a:xfrm>
            <a:off x="525717" y="787068"/>
            <a:ext cx="4663649" cy="1455091"/>
          </a:xfrm>
        </p:spPr>
        <p:txBody>
          <a:bodyPr>
            <a:normAutofit/>
          </a:bodyPr>
          <a:lstStyle/>
          <a:p>
            <a:r>
              <a:rPr lang="en-IN" dirty="0"/>
              <a:t>Model Evaluation</a:t>
            </a:r>
          </a:p>
        </p:txBody>
      </p:sp>
      <p:sp>
        <p:nvSpPr>
          <p:cNvPr id="55" name="Freeform: Shape 54">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57"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1"/>
            <a:ext cx="972241" cy="45718"/>
            <a:chOff x="4886325" y="3371754"/>
            <a:chExt cx="2418492" cy="113728"/>
          </a:xfrm>
          <a:solidFill>
            <a:schemeClr val="accent1"/>
          </a:solidFill>
        </p:grpSpPr>
        <p:sp>
          <p:nvSpPr>
            <p:cNvPr id="58"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59"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60"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61"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62"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63"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2">
            <a:extLst>
              <a:ext uri="{FF2B5EF4-FFF2-40B4-BE49-F238E27FC236}">
                <a16:creationId xmlns:a16="http://schemas.microsoft.com/office/drawing/2014/main" id="{1C0A1BEE-6770-5543-ABF4-816B65878119}"/>
              </a:ext>
            </a:extLst>
          </p:cNvPr>
          <p:cNvSpPr>
            <a:spLocks noGrp="1"/>
          </p:cNvSpPr>
          <p:nvPr>
            <p:ph idx="1"/>
          </p:nvPr>
        </p:nvSpPr>
        <p:spPr>
          <a:xfrm>
            <a:off x="525717" y="2796427"/>
            <a:ext cx="4663649" cy="3274503"/>
          </a:xfrm>
        </p:spPr>
        <p:txBody>
          <a:bodyPr>
            <a:normAutofit/>
          </a:bodyPr>
          <a:lstStyle/>
          <a:p>
            <a:pPr>
              <a:lnSpc>
                <a:spcPct val="100000"/>
              </a:lnSpc>
            </a:pPr>
            <a:r>
              <a:rPr lang="en-US" sz="700" b="1" dirty="0"/>
              <a:t>Performance Metrics Summary:</a:t>
            </a:r>
          </a:p>
          <a:p>
            <a:pPr>
              <a:lnSpc>
                <a:spcPct val="100000"/>
              </a:lnSpc>
            </a:pPr>
            <a:r>
              <a:rPr lang="en-US" sz="700" dirty="0"/>
              <a:t>The model shows an impressive cross-validation accuracy of 99.95% on the training data, suggesting a very high level of fit.</a:t>
            </a:r>
          </a:p>
          <a:p>
            <a:pPr>
              <a:lnSpc>
                <a:spcPct val="100000"/>
              </a:lnSpc>
            </a:pPr>
            <a:r>
              <a:rPr lang="en-US" sz="700" dirty="0"/>
              <a:t>However, the primary evaluation metrics on the test data indicate some errors:</a:t>
            </a:r>
          </a:p>
          <a:p>
            <a:pPr>
              <a:lnSpc>
                <a:spcPct val="100000"/>
              </a:lnSpc>
            </a:pPr>
            <a:r>
              <a:rPr lang="en-US" sz="700" b="1" dirty="0"/>
              <a:t>MAE (Mean Absolute Error) </a:t>
            </a:r>
            <a:r>
              <a:rPr lang="en-US" sz="700" dirty="0"/>
              <a:t>is 135.60, which suggests that, on average, the model's predictions are about 135.60 units off from the actual prices.</a:t>
            </a:r>
          </a:p>
          <a:p>
            <a:pPr>
              <a:lnSpc>
                <a:spcPct val="100000"/>
              </a:lnSpc>
            </a:pPr>
            <a:r>
              <a:rPr lang="en-US" sz="700" b="1" dirty="0"/>
              <a:t>MSE (Mean Squared Error)</a:t>
            </a:r>
            <a:r>
              <a:rPr lang="en-US" sz="700" dirty="0"/>
              <a:t> stands at 2,306,79.89, highlighting that there are variations in the prediction errors, and larger errors are heavily penalized due to squaring.</a:t>
            </a:r>
          </a:p>
          <a:p>
            <a:pPr>
              <a:lnSpc>
                <a:spcPct val="100000"/>
              </a:lnSpc>
            </a:pPr>
            <a:r>
              <a:rPr lang="en-US" sz="700" b="1" dirty="0"/>
              <a:t>RMSE (Root Mean Squared Error) </a:t>
            </a:r>
            <a:r>
              <a:rPr lang="en-US" sz="700" dirty="0"/>
              <a:t>is 480.29, providing an error magnitude that is on the same scale as the price, thus easier to interpret.</a:t>
            </a:r>
          </a:p>
          <a:p>
            <a:pPr>
              <a:lnSpc>
                <a:spcPct val="100000"/>
              </a:lnSpc>
            </a:pPr>
            <a:r>
              <a:rPr lang="en-US" sz="700" b="1" dirty="0"/>
              <a:t>Actual vs. Predicted Visualization:</a:t>
            </a:r>
          </a:p>
          <a:p>
            <a:pPr>
              <a:lnSpc>
                <a:spcPct val="100000"/>
              </a:lnSpc>
            </a:pPr>
            <a:r>
              <a:rPr lang="en-US" sz="700" dirty="0"/>
              <a:t>The scatter plots show the actual vs. predicted prices for both the training and test sets, with a dashed line representing perfect predictions.</a:t>
            </a:r>
          </a:p>
          <a:p>
            <a:pPr>
              <a:lnSpc>
                <a:spcPct val="100000"/>
              </a:lnSpc>
            </a:pPr>
            <a:r>
              <a:rPr lang="en-US" sz="700" dirty="0"/>
              <a:t>The plots reveal that the model predicts the training set perfectly, as indicated by a Training R² score of 1.00. However, this could be a sign of overfitting, where the model learns the training data too well but may not perform equally well on unseen data.</a:t>
            </a:r>
          </a:p>
          <a:p>
            <a:pPr>
              <a:lnSpc>
                <a:spcPct val="100000"/>
              </a:lnSpc>
            </a:pPr>
            <a:r>
              <a:rPr lang="en-US" sz="700" dirty="0"/>
              <a:t>The test set's scatter plot suggests good predictive performance, but we must be cautious about the perfect training fit.</a:t>
            </a:r>
            <a:endParaRPr lang="en-IN" sz="700" dirty="0"/>
          </a:p>
        </p:txBody>
      </p:sp>
      <p:pic>
        <p:nvPicPr>
          <p:cNvPr id="7" name="Picture 6" descr="A screenshot of a computer&#10;&#10;Description automatically generated">
            <a:extLst>
              <a:ext uri="{FF2B5EF4-FFF2-40B4-BE49-F238E27FC236}">
                <a16:creationId xmlns:a16="http://schemas.microsoft.com/office/drawing/2014/main" id="{52838229-07B1-671B-445D-512A4D1230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3270" y="561192"/>
            <a:ext cx="4742846" cy="2667851"/>
          </a:xfrm>
          <a:prstGeom prst="rect">
            <a:avLst/>
          </a:prstGeom>
        </p:spPr>
      </p:pic>
      <p:pic>
        <p:nvPicPr>
          <p:cNvPr id="5" name="Picture 4" descr="A screenshot of a computer code&#10;&#10;Description automatically generated">
            <a:extLst>
              <a:ext uri="{FF2B5EF4-FFF2-40B4-BE49-F238E27FC236}">
                <a16:creationId xmlns:a16="http://schemas.microsoft.com/office/drawing/2014/main" id="{2465947C-AE5D-E626-A294-0F1E65DF1F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3780" y="3826108"/>
            <a:ext cx="5660211" cy="2108428"/>
          </a:xfrm>
          <a:prstGeom prst="rect">
            <a:avLst/>
          </a:prstGeom>
        </p:spPr>
      </p:pic>
      <p:sp>
        <p:nvSpPr>
          <p:cNvPr id="65" name="Freeform: Shape 64">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7" name="Group 66">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68" name="Freeform: Shape 67">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69" name="Freeform: Shape 68">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70" name="Freeform: Shape 69">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71"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72"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73"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771641581"/>
      </p:ext>
    </p:extLst>
  </p:cSld>
  <p:clrMapOvr>
    <a:masterClrMapping/>
  </p:clrMapOvr>
</p:sld>
</file>

<file path=ppt/theme/theme1.xml><?xml version="1.0" encoding="utf-8"?>
<a:theme xmlns:a="http://schemas.openxmlformats.org/drawingml/2006/main" name="RocaVTI">
  <a:themeElements>
    <a:clrScheme name="AnalogousFromDarkSeedLeftStep">
      <a:dk1>
        <a:srgbClr val="000000"/>
      </a:dk1>
      <a:lt1>
        <a:srgbClr val="FFFFFF"/>
      </a:lt1>
      <a:dk2>
        <a:srgbClr val="31201C"/>
      </a:dk2>
      <a:lt2>
        <a:srgbClr val="F2F0F3"/>
      </a:lt2>
      <a:accent1>
        <a:srgbClr val="71B01F"/>
      </a:accent1>
      <a:accent2>
        <a:srgbClr val="A3A612"/>
      </a:accent2>
      <a:accent3>
        <a:srgbClr val="D89126"/>
      </a:accent3>
      <a:accent4>
        <a:srgbClr val="D53B17"/>
      </a:accent4>
      <a:accent5>
        <a:srgbClr val="E72955"/>
      </a:accent5>
      <a:accent6>
        <a:srgbClr val="D51792"/>
      </a:accent6>
      <a:hlink>
        <a:srgbClr val="C0434B"/>
      </a:hlink>
      <a:folHlink>
        <a:srgbClr val="7F7F7F"/>
      </a:folHlink>
    </a:clrScheme>
    <a:fontScheme name="Custom 36">
      <a:majorFont>
        <a:latin typeface="Georgia Pro Semibol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caVTI" id="{D79FE1D1-0489-4A69-8531-D0B8CDC31CBE}" vid="{CEBA7FE6-C04B-474E-964F-B022887AD13B}"/>
    </a:ext>
  </a:extLst>
</a:theme>
</file>

<file path=docProps/app.xml><?xml version="1.0" encoding="utf-8"?>
<Properties xmlns="http://schemas.openxmlformats.org/officeDocument/2006/extended-properties" xmlns:vt="http://schemas.openxmlformats.org/officeDocument/2006/docPropsVTypes">
  <TotalTime>456</TotalTime>
  <Words>1378</Words>
  <Application>Microsoft Office PowerPoint</Application>
  <PresentationFormat>Widescreen</PresentationFormat>
  <Paragraphs>69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Avenir Next LT Pro</vt:lpstr>
      <vt:lpstr>Avenir Next LT Pro Light</vt:lpstr>
      <vt:lpstr>Georgia Pro Semibold</vt:lpstr>
      <vt:lpstr>RocaVTI</vt:lpstr>
      <vt:lpstr>Linear Regression Model For House Price Prediction</vt:lpstr>
      <vt:lpstr>Introduction</vt:lpstr>
      <vt:lpstr>Libraries Used</vt:lpstr>
      <vt:lpstr>Dataset Overview</vt:lpstr>
      <vt:lpstr>Data Pre-Processing</vt:lpstr>
      <vt:lpstr>Exploratory Data Analysis (EDA)</vt:lpstr>
      <vt:lpstr>Feature Selection</vt:lpstr>
      <vt:lpstr>Model Training </vt:lpstr>
      <vt:lpstr>Model Evaluation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Regression Model For House Price Prediction</dc:title>
  <dc:creator>Kunapareddy Sai Ganesh</dc:creator>
  <cp:lastModifiedBy>Kunapareddy Sai Ganesh</cp:lastModifiedBy>
  <cp:revision>3</cp:revision>
  <dcterms:created xsi:type="dcterms:W3CDTF">2024-04-24T15:21:36Z</dcterms:created>
  <dcterms:modified xsi:type="dcterms:W3CDTF">2024-04-24T23:05:37Z</dcterms:modified>
</cp:coreProperties>
</file>