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141475" cy="48030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639823" cy="45567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62" y="0"/>
            <a:ext cx="7088505" cy="389890"/>
          </a:xfrm>
          <a:custGeom>
            <a:avLst/>
            <a:gdLst/>
            <a:ahLst/>
            <a:cxnLst/>
            <a:rect l="l" t="t" r="r" b="b"/>
            <a:pathLst>
              <a:path w="7088505" h="389890">
                <a:moveTo>
                  <a:pt x="0" y="389382"/>
                </a:moveTo>
                <a:lnTo>
                  <a:pt x="7088124" y="389382"/>
                </a:lnTo>
                <a:lnTo>
                  <a:pt x="7088124" y="0"/>
                </a:lnTo>
                <a:lnTo>
                  <a:pt x="0" y="0"/>
                </a:lnTo>
                <a:lnTo>
                  <a:pt x="0" y="389382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62" y="0"/>
            <a:ext cx="7088505" cy="389890"/>
          </a:xfrm>
          <a:custGeom>
            <a:avLst/>
            <a:gdLst/>
            <a:ahLst/>
            <a:cxnLst/>
            <a:rect l="l" t="t" r="r" b="b"/>
            <a:pathLst>
              <a:path w="7088505" h="389890">
                <a:moveTo>
                  <a:pt x="0" y="389382"/>
                </a:moveTo>
                <a:lnTo>
                  <a:pt x="7088124" y="389382"/>
                </a:lnTo>
                <a:lnTo>
                  <a:pt x="7088124" y="0"/>
                </a:lnTo>
              </a:path>
              <a:path w="7088505" h="389890">
                <a:moveTo>
                  <a:pt x="0" y="0"/>
                </a:moveTo>
                <a:lnTo>
                  <a:pt x="0" y="389382"/>
                </a:lnTo>
              </a:path>
            </a:pathLst>
          </a:custGeom>
          <a:ln w="25400">
            <a:solidFill>
              <a:srgbClr val="21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550" y="470661"/>
            <a:ext cx="444563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550" y="959865"/>
            <a:ext cx="8230234" cy="3014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://www.researchgate.net/publication/312946008_Mr_Doc_A_Doctor_Appointment_Application_Syst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439" y="58927"/>
            <a:ext cx="139319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0"/>
            <a:ext cx="9144000" cy="5021580"/>
            <a:chOff x="0" y="0"/>
            <a:chExt cx="9144000" cy="502158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6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3999" cy="5021578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2376042" y="4498340"/>
            <a:ext cx="43916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Disclaimer: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curated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educational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purposes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only.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111250" y="989330"/>
            <a:ext cx="6923405" cy="3128645"/>
            <a:chOff x="1111250" y="989330"/>
            <a:chExt cx="6923405" cy="3128645"/>
          </a:xfrm>
        </p:grpSpPr>
        <p:sp>
          <p:nvSpPr>
            <p:cNvPr id="11" name="object 11" descr=""/>
            <p:cNvSpPr/>
            <p:nvPr/>
          </p:nvSpPr>
          <p:spPr>
            <a:xfrm>
              <a:off x="1123950" y="1002030"/>
              <a:ext cx="6898005" cy="3103245"/>
            </a:xfrm>
            <a:custGeom>
              <a:avLst/>
              <a:gdLst/>
              <a:ahLst/>
              <a:cxnLst/>
              <a:rect l="l" t="t" r="r" b="b"/>
              <a:pathLst>
                <a:path w="6898005" h="3103245">
                  <a:moveTo>
                    <a:pt x="6645021" y="0"/>
                  </a:moveTo>
                  <a:lnTo>
                    <a:pt x="252603" y="0"/>
                  </a:lnTo>
                  <a:lnTo>
                    <a:pt x="207200" y="4071"/>
                  </a:lnTo>
                  <a:lnTo>
                    <a:pt x="164466" y="15810"/>
                  </a:lnTo>
                  <a:lnTo>
                    <a:pt x="125114" y="34501"/>
                  </a:lnTo>
                  <a:lnTo>
                    <a:pt x="89859" y="59429"/>
                  </a:lnTo>
                  <a:lnTo>
                    <a:pt x="59413" y="89879"/>
                  </a:lnTo>
                  <a:lnTo>
                    <a:pt x="34490" y="125137"/>
                  </a:lnTo>
                  <a:lnTo>
                    <a:pt x="15804" y="164486"/>
                  </a:lnTo>
                  <a:lnTo>
                    <a:pt x="4070" y="207213"/>
                  </a:lnTo>
                  <a:lnTo>
                    <a:pt x="0" y="252603"/>
                  </a:lnTo>
                  <a:lnTo>
                    <a:pt x="0" y="2850261"/>
                  </a:lnTo>
                  <a:lnTo>
                    <a:pt x="4070" y="2895663"/>
                  </a:lnTo>
                  <a:lnTo>
                    <a:pt x="15804" y="2938397"/>
                  </a:lnTo>
                  <a:lnTo>
                    <a:pt x="34490" y="2977749"/>
                  </a:lnTo>
                  <a:lnTo>
                    <a:pt x="59413" y="3013004"/>
                  </a:lnTo>
                  <a:lnTo>
                    <a:pt x="89859" y="3043450"/>
                  </a:lnTo>
                  <a:lnTo>
                    <a:pt x="125114" y="3068373"/>
                  </a:lnTo>
                  <a:lnTo>
                    <a:pt x="164466" y="3087059"/>
                  </a:lnTo>
                  <a:lnTo>
                    <a:pt x="207200" y="3098793"/>
                  </a:lnTo>
                  <a:lnTo>
                    <a:pt x="252603" y="3102864"/>
                  </a:lnTo>
                  <a:lnTo>
                    <a:pt x="6645021" y="3102864"/>
                  </a:lnTo>
                  <a:lnTo>
                    <a:pt x="6690410" y="3098793"/>
                  </a:lnTo>
                  <a:lnTo>
                    <a:pt x="6733137" y="3087059"/>
                  </a:lnTo>
                  <a:lnTo>
                    <a:pt x="6772486" y="3068373"/>
                  </a:lnTo>
                  <a:lnTo>
                    <a:pt x="6807744" y="3043450"/>
                  </a:lnTo>
                  <a:lnTo>
                    <a:pt x="6838194" y="3013004"/>
                  </a:lnTo>
                  <a:lnTo>
                    <a:pt x="6863122" y="2977749"/>
                  </a:lnTo>
                  <a:lnTo>
                    <a:pt x="6881813" y="2938397"/>
                  </a:lnTo>
                  <a:lnTo>
                    <a:pt x="6893552" y="2895663"/>
                  </a:lnTo>
                  <a:lnTo>
                    <a:pt x="6897624" y="2850261"/>
                  </a:lnTo>
                  <a:lnTo>
                    <a:pt x="6897624" y="252603"/>
                  </a:lnTo>
                  <a:lnTo>
                    <a:pt x="6893552" y="207213"/>
                  </a:lnTo>
                  <a:lnTo>
                    <a:pt x="6881813" y="164486"/>
                  </a:lnTo>
                  <a:lnTo>
                    <a:pt x="6863122" y="125137"/>
                  </a:lnTo>
                  <a:lnTo>
                    <a:pt x="6838194" y="89879"/>
                  </a:lnTo>
                  <a:lnTo>
                    <a:pt x="6807744" y="59429"/>
                  </a:lnTo>
                  <a:lnTo>
                    <a:pt x="6772486" y="34501"/>
                  </a:lnTo>
                  <a:lnTo>
                    <a:pt x="6733137" y="15810"/>
                  </a:lnTo>
                  <a:lnTo>
                    <a:pt x="6690410" y="4071"/>
                  </a:lnTo>
                  <a:lnTo>
                    <a:pt x="6645021" y="0"/>
                  </a:lnTo>
                  <a:close/>
                </a:path>
              </a:pathLst>
            </a:custGeom>
            <a:solidFill>
              <a:srgbClr val="E4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123950" y="1002030"/>
              <a:ext cx="6898005" cy="3103245"/>
            </a:xfrm>
            <a:custGeom>
              <a:avLst/>
              <a:gdLst/>
              <a:ahLst/>
              <a:cxnLst/>
              <a:rect l="l" t="t" r="r" b="b"/>
              <a:pathLst>
                <a:path w="6898005" h="3103245">
                  <a:moveTo>
                    <a:pt x="0" y="252603"/>
                  </a:moveTo>
                  <a:lnTo>
                    <a:pt x="4070" y="207213"/>
                  </a:lnTo>
                  <a:lnTo>
                    <a:pt x="15804" y="164486"/>
                  </a:lnTo>
                  <a:lnTo>
                    <a:pt x="34490" y="125137"/>
                  </a:lnTo>
                  <a:lnTo>
                    <a:pt x="59413" y="89879"/>
                  </a:lnTo>
                  <a:lnTo>
                    <a:pt x="89859" y="59429"/>
                  </a:lnTo>
                  <a:lnTo>
                    <a:pt x="125114" y="34501"/>
                  </a:lnTo>
                  <a:lnTo>
                    <a:pt x="164466" y="15810"/>
                  </a:lnTo>
                  <a:lnTo>
                    <a:pt x="207200" y="4071"/>
                  </a:lnTo>
                  <a:lnTo>
                    <a:pt x="252603" y="0"/>
                  </a:lnTo>
                  <a:lnTo>
                    <a:pt x="6645021" y="0"/>
                  </a:lnTo>
                  <a:lnTo>
                    <a:pt x="6690410" y="4071"/>
                  </a:lnTo>
                  <a:lnTo>
                    <a:pt x="6733137" y="15810"/>
                  </a:lnTo>
                  <a:lnTo>
                    <a:pt x="6772486" y="34501"/>
                  </a:lnTo>
                  <a:lnTo>
                    <a:pt x="6807744" y="59429"/>
                  </a:lnTo>
                  <a:lnTo>
                    <a:pt x="6838194" y="89879"/>
                  </a:lnTo>
                  <a:lnTo>
                    <a:pt x="6863122" y="125137"/>
                  </a:lnTo>
                  <a:lnTo>
                    <a:pt x="6881813" y="164486"/>
                  </a:lnTo>
                  <a:lnTo>
                    <a:pt x="6893552" y="207213"/>
                  </a:lnTo>
                  <a:lnTo>
                    <a:pt x="6897624" y="252603"/>
                  </a:lnTo>
                  <a:lnTo>
                    <a:pt x="6897624" y="2850261"/>
                  </a:lnTo>
                  <a:lnTo>
                    <a:pt x="6893552" y="2895663"/>
                  </a:lnTo>
                  <a:lnTo>
                    <a:pt x="6881813" y="2938397"/>
                  </a:lnTo>
                  <a:lnTo>
                    <a:pt x="6863122" y="2977749"/>
                  </a:lnTo>
                  <a:lnTo>
                    <a:pt x="6838194" y="3013004"/>
                  </a:lnTo>
                  <a:lnTo>
                    <a:pt x="6807744" y="3043450"/>
                  </a:lnTo>
                  <a:lnTo>
                    <a:pt x="6772486" y="3068373"/>
                  </a:lnTo>
                  <a:lnTo>
                    <a:pt x="6733137" y="3087059"/>
                  </a:lnTo>
                  <a:lnTo>
                    <a:pt x="6690410" y="3098793"/>
                  </a:lnTo>
                  <a:lnTo>
                    <a:pt x="6645021" y="3102864"/>
                  </a:lnTo>
                  <a:lnTo>
                    <a:pt x="252603" y="3102864"/>
                  </a:lnTo>
                  <a:lnTo>
                    <a:pt x="207200" y="3098793"/>
                  </a:lnTo>
                  <a:lnTo>
                    <a:pt x="164466" y="3087059"/>
                  </a:lnTo>
                  <a:lnTo>
                    <a:pt x="125114" y="3068373"/>
                  </a:lnTo>
                  <a:lnTo>
                    <a:pt x="89859" y="3043450"/>
                  </a:lnTo>
                  <a:lnTo>
                    <a:pt x="59413" y="3013004"/>
                  </a:lnTo>
                  <a:lnTo>
                    <a:pt x="34490" y="2977749"/>
                  </a:lnTo>
                  <a:lnTo>
                    <a:pt x="15804" y="2938397"/>
                  </a:lnTo>
                  <a:lnTo>
                    <a:pt x="4070" y="2895663"/>
                  </a:lnTo>
                  <a:lnTo>
                    <a:pt x="0" y="2850261"/>
                  </a:lnTo>
                  <a:lnTo>
                    <a:pt x="0" y="252603"/>
                  </a:lnTo>
                  <a:close/>
                </a:path>
              </a:pathLst>
            </a:custGeom>
            <a:ln w="25400">
              <a:solidFill>
                <a:srgbClr val="9BDBF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6403" y="1621536"/>
              <a:ext cx="1162812" cy="38861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5888" y="1607820"/>
              <a:ext cx="787908" cy="414527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4610100" y="1534668"/>
              <a:ext cx="1455420" cy="561975"/>
            </a:xfrm>
            <a:custGeom>
              <a:avLst/>
              <a:gdLst/>
              <a:ahLst/>
              <a:cxnLst/>
              <a:rect l="l" t="t" r="r" b="b"/>
              <a:pathLst>
                <a:path w="1455420" h="561975">
                  <a:moveTo>
                    <a:pt x="0" y="0"/>
                  </a:moveTo>
                  <a:lnTo>
                    <a:pt x="0" y="561975"/>
                  </a:lnTo>
                </a:path>
                <a:path w="1455420" h="561975">
                  <a:moveTo>
                    <a:pt x="1455420" y="0"/>
                  </a:moveTo>
                  <a:lnTo>
                    <a:pt x="1455420" y="561975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11823" y="1633728"/>
              <a:ext cx="1403603" cy="362712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3529583" y="153466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w="0"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6672" y="1495044"/>
              <a:ext cx="1816607" cy="454152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729232" y="2337053"/>
            <a:ext cx="56807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0">
                <a:solidFill>
                  <a:srgbClr val="000000"/>
                </a:solidFill>
                <a:latin typeface="Arial"/>
                <a:cs typeface="Arial"/>
              </a:rPr>
              <a:t>Doctor-</a:t>
            </a:r>
            <a:r>
              <a:rPr dirty="0" sz="2800" b="0">
                <a:solidFill>
                  <a:srgbClr val="000000"/>
                </a:solidFill>
                <a:latin typeface="Arial"/>
                <a:cs typeface="Arial"/>
              </a:rPr>
              <a:t>Patient</a:t>
            </a:r>
            <a:r>
              <a:rPr dirty="0" sz="2800" spc="-10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800" b="0">
                <a:solidFill>
                  <a:srgbClr val="000000"/>
                </a:solidFill>
                <a:latin typeface="Arial"/>
                <a:cs typeface="Arial"/>
              </a:rPr>
              <a:t>Appointment</a:t>
            </a:r>
            <a:r>
              <a:rPr dirty="0" sz="2800" spc="-9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800" spc="-10" b="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091554" y="2979877"/>
            <a:ext cx="1461135" cy="4241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"/>
                <a:cs typeface="Arial"/>
              </a:rPr>
              <a:t>Guide: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latin typeface="Arial"/>
                <a:cs typeface="Arial"/>
              </a:rPr>
              <a:t>UMA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MAHESHWARI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390903" y="2979877"/>
            <a:ext cx="2026285" cy="789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Team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Members:</a:t>
            </a:r>
            <a:r>
              <a:rPr dirty="0" sz="14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SUGURU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SAI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GANESH </a:t>
            </a:r>
            <a:r>
              <a:rPr dirty="0" sz="1200">
                <a:latin typeface="Arial"/>
                <a:cs typeface="Arial"/>
              </a:rPr>
              <a:t>KOPPOKU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SUDHEER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BABU </a:t>
            </a:r>
            <a:r>
              <a:rPr dirty="0" sz="1200">
                <a:latin typeface="Arial"/>
                <a:cs typeface="Arial"/>
              </a:rPr>
              <a:t>YASWANTH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KANDERI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1418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0550" y="470661"/>
            <a:ext cx="8294370" cy="16135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dirty="0" sz="1600" spc="-2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conclusion,</a:t>
            </a:r>
            <a:r>
              <a:rPr dirty="0" sz="1600" spc="-5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1600" spc="-2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development</a:t>
            </a:r>
            <a:r>
              <a:rPr dirty="0" sz="1600" spc="-3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1600" spc="-2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 sz="1600" spc="-3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spc="-10" b="0">
                <a:solidFill>
                  <a:srgbClr val="000000"/>
                </a:solidFill>
                <a:latin typeface="Arial"/>
                <a:cs typeface="Arial"/>
              </a:rPr>
              <a:t>Doctor-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Patient</a:t>
            </a:r>
            <a:r>
              <a:rPr dirty="0" sz="1600" spc="-1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Appointment</a:t>
            </a:r>
            <a:r>
              <a:rPr dirty="0" sz="1600" spc="-3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System is</a:t>
            </a:r>
            <a:r>
              <a:rPr dirty="0" sz="160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poised</a:t>
            </a:r>
            <a:r>
              <a:rPr dirty="0" sz="1600" spc="-4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spc="-25" b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significantly</a:t>
            </a:r>
            <a:r>
              <a:rPr dirty="0" sz="1600" spc="-7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enhance</a:t>
            </a:r>
            <a:r>
              <a:rPr dirty="0" sz="160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1600" spc="-3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efficiency</a:t>
            </a:r>
            <a:r>
              <a:rPr dirty="0" sz="1600" spc="-5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160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accessibility</a:t>
            </a:r>
            <a:r>
              <a:rPr dirty="0" sz="1600" spc="-6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160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healthcare</a:t>
            </a:r>
            <a:r>
              <a:rPr dirty="0" sz="1600" spc="-4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services.</a:t>
            </a:r>
            <a:r>
              <a:rPr dirty="0" sz="160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dirty="0" sz="160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spc="-10" b="0">
                <a:solidFill>
                  <a:srgbClr val="000000"/>
                </a:solidFill>
                <a:latin typeface="Arial"/>
                <a:cs typeface="Arial"/>
              </a:rPr>
              <a:t>incorporating </a:t>
            </a:r>
            <a:r>
              <a:rPr dirty="0" sz="1600" spc="-20" b="0">
                <a:solidFill>
                  <a:srgbClr val="000000"/>
                </a:solidFill>
                <a:latin typeface="Arial"/>
                <a:cs typeface="Arial"/>
              </a:rPr>
              <a:t>user-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friendly</a:t>
            </a:r>
            <a:r>
              <a:rPr dirty="0" sz="1600" spc="-5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interfaces,</a:t>
            </a:r>
            <a:r>
              <a:rPr dirty="0" sz="1600" spc="-4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advanced</a:t>
            </a:r>
            <a:r>
              <a:rPr dirty="0" sz="1600" spc="-5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security</a:t>
            </a:r>
            <a:r>
              <a:rPr dirty="0" sz="1600" spc="-6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measures,</a:t>
            </a:r>
            <a:r>
              <a:rPr dirty="0" sz="1600" spc="-3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1600" spc="-6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emerging</a:t>
            </a:r>
            <a:r>
              <a:rPr dirty="0" sz="1600" spc="-4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technologies,</a:t>
            </a:r>
            <a:r>
              <a:rPr dirty="0" sz="1600" spc="-6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spc="-25" b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dirty="0" sz="1600" spc="-3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dirty="0" sz="160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streamline</a:t>
            </a:r>
            <a:r>
              <a:rPr dirty="0" sz="160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appointment</a:t>
            </a:r>
            <a:r>
              <a:rPr dirty="0" sz="1600" spc="-4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scheduling,</a:t>
            </a:r>
            <a:r>
              <a:rPr dirty="0" sz="1600" spc="-6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facilitate</a:t>
            </a:r>
            <a:r>
              <a:rPr dirty="0" sz="1600" spc="-6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secure</a:t>
            </a:r>
            <a:r>
              <a:rPr dirty="0" sz="160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spc="-10" b="0">
                <a:solidFill>
                  <a:srgbClr val="000000"/>
                </a:solidFill>
                <a:latin typeface="Arial"/>
                <a:cs typeface="Arial"/>
              </a:rPr>
              <a:t>communication,</a:t>
            </a:r>
            <a:r>
              <a:rPr dirty="0" sz="160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spc="-25" b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contribute</a:t>
            </a:r>
            <a:r>
              <a:rPr dirty="0" sz="1600" spc="-3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z="1600" spc="-2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an</a:t>
            </a:r>
            <a:r>
              <a:rPr dirty="0" sz="160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overall</a:t>
            </a:r>
            <a:r>
              <a:rPr dirty="0" sz="1600" spc="-4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improved</a:t>
            </a:r>
            <a:r>
              <a:rPr dirty="0" sz="1600" spc="-2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spc="-10" b="0">
                <a:solidFill>
                  <a:srgbClr val="000000"/>
                </a:solidFill>
                <a:latin typeface="Arial"/>
                <a:cs typeface="Arial"/>
              </a:rPr>
              <a:t>patient-</a:t>
            </a:r>
            <a:r>
              <a:rPr dirty="0" sz="1600" b="0">
                <a:solidFill>
                  <a:srgbClr val="000000"/>
                </a:solidFill>
                <a:latin typeface="Arial"/>
                <a:cs typeface="Arial"/>
              </a:rPr>
              <a:t>doctor</a:t>
            </a:r>
            <a:r>
              <a:rPr dirty="0" sz="1600" spc="-2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spc="-10" b="0">
                <a:solidFill>
                  <a:srgbClr val="000000"/>
                </a:solidFill>
                <a:latin typeface="Arial"/>
                <a:cs typeface="Arial"/>
              </a:rPr>
              <a:t>experience.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1418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0550" y="470661"/>
            <a:ext cx="197103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dirty="0" spc="-35"/>
              <a:t> </a:t>
            </a:r>
            <a:r>
              <a:rPr dirty="0" spc="-10"/>
              <a:t>Scope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90550" y="837945"/>
            <a:ext cx="8233409" cy="1946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Arial"/>
                <a:cs typeface="Arial"/>
              </a:rPr>
              <a:t>Telemedicine</a:t>
            </a:r>
            <a:r>
              <a:rPr dirty="0" sz="1400" spc="-8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Integration: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Integration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telemedicine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features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enable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virtual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consultations,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expanding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access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healthcare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services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accommodating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remote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patient-doctor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interactions.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Artificial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Intelligence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(AI) </a:t>
            </a:r>
            <a:r>
              <a:rPr dirty="0" sz="1400" spc="-10" b="1">
                <a:latin typeface="Arial"/>
                <a:cs typeface="Arial"/>
              </a:rPr>
              <a:t>Integration: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Incorporating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AI algorithms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predictive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analysis,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personalized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health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recommendations,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10">
                <a:latin typeface="Arial"/>
                <a:cs typeface="Arial"/>
              </a:rPr>
              <a:t> optimizing appointment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scheduling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based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historical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data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trends.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Blockchain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for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Security: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Implementing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blockchain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technology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enhance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data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security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integrity,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ensuring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transparent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latin typeface="Arial"/>
                <a:cs typeface="Arial"/>
              </a:rPr>
              <a:t>tamper-resistant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healthcare</a:t>
            </a:r>
            <a:r>
              <a:rPr dirty="0" sz="1400" spc="-10">
                <a:latin typeface="Arial"/>
                <a:cs typeface="Arial"/>
              </a:rPr>
              <a:t> records.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1418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2910" y="717296"/>
            <a:ext cx="100584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203062"/>
                </a:solidFill>
              </a:rPr>
              <a:t>Reference</a:t>
            </a:r>
            <a:endParaRPr sz="1600"/>
          </a:p>
        </p:txBody>
      </p:sp>
      <p:sp>
        <p:nvSpPr>
          <p:cNvPr id="9" name="object 9" descr=""/>
          <p:cNvSpPr txBox="1"/>
          <p:nvPr/>
        </p:nvSpPr>
        <p:spPr>
          <a:xfrm>
            <a:off x="227482" y="1141652"/>
            <a:ext cx="8400415" cy="4826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215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 sz="1400" spc="-10">
                <a:solidFill>
                  <a:srgbClr val="0000FF"/>
                </a:solidFill>
                <a:latin typeface="Arial"/>
                <a:cs typeface="Arial"/>
              </a:rPr>
              <a:t>https://</a:t>
            </a:r>
            <a:r>
              <a:rPr dirty="0" sz="1400" spc="-1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www.researchgate.net/publication/312946008_Mr_Doc_A_Doctor_Appointment_Application_Syst</a:t>
            </a:r>
            <a:endParaRPr sz="1400">
              <a:latin typeface="Arial"/>
              <a:cs typeface="Arial"/>
            </a:endParaRPr>
          </a:p>
          <a:p>
            <a:pPr marL="186055">
              <a:lnSpc>
                <a:spcPct val="100000"/>
              </a:lnSpc>
              <a:spcBef>
                <a:spcPts val="120"/>
              </a:spcBef>
            </a:pPr>
            <a:r>
              <a:rPr dirty="0" sz="1400" spc="-25">
                <a:solidFill>
                  <a:srgbClr val="0000FF"/>
                </a:solidFill>
                <a:latin typeface="Arial"/>
                <a:cs typeface="Arial"/>
              </a:rPr>
              <a:t>em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1418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3943" y="763523"/>
            <a:ext cx="8325611" cy="40050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1418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43046" y="2186432"/>
            <a:ext cx="20586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Thank</a:t>
            </a:r>
            <a:r>
              <a:rPr dirty="0" sz="3000" spc="-70">
                <a:solidFill>
                  <a:srgbClr val="000000"/>
                </a:solidFill>
              </a:rPr>
              <a:t> </a:t>
            </a:r>
            <a:r>
              <a:rPr dirty="0" sz="3000" spc="-20">
                <a:solidFill>
                  <a:srgbClr val="000000"/>
                </a:solidFill>
              </a:rPr>
              <a:t>you!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1418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5109" y="623773"/>
            <a:ext cx="13639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OUTLINE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703580" y="1464055"/>
            <a:ext cx="551688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dirty="0" sz="1800" spc="-10">
                <a:latin typeface="Arial"/>
                <a:cs typeface="Arial"/>
              </a:rPr>
              <a:t>Abstract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800">
                <a:latin typeface="Arial"/>
                <a:cs typeface="Arial"/>
              </a:rPr>
              <a:t>Problem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800">
                <a:latin typeface="Arial"/>
                <a:cs typeface="Arial"/>
              </a:rPr>
              <a:t>Aims,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Objective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&amp;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Proposed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System/Solution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10">
                <a:latin typeface="Arial"/>
                <a:cs typeface="Arial"/>
              </a:rPr>
              <a:t> Design/Architecture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Development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Approach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(Technology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Used)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800">
                <a:latin typeface="Arial"/>
                <a:cs typeface="Arial"/>
              </a:rPr>
              <a:t>Algorithm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&amp;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Deployment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800" spc="-10">
                <a:latin typeface="Arial"/>
                <a:cs typeface="Arial"/>
              </a:rPr>
              <a:t>Conclusion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800">
                <a:latin typeface="Arial"/>
                <a:cs typeface="Arial"/>
              </a:rPr>
              <a:t>Future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Scope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</a:tabLst>
            </a:pPr>
            <a:r>
              <a:rPr dirty="0" sz="1800" spc="-10">
                <a:latin typeface="Arial"/>
                <a:cs typeface="Arial"/>
              </a:rPr>
              <a:t>References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800">
                <a:latin typeface="Arial"/>
                <a:cs typeface="Arial"/>
              </a:rPr>
              <a:t>Video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1418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/>
              <a:t>Abstract</a:t>
            </a:r>
            <a:endParaRPr sz="1800"/>
          </a:p>
        </p:txBody>
      </p:sp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71755" indent="9906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pc="-3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Doctor-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Patient</a:t>
            </a:r>
            <a:r>
              <a:rPr dirty="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Appointment</a:t>
            </a:r>
            <a:r>
              <a:rPr dirty="0" spc="-6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dirty="0" spc="-2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pc="-1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 spc="-2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comprehensive</a:t>
            </a:r>
            <a:r>
              <a:rPr dirty="0" spc="-3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platform</a:t>
            </a:r>
            <a:r>
              <a:rPr dirty="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designed</a:t>
            </a:r>
            <a:r>
              <a:rPr dirty="0" spc="-5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pc="-3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facilitate</a:t>
            </a:r>
            <a:r>
              <a:rPr dirty="0" spc="-6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seamless interactions</a:t>
            </a:r>
            <a:r>
              <a:rPr dirty="0" spc="-5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between</a:t>
            </a:r>
            <a:r>
              <a:rPr dirty="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doctors,</a:t>
            </a:r>
            <a:r>
              <a:rPr dirty="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patients,</a:t>
            </a:r>
            <a:r>
              <a:rPr dirty="0" spc="-5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administrators.</a:t>
            </a:r>
            <a:r>
              <a:rPr dirty="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Doctors</a:t>
            </a:r>
            <a:r>
              <a:rPr dirty="0" spc="-5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dirty="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efficiently</a:t>
            </a:r>
            <a:r>
              <a:rPr dirty="0" spc="-6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manage</a:t>
            </a:r>
            <a:r>
              <a:rPr dirty="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their appointments,</a:t>
            </a:r>
            <a:r>
              <a:rPr dirty="0" spc="-7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change</a:t>
            </a:r>
            <a:r>
              <a:rPr dirty="0" spc="-4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passwords</a:t>
            </a:r>
            <a:r>
              <a:rPr dirty="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security,</a:t>
            </a:r>
            <a:r>
              <a:rPr dirty="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provide</a:t>
            </a:r>
            <a:r>
              <a:rPr dirty="0" spc="-3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health</a:t>
            </a:r>
            <a:r>
              <a:rPr dirty="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suggestions</a:t>
            </a:r>
            <a:r>
              <a:rPr dirty="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pc="-3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patients,</a:t>
            </a:r>
            <a:r>
              <a:rPr dirty="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pc="-3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maintain</a:t>
            </a:r>
            <a:r>
              <a:rPr dirty="0" spc="-3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their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patient</a:t>
            </a:r>
            <a:r>
              <a:rPr dirty="0" spc="-5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lists.</a:t>
            </a:r>
            <a:r>
              <a:rPr dirty="0" spc="-3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Patients,</a:t>
            </a:r>
            <a:r>
              <a:rPr dirty="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dirty="0" spc="-1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pc="-2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other</a:t>
            </a:r>
            <a:r>
              <a:rPr dirty="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hand,</a:t>
            </a:r>
            <a:r>
              <a:rPr dirty="0" spc="-3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dirty="0" spc="-2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log</a:t>
            </a:r>
            <a:r>
              <a:rPr dirty="0" spc="-1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securely,</a:t>
            </a:r>
            <a:r>
              <a:rPr dirty="0" spc="-3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book</a:t>
            </a:r>
            <a:r>
              <a:rPr dirty="0" spc="-2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appointments</a:t>
            </a:r>
            <a:r>
              <a:rPr dirty="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with their</a:t>
            </a:r>
            <a:r>
              <a:rPr dirty="0" spc="-3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preferred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doctors,</a:t>
            </a:r>
            <a:r>
              <a:rPr dirty="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pc="-2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log</a:t>
            </a:r>
            <a:r>
              <a:rPr dirty="0" spc="-2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out</a:t>
            </a:r>
            <a:r>
              <a:rPr dirty="0" spc="-2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pc="-2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ensure</a:t>
            </a:r>
            <a:r>
              <a:rPr dirty="0" spc="-3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privacy.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</a:p>
          <a:p>
            <a:pPr marL="12700" marR="5080">
              <a:lnSpc>
                <a:spcPct val="100000"/>
              </a:lnSpc>
            </a:pP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Administrators</a:t>
            </a:r>
            <a:r>
              <a:rPr dirty="0" spc="-5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play</a:t>
            </a:r>
            <a:r>
              <a:rPr dirty="0" spc="-3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 spc="-3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crucial</a:t>
            </a:r>
            <a:r>
              <a:rPr dirty="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role</a:t>
            </a:r>
            <a:r>
              <a:rPr dirty="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dirty="0" spc="-3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overseeing</a:t>
            </a:r>
            <a:r>
              <a:rPr dirty="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entire</a:t>
            </a:r>
            <a:r>
              <a:rPr dirty="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system.</a:t>
            </a:r>
            <a:r>
              <a:rPr dirty="0" spc="-3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They</a:t>
            </a:r>
            <a:r>
              <a:rPr dirty="0" spc="-4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dirty="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manage</a:t>
            </a:r>
            <a:r>
              <a:rPr dirty="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patient</a:t>
            </a:r>
            <a:r>
              <a:rPr dirty="0" spc="-5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doctor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accounts,</a:t>
            </a:r>
            <a:r>
              <a:rPr dirty="0" spc="-7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handle</a:t>
            </a:r>
            <a:r>
              <a:rPr dirty="0" spc="-4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queries</a:t>
            </a:r>
            <a:r>
              <a:rPr dirty="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dirty="0" spc="-3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both</a:t>
            </a:r>
            <a:r>
              <a:rPr dirty="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parties,</a:t>
            </a:r>
            <a:r>
              <a:rPr dirty="0" spc="-6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pc="-2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ensure</a:t>
            </a:r>
            <a:r>
              <a:rPr dirty="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pc="-3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addition</a:t>
            </a:r>
            <a:r>
              <a:rPr dirty="0" spc="-5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new</a:t>
            </a:r>
            <a:r>
              <a:rPr dirty="0" spc="-3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doctors</a:t>
            </a:r>
            <a:r>
              <a:rPr dirty="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pc="-3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specialties.</a:t>
            </a:r>
            <a:r>
              <a:rPr dirty="0" spc="-5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25" b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dirty="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emphasizes</a:t>
            </a:r>
            <a:r>
              <a:rPr dirty="0" spc="-6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security</a:t>
            </a:r>
            <a:r>
              <a:rPr dirty="0" spc="-5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pc="-3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privacy,</a:t>
            </a:r>
            <a:r>
              <a:rPr dirty="0" spc="-2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ensuring</a:t>
            </a:r>
            <a:r>
              <a:rPr dirty="0" spc="-6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dirty="0" spc="-4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sensitive</a:t>
            </a:r>
            <a:r>
              <a:rPr dirty="0" spc="-4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information</a:t>
            </a:r>
            <a:r>
              <a:rPr dirty="0" spc="-6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pc="-3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handled</a:t>
            </a:r>
            <a:r>
              <a:rPr dirty="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securely</a:t>
            </a:r>
            <a:r>
              <a:rPr dirty="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at</a:t>
            </a:r>
            <a:r>
              <a:rPr dirty="0" spc="-3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every step.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</a:p>
          <a:p>
            <a:pPr algn="just" marL="12700" marR="297815">
              <a:lnSpc>
                <a:spcPct val="100000"/>
              </a:lnSpc>
              <a:spcBef>
                <a:spcPts val="5"/>
              </a:spcBef>
            </a:pP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Overall,</a:t>
            </a:r>
            <a:r>
              <a:rPr dirty="0" spc="-3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Doctor-Patient</a:t>
            </a:r>
            <a:r>
              <a:rPr dirty="0" spc="-7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Appointment</a:t>
            </a:r>
            <a:r>
              <a:rPr dirty="0" spc="-5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dirty="0" spc="-4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aims</a:t>
            </a:r>
            <a:r>
              <a:rPr dirty="0" spc="-2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streamline</a:t>
            </a:r>
            <a:r>
              <a:rPr dirty="0" spc="-7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healthcare</a:t>
            </a:r>
            <a:r>
              <a:rPr dirty="0" spc="-6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process,</a:t>
            </a:r>
            <a:r>
              <a:rPr dirty="0" spc="-5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making</a:t>
            </a:r>
            <a:r>
              <a:rPr dirty="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25" b="0">
                <a:solidFill>
                  <a:srgbClr val="000000"/>
                </a:solidFill>
                <a:latin typeface="Arial"/>
                <a:cs typeface="Arial"/>
              </a:rPr>
              <a:t>it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convenient</a:t>
            </a:r>
            <a:r>
              <a:rPr dirty="0" spc="-6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all</a:t>
            </a:r>
            <a:r>
              <a:rPr dirty="0" spc="-2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parties</a:t>
            </a:r>
            <a:r>
              <a:rPr dirty="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involved</a:t>
            </a:r>
            <a:r>
              <a:rPr dirty="0" spc="-2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while</a:t>
            </a:r>
            <a:r>
              <a:rPr dirty="0" spc="-1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adhering</a:t>
            </a:r>
            <a:r>
              <a:rPr dirty="0" spc="-6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pc="-3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dirty="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protection</a:t>
            </a:r>
            <a:r>
              <a:rPr dirty="0" spc="-6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regulations</a:t>
            </a:r>
            <a:r>
              <a:rPr dirty="0" spc="-6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providing</a:t>
            </a:r>
            <a:r>
              <a:rPr dirty="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 spc="-2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user-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friendly</a:t>
            </a:r>
            <a:r>
              <a:rPr dirty="0" spc="-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experience.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1418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9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Problem</a:t>
            </a:r>
            <a:r>
              <a:rPr dirty="0" sz="1800" spc="-210"/>
              <a:t> </a:t>
            </a:r>
            <a:r>
              <a:rPr dirty="0" sz="1800" spc="-10"/>
              <a:t>Statement</a:t>
            </a:r>
            <a:endParaRPr sz="1800"/>
          </a:p>
        </p:txBody>
      </p:sp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014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Develop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 spc="-10"/>
              <a:t>Doctor-</a:t>
            </a:r>
            <a:r>
              <a:rPr dirty="0"/>
              <a:t>Patient</a:t>
            </a:r>
            <a:r>
              <a:rPr dirty="0" spc="-60"/>
              <a:t> </a:t>
            </a:r>
            <a:r>
              <a:rPr dirty="0"/>
              <a:t>Appointment</a:t>
            </a:r>
            <a:r>
              <a:rPr dirty="0" spc="-15"/>
              <a:t> </a:t>
            </a:r>
            <a:r>
              <a:rPr dirty="0"/>
              <a:t>System to</a:t>
            </a:r>
            <a:r>
              <a:rPr dirty="0" spc="-25"/>
              <a:t> </a:t>
            </a:r>
            <a:r>
              <a:rPr dirty="0"/>
              <a:t>streamline</a:t>
            </a:r>
            <a:r>
              <a:rPr dirty="0" spc="-60"/>
              <a:t> </a:t>
            </a:r>
            <a:r>
              <a:rPr dirty="0"/>
              <a:t>healthcare</a:t>
            </a:r>
            <a:r>
              <a:rPr dirty="0" spc="-60"/>
              <a:t> </a:t>
            </a:r>
            <a:r>
              <a:rPr dirty="0" spc="-10"/>
              <a:t>interactions.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 spc="-10"/>
              <a:t>system </a:t>
            </a:r>
            <a:r>
              <a:rPr dirty="0"/>
              <a:t>should</a:t>
            </a:r>
            <a:r>
              <a:rPr dirty="0" spc="-40"/>
              <a:t> </a:t>
            </a:r>
            <a:r>
              <a:rPr dirty="0"/>
              <a:t>enable</a:t>
            </a:r>
            <a:r>
              <a:rPr dirty="0" spc="-30"/>
              <a:t> </a:t>
            </a:r>
            <a:r>
              <a:rPr dirty="0"/>
              <a:t>doctors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manage</a:t>
            </a:r>
            <a:r>
              <a:rPr dirty="0" spc="-30"/>
              <a:t> </a:t>
            </a:r>
            <a:r>
              <a:rPr dirty="0"/>
              <a:t>appointments,</a:t>
            </a:r>
            <a:r>
              <a:rPr dirty="0" spc="-50"/>
              <a:t> </a:t>
            </a:r>
            <a:r>
              <a:rPr dirty="0"/>
              <a:t>provide</a:t>
            </a:r>
            <a:r>
              <a:rPr dirty="0" spc="-5"/>
              <a:t> </a:t>
            </a:r>
            <a:r>
              <a:rPr dirty="0"/>
              <a:t>suggestions,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maintain</a:t>
            </a:r>
            <a:r>
              <a:rPr dirty="0" spc="-50"/>
              <a:t> </a:t>
            </a:r>
            <a:r>
              <a:rPr dirty="0" spc="-10"/>
              <a:t>patient </a:t>
            </a:r>
            <a:r>
              <a:rPr dirty="0"/>
              <a:t>records.</a:t>
            </a:r>
            <a:r>
              <a:rPr dirty="0" spc="-30"/>
              <a:t> </a:t>
            </a:r>
            <a:r>
              <a:rPr dirty="0"/>
              <a:t>Patients</a:t>
            </a:r>
            <a:r>
              <a:rPr dirty="0" spc="-45"/>
              <a:t> </a:t>
            </a:r>
            <a:r>
              <a:rPr dirty="0"/>
              <a:t>should</a:t>
            </a:r>
            <a:r>
              <a:rPr dirty="0" spc="-20"/>
              <a:t> </a:t>
            </a:r>
            <a:r>
              <a:rPr dirty="0"/>
              <a:t>easily</a:t>
            </a:r>
            <a:r>
              <a:rPr dirty="0" spc="-45"/>
              <a:t> </a:t>
            </a:r>
            <a:r>
              <a:rPr dirty="0"/>
              <a:t>book</a:t>
            </a:r>
            <a:r>
              <a:rPr dirty="0" spc="-15"/>
              <a:t> </a:t>
            </a:r>
            <a:r>
              <a:rPr dirty="0" spc="-10"/>
              <a:t>appointments,</a:t>
            </a:r>
            <a:r>
              <a:rPr dirty="0" spc="-50"/>
              <a:t> </a:t>
            </a:r>
            <a:r>
              <a:rPr dirty="0"/>
              <a:t>while</a:t>
            </a:r>
            <a:r>
              <a:rPr dirty="0" spc="-45"/>
              <a:t> </a:t>
            </a:r>
            <a:r>
              <a:rPr dirty="0" spc="-10"/>
              <a:t>administrators</a:t>
            </a:r>
            <a:r>
              <a:rPr dirty="0" spc="-40"/>
              <a:t> </a:t>
            </a:r>
            <a:r>
              <a:rPr dirty="0"/>
              <a:t>oversee</a:t>
            </a:r>
            <a:r>
              <a:rPr dirty="0" spc="-20"/>
              <a:t> </a:t>
            </a:r>
            <a:r>
              <a:rPr dirty="0" spc="-10"/>
              <a:t>account </a:t>
            </a:r>
            <a:r>
              <a:rPr dirty="0"/>
              <a:t>management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query</a:t>
            </a:r>
            <a:r>
              <a:rPr dirty="0" spc="-40"/>
              <a:t> </a:t>
            </a:r>
            <a:r>
              <a:rPr dirty="0"/>
              <a:t>resolution.</a:t>
            </a:r>
            <a:r>
              <a:rPr dirty="0" spc="-60"/>
              <a:t> </a:t>
            </a:r>
            <a:r>
              <a:rPr dirty="0"/>
              <a:t>Prioritize</a:t>
            </a:r>
            <a:r>
              <a:rPr dirty="0" spc="-65"/>
              <a:t> </a:t>
            </a:r>
            <a:r>
              <a:rPr dirty="0"/>
              <a:t>security,</a:t>
            </a:r>
            <a:r>
              <a:rPr dirty="0" spc="-25"/>
              <a:t> </a:t>
            </a:r>
            <a:r>
              <a:rPr dirty="0" spc="-10"/>
              <a:t>user-friendliness,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compliance</a:t>
            </a:r>
            <a:r>
              <a:rPr dirty="0" spc="-65"/>
              <a:t> </a:t>
            </a:r>
            <a:r>
              <a:rPr dirty="0" spc="-20"/>
              <a:t>with </a:t>
            </a:r>
            <a:r>
              <a:rPr dirty="0"/>
              <a:t>healthcare</a:t>
            </a:r>
            <a:r>
              <a:rPr dirty="0" spc="-75"/>
              <a:t> </a:t>
            </a:r>
            <a:r>
              <a:rPr dirty="0" spc="-10"/>
              <a:t>regulations.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1418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0550" y="470661"/>
            <a:ext cx="26866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Aim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Objective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90550" y="839469"/>
            <a:ext cx="8318500" cy="1854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920"/>
              </a:lnSpc>
              <a:spcBef>
                <a:spcPts val="95"/>
              </a:spcBef>
            </a:pPr>
            <a:r>
              <a:rPr dirty="0" sz="1600" spc="-20" b="1">
                <a:solidFill>
                  <a:srgbClr val="001F5F"/>
                </a:solidFill>
                <a:latin typeface="Arial"/>
                <a:cs typeface="Arial"/>
              </a:rPr>
              <a:t>Aim: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dirty="0" sz="1400" spc="-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create</a:t>
            </a:r>
            <a:r>
              <a:rPr dirty="0" sz="1400" spc="-5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1400" spc="-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robust</a:t>
            </a:r>
            <a:r>
              <a:rPr dirty="0" sz="1400" spc="-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dirty="0" sz="1400" spc="-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1F5F"/>
                </a:solidFill>
                <a:latin typeface="Arial"/>
                <a:cs typeface="Arial"/>
              </a:rPr>
              <a:t>user-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friendly</a:t>
            </a:r>
            <a:r>
              <a:rPr dirty="0" sz="1400" spc="-6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1F5F"/>
                </a:solidFill>
                <a:latin typeface="Arial"/>
                <a:cs typeface="Arial"/>
              </a:rPr>
              <a:t>Doctor-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Patient</a:t>
            </a:r>
            <a:r>
              <a:rPr dirty="0" sz="1400" spc="-6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Appointment</a:t>
            </a:r>
            <a:r>
              <a:rPr dirty="0" sz="1400" spc="-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System that</a:t>
            </a:r>
            <a:r>
              <a:rPr dirty="0" sz="1400" spc="-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optimizes</a:t>
            </a:r>
            <a:r>
              <a:rPr dirty="0" sz="1400" spc="-6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1F5F"/>
                </a:solidFill>
                <a:latin typeface="Arial"/>
                <a:cs typeface="Arial"/>
              </a:rPr>
              <a:t>healthcare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001F5F"/>
                </a:solidFill>
                <a:latin typeface="Arial"/>
                <a:cs typeface="Arial"/>
              </a:rPr>
              <a:t>interactions.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dirty="0" sz="1600" spc="-10" b="1">
                <a:solidFill>
                  <a:srgbClr val="001F5F"/>
                </a:solidFill>
                <a:latin typeface="Arial"/>
                <a:cs typeface="Arial"/>
              </a:rPr>
              <a:t>Objective: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1400" spc="-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system</a:t>
            </a:r>
            <a:r>
              <a:rPr dirty="0" sz="1400" spc="-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aims</a:t>
            </a:r>
            <a:r>
              <a:rPr dirty="0" sz="1400" spc="-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dirty="0" sz="1400" spc="-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enhance</a:t>
            </a:r>
            <a:r>
              <a:rPr dirty="0" sz="1400" spc="-4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appointment</a:t>
            </a:r>
            <a:r>
              <a:rPr dirty="0" sz="1400" spc="-6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1F5F"/>
                </a:solidFill>
                <a:latin typeface="Arial"/>
                <a:cs typeface="Arial"/>
              </a:rPr>
              <a:t>scheduling,</a:t>
            </a:r>
            <a:r>
              <a:rPr dirty="0" sz="1400" spc="-6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facilitate</a:t>
            </a:r>
            <a:r>
              <a:rPr dirty="0" sz="1400" spc="-6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secure</a:t>
            </a:r>
            <a:r>
              <a:rPr dirty="0" sz="1400" spc="-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communication</a:t>
            </a:r>
            <a:r>
              <a:rPr dirty="0" sz="1400" spc="-7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1F5F"/>
                </a:solidFill>
                <a:latin typeface="Arial"/>
                <a:cs typeface="Arial"/>
              </a:rPr>
              <a:t>between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doctors</a:t>
            </a:r>
            <a:r>
              <a:rPr dirty="0" sz="1400" spc="-4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dirty="0" sz="1400" spc="-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patients,</a:t>
            </a:r>
            <a:r>
              <a:rPr dirty="0" sz="1400" spc="-5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dirty="0" sz="1400" spc="-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provide</a:t>
            </a:r>
            <a:r>
              <a:rPr dirty="0" sz="1400" spc="-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administrators</a:t>
            </a:r>
            <a:r>
              <a:rPr dirty="0" sz="1400" spc="-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with</a:t>
            </a:r>
            <a:r>
              <a:rPr dirty="0" sz="1400" spc="-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effective</a:t>
            </a:r>
            <a:r>
              <a:rPr dirty="0" sz="1400" spc="-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tools</a:t>
            </a:r>
            <a:r>
              <a:rPr dirty="0" sz="1400" spc="-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dirty="0" sz="1400" spc="-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managing</a:t>
            </a:r>
            <a:r>
              <a:rPr dirty="0" sz="1400" spc="-4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accounts</a:t>
            </a:r>
            <a:r>
              <a:rPr dirty="0" sz="1400" spc="-4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001F5F"/>
                </a:solidFill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addressing</a:t>
            </a:r>
            <a:r>
              <a:rPr dirty="0" sz="1400" spc="-7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queries,</a:t>
            </a:r>
            <a:r>
              <a:rPr dirty="0" sz="1400" spc="-5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all</a:t>
            </a:r>
            <a:r>
              <a:rPr dirty="0" sz="1400" spc="-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while</a:t>
            </a:r>
            <a:r>
              <a:rPr dirty="0" sz="1400" spc="-6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ensuring</a:t>
            </a:r>
            <a:r>
              <a:rPr dirty="0" sz="1400" spc="-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compliance</a:t>
            </a:r>
            <a:r>
              <a:rPr dirty="0" sz="1400" spc="-7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with</a:t>
            </a:r>
            <a:r>
              <a:rPr dirty="0" sz="1400" spc="-6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1F5F"/>
                </a:solidFill>
                <a:latin typeface="Arial"/>
                <a:cs typeface="Arial"/>
              </a:rPr>
              <a:t>healthcare</a:t>
            </a:r>
            <a:r>
              <a:rPr dirty="0" sz="1400" spc="-6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1F5F"/>
                </a:solidFill>
                <a:latin typeface="Arial"/>
                <a:cs typeface="Arial"/>
              </a:rPr>
              <a:t>regulations</a:t>
            </a:r>
            <a:r>
              <a:rPr dirty="0" sz="1600" spc="-10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9337"/>
            <a:ext cx="1418590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4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 b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90550" y="470661"/>
            <a:ext cx="2734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Proposed</a:t>
            </a:r>
            <a:r>
              <a:rPr dirty="0" sz="2400" spc="-7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1F5F"/>
                </a:solidFill>
                <a:latin typeface="Arial"/>
                <a:cs typeface="Arial"/>
              </a:rPr>
              <a:t>Solution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90550" y="1205229"/>
            <a:ext cx="7367270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User-</a:t>
            </a:r>
            <a:r>
              <a:rPr dirty="0" sz="1200" b="1">
                <a:latin typeface="Arial"/>
                <a:cs typeface="Arial"/>
              </a:rPr>
              <a:t>Friendly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Interface: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Intuitive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interfaces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doctors,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patients,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administrators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ensure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ease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use.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Arial"/>
                <a:cs typeface="Arial"/>
              </a:rPr>
              <a:t>Appointment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Management:</a:t>
            </a:r>
            <a:endParaRPr sz="1200">
              <a:latin typeface="Arial"/>
              <a:cs typeface="Arial"/>
            </a:endParaRPr>
          </a:p>
          <a:p>
            <a:pPr marL="12700" marR="2040889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Efficient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scheduling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patients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easy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appointment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viewing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doctors. </a:t>
            </a:r>
            <a:r>
              <a:rPr dirty="0" sz="1200">
                <a:latin typeface="Arial"/>
                <a:cs typeface="Arial"/>
              </a:rPr>
              <a:t>Confirmation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rejection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mechanisms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doctors,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with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automated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reminders. </a:t>
            </a:r>
            <a:r>
              <a:rPr dirty="0" sz="1200" b="1">
                <a:latin typeface="Arial"/>
                <a:cs typeface="Arial"/>
              </a:rPr>
              <a:t>Secure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Communication: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secure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messaging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system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doctors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provide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suggestions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communicate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with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patients.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Arial"/>
                <a:cs typeface="Arial"/>
              </a:rPr>
              <a:t>User</a:t>
            </a:r>
            <a:r>
              <a:rPr dirty="0" sz="1200" spc="-6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Account</a:t>
            </a:r>
            <a:r>
              <a:rPr dirty="0" sz="1200" spc="-10" b="1">
                <a:latin typeface="Arial"/>
                <a:cs typeface="Arial"/>
              </a:rPr>
              <a:t> Management: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Options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doctors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delete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patients,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administrators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manage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patient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doctor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accounts.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Arial"/>
                <a:cs typeface="Arial"/>
              </a:rPr>
              <a:t>Authentication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and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Authorization: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Robust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authentication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mechanisms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ensure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security.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Arial"/>
                <a:cs typeface="Arial"/>
              </a:rPr>
              <a:t>Role-</a:t>
            </a:r>
            <a:r>
              <a:rPr dirty="0" sz="1200">
                <a:latin typeface="Arial"/>
                <a:cs typeface="Arial"/>
              </a:rPr>
              <a:t>based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authorization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doctors,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patients,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administrators.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Arial"/>
                <a:cs typeface="Arial"/>
              </a:rPr>
              <a:t>Search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and Filter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Functionality: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Search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filter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options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patients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find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doctors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based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specialties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availability.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Arial"/>
                <a:cs typeface="Arial"/>
              </a:rPr>
              <a:t>Feedback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and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Ratings: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Patient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feedback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rating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system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doctors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enhance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transparency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decision-</a:t>
            </a:r>
            <a:r>
              <a:rPr dirty="0" sz="1200" spc="-10">
                <a:latin typeface="Arial"/>
                <a:cs typeface="Arial"/>
              </a:rPr>
              <a:t>making.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Arial"/>
                <a:cs typeface="Arial"/>
              </a:rPr>
              <a:t>Admin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Dashboard: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An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admin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dashboard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managing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doctors,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patients,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specialties,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handling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queries.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1418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dirty="0" spc="-100"/>
              <a:t> </a:t>
            </a:r>
            <a:r>
              <a:rPr dirty="0" spc="-10"/>
              <a:t>Architecture</a:t>
            </a: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6176" y="1103375"/>
            <a:ext cx="6102096" cy="3249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1418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dirty="0" spc="-105"/>
              <a:t> </a:t>
            </a:r>
            <a:r>
              <a:rPr dirty="0"/>
              <a:t>Deployment</a:t>
            </a:r>
            <a:r>
              <a:rPr dirty="0" spc="-110"/>
              <a:t> </a:t>
            </a:r>
            <a:r>
              <a:rPr dirty="0" spc="-10"/>
              <a:t>Approach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90550" y="1203401"/>
            <a:ext cx="8317230" cy="1734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8915" indent="-19621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08915" algn="l"/>
              </a:tabLst>
            </a:pPr>
            <a:r>
              <a:rPr dirty="0" sz="1400" b="1">
                <a:latin typeface="Arial"/>
                <a:cs typeface="Arial"/>
              </a:rPr>
              <a:t>Gradual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Rollout:</a:t>
            </a:r>
            <a:endParaRPr sz="1400">
              <a:latin typeface="Arial"/>
              <a:cs typeface="Arial"/>
            </a:endParaRPr>
          </a:p>
          <a:p>
            <a:pPr lvl="1" marL="12700" marR="18415" indent="255270">
              <a:lnSpc>
                <a:spcPct val="100000"/>
              </a:lnSpc>
              <a:spcBef>
                <a:spcPts val="5"/>
              </a:spcBef>
              <a:buChar char="-"/>
              <a:tabLst>
                <a:tab pos="267970" algn="l"/>
              </a:tabLst>
            </a:pPr>
            <a:r>
              <a:rPr dirty="0" sz="1400" b="1">
                <a:latin typeface="Arial"/>
                <a:cs typeface="Arial"/>
              </a:rPr>
              <a:t>Deploy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the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Doctor-</a:t>
            </a:r>
            <a:r>
              <a:rPr dirty="0" sz="1400" b="1">
                <a:latin typeface="Arial"/>
                <a:cs typeface="Arial"/>
              </a:rPr>
              <a:t>Patient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Appointment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System in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phases,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starting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with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limited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user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group,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25" b="1">
                <a:latin typeface="Arial"/>
                <a:cs typeface="Arial"/>
              </a:rPr>
              <a:t>to </a:t>
            </a:r>
            <a:r>
              <a:rPr dirty="0" sz="1400" b="1">
                <a:latin typeface="Arial"/>
                <a:cs typeface="Arial"/>
              </a:rPr>
              <a:t>monitor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and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address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any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issues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before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full-scale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implementation.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Font typeface="Arial"/>
              <a:buChar char="-"/>
            </a:pPr>
            <a:endParaRPr sz="1400">
              <a:latin typeface="Arial"/>
              <a:cs typeface="Arial"/>
            </a:endParaRPr>
          </a:p>
          <a:p>
            <a:pPr marL="208279" indent="-1955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08279" algn="l"/>
              </a:tabLst>
            </a:pPr>
            <a:r>
              <a:rPr dirty="0" sz="1400" spc="-10" b="1">
                <a:latin typeface="Arial"/>
                <a:cs typeface="Arial"/>
              </a:rPr>
              <a:t>Continuous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Monitoring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and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Iteration:</a:t>
            </a:r>
            <a:endParaRPr sz="1400">
              <a:latin typeface="Arial"/>
              <a:cs typeface="Arial"/>
            </a:endParaRPr>
          </a:p>
          <a:p>
            <a:pPr lvl="1" marL="12700" marR="5080" indent="254635">
              <a:lnSpc>
                <a:spcPct val="100000"/>
              </a:lnSpc>
              <a:buChar char="-"/>
              <a:tabLst>
                <a:tab pos="267335" algn="l"/>
              </a:tabLst>
            </a:pPr>
            <a:r>
              <a:rPr dirty="0" sz="1400" b="1">
                <a:latin typeface="Arial"/>
                <a:cs typeface="Arial"/>
              </a:rPr>
              <a:t>Implement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robust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monitoring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system in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the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production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environment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for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ongoing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performance </a:t>
            </a:r>
            <a:r>
              <a:rPr dirty="0" sz="1400" b="1">
                <a:latin typeface="Arial"/>
                <a:cs typeface="Arial"/>
              </a:rPr>
              <a:t>evaluation.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Continuously</a:t>
            </a:r>
            <a:r>
              <a:rPr dirty="0" sz="1400" spc="-6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iterate</a:t>
            </a:r>
            <a:r>
              <a:rPr dirty="0" sz="1400" spc="-6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on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the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system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based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on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user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feedback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and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evolving</a:t>
            </a:r>
            <a:r>
              <a:rPr dirty="0" sz="1400" spc="500" b="1">
                <a:latin typeface="Arial"/>
                <a:cs typeface="Arial"/>
              </a:rPr>
              <a:t>  </a:t>
            </a:r>
            <a:r>
              <a:rPr dirty="0" sz="1400" spc="-10" b="1">
                <a:latin typeface="Arial"/>
                <a:cs typeface="Arial"/>
              </a:rPr>
              <a:t>requirements</a:t>
            </a:r>
            <a:r>
              <a:rPr dirty="0" sz="1400" spc="-10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9337"/>
            <a:ext cx="1418590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4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 b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90550" y="470661"/>
            <a:ext cx="8333105" cy="4465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Algorithm</a:t>
            </a:r>
            <a:r>
              <a:rPr dirty="0" sz="2400" spc="-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&amp;</a:t>
            </a:r>
            <a:r>
              <a:rPr dirty="0" sz="2400" spc="-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1F5F"/>
                </a:solidFill>
                <a:latin typeface="Arial"/>
                <a:cs typeface="Arial"/>
              </a:rPr>
              <a:t>Deployment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dirty="0" sz="1100" b="1">
                <a:latin typeface="Arial"/>
                <a:cs typeface="Arial"/>
              </a:rPr>
              <a:t>Appointment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Scheduling: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Use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scheduling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algorithms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(e.g.,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priority-</a:t>
            </a:r>
            <a:r>
              <a:rPr dirty="0" sz="1100">
                <a:latin typeface="Arial"/>
                <a:cs typeface="Arial"/>
              </a:rPr>
              <a:t>based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scheduling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or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first-</a:t>
            </a:r>
            <a:r>
              <a:rPr dirty="0" sz="1100" spc="-10">
                <a:latin typeface="Arial"/>
                <a:cs typeface="Arial"/>
              </a:rPr>
              <a:t>come-first-</a:t>
            </a:r>
            <a:r>
              <a:rPr dirty="0" sz="1100">
                <a:latin typeface="Arial"/>
                <a:cs typeface="Arial"/>
              </a:rPr>
              <a:t>served)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efficiently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allocate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available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time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slots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based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on </a:t>
            </a:r>
            <a:r>
              <a:rPr dirty="0" sz="1100">
                <a:latin typeface="Arial"/>
                <a:cs typeface="Arial"/>
              </a:rPr>
              <a:t>doctor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availability and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patient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preferences.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b="1">
                <a:latin typeface="Arial"/>
                <a:cs typeface="Arial"/>
              </a:rPr>
              <a:t>Search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and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Filtering:</a:t>
            </a:r>
            <a:endParaRPr sz="1100">
              <a:latin typeface="Arial"/>
              <a:cs typeface="Arial"/>
            </a:endParaRPr>
          </a:p>
          <a:p>
            <a:pPr marL="12700" marR="17018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Implement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search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algorithms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(e.g.,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binary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search)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quickly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find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doctors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based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specialties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specific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criteria,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enhancing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user </a:t>
            </a:r>
            <a:r>
              <a:rPr dirty="0" sz="1100" spc="-10">
                <a:latin typeface="Arial"/>
                <a:cs typeface="Arial"/>
              </a:rPr>
              <a:t>experience.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Security: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Utilize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encryption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algorithms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(e.g.,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AES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RSA)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secure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sensitive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data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during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transmission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storage,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ensuring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confidentiality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integrity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patient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information.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Arial"/>
                <a:cs typeface="Arial"/>
              </a:rPr>
              <a:t>Load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Balancing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(if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applicable):</a:t>
            </a:r>
            <a:endParaRPr sz="1100">
              <a:latin typeface="Arial"/>
              <a:cs typeface="Arial"/>
            </a:endParaRPr>
          </a:p>
          <a:p>
            <a:pPr marL="12700" marR="23495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Employ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load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balancing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algorithms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distribute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incoming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traffic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evenly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across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servers,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optimizing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system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performance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resource utilization.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Arial"/>
                <a:cs typeface="Arial"/>
              </a:rPr>
              <a:t>Sorting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(e.g.,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for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appointment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lists):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Apply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sorting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algorithms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(e.g.,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quicksort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mergesort)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arrange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appointment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lists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chronologically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based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other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criteria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easy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retrieval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display.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 b="1">
                <a:latin typeface="Arial"/>
                <a:cs typeface="Arial"/>
              </a:rPr>
              <a:t>Notification</a:t>
            </a:r>
            <a:r>
              <a:rPr dirty="0" sz="1100" spc="4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System:</a:t>
            </a:r>
            <a:endParaRPr sz="1100">
              <a:latin typeface="Arial"/>
              <a:cs typeface="Arial"/>
            </a:endParaRPr>
          </a:p>
          <a:p>
            <a:pPr marL="12700" marR="412115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Use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efficient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notification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algorithms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ensure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timely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delivery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appointment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reminders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or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other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critical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messages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patients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and </a:t>
            </a:r>
            <a:r>
              <a:rPr dirty="0" sz="1100" spc="-10">
                <a:latin typeface="Arial"/>
                <a:cs typeface="Arial"/>
              </a:rPr>
              <a:t>doctors.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Arial"/>
                <a:cs typeface="Arial"/>
              </a:rPr>
              <a:t>User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Authentication: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Employ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secure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authentication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algorithms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(e.g.,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bcrypt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or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Argon2)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safeguard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user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credentials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prevent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unauthorized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access.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Arial"/>
                <a:cs typeface="Arial"/>
              </a:rPr>
              <a:t>Data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Retrieval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(e.g.,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patient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details):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Implement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efficient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data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retrieval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algorithms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(e.g.,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indexing or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caching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mechanisms)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quick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access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patient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details,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especially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scenarios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where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large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datasets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are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involved.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2024-02-15T15:56:17Z</dcterms:created>
  <dcterms:modified xsi:type="dcterms:W3CDTF">2024-02-15T15:56:17Z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2024-02-15T00:00:00Z</vt:filetime>
  </property>
  <property fmtid="{D5CDD505-2E9C-101B-9397-08002B2CF9AE}" pid="5" name="Producer">
    <vt:lpwstr>3-Heights(TM) PDF Security Shell 4.8.25.2 (http://www.pdf-tools.com)</vt:lpwstr>
  </property>
</Properties>
</file>