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73" r:id="rId3"/>
    <p:sldId id="266" r:id="rId4"/>
    <p:sldId id="267" r:id="rId5"/>
    <p:sldId id="259" r:id="rId6"/>
    <p:sldId id="264" r:id="rId7"/>
    <p:sldId id="265" r:id="rId8"/>
    <p:sldId id="275" r:id="rId9"/>
    <p:sldId id="277" r:id="rId10"/>
    <p:sldId id="276" r:id="rId11"/>
    <p:sldId id="269" r:id="rId12"/>
    <p:sldId id="270" r:id="rId13"/>
    <p:sldId id="268" r:id="rId14"/>
    <p:sldId id="274" r:id="rId15"/>
    <p:sldId id="261" r:id="rId16"/>
    <p:sldId id="263" r:id="rId17"/>
    <p:sldId id="272" r:id="rId18"/>
    <p:sldId id="271" r:id="rId19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1"/>
      <p:bold r:id="rId22"/>
      <p:italic r:id="rId23"/>
      <p:boldItalic r:id="rId24"/>
    </p:embeddedFont>
    <p:embeddedFont>
      <p:font typeface="Noto Sans Symbols" panose="020B0604020202020204" charset="0"/>
      <p:regular r:id="rId25"/>
      <p:bold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rJ0D/MsuSXOUVxaGnMA7Kvre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205E1-8B83-452B-8570-0B3C4014EAE2}">
  <a:tblStyle styleId="{1D3205E1-8B83-452B-8570-0B3C4014E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15C70A-538D-417A-92C0-71925D08A8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D5A0FFB-A8A9-46A4-9661-18E49C95CCC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C8218C-A777-4940-B823-F447B7272C0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6327" autoAdjust="0"/>
  </p:normalViewPr>
  <p:slideViewPr>
    <p:cSldViewPr snapToGrid="0">
      <p:cViewPr>
        <p:scale>
          <a:sx n="150" d="100"/>
          <a:sy n="150" d="100"/>
        </p:scale>
        <p:origin x="558" y="102"/>
      </p:cViewPr>
      <p:guideLst>
        <p:guide orient="horz" pos="1152"/>
        <p:guide pos="2880"/>
        <p:guide orient="horz" pos="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649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90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69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241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697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574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840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65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845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93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17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70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56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204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46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350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445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910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8473FE-FEE8-4A11-984C-6BE76FFFB8A6}" type="datetime1">
              <a:rPr lang="en-US" smtClean="0"/>
              <a:t>1/29/2024</a:t>
            </a:fld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035A6381-E52B-4798-A646-D5D2C58998FF}" type="datetime1">
              <a:rPr lang="en-US" smtClean="0"/>
              <a:t>1/29/2024</a:t>
            </a:fld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FCD31909-F8D8-472A-B301-C0B47A1CFDDD}" type="datetime1">
              <a:rPr lang="en-US" smtClean="0"/>
              <a:t>1/29/2024</a:t>
            </a:fld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382986D8-E136-46E8-BED6-C56E4CA5985D}" type="datetime1">
              <a:rPr lang="en-US" smtClean="0"/>
              <a:t>1/29/2024</a:t>
            </a:fld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7B8B21AD-1FB2-4879-B352-C4B469FF0E55}" type="datetime1">
              <a:rPr lang="en-US" smtClean="0"/>
              <a:t>1/29/2024</a:t>
            </a:fld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023FA63B-7BA5-439B-808C-CD31261DC627}" type="datetime1">
              <a:rPr lang="en-US" smtClean="0"/>
              <a:t>1/29/2024</a:t>
            </a:fld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D71AE679-8649-4E45-928F-F7B28F40B515}" type="datetime1">
              <a:rPr lang="en-US" smtClean="0"/>
              <a:t>1/29/2024</a:t>
            </a:fld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40CFF11-AA4A-4972-8AFF-841A0A2244AA}" type="datetime1">
              <a:rPr lang="en-US" smtClean="0"/>
              <a:t>1/29/2024</a:t>
            </a:fld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body" idx="1"/>
          </p:nvPr>
        </p:nvSpPr>
        <p:spPr>
          <a:xfrm>
            <a:off x="642938" y="2196703"/>
            <a:ext cx="7815262" cy="266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  <a:p>
            <a:pPr marL="457200" lvl="0" indent="5016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276"/>
            <a:ext cx="8229600" cy="857400"/>
          </a:xfrm>
        </p:spPr>
        <p:txBody>
          <a:bodyPr/>
          <a:lstStyle/>
          <a:p>
            <a:r>
              <a:rPr lang="en-US" sz="1600" dirty="0">
                <a:latin typeface="Bookman Old Style" panose="02050604050505020204" pitchFamily="18" charset="0"/>
              </a:rPr>
              <a:t>A Seminar on</a:t>
            </a:r>
            <a:br>
              <a:rPr lang="en-US" sz="3600" dirty="0">
                <a:latin typeface="Bookman Old Style" panose="02050604050505020204" pitchFamily="18" charset="0"/>
              </a:rPr>
            </a:br>
            <a:r>
              <a:rPr lang="en-GB" sz="2400" dirty="0">
                <a:latin typeface="Bookman Old Style" panose="02050604050505020204" pitchFamily="18" charset="0"/>
              </a:rPr>
              <a:t>ClearNav, a pothole alert navigation application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2148" y="3157894"/>
            <a:ext cx="2987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Project Supervisor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Dr. A. Jyothi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8F32E0-7F35-DF7D-0F2E-A25CE94E247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AFA94-D44E-A549-35A1-D72ECAD0FEF6}"/>
              </a:ext>
            </a:extLst>
          </p:cNvPr>
          <p:cNvSpPr txBox="1"/>
          <p:nvPr/>
        </p:nvSpPr>
        <p:spPr>
          <a:xfrm>
            <a:off x="414338" y="3107771"/>
            <a:ext cx="3979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Team Details: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K. Sai Ganesh (20EG105626)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D. Ajay Chowdhary (20EG105646)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M. Sai Vivek (20EG105632)</a:t>
            </a:r>
          </a:p>
        </p:txBody>
      </p:sp>
    </p:spTree>
    <p:extLst>
      <p:ext uri="{BB962C8B-B14F-4D97-AF65-F5344CB8AC3E}">
        <p14:creationId xmlns:p14="http://schemas.microsoft.com/office/powerpoint/2010/main" val="361293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625119" y="48696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10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699" y="119074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Proposed Method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7B9B-47F9-23DC-0B25-2EEDD34048E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3804E-034A-442C-A51F-D922FEF02C28}"/>
              </a:ext>
            </a:extLst>
          </p:cNvPr>
          <p:cNvSpPr txBox="1"/>
          <p:nvPr/>
        </p:nvSpPr>
        <p:spPr>
          <a:xfrm>
            <a:off x="996950" y="1258322"/>
            <a:ext cx="7086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/>
              <a:t>An application with </a:t>
            </a:r>
            <a:r>
              <a:rPr lang="en-IN" dirty="0"/>
              <a:t>Google maps like interface, allowing easy navigation and reporting of road imperfections.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Users will be able to point, mark on the map, give description, set the severity and submit the report of the road hazard.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uploaded data will be saved in database.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Integrate GPS for real-time issue location capture.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Whenever a user navigates to the reported area, will be alerted prior entering the area, thereby letting them slowing down the vehicle to avoid any injuries or vehicular damages.</a:t>
            </a:r>
          </a:p>
        </p:txBody>
      </p:sp>
    </p:spTree>
    <p:extLst>
      <p:ext uri="{BB962C8B-B14F-4D97-AF65-F5344CB8AC3E}">
        <p14:creationId xmlns:p14="http://schemas.microsoft.com/office/powerpoint/2010/main" val="93287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625119" y="48696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11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699" y="119074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Proposed Method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7B9B-47F9-23DC-0B25-2EEDD34048E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EACEE-A78D-2BD2-6E5D-4B584A5F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699" y="917318"/>
            <a:ext cx="62579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3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12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816" y="121881"/>
            <a:ext cx="6117431" cy="627321"/>
          </a:xfrm>
        </p:spPr>
        <p:txBody>
          <a:bodyPr/>
          <a:lstStyle/>
          <a:p>
            <a:r>
              <a:rPr lang="en-US" sz="2800" dirty="0">
                <a:latin typeface="Bookman Old Style" panose="02050604050505020204" pitchFamily="18" charset="0"/>
              </a:rPr>
              <a:t>Proposed Method Illustration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285973-CBDE-4226-F261-8726B3A64F8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F24C2-261F-E35E-8090-BF0CDA3BC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09" y="1186989"/>
            <a:ext cx="1798806" cy="3468819"/>
          </a:xfrm>
          <a:prstGeom prst="rect">
            <a:avLst/>
          </a:prstGeom>
        </p:spPr>
      </p:pic>
      <p:pic>
        <p:nvPicPr>
          <p:cNvPr id="1026" name="Picture 2" descr="How to display map labels by default with Google Maps Flutter - Stack  Overflow">
            <a:extLst>
              <a:ext uri="{FF2B5EF4-FFF2-40B4-BE49-F238E27FC236}">
                <a16:creationId xmlns:a16="http://schemas.microsoft.com/office/drawing/2014/main" id="{BED473EB-E88B-DDEE-41CB-74774721A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29" y="1317822"/>
            <a:ext cx="1804518" cy="320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thole Detection · Justin Yu">
            <a:extLst>
              <a:ext uri="{FF2B5EF4-FFF2-40B4-BE49-F238E27FC236}">
                <a16:creationId xmlns:a16="http://schemas.microsoft.com/office/drawing/2014/main" id="{190F2A4B-D748-4499-84E3-09E42E9DD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17" y="1317822"/>
            <a:ext cx="3726966" cy="20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9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13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829" y="13661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Parameters 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B356A6-1145-C2AC-E035-8EED6C9B8A3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BE282-375E-EB3F-A5C6-EBD4CE087941}"/>
              </a:ext>
            </a:extLst>
          </p:cNvPr>
          <p:cNvSpPr txBox="1"/>
          <p:nvPr/>
        </p:nvSpPr>
        <p:spPr>
          <a:xfrm>
            <a:off x="1509824" y="1310403"/>
            <a:ext cx="664534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Pothole Severity Index (PSI):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PSI= (No. of Reports*Average User Rating) </a:t>
            </a:r>
            <a:r>
              <a:rPr lang="en-IN" sz="1800" dirty="0"/>
              <a:t>/ </a:t>
            </a:r>
            <a:r>
              <a:rPr lang="en-IN" sz="1600" dirty="0"/>
              <a:t>Road Segment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b="1" dirty="0"/>
              <a:t>Efficiency Index for Repairs(EIR):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EIR= (No. of closed reports </a:t>
            </a:r>
            <a:r>
              <a:rPr lang="en-IN" sz="1800" dirty="0"/>
              <a:t>/</a:t>
            </a:r>
            <a:r>
              <a:rPr lang="en-IN" sz="1600" dirty="0"/>
              <a:t> Total No. of Reports)*100</a:t>
            </a:r>
          </a:p>
          <a:p>
            <a:endParaRPr lang="en-IN" sz="1600" dirty="0"/>
          </a:p>
          <a:p>
            <a:r>
              <a:rPr lang="en-IN" sz="1600" b="1" dirty="0"/>
              <a:t>Average Response Time(ART):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ART= Total time taken to close reports / No. of closed Reports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4012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14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392" y="146555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Experiment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0818" y="1524598"/>
            <a:ext cx="6655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Programming Language:</a:t>
            </a:r>
            <a:r>
              <a:rPr lang="en-US" sz="1600" dirty="0"/>
              <a:t> Dart</a:t>
            </a:r>
          </a:p>
          <a:p>
            <a:r>
              <a:rPr lang="en-US" sz="1600" b="1" dirty="0">
                <a:latin typeface="+mj-lt"/>
              </a:rPr>
              <a:t>Application Development Toolkit: </a:t>
            </a:r>
            <a:r>
              <a:rPr lang="en-US" sz="1600" dirty="0">
                <a:latin typeface="+mj-lt"/>
              </a:rPr>
              <a:t>Flutter</a:t>
            </a:r>
          </a:p>
          <a:p>
            <a:r>
              <a:rPr lang="en-US" sz="1600" b="1" dirty="0">
                <a:latin typeface="+mj-lt"/>
              </a:rPr>
              <a:t>APIs:</a:t>
            </a:r>
            <a:r>
              <a:rPr lang="en-US" sz="1600" dirty="0">
                <a:latin typeface="+mj-lt"/>
              </a:rPr>
              <a:t> GoogleMaps API</a:t>
            </a:r>
            <a:endParaRPr lang="en-US" sz="1600" b="1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Platform: </a:t>
            </a:r>
            <a:r>
              <a:rPr lang="en-US" sz="1600" dirty="0">
                <a:latin typeface="+mj-lt"/>
              </a:rPr>
              <a:t>Android</a:t>
            </a:r>
          </a:p>
          <a:p>
            <a:r>
              <a:rPr lang="en-US" sz="1600" b="1" dirty="0">
                <a:latin typeface="+mj-lt"/>
              </a:rPr>
              <a:t>IDE: </a:t>
            </a:r>
            <a:r>
              <a:rPr lang="en-US" sz="1600" dirty="0">
                <a:latin typeface="+mj-lt"/>
              </a:rPr>
              <a:t>Visual Studio Code, Android Studio</a:t>
            </a:r>
          </a:p>
          <a:p>
            <a:r>
              <a:rPr lang="en-US" sz="1600" b="1" dirty="0">
                <a:latin typeface="+mj-lt"/>
              </a:rPr>
              <a:t>Database: </a:t>
            </a:r>
            <a:r>
              <a:rPr lang="en-US" sz="1600" dirty="0">
                <a:latin typeface="+mj-lt"/>
              </a:rPr>
              <a:t>Firebase</a:t>
            </a:r>
            <a:endParaRPr lang="en-US" sz="1600" b="1" dirty="0">
              <a:latin typeface="+mj-lt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5129C9-ABC7-0889-BB10-9F2AC3B53B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3074" name="Picture 2" descr="flutter&quot; Icon - Download for free – Iconduck">
            <a:extLst>
              <a:ext uri="{FF2B5EF4-FFF2-40B4-BE49-F238E27FC236}">
                <a16:creationId xmlns:a16="http://schemas.microsoft.com/office/drawing/2014/main" id="{4D0DAC7B-7208-08CC-5540-52BE4C6D2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39" y="3776094"/>
            <a:ext cx="569692" cy="7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34F1C37-FD2D-34A3-98B9-F21910F84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33" y="3719084"/>
            <a:ext cx="761641" cy="76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oogle Maps Icon transparent PNG - StickPNG">
            <a:extLst>
              <a:ext uri="{FF2B5EF4-FFF2-40B4-BE49-F238E27FC236}">
                <a16:creationId xmlns:a16="http://schemas.microsoft.com/office/drawing/2014/main" id="{36DE4410-F107-377C-CAF0-4BFAAEB8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130" y="3608172"/>
            <a:ext cx="987530" cy="98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ndroid Logo PNG Images, Android Symbols, Icon - Free Transparent PNG Logos">
            <a:extLst>
              <a:ext uri="{FF2B5EF4-FFF2-40B4-BE49-F238E27FC236}">
                <a16:creationId xmlns:a16="http://schemas.microsoft.com/office/drawing/2014/main" id="{C66AE2D3-210B-6BE3-D39B-1D3EF0FC8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35" y="3271783"/>
            <a:ext cx="2176575" cy="163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Visual Studio Code icon PNG and SVG Vector Free Download">
            <a:extLst>
              <a:ext uri="{FF2B5EF4-FFF2-40B4-BE49-F238E27FC236}">
                <a16:creationId xmlns:a16="http://schemas.microsoft.com/office/drawing/2014/main" id="{63143B5A-29B1-75A4-0E98-5759BE70C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20" y="3665907"/>
            <a:ext cx="882619" cy="87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android studio&quot; Icon - Download for free – Iconduck">
            <a:extLst>
              <a:ext uri="{FF2B5EF4-FFF2-40B4-BE49-F238E27FC236}">
                <a16:creationId xmlns:a16="http://schemas.microsoft.com/office/drawing/2014/main" id="{58EB0A15-42A7-76ED-C2FC-187A2068A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373" y="3660318"/>
            <a:ext cx="834526" cy="87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Firebase, google icon - Free download on Iconfinder">
            <a:extLst>
              <a:ext uri="{FF2B5EF4-FFF2-40B4-BE49-F238E27FC236}">
                <a16:creationId xmlns:a16="http://schemas.microsoft.com/office/drawing/2014/main" id="{0B234FF0-38E4-4681-83B4-70432BA9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481" y="3482875"/>
            <a:ext cx="1234056" cy="12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8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709" y="96373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Project status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6270"/>
              </p:ext>
            </p:extLst>
          </p:nvPr>
        </p:nvGraphicFramePr>
        <p:xfrm>
          <a:off x="1156996" y="1530842"/>
          <a:ext cx="6602859" cy="185420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60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Abstract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yet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6571DDE-9A38-7FC4-39FB-A7245DAC6C5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747321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645" y="96373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References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12194-35C1-0574-69BA-BA71D9FC0B2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8AAB-FC66-4CD3-4565-1918786CD6C9}"/>
              </a:ext>
            </a:extLst>
          </p:cNvPr>
          <p:cNvSpPr txBox="1"/>
          <p:nvPr/>
        </p:nvSpPr>
        <p:spPr>
          <a:xfrm>
            <a:off x="669850" y="909756"/>
            <a:ext cx="801695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[1]. Nor Amanina Binti </a:t>
            </a:r>
            <a:r>
              <a:rPr lang="en-IN" dirty="0" err="1"/>
              <a:t>Zamri</a:t>
            </a:r>
            <a:r>
              <a:rPr lang="en-IN" dirty="0"/>
              <a:t>, Nik Sakinah Binti Nik Ab Aziz – “Road Assist Mobile Application System (Road Assist)”, 2022</a:t>
            </a:r>
          </a:p>
          <a:p>
            <a:pPr algn="just"/>
            <a:r>
              <a:rPr lang="en-IN" dirty="0"/>
              <a:t>DOI: 10.1109/ICDCECE53908.2022.9793033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[2]. M.A.D. Wickrama, D. S. C. Dharmakeerthi, S. A. </a:t>
            </a:r>
            <a:r>
              <a:rPr lang="en-IN" dirty="0" err="1"/>
              <a:t>Balasooriya</a:t>
            </a:r>
            <a:r>
              <a:rPr lang="en-IN" dirty="0"/>
              <a:t> – “Mobile Based Solution for Vehicle Assistance”, 2022</a:t>
            </a:r>
          </a:p>
          <a:p>
            <a:pPr algn="just"/>
            <a:r>
              <a:rPr lang="en-IN" dirty="0"/>
              <a:t>DOI: 10.1109/ICAC54203.2021.9671196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[3]. Sahel </a:t>
            </a:r>
            <a:r>
              <a:rPr lang="en-IN" dirty="0" err="1"/>
              <a:t>Bej</a:t>
            </a:r>
            <a:r>
              <a:rPr lang="en-IN" dirty="0"/>
              <a:t>, Swarnava Roy, Debjit Daw – “SmartPave: An Advanced IoT-Based System for Real-</a:t>
            </a:r>
          </a:p>
          <a:p>
            <a:pPr algn="just"/>
            <a:r>
              <a:rPr lang="en-IN" dirty="0"/>
              <a:t>Time Pothole Detection”, Tracking, and Maintenance, 2023</a:t>
            </a:r>
          </a:p>
          <a:p>
            <a:pPr algn="just"/>
            <a:r>
              <a:rPr lang="en-IN" dirty="0"/>
              <a:t>DOI: 10.1109/APSIT58554.2023.10201720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[4]. A.K.M. </a:t>
            </a:r>
            <a:r>
              <a:rPr lang="en-IN" dirty="0" err="1"/>
              <a:t>Jobayer</a:t>
            </a:r>
            <a:r>
              <a:rPr lang="en-IN" dirty="0"/>
              <a:t> Al </a:t>
            </a:r>
            <a:r>
              <a:rPr lang="en-IN" dirty="0" err="1"/>
              <a:t>Masud</a:t>
            </a:r>
            <a:r>
              <a:rPr lang="en-IN" dirty="0"/>
              <a:t>, </a:t>
            </a:r>
            <a:r>
              <a:rPr lang="en-IN" dirty="0" err="1"/>
              <a:t>Saraban</a:t>
            </a:r>
            <a:r>
              <a:rPr lang="en-IN" dirty="0"/>
              <a:t> </a:t>
            </a:r>
            <a:r>
              <a:rPr lang="en-IN" dirty="0" err="1"/>
              <a:t>Tasnim</a:t>
            </a:r>
            <a:r>
              <a:rPr lang="en-IN" dirty="0"/>
              <a:t> </a:t>
            </a:r>
            <a:r>
              <a:rPr lang="en-IN" dirty="0" err="1"/>
              <a:t>Sharin</a:t>
            </a:r>
            <a:r>
              <a:rPr lang="en-IN" dirty="0"/>
              <a:t>, </a:t>
            </a:r>
            <a:r>
              <a:rPr lang="en-IN" dirty="0" err="1"/>
              <a:t>Khandokar</a:t>
            </a:r>
            <a:r>
              <a:rPr lang="en-IN" dirty="0"/>
              <a:t> Farhan Tanvir Shawon – “Pothole Detection Using Machine Learning Algorithms”, 2021</a:t>
            </a:r>
          </a:p>
          <a:p>
            <a:pPr algn="just"/>
            <a:r>
              <a:rPr lang="en-IN" dirty="0"/>
              <a:t>DOI: 10.1109/ICSPCS53099.2021.9660216</a:t>
            </a:r>
          </a:p>
        </p:txBody>
      </p:sp>
    </p:spTree>
    <p:extLst>
      <p:ext uri="{BB962C8B-B14F-4D97-AF65-F5344CB8AC3E}">
        <p14:creationId xmlns:p14="http://schemas.microsoft.com/office/powerpoint/2010/main" val="1904107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3833"/>
            <a:ext cx="8030497" cy="1614948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702D-3DC0-995F-47C6-B7111959112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762773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57" y="225350"/>
            <a:ext cx="6117431" cy="627321"/>
          </a:xfrm>
        </p:spPr>
        <p:txBody>
          <a:bodyPr/>
          <a:lstStyle/>
          <a:p>
            <a:r>
              <a:rPr lang="en-US" sz="2400" dirty="0">
                <a:latin typeface="Bookman Old Style" panose="02050604050505020204" pitchFamily="18" charset="0"/>
              </a:rPr>
              <a:t>Project seminar–I Evaluation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01546"/>
              </p:ext>
            </p:extLst>
          </p:nvPr>
        </p:nvGraphicFramePr>
        <p:xfrm>
          <a:off x="1123308" y="1279490"/>
          <a:ext cx="6602859" cy="222504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60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Rubrics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Literature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 and </a:t>
                      </a: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Problem </a:t>
                      </a:r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Illustration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Proposed Method and  </a:t>
                      </a:r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Illustration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7436991-9AFE-FAAC-BDEB-FA5AA8AC375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3445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2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20" y="282766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769" y="1232922"/>
            <a:ext cx="7514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ClearNav, an innovative app, redefines the driving experience through crowd-sourced data on road imperfections.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Users play a pivotal role by effortlessly uploading the locations of potholes and deteriorating roads.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The app establishes a comprehensive real-time navigation database, prioritizing user-generated reports for effective issue resolution.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ClearNav's integrated real-time navigation aid ensures users receive alerts about reported road problems and suggests alternative routes.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The app's community-driven approach fosters active user engagement, contributing to a dynamic database for continuous road safety improvement.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ClearNav stands as a collaborative solution, not just an app, shaping the future of road safety and elevating the driving experience.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44BBED-AE2C-010D-2453-D2853B3825F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46092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3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500" y="135376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Concept Tree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F52792-A142-19A6-1019-14D1EC1B211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03CB56-3054-FA1A-8D7A-1C00E278B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33" y="796972"/>
            <a:ext cx="6608282" cy="42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541" y="404798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Literature</a:t>
            </a:r>
            <a:br>
              <a:rPr lang="en-US" sz="3600" dirty="0">
                <a:latin typeface="Bookman Old Style" panose="02050604050505020204" pitchFamily="18" charset="0"/>
              </a:rPr>
            </a:br>
            <a:endParaRPr lang="en-US" sz="36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43413"/>
              </p:ext>
            </p:extLst>
          </p:nvPr>
        </p:nvGraphicFramePr>
        <p:xfrm>
          <a:off x="710718" y="895236"/>
          <a:ext cx="7614130" cy="402844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53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2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3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Advanced Driver Assistance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Can reduce the likelihood of accidents and improve overall road safety.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ADAS technologies can increase the cost of vehicles.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Automated Emergency Braking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Automatically applies brakes in emergency situations, reducing the severity of collisions.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Limited by the vehicle's speed and sensor capabilities.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Intelligent Speed Assistance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Helps prevent speeding-related accidents by alerting or limiting vehicle speed.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Relies on accurate mapping and real-time traffic sign recognition.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Vehicle-to-Everything (V2X)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Facilitates communication between vehicles and infrastructure, sharing real-time data for enhanced safety.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Privacy and security concerns need to be addressed.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Warning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warn the drivers prior road problems.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Signs may not be made immediately.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Roadside Crash Barriers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Mitigates the severity of accidents by preventing vehicles from leaving the road.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Installation and maintenance costs can be high.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35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759" y="120316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Literature</a:t>
            </a:r>
            <a:r>
              <a:rPr lang="en-US" sz="3600" dirty="0"/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17866"/>
              </p:ext>
            </p:extLst>
          </p:nvPr>
        </p:nvGraphicFramePr>
        <p:xfrm>
          <a:off x="667550" y="990249"/>
          <a:ext cx="7544715" cy="3876040"/>
        </p:xfrm>
        <a:graphic>
          <a:graphicData uri="http://schemas.openxmlformats.org/drawingml/2006/table">
            <a:tbl>
              <a:tblPr firstRow="1" bandRow="1">
                <a:tableStyleId>{1D3205E1-8B83-452B-8570-0B3C4014EAE2}</a:tableStyleId>
              </a:tblPr>
              <a:tblGrid>
                <a:gridCol w="154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Strategies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Nor Amanina Binti </a:t>
                      </a:r>
                      <a:r>
                        <a:rPr lang="en-US" sz="1200" dirty="0" err="1"/>
                        <a:t>Zamri</a:t>
                      </a:r>
                      <a:r>
                        <a:rPr lang="en-US" sz="1200" dirty="0"/>
                        <a:t>, Nik Sakinah Binti Nik Ab Aziz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Road Assist Mobile Application System,2022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Informs drivers’ insurance providers when having car breakdown issue.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Cannot guarantee immediate response.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Shubhranshu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Barnwal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Vehicle Behavior Analysis for Uneven Road Surface Detection, 2020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Uneven road surfaces are identified from specific motion patterns which are described using a Hidden Markov Model based trajectory classification model.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Doesn’t alert the drivers prior i.e. unless entering the uneven roads or encountering potholes.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Sahel </a:t>
                      </a:r>
                      <a:r>
                        <a:rPr lang="en-US" sz="1200" dirty="0" err="1"/>
                        <a:t>Bej</a:t>
                      </a:r>
                      <a:r>
                        <a:rPr lang="en-US" sz="1200" dirty="0"/>
                        <a:t>, Swarnava 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SmartPave,an</a:t>
                      </a:r>
                      <a:r>
                        <a:rPr lang="en-US" sz="1200" dirty="0"/>
                        <a:t> IoT-based pothole-</a:t>
                      </a:r>
                    </a:p>
                    <a:p>
                      <a:r>
                        <a:rPr lang="en-US" sz="1200" dirty="0"/>
                        <a:t>tracking system,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Deep learning and IoT based, uses ultrasonic sensors, can alert the drivers prior to the uneven roads.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Practicality, installation and cost considerations.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A.K.M. </a:t>
                      </a:r>
                      <a:r>
                        <a:rPr lang="es-ES" sz="1200" dirty="0" err="1"/>
                        <a:t>Jobayer</a:t>
                      </a:r>
                      <a:r>
                        <a:rPr lang="es-ES" sz="1200" dirty="0"/>
                        <a:t> Al Masud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Pothole detection using Machine Learning,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detect road imbalances and damages caused by them by alerting the drivers about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Quite difficult to implement in existing transportation without any displays/smart devices.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EF5E-1887-B37F-F81C-8CDF803F1E1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9344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6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165" y="144675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Problem Statement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A87871-890B-3A57-6D54-0DAC50B09D5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B7A64-8553-5FD1-615D-227F6722CA95}"/>
              </a:ext>
            </a:extLst>
          </p:cNvPr>
          <p:cNvSpPr txBox="1"/>
          <p:nvPr/>
        </p:nvSpPr>
        <p:spPr>
          <a:xfrm>
            <a:off x="879429" y="1288418"/>
            <a:ext cx="719385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Current methods lack efficiency in providing timely information on road conditions, leaving drivers vulnerable to hazards. ClearNav seeks to overcome this limitation by leveraging user-generated data to create a dynamic map of road conditions for enhanced safety and navigation.</a:t>
            </a:r>
          </a:p>
          <a:p>
            <a:pPr algn="just"/>
            <a:endParaRPr lang="en-IN" dirty="0"/>
          </a:p>
          <a:p>
            <a:pPr algn="just"/>
            <a:endParaRPr lang="en-IN" b="1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b="1" dirty="0"/>
              <a:t>Disadvantages: </a:t>
            </a:r>
            <a:r>
              <a:rPr lang="en-IN" dirty="0"/>
              <a:t>The inadequacy of existing approaches to deliver timely information on road quality poses a significant disadvantage to drivers, often leading to unforeseen challenges and jeopardizing safety. ClearNav addresses this gap by employing a community-driven model to promptly capture and share real-time road hazard data.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96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7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630" y="162943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Problem Illustration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881538-30FA-EB70-884B-B06E4438627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20C92-C598-04A9-0E0E-607E486C5439}"/>
              </a:ext>
            </a:extLst>
          </p:cNvPr>
          <p:cNvSpPr txBox="1"/>
          <p:nvPr/>
        </p:nvSpPr>
        <p:spPr>
          <a:xfrm>
            <a:off x="643547" y="959558"/>
            <a:ext cx="804325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Road safety is a significant concern, with a specific focus on addressing the challenges posed by uneven roads and potholes.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Existing technological solutions in road safety primarily concentrate on in-car safety, traffic management, and navigation.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Uneven road surfaces, particularly potholes, contribute to vehicular damage and pose risks to both drivers and pedestrians.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There is a noticeable gap in dedicated technologies aimed at detecting, reporting, and addressing the specific challenges posed by uneven roads.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absence of such technologies increases the vulnerability of road users and hampers overall road safety efforts.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Innovative solutions tailored to identify and mitigate the impact of uneven roads are essential for enhancing transportation safety.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 community-driven approach involving active participation in reporting and addressing road hazards can contribute to a safer road environment.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Integration of these technologies with navigation systems could provide real-time information and alternative routes for drivers, improving overall awareness.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54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8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18" y="160556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Problem Illustration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881538-30FA-EB70-884B-B06E4438627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CFA563A-D6D3-FF31-4B8E-5485CC09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67" y="1145369"/>
            <a:ext cx="3177470" cy="30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ochi: Minus proper repairs, uneven roads a risk for two-wheelers | Kochi  News - Times of India">
            <a:extLst>
              <a:ext uri="{FF2B5EF4-FFF2-40B4-BE49-F238E27FC236}">
                <a16:creationId xmlns:a16="http://schemas.microsoft.com/office/drawing/2014/main" id="{B5B6F08C-36E2-DD51-D234-BF693994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145369"/>
            <a:ext cx="2870200" cy="296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2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9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18" y="160556"/>
            <a:ext cx="6117431" cy="62732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Problem Illustration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881538-30FA-EB70-884B-B06E4438627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896446" y="4773227"/>
            <a:ext cx="33511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2050" name="Picture 2" descr="Pothole woes: High courts pull up Mumbai, Bengaluru civic bodies for  negligence | HT Auto">
            <a:extLst>
              <a:ext uri="{FF2B5EF4-FFF2-40B4-BE49-F238E27FC236}">
                <a16:creationId xmlns:a16="http://schemas.microsoft.com/office/drawing/2014/main" id="{34327920-3D0E-B5AC-D7F7-20811735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18" y="1028723"/>
            <a:ext cx="2294483" cy="143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QB roads: Excess moisture, 'freeze-thaw' conditions result in series of  highway potholes - Sooke News Mirror">
            <a:extLst>
              <a:ext uri="{FF2B5EF4-FFF2-40B4-BE49-F238E27FC236}">
                <a16:creationId xmlns:a16="http://schemas.microsoft.com/office/drawing/2014/main" id="{659CD5DB-CD72-D99C-5135-926C14EB0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42" y="1026151"/>
            <a:ext cx="2225712" cy="143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ODOT repairing pothole on I-205, damaging roughly 40 cars | kgw.com">
            <a:extLst>
              <a:ext uri="{FF2B5EF4-FFF2-40B4-BE49-F238E27FC236}">
                <a16:creationId xmlns:a16="http://schemas.microsoft.com/office/drawing/2014/main" id="{5825DF7D-5CC5-AADC-13F7-C3B4A4478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19" y="2670827"/>
            <a:ext cx="2294482" cy="138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akinada roads full of craters, potholes, puddles">
            <a:extLst>
              <a:ext uri="{FF2B5EF4-FFF2-40B4-BE49-F238E27FC236}">
                <a16:creationId xmlns:a16="http://schemas.microsoft.com/office/drawing/2014/main" id="{38D3CAED-B61E-B309-61A3-45E945234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43" y="2670827"/>
            <a:ext cx="2225712" cy="138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To Deal With Pesky Potholes | Mike Duman">
            <a:extLst>
              <a:ext uri="{FF2B5EF4-FFF2-40B4-BE49-F238E27FC236}">
                <a16:creationId xmlns:a16="http://schemas.microsoft.com/office/drawing/2014/main" id="{B19EAD99-2C66-1376-2E94-9BBFB1324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770" y="1026151"/>
            <a:ext cx="2225712" cy="143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nly 35 potholes in Mumbai now, believe it or not! | Mumbai news -  Hindustan Times">
            <a:extLst>
              <a:ext uri="{FF2B5EF4-FFF2-40B4-BE49-F238E27FC236}">
                <a16:creationId xmlns:a16="http://schemas.microsoft.com/office/drawing/2014/main" id="{F7465654-59D9-C341-9B64-1B59C20E7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06" y="2670827"/>
            <a:ext cx="2196275" cy="138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74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1276</Words>
  <Application>Microsoft Office PowerPoint</Application>
  <PresentationFormat>On-screen Show (16:9)</PresentationFormat>
  <Paragraphs>190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Noto Sans Symbols</vt:lpstr>
      <vt:lpstr>Calibri</vt:lpstr>
      <vt:lpstr>Trebuchet MS</vt:lpstr>
      <vt:lpstr>1_Office Theme</vt:lpstr>
      <vt:lpstr>A Seminar on ClearNav, a pothole alert navigation application</vt:lpstr>
      <vt:lpstr>Introduction</vt:lpstr>
      <vt:lpstr>Concept Tree</vt:lpstr>
      <vt:lpstr>Literature </vt:lpstr>
      <vt:lpstr>Literature </vt:lpstr>
      <vt:lpstr>Problem Statement</vt:lpstr>
      <vt:lpstr>Problem Illustration</vt:lpstr>
      <vt:lpstr>Problem Illustration</vt:lpstr>
      <vt:lpstr>Problem Illustration</vt:lpstr>
      <vt:lpstr>Proposed Method</vt:lpstr>
      <vt:lpstr>Proposed Method</vt:lpstr>
      <vt:lpstr>Proposed Method Illustration</vt:lpstr>
      <vt:lpstr>Parameters </vt:lpstr>
      <vt:lpstr>Experiment Environment</vt:lpstr>
      <vt:lpstr>Project status</vt:lpstr>
      <vt:lpstr>References</vt:lpstr>
      <vt:lpstr>Thank you</vt:lpstr>
      <vt:lpstr>Project seminar–I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TITILE</dc:title>
  <dc:creator>Raj</dc:creator>
  <cp:lastModifiedBy>Sai Ganesh Kolluri</cp:lastModifiedBy>
  <cp:revision>30</cp:revision>
  <dcterms:modified xsi:type="dcterms:W3CDTF">2024-01-29T15:17:22Z</dcterms:modified>
</cp:coreProperties>
</file>