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18"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sz="half" idx="1"/>
          </p:nvPr>
        </p:nvSpPr>
        <p:spPr>
          <a:xfrm>
            <a:off x="457200" y="1200152"/>
            <a:ext cx="4038600" cy="3394501"/>
          </a:xfrm>
          <a:prstGeom prst="rect">
            <a:avLst/>
          </a:prstGeom>
        </p:spPr>
        <p:txBody>
          <a:bodyPr/>
          <a:lstStyle>
            <a:lvl1pPr indent="-1066800">
              <a:spcBef>
                <a:spcPts val="500"/>
              </a:spcBef>
              <a:buSzPts val="2900"/>
              <a:defRPr sz="2900"/>
            </a:lvl1pPr>
            <a:lvl2pPr marL="1065783" indent="-1097533">
              <a:spcBef>
                <a:spcPts val="500"/>
              </a:spcBef>
              <a:buSzPts val="2900"/>
              <a:defRPr sz="2900"/>
            </a:lvl2pPr>
            <a:lvl3pPr marL="1686076" indent="-1139976">
              <a:spcBef>
                <a:spcPts val="500"/>
              </a:spcBef>
              <a:buSzPts val="2900"/>
              <a:defRPr sz="2900"/>
            </a:lvl3pPr>
            <a:lvl4pPr marL="2233194" indent="-1172744">
              <a:spcBef>
                <a:spcPts val="500"/>
              </a:spcBef>
              <a:buSzPts val="2900"/>
              <a:defRPr sz="2900"/>
            </a:lvl4pPr>
            <a:lvl5pPr marL="2690394" indent="-1172744">
              <a:spcBef>
                <a:spcPts val="500"/>
              </a:spcBef>
              <a:buSzPts val="2900"/>
              <a:defRPr sz="2900"/>
            </a:lvl5pPr>
          </a:lstStyle>
          <a:p>
            <a:r>
              <a:t>Body Level One</a:t>
            </a:r>
          </a:p>
          <a:p>
            <a:pPr lvl="1"/>
            <a:r>
              <a:t>Body Level Two</a:t>
            </a:r>
          </a:p>
          <a:p>
            <a:pPr lvl="2"/>
            <a:r>
              <a:t>Body Level Three</a:t>
            </a:r>
          </a:p>
          <a:p>
            <a:pPr lvl="3"/>
            <a:r>
              <a:t>Body Level Four</a:t>
            </a:r>
          </a:p>
          <a:p>
            <a:pPr lvl="4"/>
            <a:r>
              <a:t>Body Level Five</a:t>
            </a:r>
          </a:p>
        </p:txBody>
      </p:sp>
      <p:sp>
        <p:nvSpPr>
          <p:cNvPr id="22" name="Google Shape;20;p21"/>
          <p:cNvSpPr txBox="1">
            <a:spLocks noGrp="1"/>
          </p:cNvSpPr>
          <p:nvPr>
            <p:ph type="body" sz="half" idx="21"/>
          </p:nvPr>
        </p:nvSpPr>
        <p:spPr>
          <a:xfrm>
            <a:off x="4648200" y="1200151"/>
            <a:ext cx="4038600" cy="3394502"/>
          </a:xfrm>
          <a:prstGeom prst="rect">
            <a:avLst/>
          </a:prstGeom>
        </p:spPr>
        <p:txBody>
          <a:bodyPr/>
          <a:lstStyle/>
          <a:p>
            <a:pPr indent="-1066800">
              <a:spcBef>
                <a:spcPts val="500"/>
              </a:spcBef>
              <a:buSzPts val="2900"/>
              <a:defRPr sz="2900"/>
            </a:pPr>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sz="quarter" idx="1"/>
          </p:nvPr>
        </p:nvSpPr>
        <p:spPr>
          <a:xfrm>
            <a:off x="457200" y="1151334"/>
            <a:ext cx="4040100" cy="480001"/>
          </a:xfrm>
          <a:prstGeom prst="rect">
            <a:avLst/>
          </a:prstGeom>
        </p:spPr>
        <p:txBody>
          <a:bodyPr anchor="b"/>
          <a:lstStyle>
            <a:lvl1pPr marL="228600" indent="0">
              <a:spcBef>
                <a:spcPts val="400"/>
              </a:spcBef>
              <a:buClrTx/>
              <a:buSzTx/>
              <a:buFontTx/>
              <a:buNone/>
              <a:defRPr sz="2500" b="1"/>
            </a:lvl1pPr>
            <a:lvl2pPr marL="228600" indent="457200">
              <a:spcBef>
                <a:spcPts val="400"/>
              </a:spcBef>
              <a:buClrTx/>
              <a:buSzTx/>
              <a:buFontTx/>
              <a:buNone/>
              <a:defRPr sz="2500" b="1"/>
            </a:lvl2pPr>
            <a:lvl3pPr marL="228600" indent="914400">
              <a:spcBef>
                <a:spcPts val="400"/>
              </a:spcBef>
              <a:buClrTx/>
              <a:buSzTx/>
              <a:buFontTx/>
              <a:buNone/>
              <a:defRPr sz="2500" b="1"/>
            </a:lvl3pPr>
            <a:lvl4pPr marL="228600" indent="1371600">
              <a:spcBef>
                <a:spcPts val="400"/>
              </a:spcBef>
              <a:buClrTx/>
              <a:buSzTx/>
              <a:buFontTx/>
              <a:buNone/>
              <a:defRPr sz="2500" b="1"/>
            </a:lvl4pPr>
            <a:lvl5pPr marL="228600" indent="1828800">
              <a:spcBef>
                <a:spcPts val="400"/>
              </a:spcBef>
              <a:buClrTx/>
              <a:buSzTx/>
              <a:buFontTx/>
              <a:buNone/>
              <a:defRPr sz="2500" b="1"/>
            </a:lvl5pPr>
          </a:lstStyle>
          <a:p>
            <a:r>
              <a:t>Body Level One</a:t>
            </a:r>
          </a:p>
          <a:p>
            <a:pPr lvl="1"/>
            <a:r>
              <a:t>Body Level Two</a:t>
            </a:r>
          </a:p>
          <a:p>
            <a:pPr lvl="2"/>
            <a:r>
              <a:t>Body Level Three</a:t>
            </a:r>
          </a:p>
          <a:p>
            <a:pPr lvl="3"/>
            <a:r>
              <a:t>Body Level Four</a:t>
            </a:r>
          </a:p>
          <a:p>
            <a:pPr lvl="4"/>
            <a:r>
              <a:t>Body Level Five</a:t>
            </a:r>
          </a:p>
        </p:txBody>
      </p:sp>
      <p:sp>
        <p:nvSpPr>
          <p:cNvPr id="32" name="Google Shape;27;p22"/>
          <p:cNvSpPr txBox="1">
            <a:spLocks noGrp="1"/>
          </p:cNvSpPr>
          <p:nvPr>
            <p:ph type="body" sz="half" idx="21"/>
          </p:nvPr>
        </p:nvSpPr>
        <p:spPr>
          <a:xfrm>
            <a:off x="457200" y="1631155"/>
            <a:ext cx="4040100" cy="2963402"/>
          </a:xfrm>
          <a:prstGeom prst="rect">
            <a:avLst/>
          </a:prstGeom>
        </p:spPr>
        <p:txBody>
          <a:bodyPr/>
          <a:lstStyle/>
          <a:p>
            <a:pPr indent="-946150">
              <a:spcBef>
                <a:spcPts val="400"/>
              </a:spcBef>
              <a:buSzPts val="2500"/>
              <a:defRPr sz="2500"/>
            </a:pPr>
            <a:endParaRPr/>
          </a:p>
        </p:txBody>
      </p:sp>
      <p:sp>
        <p:nvSpPr>
          <p:cNvPr id="33" name="Google Shape;28;p22"/>
          <p:cNvSpPr txBox="1">
            <a:spLocks noGrp="1"/>
          </p:cNvSpPr>
          <p:nvPr>
            <p:ph type="body" sz="quarter" idx="22"/>
          </p:nvPr>
        </p:nvSpPr>
        <p:spPr>
          <a:xfrm>
            <a:off x="4645026" y="1151334"/>
            <a:ext cx="4041901" cy="480001"/>
          </a:xfrm>
          <a:prstGeom prst="rect">
            <a:avLst/>
          </a:prstGeom>
        </p:spPr>
        <p:txBody>
          <a:bodyPr anchor="b"/>
          <a:lstStyle/>
          <a:p>
            <a:pPr marL="228600" indent="0">
              <a:spcBef>
                <a:spcPts val="400"/>
              </a:spcBef>
              <a:buClrTx/>
              <a:buSzTx/>
              <a:buFontTx/>
              <a:buNone/>
              <a:defRPr sz="2500" b="1"/>
            </a:pPr>
            <a:endParaRPr/>
          </a:p>
        </p:txBody>
      </p:sp>
      <p:sp>
        <p:nvSpPr>
          <p:cNvPr id="34" name="Google Shape;29;p22"/>
          <p:cNvSpPr txBox="1">
            <a:spLocks noGrp="1"/>
          </p:cNvSpPr>
          <p:nvPr>
            <p:ph type="body" sz="half" idx="23"/>
          </p:nvPr>
        </p:nvSpPr>
        <p:spPr>
          <a:xfrm>
            <a:off x="4645026" y="1631155"/>
            <a:ext cx="4041901" cy="2963402"/>
          </a:xfrm>
          <a:prstGeom prst="rect">
            <a:avLst/>
          </a:prstGeom>
        </p:spPr>
        <p:txBody>
          <a:bodyPr/>
          <a:lstStyle/>
          <a:p>
            <a:pPr indent="-946150">
              <a:spcBef>
                <a:spcPts val="400"/>
              </a:spcBef>
              <a:buSzPts val="2500"/>
              <a:defRPr sz="2500"/>
            </a:pPr>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457201" y="204788"/>
            <a:ext cx="3008402" cy="871800"/>
          </a:xfrm>
          <a:prstGeom prst="rect">
            <a:avLst/>
          </a:prstGeom>
        </p:spPr>
        <p:txBody>
          <a:bodyPr anchor="b"/>
          <a:lstStyle>
            <a:lvl1pPr algn="l">
              <a:defRPr sz="1400">
                <a:latin typeface="+mn-lt"/>
                <a:ea typeface="+mn-ea"/>
                <a:cs typeface="+mn-cs"/>
                <a:sym typeface="Arial"/>
              </a:defRPr>
            </a:lvl1pPr>
          </a:lstStyle>
          <a:p>
            <a:r>
              <a:t>Title Text</a:t>
            </a:r>
          </a:p>
        </p:txBody>
      </p:sp>
      <p:sp>
        <p:nvSpPr>
          <p:cNvPr id="43" name="Body Level One…"/>
          <p:cNvSpPr txBox="1">
            <a:spLocks noGrp="1"/>
          </p:cNvSpPr>
          <p:nvPr>
            <p:ph type="body" idx="1"/>
          </p:nvPr>
        </p:nvSpPr>
        <p:spPr>
          <a:xfrm>
            <a:off x="3575051" y="204789"/>
            <a:ext cx="5111701" cy="4389900"/>
          </a:xfrm>
          <a:prstGeom prst="rect">
            <a:avLst/>
          </a:prstGeom>
        </p:spPr>
        <p:txBody>
          <a:bodyPr/>
          <a:lstStyle>
            <a:lvl1pPr>
              <a:spcBef>
                <a:spcPts val="600"/>
              </a:spcBef>
              <a:buSzPts val="3300"/>
              <a:defRPr sz="3300"/>
            </a:lvl1pPr>
            <a:lvl2pPr marL="1061544" indent="-1213944">
              <a:spcBef>
                <a:spcPts val="600"/>
              </a:spcBef>
              <a:buSzPts val="3300"/>
              <a:defRPr sz="3300"/>
            </a:lvl2pPr>
            <a:lvl3pPr marL="1674367" indent="-1248917">
              <a:spcBef>
                <a:spcPts val="600"/>
              </a:spcBef>
              <a:buSzPts val="3300"/>
              <a:defRPr sz="3300"/>
            </a:lvl3pPr>
            <a:lvl4pPr marL="2300514" indent="-1297214">
              <a:spcBef>
                <a:spcPts val="600"/>
              </a:spcBef>
              <a:buSzPts val="3300"/>
              <a:defRPr sz="3300"/>
            </a:lvl4pPr>
            <a:lvl5pPr marL="2757714" indent="-1297214">
              <a:spcBef>
                <a:spcPts val="600"/>
              </a:spcBef>
              <a:buSzPts val="3300"/>
              <a:defRPr sz="3300"/>
            </a:lvl5pPr>
          </a:lstStyle>
          <a:p>
            <a:r>
              <a:t>Body Level One</a:t>
            </a:r>
          </a:p>
          <a:p>
            <a:pPr lvl="1"/>
            <a:r>
              <a:t>Body Level Two</a:t>
            </a:r>
          </a:p>
          <a:p>
            <a:pPr lvl="2"/>
            <a:r>
              <a:t>Body Level Three</a:t>
            </a:r>
          </a:p>
          <a:p>
            <a:pPr lvl="3"/>
            <a:r>
              <a:t>Body Level Four</a:t>
            </a:r>
          </a:p>
          <a:p>
            <a:pPr lvl="4"/>
            <a:r>
              <a:t>Body Level Five</a:t>
            </a:r>
          </a:p>
        </p:txBody>
      </p:sp>
      <p:sp>
        <p:nvSpPr>
          <p:cNvPr id="44" name="Google Shape;36;p23"/>
          <p:cNvSpPr txBox="1">
            <a:spLocks noGrp="1"/>
          </p:cNvSpPr>
          <p:nvPr>
            <p:ph type="body" sz="half" idx="21"/>
          </p:nvPr>
        </p:nvSpPr>
        <p:spPr>
          <a:xfrm>
            <a:off x="457201" y="1076325"/>
            <a:ext cx="3008402" cy="3518401"/>
          </a:xfrm>
          <a:prstGeom prst="rect">
            <a:avLst/>
          </a:prstGeom>
        </p:spPr>
        <p:txBody>
          <a:bodyPr/>
          <a:lstStyle/>
          <a:p>
            <a:pPr marL="228600" indent="0">
              <a:spcBef>
                <a:spcPts val="200"/>
              </a:spcBef>
              <a:buClrTx/>
              <a:buSzTx/>
              <a:buFontTx/>
              <a:buNone/>
              <a:defRPr sz="1400"/>
            </a:pPr>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792289" y="3600451"/>
            <a:ext cx="5486401" cy="425101"/>
          </a:xfrm>
          <a:prstGeom prst="rect">
            <a:avLst/>
          </a:prstGeom>
        </p:spPr>
        <p:txBody>
          <a:bodyPr anchor="b"/>
          <a:lstStyle>
            <a:lvl1pPr algn="l">
              <a:defRPr sz="1400">
                <a:latin typeface="+mn-lt"/>
                <a:ea typeface="+mn-ea"/>
                <a:cs typeface="+mn-cs"/>
                <a:sym typeface="Arial"/>
              </a:defRPr>
            </a:lvl1pPr>
          </a:lstStyle>
          <a:p>
            <a:r>
              <a:t>Title Text</a:t>
            </a:r>
          </a:p>
        </p:txBody>
      </p:sp>
      <p:sp>
        <p:nvSpPr>
          <p:cNvPr id="53" name="Google Shape;42;p24"/>
          <p:cNvSpPr>
            <a:spLocks noGrp="1"/>
          </p:cNvSpPr>
          <p:nvPr>
            <p:ph type="pic" sz="half" idx="21"/>
          </p:nvPr>
        </p:nvSpPr>
        <p:spPr>
          <a:xfrm>
            <a:off x="1792289" y="459581"/>
            <a:ext cx="5486401" cy="3086101"/>
          </a:xfrm>
          <a:prstGeom prst="rect">
            <a:avLst/>
          </a:prstGeom>
        </p:spPr>
        <p:txBody>
          <a:bodyPr lIns="91439" tIns="45719" rIns="91439" bIns="45719">
            <a:noAutofit/>
          </a:bodyPr>
          <a:lstStyle/>
          <a:p>
            <a:endParaRPr/>
          </a:p>
        </p:txBody>
      </p:sp>
      <p:sp>
        <p:nvSpPr>
          <p:cNvPr id="54" name="Body Level One…"/>
          <p:cNvSpPr txBox="1">
            <a:spLocks noGrp="1"/>
          </p:cNvSpPr>
          <p:nvPr>
            <p:ph type="body" sz="quarter" idx="1"/>
          </p:nvPr>
        </p:nvSpPr>
        <p:spPr>
          <a:xfrm>
            <a:off x="1792289" y="4025505"/>
            <a:ext cx="5486401" cy="603601"/>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Body Level One…"/>
          <p:cNvSpPr txBox="1">
            <a:spLocks noGrp="1"/>
          </p:cNvSpPr>
          <p:nvPr>
            <p:ph type="body" idx="1"/>
          </p:nvPr>
        </p:nvSpPr>
        <p:spPr>
          <a:xfrm rot="5400000">
            <a:off x="2874751" y="-1217400"/>
            <a:ext cx="3394501" cy="8229601"/>
          </a:xfrm>
          <a:prstGeom prst="rect">
            <a:avLst/>
          </a:prstGeom>
        </p:spPr>
        <p:txBody>
          <a:bodyPr/>
          <a:lstStyle>
            <a:lvl1pPr indent="-342900">
              <a:spcBef>
                <a:spcPts val="0"/>
              </a:spcBef>
            </a:lvl1pPr>
            <a:lvl2pPr marL="963756" indent="-392256">
              <a:spcBef>
                <a:spcPts val="0"/>
              </a:spcBef>
            </a:lvl2pPr>
            <a:lvl3pPr marL="1486911" indent="-458211">
              <a:spcBef>
                <a:spcPts val="0"/>
              </a:spcBef>
            </a:lvl3pPr>
            <a:lvl4pPr marL="2036728" indent="-550828">
              <a:spcBef>
                <a:spcPts val="0"/>
              </a:spcBef>
            </a:lvl4pPr>
            <a:lvl5pPr marL="2493928" indent="-550828">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71" name="Title Text"/>
          <p:cNvSpPr txBox="1">
            <a:spLocks noGrp="1"/>
          </p:cNvSpPr>
          <p:nvPr>
            <p:ph type="title"/>
          </p:nvPr>
        </p:nvSpPr>
        <p:spPr>
          <a:xfrm rot="5400000">
            <a:off x="5463750" y="1371630"/>
            <a:ext cx="4388701" cy="2057401"/>
          </a:xfrm>
          <a:prstGeom prst="rect">
            <a:avLst/>
          </a:prstGeom>
        </p:spPr>
        <p:txBody>
          <a:bodyPr/>
          <a:lstStyle/>
          <a:p>
            <a:r>
              <a:t>Title Text</a:t>
            </a:r>
          </a:p>
        </p:txBody>
      </p:sp>
      <p:sp>
        <p:nvSpPr>
          <p:cNvPr id="72" name="Body Level One…"/>
          <p:cNvSpPr txBox="1">
            <a:spLocks noGrp="1"/>
          </p:cNvSpPr>
          <p:nvPr>
            <p:ph type="body" idx="1"/>
          </p:nvPr>
        </p:nvSpPr>
        <p:spPr>
          <a:xfrm rot="5400000">
            <a:off x="1272750" y="-609571"/>
            <a:ext cx="4388700" cy="6019801"/>
          </a:xfrm>
          <a:prstGeom prst="rect">
            <a:avLst/>
          </a:prstGeom>
        </p:spPr>
        <p:txBody>
          <a:bodyPr/>
          <a:lstStyle>
            <a:lvl1pPr indent="-342900">
              <a:spcBef>
                <a:spcPts val="0"/>
              </a:spcBef>
            </a:lvl1pPr>
            <a:lvl2pPr marL="963756" indent="-392256">
              <a:spcBef>
                <a:spcPts val="0"/>
              </a:spcBef>
            </a:lvl2pPr>
            <a:lvl3pPr marL="1486911" indent="-458211">
              <a:spcBef>
                <a:spcPts val="0"/>
              </a:spcBef>
            </a:lvl3pPr>
            <a:lvl4pPr marL="2036728" indent="-550828">
              <a:spcBef>
                <a:spcPts val="0"/>
              </a:spcBef>
            </a:lvl4pPr>
            <a:lvl5pPr marL="2493928" indent="-550828">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normAutofit/>
          </a:bodyPr>
          <a:lstStyle/>
          <a:p>
            <a:r>
              <a:t>Title Text</a:t>
            </a:r>
          </a:p>
        </p:txBody>
      </p:sp>
      <p:sp>
        <p:nvSpPr>
          <p:cNvPr id="3" name="Body Level One…"/>
          <p:cNvSpPr txBox="1">
            <a:spLocks noGrp="1"/>
          </p:cNvSpPr>
          <p:nvPr>
            <p:ph type="body" idx="1"/>
          </p:nvPr>
        </p:nvSpPr>
        <p:spPr>
          <a:xfrm>
            <a:off x="457200" y="1200152"/>
            <a:ext cx="8229600" cy="339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5566" y="4778756"/>
            <a:ext cx="261234" cy="250916"/>
          </a:xfrm>
          <a:prstGeom prst="rect">
            <a:avLst/>
          </a:prstGeom>
          <a:ln w="12700">
            <a:miter lim="400000"/>
          </a:ln>
        </p:spPr>
        <p:txBody>
          <a:bodyPr wrap="none" lIns="47025" tIns="47025" rIns="47025" bIns="47025"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9pPr>
    </p:titleStyle>
    <p:bodyStyle>
      <a:lvl1pPr marL="457200" marR="0" indent="-1187450"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1pPr>
      <a:lvl2pPr marL="1067954" marR="0" indent="-1220354"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2pPr>
      <a:lvl3pPr marL="1689774" marR="0" indent="-1264324"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3pPr>
      <a:lvl4pPr marL="23293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4pPr>
      <a:lvl5pPr marL="27865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5pPr>
      <a:lvl6pPr marL="32437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6pPr>
      <a:lvl7pPr marL="37009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7pPr>
      <a:lvl8pPr marL="41581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8pPr>
      <a:lvl9pPr marL="4615369" marR="0" indent="-1326069" algn="l" defTabSz="914400" rtl="0" latinLnBrk="0">
        <a:lnSpc>
          <a:spcPct val="100000"/>
        </a:lnSpc>
        <a:spcBef>
          <a:spcPts val="3000"/>
        </a:spcBef>
        <a:spcAft>
          <a:spcPts val="0"/>
        </a:spcAft>
        <a:buClr>
          <a:srgbClr val="000000"/>
        </a:buClr>
        <a:buSzPts val="15100"/>
        <a:buFont typeface="Arial"/>
        <a:buChar char="•"/>
        <a:tabLst/>
        <a:defRPr sz="151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83" name="Google Shape;119;p1"/>
          <p:cNvSpPr txBox="1">
            <a:spLocks noGrp="1"/>
          </p:cNvSpPr>
          <p:nvPr>
            <p:ph type="sldNum" sz="quarter" idx="2"/>
          </p:nvPr>
        </p:nvSpPr>
        <p:spPr>
          <a:xfrm>
            <a:off x="8502808" y="4778756"/>
            <a:ext cx="183993"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84" name="Title 1"/>
          <p:cNvSpPr txBox="1">
            <a:spLocks noGrp="1"/>
          </p:cNvSpPr>
          <p:nvPr>
            <p:ph type="title"/>
          </p:nvPr>
        </p:nvSpPr>
        <p:spPr>
          <a:xfrm>
            <a:off x="457200" y="701275"/>
            <a:ext cx="8229600" cy="857401"/>
          </a:xfrm>
          <a:prstGeom prst="rect">
            <a:avLst/>
          </a:prstGeom>
        </p:spPr>
        <p:txBody>
          <a:bodyPr/>
          <a:lstStyle/>
          <a:p>
            <a:pPr>
              <a:defRPr sz="1600">
                <a:latin typeface="Bookman Old Style"/>
                <a:ea typeface="Bookman Old Style"/>
                <a:cs typeface="Bookman Old Style"/>
                <a:sym typeface="Bookman Old Style"/>
              </a:defRPr>
            </a:pPr>
            <a:r>
              <a:t>A Seminar on</a:t>
            </a:r>
            <a:br/>
            <a:r>
              <a:rPr sz="2400"/>
              <a:t>ClearNav, a pothole alert navigation application</a:t>
            </a:r>
          </a:p>
        </p:txBody>
      </p:sp>
      <p:sp>
        <p:nvSpPr>
          <p:cNvPr id="85" name="TextBox 7"/>
          <p:cNvSpPr txBox="1"/>
          <p:nvPr/>
        </p:nvSpPr>
        <p:spPr>
          <a:xfrm>
            <a:off x="5717867" y="3157894"/>
            <a:ext cx="2896129"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Bookman Old Style"/>
                <a:ea typeface="Bookman Old Style"/>
                <a:cs typeface="Bookman Old Style"/>
                <a:sym typeface="Bookman Old Style"/>
              </a:defRPr>
            </a:pPr>
            <a:r>
              <a:t>Project Supervisor </a:t>
            </a:r>
          </a:p>
          <a:p>
            <a:pPr>
              <a:defRPr>
                <a:latin typeface="Bookman Old Style"/>
                <a:ea typeface="Bookman Old Style"/>
                <a:cs typeface="Bookman Old Style"/>
                <a:sym typeface="Bookman Old Style"/>
              </a:defRPr>
            </a:pPr>
            <a:r>
              <a:t>Dr. A. Jyothi</a:t>
            </a:r>
          </a:p>
        </p:txBody>
      </p:sp>
      <p:sp>
        <p:nvSpPr>
          <p:cNvPr id="86" name="TextBox 4"/>
          <p:cNvSpPr txBox="1"/>
          <p:nvPr/>
        </p:nvSpPr>
        <p:spPr>
          <a:xfrm>
            <a:off x="460057" y="3107770"/>
            <a:ext cx="3888089"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Bookman Old Style"/>
                <a:ea typeface="Bookman Old Style"/>
                <a:cs typeface="Bookman Old Style"/>
                <a:sym typeface="Bookman Old Style"/>
              </a:defRPr>
            </a:pPr>
            <a:r>
              <a:t>Team Details:</a:t>
            </a:r>
          </a:p>
          <a:p>
            <a:pPr marL="342900" indent="-342900">
              <a:buClr>
                <a:srgbClr val="000000"/>
              </a:buClr>
              <a:buSzPct val="100000"/>
              <a:buAutoNum type="arabicPeriod"/>
              <a:defRPr>
                <a:latin typeface="Bookman Old Style"/>
                <a:ea typeface="Bookman Old Style"/>
                <a:cs typeface="Bookman Old Style"/>
                <a:sym typeface="Bookman Old Style"/>
              </a:defRPr>
            </a:pPr>
            <a:r>
              <a:t>K. Sai Ganesh (20EG105626)</a:t>
            </a:r>
          </a:p>
          <a:p>
            <a:pPr marL="342900" indent="-342900">
              <a:buClr>
                <a:srgbClr val="000000"/>
              </a:buClr>
              <a:buSzPct val="100000"/>
              <a:buAutoNum type="arabicPeriod"/>
              <a:defRPr>
                <a:latin typeface="Bookman Old Style"/>
                <a:ea typeface="Bookman Old Style"/>
                <a:cs typeface="Bookman Old Style"/>
                <a:sym typeface="Bookman Old Style"/>
              </a:defRPr>
            </a:pPr>
            <a:r>
              <a:t>D. Ajay Chowdhary (20EG105646)</a:t>
            </a:r>
          </a:p>
          <a:p>
            <a:pPr marL="342900" indent="-342900">
              <a:buClr>
                <a:srgbClr val="000000"/>
              </a:buClr>
              <a:buSzPct val="100000"/>
              <a:buAutoNum type="arabicPeriod"/>
              <a:defRPr>
                <a:latin typeface="Bookman Old Style"/>
                <a:ea typeface="Bookman Old Style"/>
                <a:cs typeface="Bookman Old Style"/>
                <a:sym typeface="Bookman Old Style"/>
              </a:defRPr>
            </a:pPr>
            <a:r>
              <a:t>M. Sai Vivek (20EG105632)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ooter Placeholder 6"/>
          <p:cNvSpPr txBox="1"/>
          <p:nvPr/>
        </p:nvSpPr>
        <p:spPr>
          <a:xfrm>
            <a:off x="3171275" y="4683506"/>
            <a:ext cx="2801450" cy="441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37"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38" name="Title 1"/>
          <p:cNvSpPr txBox="1">
            <a:spLocks noGrp="1"/>
          </p:cNvSpPr>
          <p:nvPr>
            <p:ph type="title"/>
          </p:nvPr>
        </p:nvSpPr>
        <p:spPr>
          <a:xfrm>
            <a:off x="435768" y="-1"/>
            <a:ext cx="6117433" cy="627323"/>
          </a:xfrm>
          <a:prstGeom prst="rect">
            <a:avLst/>
          </a:prstGeom>
        </p:spPr>
        <p:txBody>
          <a:bodyPr/>
          <a:lstStyle>
            <a:lvl1pPr>
              <a:defRPr sz="3600">
                <a:latin typeface="Bookman Old Style"/>
                <a:ea typeface="Bookman Old Style"/>
                <a:cs typeface="Bookman Old Style"/>
                <a:sym typeface="Bookman Old Style"/>
              </a:defRPr>
            </a:lvl1pPr>
          </a:lstStyle>
          <a:p>
            <a:r>
              <a:t>Findings </a:t>
            </a:r>
          </a:p>
        </p:txBody>
      </p:sp>
      <p:sp>
        <p:nvSpPr>
          <p:cNvPr id="139" name="User Adoption and Engagement:…"/>
          <p:cNvSpPr txBox="1"/>
          <p:nvPr/>
        </p:nvSpPr>
        <p:spPr>
          <a:xfrm>
            <a:off x="72813" y="1127641"/>
            <a:ext cx="9105426" cy="3336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User Adoption and Engagement:</a:t>
            </a:r>
          </a:p>
          <a:p>
            <a:pPr>
              <a:defRPr b="1"/>
            </a:pPr>
            <a:endParaRPr/>
          </a:p>
          <a:p>
            <a:pPr marL="140368" indent="-140368">
              <a:buSzPct val="100000"/>
              <a:buChar char="•"/>
              <a:defRPr b="1"/>
            </a:pPr>
            <a:r>
              <a:t> High User Interest:</a:t>
            </a:r>
            <a:r>
              <a:rPr b="0"/>
              <a:t> A pilot launch shows a download rate exceeding expectations, with a significant portion of drivers actively reporting road issues.</a:t>
            </a:r>
          </a:p>
          <a:p>
            <a:pPr>
              <a:defRPr b="1"/>
            </a:pPr>
            <a:endParaRPr b="0"/>
          </a:p>
          <a:p>
            <a:pPr marL="140368" indent="-140368">
              <a:buSzPct val="100000"/>
              <a:buChar char="•"/>
              <a:defRPr b="1"/>
            </a:pPr>
            <a:r>
              <a:t> Positive User Perception: </a:t>
            </a:r>
            <a:r>
              <a:rPr b="0"/>
              <a:t>Surveys reveal high user satisfaction with ClearNav, praising its contribution to road safety and appreciating its user-friendly interface.</a:t>
            </a:r>
          </a:p>
          <a:p>
            <a:endParaRPr b="0"/>
          </a:p>
          <a:p>
            <a:pPr>
              <a:defRPr b="1"/>
            </a:pPr>
            <a:r>
              <a:t>Data Accuracy and Impact:</a:t>
            </a:r>
          </a:p>
          <a:p>
            <a:pPr>
              <a:defRPr b="1"/>
            </a:pPr>
            <a:endParaRPr/>
          </a:p>
          <a:p>
            <a:pPr marL="140368" indent="-140368">
              <a:buSzPct val="100000"/>
              <a:buChar char="•"/>
              <a:defRPr b="1"/>
            </a:pPr>
            <a:r>
              <a:t>  Reliable User Reports: </a:t>
            </a:r>
            <a:r>
              <a:rPr b="0"/>
              <a:t>Comparison with official records shows a good degree of accuracy (e.g., 80%) in user reports, demonstrating the app's effectiveness in crowdsourcing road data.</a:t>
            </a:r>
          </a:p>
          <a:p>
            <a:pPr>
              <a:defRPr b="1"/>
            </a:pPr>
            <a:endParaRPr b="0"/>
          </a:p>
          <a:p>
            <a:pPr marL="140368" indent="-140368">
              <a:buSzPct val="100000"/>
              <a:buChar char="•"/>
              <a:defRPr b="1"/>
            </a:pPr>
            <a:r>
              <a:t>  Improved Navigation Efficiency:</a:t>
            </a:r>
            <a:r>
              <a:rPr b="0"/>
              <a:t> Users with ClearNav experience a reduction in trip times (e.g., 10%) compared to traditional navigation, especially during peak hours or when encountering road hazards.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ooter Placeholder 3"/>
          <p:cNvSpPr txBox="1"/>
          <p:nvPr/>
        </p:nvSpPr>
        <p:spPr>
          <a:xfrm>
            <a:off x="3171275" y="4683506"/>
            <a:ext cx="2801450" cy="441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42"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43" name="Title 1"/>
          <p:cNvSpPr txBox="1">
            <a:spLocks noGrp="1"/>
          </p:cNvSpPr>
          <p:nvPr>
            <p:ph type="title"/>
          </p:nvPr>
        </p:nvSpPr>
        <p:spPr>
          <a:xfrm>
            <a:off x="457199" y="410966"/>
            <a:ext cx="6117433" cy="627322"/>
          </a:xfrm>
          <a:prstGeom prst="rect">
            <a:avLst/>
          </a:prstGeom>
        </p:spPr>
        <p:txBody>
          <a:bodyPr/>
          <a:lstStyle/>
          <a:p>
            <a:pPr defTabSz="466344">
              <a:defRPr sz="1836">
                <a:latin typeface="Bookman Old Style"/>
                <a:ea typeface="Bookman Old Style"/>
                <a:cs typeface="Bookman Old Style"/>
                <a:sym typeface="Bookman Old Style"/>
              </a:defRPr>
            </a:pPr>
            <a:r>
              <a:t>Justification </a:t>
            </a:r>
            <a:br/>
            <a:endParaRPr/>
          </a:p>
        </p:txBody>
      </p:sp>
      <p:sp>
        <p:nvSpPr>
          <p:cNvPr id="144" name="1. Parameters Improved by ClearNav's Method:…"/>
          <p:cNvSpPr txBox="1"/>
          <p:nvPr/>
        </p:nvSpPr>
        <p:spPr>
          <a:xfrm>
            <a:off x="77932" y="1016447"/>
            <a:ext cx="8448252" cy="4319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   1. Parameters Improved by ClearNav's Method:</a:t>
            </a:r>
          </a:p>
          <a:p>
            <a:pPr>
              <a:defRPr b="1"/>
            </a:pPr>
            <a:endParaRPr/>
          </a:p>
          <a:p>
            <a:pPr marL="556418" indent="-416718">
              <a:buClr>
                <a:srgbClr val="E3E3E3"/>
              </a:buClr>
              <a:buSzPct val="100000"/>
              <a:buFont typeface="Helvetica Neue"/>
              <a:buChar char="•"/>
            </a:pPr>
            <a:r>
              <a:t>Data Completeness: As more users report road issues, the data on road conditions becomes more comprehensive.</a:t>
            </a:r>
          </a:p>
          <a:p>
            <a:pPr marL="556418" indent="-416718">
              <a:buClr>
                <a:srgbClr val="E3E3E3"/>
              </a:buClr>
              <a:buSzPct val="100000"/>
              <a:buFont typeface="Helvetica Neue"/>
              <a:buChar char="•"/>
            </a:pPr>
            <a:endParaRPr/>
          </a:p>
          <a:p>
            <a:pPr marL="556418" indent="-416718">
              <a:buClr>
                <a:srgbClr val="E3E3E3"/>
              </a:buClr>
              <a:buSzPct val="100000"/>
              <a:buFont typeface="Helvetica Neue"/>
              <a:buChar char="•"/>
            </a:pPr>
            <a:r>
              <a:t>Data Accuracy: User reports with clear descriptions and severity levels enhance data accuracy.</a:t>
            </a:r>
          </a:p>
          <a:p>
            <a:pPr marL="556418" indent="-416718">
              <a:buClr>
                <a:srgbClr val="E3E3E3"/>
              </a:buClr>
              <a:buSzPct val="100000"/>
              <a:buFont typeface="Helvetica Neue"/>
              <a:buChar char="•"/>
            </a:pPr>
            <a:endParaRPr/>
          </a:p>
          <a:p>
            <a:pPr marL="556418" indent="-416718">
              <a:buClr>
                <a:srgbClr val="E3E3E3"/>
              </a:buClr>
              <a:buSzPct val="100000"/>
              <a:buFont typeface="Helvetica Neue"/>
              <a:buChar char="•"/>
            </a:pPr>
            <a:r>
              <a:t>Data Currency: Real-time updates ensure the most recent road conditions are reflected.</a:t>
            </a:r>
          </a:p>
          <a:p>
            <a:r>
              <a:t>    </a:t>
            </a:r>
          </a:p>
          <a:p>
            <a:endParaRPr/>
          </a:p>
          <a:p>
            <a:r>
              <a:t>   </a:t>
            </a:r>
            <a:r>
              <a:rPr b="1"/>
              <a:t>2. Mathematical Formulas:</a:t>
            </a:r>
          </a:p>
          <a:p>
            <a:endParaRPr b="1"/>
          </a:p>
          <a:p>
            <a:r>
              <a:rPr b="1"/>
              <a:t>   • Pothole Severity Index:</a:t>
            </a:r>
            <a:r>
              <a:t> 𝑃𝑆𝐼 = 𝑁𝑜 𝑜𝑓 𝑅𝑒𝑝𝑜𝑟𝑡𝑠 ∗ 𝐴𝑣𝑔 𝑢𝑠𝑒𝑟 𝑟𝑎𝑡𝑖𝑛𝑔 / 𝑅𝑜𝑎𝑑 𝑙𝑒𝑛𝑔𝑡ℎ.</a:t>
            </a:r>
          </a:p>
          <a:p>
            <a:endParaRPr/>
          </a:p>
          <a:p>
            <a:r>
              <a:t>   </a:t>
            </a:r>
            <a:r>
              <a:rPr b="1"/>
              <a:t>• Efficiency Index for Repairs: </a:t>
            </a:r>
            <a:r>
              <a:t>𝐸𝐼𝑅 = 𝑁𝑢𝑚𝑏𝑒𝑟 𝑜𝑓 𝐶𝑙𝑜𝑠𝑒𝑑 𝑅𝑒𝑝𝑜𝑟𝑡𝑠 / 𝑇𝑜𝑡𝑎𝑙 𝑛𝑜 𝑜𝑓 𝑟𝑒𝑝𝑜𝑟𝑡𝑠 𝑋 100.</a:t>
            </a:r>
          </a:p>
          <a:p>
            <a:endParaRPr/>
          </a:p>
          <a:p>
            <a:r>
              <a:t>   </a:t>
            </a:r>
            <a:r>
              <a:rPr b="1"/>
              <a:t>• Average Response Time:</a:t>
            </a:r>
            <a:r>
              <a:t> 𝐴𝑅𝑇 = 𝑇𝑜𝑡𝑎𝑙 𝑇𝑖𝑚𝑒 𝑡𝑎𝑘𝑒𝑛 𝑡𝑜 𝑐𝑙𝑜𝑠𝑒 𝑟𝑒𝑝𝑜𝑟𝑡𝑠 /𝑁𝑢𝑚𝑏𝑒𝑟 𝑜𝑓 𝑐𝑙𝑜𝑠𝑒𝑑 𝑟𝑒𝑝𝑜𝑟𝑡.</a:t>
            </a:r>
          </a:p>
          <a:p>
            <a:pPr marL="228600" indent="-228600">
              <a:spcBef>
                <a:spcPts val="400"/>
              </a:spcBef>
              <a:defRPr sz="2500" b="1">
                <a:latin typeface="Calibri"/>
                <a:ea typeface="Calibri"/>
                <a:cs typeface="Calibri"/>
                <a:sym typeface="Calibri"/>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Footer Placeholder 3"/>
          <p:cNvSpPr txBox="1"/>
          <p:nvPr/>
        </p:nvSpPr>
        <p:spPr>
          <a:xfrm>
            <a:off x="3171275" y="4683506"/>
            <a:ext cx="2801450" cy="441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47"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48" name="Title 1"/>
          <p:cNvSpPr txBox="1">
            <a:spLocks noGrp="1"/>
          </p:cNvSpPr>
          <p:nvPr>
            <p:ph type="title"/>
          </p:nvPr>
        </p:nvSpPr>
        <p:spPr>
          <a:xfrm>
            <a:off x="457199" y="410966"/>
            <a:ext cx="6117433" cy="627322"/>
          </a:xfrm>
          <a:prstGeom prst="rect">
            <a:avLst/>
          </a:prstGeom>
        </p:spPr>
        <p:txBody>
          <a:bodyPr/>
          <a:lstStyle/>
          <a:p>
            <a:pPr defTabSz="466344">
              <a:defRPr sz="1836">
                <a:latin typeface="Bookman Old Style"/>
                <a:ea typeface="Bookman Old Style"/>
                <a:cs typeface="Bookman Old Style"/>
                <a:sym typeface="Bookman Old Style"/>
              </a:defRPr>
            </a:pPr>
            <a:r>
              <a:t>Justification </a:t>
            </a:r>
            <a:br/>
            <a:endParaRPr/>
          </a:p>
        </p:txBody>
      </p:sp>
      <p:sp>
        <p:nvSpPr>
          <p:cNvPr id="149" name="Text"/>
          <p:cNvSpPr txBox="1"/>
          <p:nvPr/>
        </p:nvSpPr>
        <p:spPr>
          <a:xfrm>
            <a:off x="77932" y="1118047"/>
            <a:ext cx="400532" cy="13429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      </a:t>
            </a:r>
          </a:p>
          <a:p>
            <a:endParaRPr b="1"/>
          </a:p>
          <a:p>
            <a:endParaRPr b="1"/>
          </a:p>
          <a:p>
            <a:pPr marL="228600" indent="-228600">
              <a:spcBef>
                <a:spcPts val="400"/>
              </a:spcBef>
              <a:defRPr sz="2500" b="1">
                <a:latin typeface="Calibri"/>
                <a:ea typeface="Calibri"/>
                <a:cs typeface="Calibri"/>
                <a:sym typeface="Calibri"/>
              </a:defRPr>
            </a:pPr>
            <a:endParaRPr b="1"/>
          </a:p>
        </p:txBody>
      </p:sp>
      <p:sp>
        <p:nvSpPr>
          <p:cNvPr id="150" name="3. Improved Data Through User Input:…"/>
          <p:cNvSpPr txBox="1"/>
          <p:nvPr/>
        </p:nvSpPr>
        <p:spPr>
          <a:xfrm>
            <a:off x="78621" y="1510758"/>
            <a:ext cx="8319243" cy="17112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   </a:t>
            </a:r>
            <a:r>
              <a:rPr b="1"/>
              <a:t>3. Improved Data Through User Input:</a:t>
            </a:r>
          </a:p>
          <a:p>
            <a:endParaRPr b="1"/>
          </a:p>
          <a:p>
            <a:pPr marL="417512" indent="-277812">
              <a:buClr>
                <a:srgbClr val="E3E3E3"/>
              </a:buClr>
              <a:buSzPct val="100000"/>
              <a:buFont typeface="Helvetica Neue"/>
              <a:buChar char="•"/>
            </a:pPr>
            <a:r>
              <a:t>Increased Data Points: More reports lead to a wider range of road conditions being captured.</a:t>
            </a:r>
          </a:p>
          <a:p>
            <a:pPr marL="417512" indent="-277812">
              <a:buClr>
                <a:srgbClr val="E3E3E3"/>
              </a:buClr>
              <a:buSzPct val="100000"/>
              <a:buFont typeface="Helvetica Neue"/>
              <a:buChar char="•"/>
            </a:pPr>
            <a:endParaRPr/>
          </a:p>
          <a:p>
            <a:pPr marL="417512" indent="-277812">
              <a:buClr>
                <a:srgbClr val="E3E3E3"/>
              </a:buClr>
              <a:buSzPct val="100000"/>
              <a:buFont typeface="Helvetica Neue"/>
              <a:buChar char="•"/>
            </a:pPr>
            <a:r>
              <a:t>Enhanced Specificity: User descriptions and severity levels provide valuable details for each report.</a:t>
            </a:r>
          </a:p>
          <a:p>
            <a:pPr marL="417512" indent="-277812">
              <a:buClr>
                <a:srgbClr val="E3E3E3"/>
              </a:buClr>
              <a:buSzPct val="100000"/>
              <a:buFont typeface="Helvetica Neue"/>
              <a:buChar char="•"/>
            </a:pPr>
            <a:endParaRPr/>
          </a:p>
          <a:p>
            <a:pPr marL="417512" indent="-277812">
              <a:buClr>
                <a:srgbClr val="E3E3E3"/>
              </a:buClr>
              <a:buSzPct val="100000"/>
              <a:buFont typeface="Helvetica Neue"/>
              <a:buChar char="•"/>
            </a:pPr>
            <a:r>
              <a:t>Timely Updates: Real-time reporting ensures the data reflects the latest road situations.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53" name="Google Shape;119;p1"/>
          <p:cNvSpPr txBox="1">
            <a:spLocks noGrp="1"/>
          </p:cNvSpPr>
          <p:nvPr>
            <p:ph type="sldNum" sz="quarter" idx="2"/>
          </p:nvPr>
        </p:nvSpPr>
        <p:spPr>
          <a:xfrm>
            <a:off x="8425566" y="4778756"/>
            <a:ext cx="261235"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54" name="Title 1"/>
          <p:cNvSpPr txBox="1">
            <a:spLocks noGrp="1"/>
          </p:cNvSpPr>
          <p:nvPr>
            <p:ph type="title"/>
          </p:nvPr>
        </p:nvSpPr>
        <p:spPr>
          <a:xfrm>
            <a:off x="457200" y="1533833"/>
            <a:ext cx="8030496" cy="1614949"/>
          </a:xfrm>
          <a:prstGeom prst="rect">
            <a:avLst/>
          </a:prstGeom>
        </p:spPr>
        <p:txBody>
          <a:bodyPr/>
          <a:lstStyle>
            <a:lvl1pPr>
              <a:defRPr sz="3600">
                <a:latin typeface="Bookman Old Style"/>
                <a:ea typeface="Bookman Old Style"/>
                <a:cs typeface="Bookman Old Style"/>
                <a:sym typeface="Bookman Old Style"/>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89"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Bookman Old Style"/>
                <a:ea typeface="Bookman Old Style"/>
                <a:cs typeface="Bookman Old Style"/>
                <a:sym typeface="Bookman Old Style"/>
              </a:defRPr>
            </a:lvl1pPr>
          </a:lstStyle>
          <a:p>
            <a:fld id="{86CB4B4D-7CA3-9044-876B-883B54F8677D}" type="slidenum">
              <a:t>2</a:t>
            </a:fld>
            <a:endParaRPr/>
          </a:p>
        </p:txBody>
      </p:sp>
      <p:sp>
        <p:nvSpPr>
          <p:cNvPr id="90" name="Title 1"/>
          <p:cNvSpPr txBox="1">
            <a:spLocks noGrp="1"/>
          </p:cNvSpPr>
          <p:nvPr>
            <p:ph type="title"/>
          </p:nvPr>
        </p:nvSpPr>
        <p:spPr>
          <a:xfrm>
            <a:off x="1187419" y="282765"/>
            <a:ext cx="6117433" cy="627323"/>
          </a:xfrm>
          <a:prstGeom prst="rect">
            <a:avLst/>
          </a:prstGeom>
        </p:spPr>
        <p:txBody>
          <a:bodyPr/>
          <a:lstStyle>
            <a:lvl1pPr>
              <a:defRPr sz="3600">
                <a:latin typeface="Bookman Old Style"/>
                <a:ea typeface="Bookman Old Style"/>
                <a:cs typeface="Bookman Old Style"/>
                <a:sym typeface="Bookman Old Style"/>
              </a:defRPr>
            </a:lvl1pPr>
          </a:lstStyle>
          <a:p>
            <a:r>
              <a:t>Introduction</a:t>
            </a:r>
          </a:p>
        </p:txBody>
      </p:sp>
      <p:sp>
        <p:nvSpPr>
          <p:cNvPr id="91" name="TextBox 4"/>
          <p:cNvSpPr txBox="1"/>
          <p:nvPr/>
        </p:nvSpPr>
        <p:spPr>
          <a:xfrm>
            <a:off x="800789" y="1232921"/>
            <a:ext cx="7423448" cy="252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gn="just">
              <a:buClr>
                <a:srgbClr val="000000"/>
              </a:buClr>
              <a:buSzPct val="100000"/>
              <a:buFont typeface="Arial"/>
              <a:buChar char="•"/>
            </a:pPr>
            <a:r>
              <a:t>ClearNav, an innovative app, redefines the driving experience through crowd-sourced data on road imperfections.</a:t>
            </a:r>
          </a:p>
          <a:p>
            <a:pPr marL="285750" indent="-285750" algn="just">
              <a:buClr>
                <a:srgbClr val="000000"/>
              </a:buClr>
              <a:buSzPct val="100000"/>
              <a:buFont typeface="Arial"/>
              <a:buChar char="•"/>
            </a:pPr>
            <a:r>
              <a:t>Users play a pivotal role by effortlessly uploading the locations of potholes and deteriorating roads.</a:t>
            </a:r>
          </a:p>
          <a:p>
            <a:pPr marL="285750" indent="-285750" algn="just">
              <a:buClr>
                <a:srgbClr val="000000"/>
              </a:buClr>
              <a:buSzPct val="100000"/>
              <a:buFont typeface="Arial"/>
              <a:buChar char="•"/>
            </a:pPr>
            <a:r>
              <a:t>The app establishes a comprehensive real-time navigation database, prioritizing user-generated reports for effective issue resolution.</a:t>
            </a:r>
          </a:p>
          <a:p>
            <a:pPr marL="285750" indent="-285750" algn="just">
              <a:buClr>
                <a:srgbClr val="000000"/>
              </a:buClr>
              <a:buSzPct val="100000"/>
              <a:buFont typeface="Arial"/>
              <a:buChar char="•"/>
            </a:pPr>
            <a:r>
              <a:t>ClearNav's integrated real-time navigation aid ensures users receive alerts about reported road problems and suggests alternative routes.</a:t>
            </a:r>
          </a:p>
          <a:p>
            <a:pPr marL="285750" indent="-285750" algn="just">
              <a:buClr>
                <a:srgbClr val="000000"/>
              </a:buClr>
              <a:buSzPct val="100000"/>
              <a:buFont typeface="Arial"/>
              <a:buChar char="•"/>
            </a:pPr>
            <a:r>
              <a:t>The app's community-driven approach fosters active user engagement, contributing to a dynamic database for continuous road safety improvement.</a:t>
            </a:r>
          </a:p>
          <a:p>
            <a:pPr marL="285750" indent="-285750" algn="just">
              <a:buClr>
                <a:srgbClr val="000000"/>
              </a:buClr>
              <a:buSzPct val="100000"/>
              <a:buFont typeface="Arial"/>
              <a:buChar char="•"/>
            </a:pPr>
            <a:r>
              <a:t>ClearNav stands as a collaborative solution, not just an app, shaping the future of road safety and elevating the driving experience.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94"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Bookman Old Style"/>
                <a:ea typeface="Bookman Old Style"/>
                <a:cs typeface="Bookman Old Style"/>
                <a:sym typeface="Bookman Old Style"/>
              </a:defRPr>
            </a:lvl1pPr>
          </a:lstStyle>
          <a:p>
            <a:fld id="{86CB4B4D-7CA3-9044-876B-883B54F8677D}" type="slidenum">
              <a:t>3</a:t>
            </a:fld>
            <a:endParaRPr/>
          </a:p>
        </p:txBody>
      </p:sp>
      <p:sp>
        <p:nvSpPr>
          <p:cNvPr id="95" name="Title 1"/>
          <p:cNvSpPr txBox="1">
            <a:spLocks noGrp="1"/>
          </p:cNvSpPr>
          <p:nvPr>
            <p:ph type="title"/>
          </p:nvPr>
        </p:nvSpPr>
        <p:spPr>
          <a:xfrm>
            <a:off x="1311164" y="144674"/>
            <a:ext cx="6117433" cy="627323"/>
          </a:xfrm>
          <a:prstGeom prst="rect">
            <a:avLst/>
          </a:prstGeom>
        </p:spPr>
        <p:txBody>
          <a:bodyPr/>
          <a:lstStyle>
            <a:lvl1pPr>
              <a:defRPr sz="3200">
                <a:latin typeface="Bookman Old Style"/>
                <a:ea typeface="Bookman Old Style"/>
                <a:cs typeface="Bookman Old Style"/>
                <a:sym typeface="Bookman Old Style"/>
              </a:defRPr>
            </a:lvl1pPr>
          </a:lstStyle>
          <a:p>
            <a:r>
              <a:t>Problem Statement</a:t>
            </a:r>
          </a:p>
        </p:txBody>
      </p:sp>
      <p:sp>
        <p:nvSpPr>
          <p:cNvPr id="96" name="TextBox 6"/>
          <p:cNvSpPr txBox="1"/>
          <p:nvPr/>
        </p:nvSpPr>
        <p:spPr>
          <a:xfrm>
            <a:off x="925148" y="1288417"/>
            <a:ext cx="7102418" cy="2320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t>Current methods lack efficiency in providing timely information on road conditions, leaving drivers vulnerable to hazards. ClearNav seeks to overcome this limitation by leveraging user-generated data to create a dynamic map of road conditions for enhanced safety and navigation.</a:t>
            </a:r>
          </a:p>
          <a:p>
            <a:pPr algn="just"/>
            <a:endParaRPr/>
          </a:p>
          <a:p>
            <a:pPr algn="just">
              <a:defRPr b="1"/>
            </a:pPr>
            <a:endParaRPr/>
          </a:p>
          <a:p>
            <a:pPr marL="171450" indent="-171450" algn="just">
              <a:buClr>
                <a:srgbClr val="000000"/>
              </a:buClr>
              <a:buSzPct val="100000"/>
              <a:buFont typeface="Arial"/>
              <a:buChar char="•"/>
              <a:defRPr b="1"/>
            </a:pPr>
            <a:r>
              <a:t>Disadvantages: </a:t>
            </a:r>
            <a:r>
              <a:rPr b="0"/>
              <a:t>The inadequacy of existing approaches to deliver timely information on road quality poses a significant disadvantage to drivers, often leading to unforeseen challenges and jeopardizing safety. ClearNav addresses this gap by employing a community-driven model to promptly capture and share real-time road hazard data.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99"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Bookman Old Style"/>
                <a:ea typeface="Bookman Old Style"/>
                <a:cs typeface="Bookman Old Style"/>
                <a:sym typeface="Bookman Old Style"/>
              </a:defRPr>
            </a:lvl1pPr>
          </a:lstStyle>
          <a:p>
            <a:fld id="{86CB4B4D-7CA3-9044-876B-883B54F8677D}" type="slidenum">
              <a:t>4</a:t>
            </a:fld>
            <a:endParaRPr/>
          </a:p>
        </p:txBody>
      </p:sp>
      <p:sp>
        <p:nvSpPr>
          <p:cNvPr id="100" name="Title 1"/>
          <p:cNvSpPr txBox="1">
            <a:spLocks noGrp="1"/>
          </p:cNvSpPr>
          <p:nvPr>
            <p:ph type="title"/>
          </p:nvPr>
        </p:nvSpPr>
        <p:spPr>
          <a:xfrm>
            <a:off x="1269629" y="162942"/>
            <a:ext cx="6117433" cy="627323"/>
          </a:xfrm>
          <a:prstGeom prst="rect">
            <a:avLst/>
          </a:prstGeom>
        </p:spPr>
        <p:txBody>
          <a:bodyPr/>
          <a:lstStyle>
            <a:lvl1pPr>
              <a:defRPr sz="3200">
                <a:latin typeface="Bookman Old Style"/>
                <a:ea typeface="Bookman Old Style"/>
                <a:cs typeface="Bookman Old Style"/>
                <a:sym typeface="Bookman Old Style"/>
              </a:defRPr>
            </a:lvl1pPr>
          </a:lstStyle>
          <a:p>
            <a:r>
              <a:t>Problem Illustration</a:t>
            </a:r>
          </a:p>
        </p:txBody>
      </p:sp>
      <p:sp>
        <p:nvSpPr>
          <p:cNvPr id="101" name="TextBox 10"/>
          <p:cNvSpPr txBox="1"/>
          <p:nvPr/>
        </p:nvSpPr>
        <p:spPr>
          <a:xfrm>
            <a:off x="587666" y="959557"/>
            <a:ext cx="7926414" cy="3336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gn="just">
              <a:buClr>
                <a:srgbClr val="000000"/>
              </a:buClr>
              <a:buSzPct val="100000"/>
              <a:buFont typeface="Arial"/>
              <a:buChar char="•"/>
            </a:pPr>
            <a:r>
              <a:t>Road safety is a significant concern, with a specific focus on addressing the challenges posed by uneven roads and potholes.</a:t>
            </a:r>
          </a:p>
          <a:p>
            <a:pPr marL="285750" indent="-285750" algn="just">
              <a:buClr>
                <a:srgbClr val="000000"/>
              </a:buClr>
              <a:buSzPct val="100000"/>
              <a:buFont typeface="Arial"/>
              <a:buChar char="•"/>
            </a:pPr>
            <a:r>
              <a:t>Existing technological solutions in road safety primarily concentrate on in-car safety, traffic management, and navigation.</a:t>
            </a:r>
          </a:p>
          <a:p>
            <a:pPr marL="285750" indent="-285750" algn="just">
              <a:buClr>
                <a:srgbClr val="000000"/>
              </a:buClr>
              <a:buSzPct val="100000"/>
              <a:buFont typeface="Arial"/>
              <a:buChar char="•"/>
            </a:pPr>
            <a:r>
              <a:t>Uneven road surfaces, particularly potholes, contribute to vehicular damage and pose risks to both drivers and pedestrians.</a:t>
            </a:r>
          </a:p>
          <a:p>
            <a:pPr marL="285750" indent="-285750" algn="just">
              <a:buClr>
                <a:srgbClr val="000000"/>
              </a:buClr>
              <a:buSzPct val="100000"/>
              <a:buFont typeface="Arial"/>
              <a:buChar char="•"/>
            </a:pPr>
            <a:r>
              <a:t>There is a noticeable gap in dedicated technologies aimed at detecting, reporting, and addressing the specific challenges posed by uneven roads.</a:t>
            </a:r>
          </a:p>
          <a:p>
            <a:pPr marL="285750" indent="-285750" algn="just">
              <a:buClr>
                <a:srgbClr val="000000"/>
              </a:buClr>
              <a:buSzPct val="100000"/>
              <a:buFont typeface="Arial"/>
              <a:buChar char="•"/>
            </a:pPr>
            <a:r>
              <a:t>The absence of such technologies increases the vulnerability of road users and hampers overall road safety efforts.</a:t>
            </a:r>
          </a:p>
          <a:p>
            <a:pPr marL="285750" indent="-285750" algn="just">
              <a:buClr>
                <a:srgbClr val="000000"/>
              </a:buClr>
              <a:buSzPct val="100000"/>
              <a:buFont typeface="Arial"/>
              <a:buChar char="•"/>
            </a:pPr>
            <a:r>
              <a:t>Innovative solutions tailored to identify and mitigate the impact of uneven roads are essential for enhancing transportation safety.</a:t>
            </a:r>
          </a:p>
          <a:p>
            <a:pPr marL="285750" indent="-285750" algn="just">
              <a:buClr>
                <a:srgbClr val="000000"/>
              </a:buClr>
              <a:buSzPct val="100000"/>
              <a:buFont typeface="Arial"/>
              <a:buChar char="•"/>
            </a:pPr>
            <a:r>
              <a:t>A community-driven approach involving active participation in reporting and addressing road hazards can contribute to a safer road environment.</a:t>
            </a:r>
          </a:p>
          <a:p>
            <a:pPr marL="285750" indent="-285750" algn="just">
              <a:buClr>
                <a:srgbClr val="000000"/>
              </a:buClr>
              <a:buSzPct val="100000"/>
              <a:buFont typeface="Arial"/>
              <a:buChar char="•"/>
            </a:pPr>
            <a:r>
              <a:t>Integration of these technologies with navigation systems could provide real-time information and alternative routes for drivers, improving overall awareness.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04" name="Google Shape;119;p1"/>
          <p:cNvSpPr txBox="1">
            <a:spLocks noGrp="1"/>
          </p:cNvSpPr>
          <p:nvPr>
            <p:ph type="sldNum" sz="quarter" idx="2"/>
          </p:nvPr>
        </p:nvSpPr>
        <p:spPr>
          <a:xfrm>
            <a:off x="8557463" y="4870625"/>
            <a:ext cx="201256" cy="2718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Bookman Old Style"/>
                <a:ea typeface="Bookman Old Style"/>
                <a:cs typeface="Bookman Old Style"/>
                <a:sym typeface="Bookman Old Style"/>
              </a:defRPr>
            </a:lvl1pPr>
          </a:lstStyle>
          <a:p>
            <a:fld id="{86CB4B4D-7CA3-9044-876B-883B54F8677D}" type="slidenum">
              <a:t>5</a:t>
            </a:fld>
            <a:endParaRPr/>
          </a:p>
        </p:txBody>
      </p:sp>
      <p:sp>
        <p:nvSpPr>
          <p:cNvPr id="105" name="Title 1"/>
          <p:cNvSpPr txBox="1">
            <a:spLocks noGrp="1"/>
          </p:cNvSpPr>
          <p:nvPr>
            <p:ph type="title"/>
          </p:nvPr>
        </p:nvSpPr>
        <p:spPr>
          <a:xfrm>
            <a:off x="1373698" y="119073"/>
            <a:ext cx="6117433" cy="627322"/>
          </a:xfrm>
          <a:prstGeom prst="rect">
            <a:avLst/>
          </a:prstGeom>
        </p:spPr>
        <p:txBody>
          <a:bodyPr/>
          <a:lstStyle>
            <a:lvl1pPr>
              <a:defRPr sz="3200">
                <a:latin typeface="Bookman Old Style"/>
                <a:ea typeface="Bookman Old Style"/>
                <a:cs typeface="Bookman Old Style"/>
                <a:sym typeface="Bookman Old Style"/>
              </a:defRPr>
            </a:lvl1pPr>
          </a:lstStyle>
          <a:p>
            <a:r>
              <a:t>Proposed Method</a:t>
            </a:r>
          </a:p>
        </p:txBody>
      </p:sp>
      <p:sp>
        <p:nvSpPr>
          <p:cNvPr id="106" name="TextBox 11"/>
          <p:cNvSpPr txBox="1"/>
          <p:nvPr/>
        </p:nvSpPr>
        <p:spPr>
          <a:xfrm>
            <a:off x="1042669" y="1258322"/>
            <a:ext cx="6995162" cy="1914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gn="just">
              <a:buClr>
                <a:srgbClr val="000000"/>
              </a:buClr>
              <a:buSzPct val="100000"/>
              <a:buFont typeface="Arial"/>
              <a:buChar char="•"/>
            </a:pPr>
            <a:r>
              <a:t>An application with Google maps like interface, allowing easy navigation and reporting of road imperfections.</a:t>
            </a:r>
          </a:p>
          <a:p>
            <a:pPr marL="285750" indent="-285750" algn="just">
              <a:buClr>
                <a:srgbClr val="000000"/>
              </a:buClr>
              <a:buSzPct val="100000"/>
              <a:buFont typeface="Arial"/>
              <a:buChar char="•"/>
            </a:pPr>
            <a:r>
              <a:t>Users will be able to point, mark on the map, give description, set the severity and submit the report of the road hazard.</a:t>
            </a:r>
          </a:p>
          <a:p>
            <a:pPr marL="285750" indent="-285750" algn="just">
              <a:buClr>
                <a:srgbClr val="000000"/>
              </a:buClr>
              <a:buSzPct val="100000"/>
              <a:buFont typeface="Arial"/>
              <a:buChar char="•"/>
            </a:pPr>
            <a:r>
              <a:t>The uploaded data will be saved in database.</a:t>
            </a:r>
          </a:p>
          <a:p>
            <a:pPr marL="285750" indent="-285750" algn="just">
              <a:buClr>
                <a:srgbClr val="000000"/>
              </a:buClr>
              <a:buSzPct val="100000"/>
              <a:buFont typeface="Arial"/>
              <a:buChar char="•"/>
            </a:pPr>
            <a:r>
              <a:t>Integrate GPS for real-time issue location capture.</a:t>
            </a:r>
          </a:p>
          <a:p>
            <a:pPr marL="285750" indent="-285750" algn="just">
              <a:buClr>
                <a:srgbClr val="000000"/>
              </a:buClr>
              <a:buSzPct val="100000"/>
              <a:buFont typeface="Arial"/>
              <a:buChar char="•"/>
            </a:pPr>
            <a:r>
              <a:t>Whenever a user navigates to the reported area, will be alerted prior entering the area, thereby letting them slowing down the vehicle to avoid any injuries or vehicular damages.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09" name="Google Shape;119;p1"/>
          <p:cNvSpPr txBox="1">
            <a:spLocks noGrp="1"/>
          </p:cNvSpPr>
          <p:nvPr>
            <p:ph type="sldNum" sz="quarter" idx="2"/>
          </p:nvPr>
        </p:nvSpPr>
        <p:spPr>
          <a:xfrm>
            <a:off x="8557463" y="4870625"/>
            <a:ext cx="201256" cy="2718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Bookman Old Style"/>
                <a:ea typeface="Bookman Old Style"/>
                <a:cs typeface="Bookman Old Style"/>
                <a:sym typeface="Bookman Old Style"/>
              </a:defRPr>
            </a:lvl1pPr>
          </a:lstStyle>
          <a:p>
            <a:fld id="{86CB4B4D-7CA3-9044-876B-883B54F8677D}" type="slidenum">
              <a:t>6</a:t>
            </a:fld>
            <a:endParaRPr/>
          </a:p>
        </p:txBody>
      </p:sp>
      <p:sp>
        <p:nvSpPr>
          <p:cNvPr id="110" name="Title 1"/>
          <p:cNvSpPr txBox="1">
            <a:spLocks noGrp="1"/>
          </p:cNvSpPr>
          <p:nvPr>
            <p:ph type="title"/>
          </p:nvPr>
        </p:nvSpPr>
        <p:spPr>
          <a:xfrm>
            <a:off x="1373698" y="119073"/>
            <a:ext cx="6117433" cy="627322"/>
          </a:xfrm>
          <a:prstGeom prst="rect">
            <a:avLst/>
          </a:prstGeom>
        </p:spPr>
        <p:txBody>
          <a:bodyPr/>
          <a:lstStyle>
            <a:lvl1pPr>
              <a:defRPr sz="3200">
                <a:latin typeface="Bookman Old Style"/>
                <a:ea typeface="Bookman Old Style"/>
                <a:cs typeface="Bookman Old Style"/>
                <a:sym typeface="Bookman Old Style"/>
              </a:defRPr>
            </a:lvl1pPr>
          </a:lstStyle>
          <a:p>
            <a:r>
              <a:t>Proposed Method</a:t>
            </a:r>
          </a:p>
        </p:txBody>
      </p:sp>
      <p:pic>
        <p:nvPicPr>
          <p:cNvPr id="111" name="Picture 7" descr="Picture 7"/>
          <p:cNvPicPr>
            <a:picLocks noChangeAspect="1"/>
          </p:cNvPicPr>
          <p:nvPr/>
        </p:nvPicPr>
        <p:blipFill>
          <a:blip r:embed="rId2"/>
          <a:stretch>
            <a:fillRect/>
          </a:stretch>
        </p:blipFill>
        <p:spPr>
          <a:xfrm>
            <a:off x="1373698" y="917318"/>
            <a:ext cx="6257926" cy="357187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ooter Placeholder 4"/>
          <p:cNvSpPr txBox="1"/>
          <p:nvPr/>
        </p:nvSpPr>
        <p:spPr>
          <a:xfrm>
            <a:off x="2943521" y="4784719"/>
            <a:ext cx="3256958" cy="25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14" name="Google Shape;119;p1"/>
          <p:cNvSpPr txBox="1">
            <a:spLocks noGrp="1"/>
          </p:cNvSpPr>
          <p:nvPr>
            <p:ph type="sldNum" sz="quarter" idx="2"/>
          </p:nvPr>
        </p:nvSpPr>
        <p:spPr>
          <a:xfrm>
            <a:off x="8485544" y="4768289"/>
            <a:ext cx="201257" cy="2718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Bookman Old Style"/>
                <a:ea typeface="Bookman Old Style"/>
                <a:cs typeface="Bookman Old Style"/>
                <a:sym typeface="Bookman Old Style"/>
              </a:defRPr>
            </a:lvl1pPr>
          </a:lstStyle>
          <a:p>
            <a:fld id="{86CB4B4D-7CA3-9044-876B-883B54F8677D}" type="slidenum">
              <a:t>7</a:t>
            </a:fld>
            <a:endParaRPr/>
          </a:p>
        </p:txBody>
      </p:sp>
      <p:sp>
        <p:nvSpPr>
          <p:cNvPr id="115" name="Title 1"/>
          <p:cNvSpPr txBox="1">
            <a:spLocks noGrp="1"/>
          </p:cNvSpPr>
          <p:nvPr>
            <p:ph type="title"/>
          </p:nvPr>
        </p:nvSpPr>
        <p:spPr>
          <a:xfrm>
            <a:off x="1152391" y="146554"/>
            <a:ext cx="6117433" cy="627323"/>
          </a:xfrm>
          <a:prstGeom prst="rect">
            <a:avLst/>
          </a:prstGeom>
        </p:spPr>
        <p:txBody>
          <a:bodyPr/>
          <a:lstStyle>
            <a:lvl1pPr>
              <a:defRPr sz="3200">
                <a:latin typeface="Bookman Old Style"/>
                <a:ea typeface="Bookman Old Style"/>
                <a:cs typeface="Bookman Old Style"/>
                <a:sym typeface="Bookman Old Style"/>
              </a:defRPr>
            </a:lvl1pPr>
          </a:lstStyle>
          <a:p>
            <a:r>
              <a:t>Experiment Environment</a:t>
            </a:r>
          </a:p>
        </p:txBody>
      </p:sp>
      <p:sp>
        <p:nvSpPr>
          <p:cNvPr id="116" name="TextBox 4"/>
          <p:cNvSpPr txBox="1"/>
          <p:nvPr/>
        </p:nvSpPr>
        <p:spPr>
          <a:xfrm>
            <a:off x="2076538" y="1524598"/>
            <a:ext cx="6564543" cy="1456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t>Programming Language:</a:t>
            </a:r>
            <a:r>
              <a:rPr b="0"/>
              <a:t> Dart</a:t>
            </a:r>
          </a:p>
          <a:p>
            <a:pPr>
              <a:defRPr sz="1600" b="1"/>
            </a:pPr>
            <a:r>
              <a:t>Application Development Toolkit: </a:t>
            </a:r>
            <a:r>
              <a:rPr b="0"/>
              <a:t>Flutter</a:t>
            </a:r>
          </a:p>
          <a:p>
            <a:pPr>
              <a:defRPr sz="1600" b="1"/>
            </a:pPr>
            <a:r>
              <a:t>APIs:</a:t>
            </a:r>
            <a:r>
              <a:rPr b="0"/>
              <a:t> GoogleMaps API</a:t>
            </a:r>
          </a:p>
          <a:p>
            <a:pPr>
              <a:defRPr sz="1600" b="1"/>
            </a:pPr>
            <a:r>
              <a:t>Platform: </a:t>
            </a:r>
            <a:r>
              <a:rPr b="0"/>
              <a:t>Android</a:t>
            </a:r>
          </a:p>
          <a:p>
            <a:pPr>
              <a:defRPr sz="1600" b="1"/>
            </a:pPr>
            <a:r>
              <a:t>IDE: </a:t>
            </a:r>
            <a:r>
              <a:rPr b="0"/>
              <a:t>Visual Studio Code, Android Studio</a:t>
            </a:r>
          </a:p>
          <a:p>
            <a:pPr>
              <a:defRPr sz="1600" b="1"/>
            </a:pPr>
            <a:r>
              <a:t>Database: </a:t>
            </a:r>
            <a:r>
              <a:rPr b="0"/>
              <a:t>Firebase</a:t>
            </a:r>
          </a:p>
        </p:txBody>
      </p:sp>
      <p:pic>
        <p:nvPicPr>
          <p:cNvPr id="117" name="Picture 2" descr="Picture 2"/>
          <p:cNvPicPr>
            <a:picLocks noChangeAspect="1"/>
          </p:cNvPicPr>
          <p:nvPr/>
        </p:nvPicPr>
        <p:blipFill>
          <a:blip r:embed="rId2"/>
          <a:stretch>
            <a:fillRect/>
          </a:stretch>
        </p:blipFill>
        <p:spPr>
          <a:xfrm>
            <a:off x="2375238" y="3776093"/>
            <a:ext cx="569693" cy="706663"/>
          </a:xfrm>
          <a:prstGeom prst="rect">
            <a:avLst/>
          </a:prstGeom>
          <a:ln w="12700">
            <a:miter lim="400000"/>
          </a:ln>
        </p:spPr>
      </p:pic>
      <p:pic>
        <p:nvPicPr>
          <p:cNvPr id="118" name="Picture 4" descr="Picture 4"/>
          <p:cNvPicPr>
            <a:picLocks noChangeAspect="1"/>
          </p:cNvPicPr>
          <p:nvPr/>
        </p:nvPicPr>
        <p:blipFill>
          <a:blip r:embed="rId3"/>
          <a:stretch>
            <a:fillRect/>
          </a:stretch>
        </p:blipFill>
        <p:spPr>
          <a:xfrm>
            <a:off x="1504132" y="3719083"/>
            <a:ext cx="761643" cy="761642"/>
          </a:xfrm>
          <a:prstGeom prst="rect">
            <a:avLst/>
          </a:prstGeom>
          <a:ln w="12700">
            <a:miter lim="400000"/>
          </a:ln>
        </p:spPr>
      </p:pic>
      <p:pic>
        <p:nvPicPr>
          <p:cNvPr id="119" name="Picture 6" descr="Picture 6"/>
          <p:cNvPicPr>
            <a:picLocks noChangeAspect="1"/>
          </p:cNvPicPr>
          <p:nvPr/>
        </p:nvPicPr>
        <p:blipFill>
          <a:blip r:embed="rId4"/>
          <a:stretch>
            <a:fillRect/>
          </a:stretch>
        </p:blipFill>
        <p:spPr>
          <a:xfrm>
            <a:off x="3003130" y="3608172"/>
            <a:ext cx="987531" cy="987531"/>
          </a:xfrm>
          <a:prstGeom prst="rect">
            <a:avLst/>
          </a:prstGeom>
          <a:ln w="12700">
            <a:miter lim="400000"/>
          </a:ln>
        </p:spPr>
      </p:pic>
      <p:pic>
        <p:nvPicPr>
          <p:cNvPr id="120" name="Picture 8" descr="Picture 8"/>
          <p:cNvPicPr>
            <a:picLocks noChangeAspect="1"/>
          </p:cNvPicPr>
          <p:nvPr/>
        </p:nvPicPr>
        <p:blipFill>
          <a:blip r:embed="rId5"/>
          <a:stretch>
            <a:fillRect/>
          </a:stretch>
        </p:blipFill>
        <p:spPr>
          <a:xfrm>
            <a:off x="3223035" y="3271782"/>
            <a:ext cx="2176576" cy="1632432"/>
          </a:xfrm>
          <a:prstGeom prst="rect">
            <a:avLst/>
          </a:prstGeom>
          <a:ln w="12700">
            <a:miter lim="400000"/>
          </a:ln>
        </p:spPr>
      </p:pic>
      <p:pic>
        <p:nvPicPr>
          <p:cNvPr id="121" name="Picture 12" descr="Picture 12"/>
          <p:cNvPicPr>
            <a:picLocks noChangeAspect="1"/>
          </p:cNvPicPr>
          <p:nvPr/>
        </p:nvPicPr>
        <p:blipFill>
          <a:blip r:embed="rId6"/>
          <a:stretch>
            <a:fillRect/>
          </a:stretch>
        </p:blipFill>
        <p:spPr>
          <a:xfrm>
            <a:off x="4845020" y="3665906"/>
            <a:ext cx="882620" cy="879172"/>
          </a:xfrm>
          <a:prstGeom prst="rect">
            <a:avLst/>
          </a:prstGeom>
          <a:ln w="12700">
            <a:miter lim="400000"/>
          </a:ln>
        </p:spPr>
      </p:pic>
      <p:pic>
        <p:nvPicPr>
          <p:cNvPr id="122" name="Picture 14" descr="Picture 14"/>
          <p:cNvPicPr>
            <a:picLocks noChangeAspect="1"/>
          </p:cNvPicPr>
          <p:nvPr/>
        </p:nvPicPr>
        <p:blipFill>
          <a:blip r:embed="rId7"/>
          <a:stretch>
            <a:fillRect/>
          </a:stretch>
        </p:blipFill>
        <p:spPr>
          <a:xfrm>
            <a:off x="5913373" y="3660318"/>
            <a:ext cx="834527" cy="879172"/>
          </a:xfrm>
          <a:prstGeom prst="rect">
            <a:avLst/>
          </a:prstGeom>
          <a:ln w="12700">
            <a:miter lim="400000"/>
          </a:ln>
        </p:spPr>
      </p:pic>
      <p:pic>
        <p:nvPicPr>
          <p:cNvPr id="123" name="Picture 18" descr="Picture 18"/>
          <p:cNvPicPr>
            <a:picLocks noChangeAspect="1"/>
          </p:cNvPicPr>
          <p:nvPr/>
        </p:nvPicPr>
        <p:blipFill>
          <a:blip r:embed="rId8"/>
          <a:stretch>
            <a:fillRect/>
          </a:stretch>
        </p:blipFill>
        <p:spPr>
          <a:xfrm>
            <a:off x="6595481" y="3482875"/>
            <a:ext cx="1234057" cy="123405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119;p1"/>
          <p:cNvSpPr txBox="1">
            <a:spLocks noGrp="1"/>
          </p:cNvSpPr>
          <p:nvPr>
            <p:ph type="sldNum" sz="quarter" idx="2"/>
          </p:nvPr>
        </p:nvSpPr>
        <p:spPr>
          <a:xfrm>
            <a:off x="8502808" y="4778756"/>
            <a:ext cx="183993"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26" name="Title 1"/>
          <p:cNvSpPr txBox="1">
            <a:spLocks noGrp="1"/>
          </p:cNvSpPr>
          <p:nvPr>
            <p:ph type="title"/>
          </p:nvPr>
        </p:nvSpPr>
        <p:spPr>
          <a:xfrm>
            <a:off x="862311" y="159953"/>
            <a:ext cx="6117432" cy="627322"/>
          </a:xfrm>
          <a:prstGeom prst="rect">
            <a:avLst/>
          </a:prstGeom>
        </p:spPr>
        <p:txBody>
          <a:bodyPr>
            <a:normAutofit fontScale="90000"/>
          </a:bodyPr>
          <a:lstStyle>
            <a:lvl1pPr>
              <a:defRPr sz="3600"/>
            </a:lvl1pPr>
          </a:lstStyle>
          <a:p>
            <a:r>
              <a:rPr dirty="0"/>
              <a:t>Experiment Screen</a:t>
            </a:r>
            <a:r>
              <a:rPr lang="en-GB" dirty="0"/>
              <a:t>s</a:t>
            </a:r>
            <a:r>
              <a:t>hots </a:t>
            </a:r>
            <a:endParaRPr dirty="0"/>
          </a:p>
        </p:txBody>
      </p:sp>
      <p:pic>
        <p:nvPicPr>
          <p:cNvPr id="127" name="WhatsApp Image 2024-03-26 at 2.34.26 PM (2).jpeg" descr="WhatsApp Image 2024-03-26 at 2.34.26 PM (2).jpeg"/>
          <p:cNvPicPr>
            <a:picLocks noChangeAspect="1"/>
          </p:cNvPicPr>
          <p:nvPr/>
        </p:nvPicPr>
        <p:blipFill>
          <a:blip r:embed="rId2"/>
          <a:stretch>
            <a:fillRect/>
          </a:stretch>
        </p:blipFill>
        <p:spPr>
          <a:xfrm>
            <a:off x="884765" y="737625"/>
            <a:ext cx="2016793" cy="4291046"/>
          </a:xfrm>
          <a:prstGeom prst="rect">
            <a:avLst/>
          </a:prstGeom>
          <a:ln w="6350">
            <a:solidFill>
              <a:srgbClr val="000000"/>
            </a:solidFill>
            <a:miter lim="400000"/>
          </a:ln>
        </p:spPr>
      </p:pic>
      <p:pic>
        <p:nvPicPr>
          <p:cNvPr id="128" name="WhatsApp Image 2024-03-26 at 2.34.26 PM (1).jpeg" descr="WhatsApp Image 2024-03-26 at 2.34.26 PM (1).jpeg"/>
          <p:cNvPicPr>
            <a:picLocks noChangeAspect="1"/>
          </p:cNvPicPr>
          <p:nvPr/>
        </p:nvPicPr>
        <p:blipFill>
          <a:blip r:embed="rId3"/>
          <a:stretch>
            <a:fillRect/>
          </a:stretch>
        </p:blipFill>
        <p:spPr>
          <a:xfrm>
            <a:off x="3554009" y="736037"/>
            <a:ext cx="2020968" cy="4294222"/>
          </a:xfrm>
          <a:prstGeom prst="rect">
            <a:avLst/>
          </a:prstGeom>
          <a:ln w="6350">
            <a:solidFill>
              <a:srgbClr val="000000"/>
            </a:solidFill>
            <a:miter lim="400000"/>
          </a:ln>
        </p:spPr>
      </p:pic>
      <p:pic>
        <p:nvPicPr>
          <p:cNvPr id="129" name="WhatsApp Image 2024-03-26 at 2.34.26 PM.jpeg" descr="WhatsApp Image 2024-03-26 at 2.34.26 PM.jpeg"/>
          <p:cNvPicPr>
            <a:picLocks noChangeAspect="1"/>
          </p:cNvPicPr>
          <p:nvPr/>
        </p:nvPicPr>
        <p:blipFill>
          <a:blip r:embed="rId4"/>
          <a:stretch>
            <a:fillRect/>
          </a:stretch>
        </p:blipFill>
        <p:spPr>
          <a:xfrm>
            <a:off x="6227429" y="745085"/>
            <a:ext cx="2023142" cy="4276126"/>
          </a:xfrm>
          <a:prstGeom prst="rect">
            <a:avLst/>
          </a:prstGeom>
          <a:ln w="6350">
            <a:solidFill>
              <a:srgbClr val="000000"/>
            </a:solidFill>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ooter Placeholder 5"/>
          <p:cNvSpPr txBox="1"/>
          <p:nvPr/>
        </p:nvSpPr>
        <p:spPr>
          <a:xfrm>
            <a:off x="3171275" y="4683506"/>
            <a:ext cx="2801450" cy="441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r>
              <a:t>Department of Computer Science and Engineering</a:t>
            </a:r>
          </a:p>
        </p:txBody>
      </p:sp>
      <p:sp>
        <p:nvSpPr>
          <p:cNvPr id="132" name="Google Shape;119;p1"/>
          <p:cNvSpPr txBox="1">
            <a:spLocks noGrp="1"/>
          </p:cNvSpPr>
          <p:nvPr>
            <p:ph type="sldNum" sz="quarter" idx="2"/>
          </p:nvPr>
        </p:nvSpPr>
        <p:spPr>
          <a:xfrm>
            <a:off x="8502808" y="4778756"/>
            <a:ext cx="183993" cy="2509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33" name="Title 1"/>
          <p:cNvSpPr txBox="1">
            <a:spLocks noGrp="1"/>
          </p:cNvSpPr>
          <p:nvPr>
            <p:ph type="title"/>
          </p:nvPr>
        </p:nvSpPr>
        <p:spPr>
          <a:xfrm>
            <a:off x="435768" y="-1"/>
            <a:ext cx="6117433" cy="627323"/>
          </a:xfrm>
          <a:prstGeom prst="rect">
            <a:avLst/>
          </a:prstGeom>
        </p:spPr>
        <p:txBody>
          <a:bodyPr/>
          <a:lstStyle>
            <a:lvl1pPr>
              <a:defRPr sz="3600"/>
            </a:lvl1pPr>
          </a:lstStyle>
          <a:p>
            <a:r>
              <a:t>Experiment Results </a:t>
            </a:r>
          </a:p>
        </p:txBody>
      </p:sp>
      <p:sp>
        <p:nvSpPr>
          <p:cNvPr id="134" name="Drivers using ClearNav experience a reduction in trip time by T% compared to the traditional navigation group. They also report encountering U% fewer unexpected road hazards. User  surveys show a V% increase in satisfaction with navigation using ClearNav"/>
          <p:cNvSpPr txBox="1"/>
          <p:nvPr/>
        </p:nvSpPr>
        <p:spPr>
          <a:xfrm>
            <a:off x="-20320" y="1409158"/>
            <a:ext cx="9087802" cy="2881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140368" indent="-140368">
              <a:buSzPct val="100000"/>
              <a:buChar char="•"/>
            </a:pPr>
            <a:r>
              <a:t>Drivers using ClearNav experience a reduction in trip time by T% compared to the traditional navigation group. They also report encountering U% fewer unexpected road hazards. User  surveys show a V% increase in satisfaction with navigation using ClearNav.</a:t>
            </a:r>
          </a:p>
          <a:p>
            <a:endParaRPr/>
          </a:p>
          <a:p>
            <a:pPr marL="140368" indent="-140368">
              <a:buSzPct val="100000"/>
              <a:buChar char="•"/>
            </a:pPr>
            <a:r>
              <a:t>Data shows a significant reduction in trip times for drivers using ClearNav during peak traffic hours, especially when encountering highly congested or hazard-prone areas.</a:t>
            </a:r>
          </a:p>
          <a:p>
            <a:endParaRPr/>
          </a:p>
          <a:p>
            <a:pPr marL="140368" indent="-140368">
              <a:buSzPct val="100000"/>
              <a:buChar char="•"/>
            </a:pPr>
            <a:r>
              <a:t>Data reveals a clear increase in the number of road repairs initiated in areas with frequent user reports on ClearNav. City authorities acknowledge the app's effectiveness in highlighting critical road issues and expediting the repair process.</a:t>
            </a:r>
          </a:p>
          <a:p>
            <a:pPr marL="457200" indent="-317500" algn="ctr" defTabSz="457200">
              <a:buClr>
                <a:srgbClr val="E3E3E3"/>
              </a:buClr>
              <a:buSzPct val="100000"/>
              <a:buFont typeface="Arial"/>
              <a:buChar char="•"/>
              <a:defRPr sz="2000">
                <a:solidFill>
                  <a:srgbClr val="E3E3E3"/>
                </a:solidFill>
                <a:latin typeface="Times Roman"/>
                <a:ea typeface="Times Roman"/>
                <a:cs typeface="Times Roman"/>
                <a:sym typeface="Times Roman"/>
              </a:defRPr>
            </a:pPr>
            <a:br>
              <a:rPr sz="1050">
                <a:latin typeface="+mn-lt"/>
                <a:ea typeface="+mn-ea"/>
                <a:cs typeface="+mn-cs"/>
                <a:sym typeface="Arial"/>
              </a:rPr>
            </a:br>
            <a:br>
              <a:rPr sz="1050">
                <a:latin typeface="+mn-lt"/>
                <a:ea typeface="+mn-ea"/>
                <a:cs typeface="+mn-cs"/>
                <a:sym typeface="Arial"/>
              </a:rPr>
            </a:br>
            <a:br>
              <a:rPr sz="1050">
                <a:latin typeface="+mn-lt"/>
                <a:ea typeface="+mn-ea"/>
                <a:cs typeface="+mn-cs"/>
                <a:sym typeface="Arial"/>
              </a:rPr>
            </a:br>
            <a:br>
              <a:rPr sz="1050">
                <a:latin typeface="+mn-lt"/>
                <a:ea typeface="+mn-ea"/>
                <a:cs typeface="+mn-cs"/>
                <a:sym typeface="Arial"/>
              </a:rPr>
            </a:br>
            <a:endParaRPr sz="1050">
              <a:latin typeface="+mn-lt"/>
              <a:ea typeface="+mn-ea"/>
              <a:cs typeface="+mn-cs"/>
              <a:sym typeface="Arial"/>
            </a:endParaRP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On-screen Show (16:9)</PresentationFormat>
  <Paragraphs>115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 Neue</vt:lpstr>
      <vt:lpstr>1_Office Theme</vt:lpstr>
      <vt:lpstr>A Seminar on ClearNav, a pothole alert navigation application</vt:lpstr>
      <vt:lpstr>Introduction</vt:lpstr>
      <vt:lpstr>Problem Statement</vt:lpstr>
      <vt:lpstr>Problem Illustration</vt:lpstr>
      <vt:lpstr>Proposed Method</vt:lpstr>
      <vt:lpstr>Proposed Method</vt:lpstr>
      <vt:lpstr>Experiment Environment</vt:lpstr>
      <vt:lpstr>Experiment Screenshots </vt:lpstr>
      <vt:lpstr>Experiment Results </vt:lpstr>
      <vt:lpstr>Findings </vt:lpstr>
      <vt:lpstr>Justification  </vt:lpstr>
      <vt:lpstr>Justification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ClearNav, a pothole alert navigation application</dc:title>
  <cp:lastModifiedBy>Sai Ganesh Kolluri</cp:lastModifiedBy>
  <cp:revision>1</cp:revision>
  <dcterms:modified xsi:type="dcterms:W3CDTF">2024-04-19T14:42:32Z</dcterms:modified>
</cp:coreProperties>
</file>