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264" r:id="rId3"/>
    <p:sldId id="265" r:id="rId4"/>
    <p:sldId id="287" r:id="rId5"/>
    <p:sldId id="269" r:id="rId6"/>
    <p:sldId id="271" r:id="rId7"/>
    <p:sldId id="272" r:id="rId8"/>
    <p:sldId id="274" r:id="rId9"/>
    <p:sldId id="262" r:id="rId10"/>
    <p:sldId id="273" r:id="rId11"/>
    <p:sldId id="275" r:id="rId12"/>
    <p:sldId id="289" r:id="rId13"/>
    <p:sldId id="270" r:id="rId14"/>
    <p:sldId id="288" r:id="rId15"/>
    <p:sldId id="290"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C1B8"/>
    <a:srgbClr val="10B7F8"/>
    <a:srgbClr val="7E0EE4"/>
    <a:srgbClr val="E94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1123"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2023/7/20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oboto" charset="0"/>
                <a:ea typeface="Roboto" charset="0"/>
                <a:cs typeface="Roboto"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oboto" charset="0"/>
                <a:ea typeface="Roboto" charset="0"/>
                <a:cs typeface="Roboto" charset="0"/>
              </a:defRPr>
            </a:lvl1pPr>
          </a:lstStyle>
          <a:p>
            <a:fld id="{D2A48B96-639E-45A3-A0BA-2464DFDB1FAA}" type="datetimeFigureOut">
              <a:rPr lang="zh-CN" altLang="en-US" smtClean="0"/>
              <a:t>2023/7/20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oboto" charset="0"/>
                <a:ea typeface="Roboto" charset="0"/>
                <a:cs typeface="Roboto"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oboto" charset="0"/>
                <a:ea typeface="Roboto" charset="0"/>
                <a:cs typeface="Roboto"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oboto" charset="0"/>
        <a:ea typeface="Roboto" charset="0"/>
        <a:cs typeface="Roboto" charset="0"/>
      </a:defRPr>
    </a:lvl1pPr>
    <a:lvl2pPr marL="457200" algn="l" defTabSz="914400" rtl="0" eaLnBrk="1" latinLnBrk="0" hangingPunct="1">
      <a:defRPr sz="1200" kern="1200">
        <a:solidFill>
          <a:schemeClr val="tx1"/>
        </a:solidFill>
        <a:latin typeface="Roboto" charset="0"/>
        <a:ea typeface="Roboto" charset="0"/>
        <a:cs typeface="Roboto" charset="0"/>
      </a:defRPr>
    </a:lvl2pPr>
    <a:lvl3pPr marL="914400" algn="l" defTabSz="914400" rtl="0" eaLnBrk="1" latinLnBrk="0" hangingPunct="1">
      <a:defRPr sz="1200" kern="1200">
        <a:solidFill>
          <a:schemeClr val="tx1"/>
        </a:solidFill>
        <a:latin typeface="Roboto" charset="0"/>
        <a:ea typeface="Roboto" charset="0"/>
        <a:cs typeface="Roboto" charset="0"/>
      </a:defRPr>
    </a:lvl3pPr>
    <a:lvl4pPr marL="1371600" algn="l" defTabSz="914400" rtl="0" eaLnBrk="1" latinLnBrk="0" hangingPunct="1">
      <a:defRPr sz="1200" kern="1200">
        <a:solidFill>
          <a:schemeClr val="tx1"/>
        </a:solidFill>
        <a:latin typeface="Roboto" charset="0"/>
        <a:ea typeface="Roboto" charset="0"/>
        <a:cs typeface="Roboto" charset="0"/>
      </a:defRPr>
    </a:lvl4pPr>
    <a:lvl5pPr marL="1828800" algn="l" defTabSz="914400" rtl="0" eaLnBrk="1" latinLnBrk="0" hangingPunct="1">
      <a:defRPr sz="1200" kern="1200">
        <a:solidFill>
          <a:schemeClr val="tx1"/>
        </a:solidFill>
        <a:latin typeface="Roboto" charset="0"/>
        <a:ea typeface="Roboto" charset="0"/>
        <a:cs typeface="Roboto"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charset="0"/>
                <a:ea typeface="Roboto" charset="0"/>
                <a:cs typeface="Roboto" charset="0"/>
              </a:defRPr>
            </a:lvl1p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charset="0"/>
                <a:ea typeface="Roboto" charset="0"/>
                <a:cs typeface="Roboto"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charset="0"/>
                <a:ea typeface="Roboto" charset="0"/>
                <a:cs typeface="Roboto" charset="0"/>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oboto" charset="0"/>
          <a:ea typeface="Roboto" charset="0"/>
          <a:cs typeface="Roboto"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charset="0"/>
          <a:ea typeface="Roboto" charset="0"/>
          <a:cs typeface="Roboto"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charset="0"/>
          <a:ea typeface="Roboto" charset="0"/>
          <a:cs typeface="Roboto"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harset="0"/>
          <a:ea typeface="Roboto" charset="0"/>
          <a:cs typeface="Roboto"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harset="0"/>
          <a:ea typeface="Roboto" charset="0"/>
          <a:cs typeface="Roboto"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harset="0"/>
          <a:ea typeface="Roboto" charset="0"/>
          <a:cs typeface="Robot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hyperlink" Target="https://github.com/SaiGaneshChimmiri/IBM_DATA_ANALYTICS_PROJEC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1.jpeg"/><Relationship Id="rId4" Type="http://schemas.openxmlformats.org/officeDocument/2006/relationships/tags" Target="../tags/tag5.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1.jpeg"/><Relationship Id="rId5" Type="http://schemas.openxmlformats.org/officeDocument/2006/relationships/tags" Target="../tags/tag15.xml"/><Relationship Id="rId10" Type="http://schemas.openxmlformats.org/officeDocument/2006/relationships/slideLayout" Target="../slideLayouts/slideLayout2.xml"/><Relationship Id="rId4" Type="http://schemas.openxmlformats.org/officeDocument/2006/relationships/tags" Target="../tags/tag14.xml"/><Relationship Id="rId9" Type="http://schemas.openxmlformats.org/officeDocument/2006/relationships/tags" Target="../tags/tag19.xml"/></Relationships>
</file>

<file path=ppt/slides/_rels/slide7.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0.jpe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9.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8.jpeg"/><Relationship Id="rId5" Type="http://schemas.openxmlformats.org/officeDocument/2006/relationships/tags" Target="../tags/tag24.xml"/><Relationship Id="rId10" Type="http://schemas.openxmlformats.org/officeDocument/2006/relationships/image" Target="../media/image7.png"/><Relationship Id="rId4" Type="http://schemas.openxmlformats.org/officeDocument/2006/relationships/tags" Target="../tags/tag23.xml"/><Relationship Id="rId9" Type="http://schemas.openxmlformats.org/officeDocument/2006/relationships/slideLayout" Target="../slideLayouts/slideLayout2.xml"/><Relationship Id="rId1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203b8fec35731ef913f489988fe85fca25b9db8d9b5c-IOqIm2_fw658[1]"/>
          <p:cNvPicPr>
            <a:picLocks noChangeAspect="1"/>
          </p:cNvPicPr>
          <p:nvPr/>
        </p:nvPicPr>
        <p:blipFill>
          <a:blip r:embed="rId2"/>
          <a:stretch>
            <a:fillRect/>
          </a:stretch>
        </p:blipFill>
        <p:spPr>
          <a:xfrm rot="16200000">
            <a:off x="2618742" y="-2708594"/>
            <a:ext cx="6883084" cy="12300269"/>
          </a:xfrm>
          <a:prstGeom prst="rect">
            <a:avLst/>
          </a:prstGeom>
        </p:spPr>
      </p:pic>
      <p:sp>
        <p:nvSpPr>
          <p:cNvPr id="6" name="矩形 5"/>
          <p:cNvSpPr/>
          <p:nvPr/>
        </p:nvSpPr>
        <p:spPr>
          <a:xfrm>
            <a:off x="956945" y="792163"/>
            <a:ext cx="10300970" cy="527304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lgerian" panose="04020705040A02060702" pitchFamily="82" charset="0"/>
              <a:cs typeface="Roboto" charset="0"/>
            </a:endParaRPr>
          </a:p>
        </p:txBody>
      </p:sp>
      <p:sp>
        <p:nvSpPr>
          <p:cNvPr id="7" name="文本框 6"/>
          <p:cNvSpPr txBox="1"/>
          <p:nvPr/>
        </p:nvSpPr>
        <p:spPr>
          <a:xfrm>
            <a:off x="2188528" y="2186940"/>
            <a:ext cx="7868285" cy="1106805"/>
          </a:xfrm>
          <a:prstGeom prst="rect">
            <a:avLst/>
          </a:prstGeom>
          <a:noFill/>
        </p:spPr>
        <p:txBody>
          <a:bodyPr wrap="square" rtlCol="0" anchor="t">
            <a:spAutoFit/>
          </a:bodyPr>
          <a:lstStyle/>
          <a:p>
            <a:pPr algn="ctr"/>
            <a:r>
              <a:rPr lang="en-US" altLang="zh-CN" sz="6600" dirty="0">
                <a:solidFill>
                  <a:schemeClr val="bg1"/>
                </a:solidFill>
                <a:latin typeface="Algerian" panose="04020705040A02060702" pitchFamily="82" charset="0"/>
                <a:cs typeface="+mj-lt"/>
              </a:rPr>
              <a:t>DATA </a:t>
            </a:r>
            <a:r>
              <a:rPr lang="en-IN" sz="6600" dirty="0">
                <a:solidFill>
                  <a:schemeClr val="bg1"/>
                </a:solidFill>
                <a:latin typeface="Algerian" panose="04020705040A02060702" pitchFamily="82" charset="0"/>
                <a:cs typeface="+mj-lt"/>
                <a:sym typeface="+mn-ea"/>
              </a:rPr>
              <a:t>ANALYTICS </a:t>
            </a:r>
            <a:endParaRPr lang="en-IN" altLang="zh-CN" sz="6600" dirty="0">
              <a:solidFill>
                <a:schemeClr val="bg1"/>
              </a:solidFill>
              <a:latin typeface="Algerian" panose="04020705040A02060702" pitchFamily="82" charset="0"/>
              <a:cs typeface="+mj-lt"/>
              <a:sym typeface="+mn-ea"/>
            </a:endParaRPr>
          </a:p>
        </p:txBody>
      </p:sp>
      <p:sp>
        <p:nvSpPr>
          <p:cNvPr id="8" name="文本框 7"/>
          <p:cNvSpPr txBox="1"/>
          <p:nvPr/>
        </p:nvSpPr>
        <p:spPr>
          <a:xfrm>
            <a:off x="2533968" y="3059642"/>
            <a:ext cx="7177405" cy="461665"/>
          </a:xfrm>
          <a:prstGeom prst="rect">
            <a:avLst/>
          </a:prstGeom>
          <a:noFill/>
        </p:spPr>
        <p:txBody>
          <a:bodyPr wrap="square" rtlCol="0" anchor="t">
            <a:spAutoFit/>
          </a:bodyPr>
          <a:lstStyle/>
          <a:p>
            <a:pPr algn="ctr"/>
            <a:r>
              <a:rPr lang="en-IN" sz="2400" dirty="0">
                <a:latin typeface="Algerian" panose="04020705040A02060702" pitchFamily="82" charset="0"/>
                <a:cs typeface="+mj-lt"/>
                <a:sym typeface="+mn-ea"/>
              </a:rPr>
              <a:t>                                     -Uncover, Analyze, Thrive</a:t>
            </a:r>
            <a:endParaRPr lang="zh-CN" altLang="en-US" sz="2400" dirty="0">
              <a:solidFill>
                <a:schemeClr val="bg1"/>
              </a:solidFill>
              <a:latin typeface="Algerian" panose="04020705040A02060702" pitchFamily="82" charset="0"/>
              <a:cs typeface="+mj-lt"/>
              <a:sym typeface="+mn-ea"/>
            </a:endParaRPr>
          </a:p>
        </p:txBody>
      </p:sp>
      <p:pic>
        <p:nvPicPr>
          <p:cNvPr id="2" name="Picture 1" descr="Edunet-Foundation-logo"/>
          <p:cNvPicPr>
            <a:picLocks noChangeAspect="1"/>
          </p:cNvPicPr>
          <p:nvPr/>
        </p:nvPicPr>
        <p:blipFill>
          <a:blip r:embed="rId3"/>
          <a:stretch>
            <a:fillRect/>
          </a:stretch>
        </p:blipFill>
        <p:spPr>
          <a:xfrm>
            <a:off x="9750425" y="8255"/>
            <a:ext cx="2459990" cy="800100"/>
          </a:xfrm>
          <a:prstGeom prst="rect">
            <a:avLst/>
          </a:prstGeom>
        </p:spPr>
      </p:pic>
      <p:pic>
        <p:nvPicPr>
          <p:cNvPr id="3" name="Picture 2" descr="OIP-removebg-preview"/>
          <p:cNvPicPr>
            <a:picLocks noChangeAspect="1"/>
          </p:cNvPicPr>
          <p:nvPr/>
        </p:nvPicPr>
        <p:blipFill>
          <a:blip r:embed="rId4"/>
          <a:stretch>
            <a:fillRect/>
          </a:stretch>
        </p:blipFill>
        <p:spPr>
          <a:xfrm>
            <a:off x="-405130" y="-438150"/>
            <a:ext cx="2486025" cy="1714500"/>
          </a:xfrm>
          <a:prstGeom prst="rect">
            <a:avLst/>
          </a:prstGeom>
        </p:spPr>
      </p:pic>
      <p:cxnSp>
        <p:nvCxnSpPr>
          <p:cNvPr id="5" name="Straight Connector 4"/>
          <p:cNvCxnSpPr/>
          <p:nvPr/>
        </p:nvCxnSpPr>
        <p:spPr>
          <a:xfrm>
            <a:off x="1748790" y="66675"/>
            <a:ext cx="3175" cy="669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1750695" y="140335"/>
            <a:ext cx="2095445" cy="523220"/>
          </a:xfrm>
          <a:prstGeom prst="rect">
            <a:avLst/>
          </a:prstGeom>
          <a:noFill/>
        </p:spPr>
        <p:txBody>
          <a:bodyPr wrap="none" rtlCol="0">
            <a:spAutoFit/>
          </a:bodyPr>
          <a:lstStyle/>
          <a:p>
            <a:r>
              <a:rPr lang="en-IN" altLang="en-US" sz="2800" dirty="0" err="1">
                <a:latin typeface="Lucida Fax" panose="02060602050505020204" pitchFamily="18" charset="0"/>
              </a:rPr>
              <a:t>SkillsBuild</a:t>
            </a:r>
            <a:endParaRPr lang="en-IN" altLang="en-US" sz="2800" dirty="0">
              <a:latin typeface="Lucida Fax" panose="02060602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1"/>
          <p:cNvSpPr txBox="1"/>
          <p:nvPr>
            <p:custDataLst>
              <p:tags r:id="rId1"/>
            </p:custDataLst>
          </p:nvPr>
        </p:nvSpPr>
        <p:spPr>
          <a:xfrm>
            <a:off x="728345" y="1878330"/>
            <a:ext cx="3541395" cy="826770"/>
          </a:xfrm>
          <a:prstGeom prst="rect">
            <a:avLst/>
          </a:prstGeom>
          <a:noFill/>
        </p:spPr>
        <p:txBody>
          <a:bodyPr anchor="ctr"/>
          <a:lstStyle/>
          <a:p>
            <a:pPr algn="l" fontAlgn="auto">
              <a:spcBef>
                <a:spcPts val="0"/>
              </a:spcBef>
              <a:spcAft>
                <a:spcPts val="0"/>
              </a:spcAft>
              <a:defRPr/>
            </a:pPr>
            <a:r>
              <a:rPr lang="en-IN" sz="2000" dirty="0">
                <a:latin typeface="Times New Roman" panose="02020603050405020304" pitchFamily="18" charset="0"/>
                <a:cs typeface="Times New Roman" panose="02020603050405020304" pitchFamily="18" charset="0"/>
                <a:sym typeface="+mn-ea"/>
              </a:rPr>
              <a:t>Using python libraries</a:t>
            </a:r>
            <a:endParaRPr lang="en-IN" sz="2000" b="1" dirty="0">
              <a:solidFill>
                <a:srgbClr val="564E49"/>
              </a:solidFill>
              <a:latin typeface="Times New Roman" panose="02020603050405020304" pitchFamily="18" charset="0"/>
              <a:ea typeface="Roboto" charset="0"/>
              <a:cs typeface="Times New Roman" panose="02020603050405020304" pitchFamily="18" charset="0"/>
              <a:sym typeface="Roboto" charset="0"/>
            </a:endParaRPr>
          </a:p>
        </p:txBody>
      </p:sp>
      <p:sp>
        <p:nvSpPr>
          <p:cNvPr id="23" name="文本框 11"/>
          <p:cNvSpPr txBox="1"/>
          <p:nvPr>
            <p:custDataLst>
              <p:tags r:id="rId2"/>
            </p:custDataLst>
          </p:nvPr>
        </p:nvSpPr>
        <p:spPr>
          <a:xfrm>
            <a:off x="6348095" y="426085"/>
            <a:ext cx="5512435" cy="2016125"/>
          </a:xfrm>
          <a:prstGeom prst="rect">
            <a:avLst/>
          </a:prstGeom>
          <a:noFill/>
        </p:spPr>
        <p:txBody>
          <a:bodyPr anchor="ctr">
            <a:noAutofit/>
          </a:bodyPr>
          <a:lstStyle/>
          <a:p>
            <a:pPr algn="ctr" fontAlgn="auto">
              <a:lnSpc>
                <a:spcPct val="150000"/>
              </a:lnSpc>
              <a:spcBef>
                <a:spcPts val="0"/>
              </a:spcBef>
              <a:spcAft>
                <a:spcPts val="0"/>
              </a:spcAft>
              <a:defRPr/>
            </a:pPr>
            <a:r>
              <a:rPr lang="en-US" sz="1400" dirty="0">
                <a:latin typeface="Times New Roman" panose="02020603050405020304" pitchFamily="18" charset="0"/>
                <a:cs typeface="Times New Roman" panose="02020603050405020304" pitchFamily="18" charset="0"/>
                <a:sym typeface="+mn-ea"/>
              </a:rPr>
              <a:t> we</a:t>
            </a:r>
            <a:r>
              <a:rPr lang="en-IN" altLang="en-US" sz="1400" dirty="0">
                <a:latin typeface="Times New Roman" panose="02020603050405020304" pitchFamily="18" charset="0"/>
                <a:cs typeface="Times New Roman" panose="02020603050405020304" pitchFamily="18" charset="0"/>
                <a:sym typeface="+mn-ea"/>
              </a:rPr>
              <a:t> have to</a:t>
            </a:r>
            <a:r>
              <a:rPr lang="en-US" sz="1400" dirty="0">
                <a:latin typeface="Times New Roman" panose="02020603050405020304" pitchFamily="18" charset="0"/>
                <a:cs typeface="Times New Roman" panose="02020603050405020304" pitchFamily="18" charset="0"/>
                <a:sym typeface="+mn-ea"/>
              </a:rPr>
              <a:t> import required libraries for the project, then we fetched</a:t>
            </a:r>
            <a:r>
              <a:rPr lang="en-IN" altLang="en-US" sz="1400" dirty="0">
                <a:latin typeface="Times New Roman" panose="02020603050405020304" pitchFamily="18" charset="0"/>
                <a:cs typeface="Times New Roman" panose="02020603050405020304" pitchFamily="18" charset="0"/>
                <a:sym typeface="+mn-ea"/>
              </a:rPr>
              <a:t> a</a:t>
            </a:r>
            <a:r>
              <a:rPr lang="en-US" sz="1400" dirty="0">
                <a:latin typeface="Times New Roman" panose="02020603050405020304" pitchFamily="18" charset="0"/>
                <a:cs typeface="Times New Roman" panose="02020603050405020304" pitchFamily="18" charset="0"/>
                <a:sym typeface="+mn-ea"/>
              </a:rPr>
              <a:t>n</a:t>
            </a:r>
            <a:r>
              <a:rPr lang="en-IN" altLang="en-US" sz="1400" dirty="0">
                <a:latin typeface="Times New Roman" panose="02020603050405020304" pitchFamily="18" charset="0"/>
                <a:cs typeface="Times New Roman" panose="02020603050405020304" pitchFamily="18" charset="0"/>
                <a:sym typeface="+mn-ea"/>
              </a:rPr>
              <a:t> </a:t>
            </a:r>
            <a:r>
              <a:rPr lang="en-US" sz="1400" dirty="0">
                <a:latin typeface="Times New Roman" panose="02020603050405020304" pitchFamily="18" charset="0"/>
                <a:cs typeface="Times New Roman" panose="02020603050405020304" pitchFamily="18" charset="0"/>
                <a:sym typeface="+mn-ea"/>
              </a:rPr>
              <a:t>.csv(comma separated values) file which</a:t>
            </a:r>
            <a:r>
              <a:rPr lang="en-IN" altLang="en-US" sz="1400" dirty="0">
                <a:latin typeface="Times New Roman" panose="02020603050405020304" pitchFamily="18" charset="0"/>
                <a:cs typeface="Times New Roman" panose="02020603050405020304" pitchFamily="18" charset="0"/>
                <a:sym typeface="+mn-ea"/>
              </a:rPr>
              <a:t> </a:t>
            </a:r>
            <a:r>
              <a:rPr lang="en-US" sz="1400" dirty="0">
                <a:latin typeface="Times New Roman" panose="02020603050405020304" pitchFamily="18" charset="0"/>
                <a:cs typeface="Times New Roman" panose="02020603050405020304" pitchFamily="18" charset="0"/>
                <a:sym typeface="+mn-ea"/>
              </a:rPr>
              <a:t>contains our dataset.</a:t>
            </a:r>
            <a:endParaRPr lang="en-US" sz="1400" dirty="0">
              <a:latin typeface="Times New Roman" panose="02020603050405020304" pitchFamily="18" charset="0"/>
              <a:cs typeface="Times New Roman" panose="02020603050405020304" pitchFamily="18" charset="0"/>
            </a:endParaRPr>
          </a:p>
          <a:p>
            <a:pPr algn="ctr" fontAlgn="auto">
              <a:lnSpc>
                <a:spcPct val="150000"/>
              </a:lnSpc>
              <a:spcBef>
                <a:spcPts val="0"/>
              </a:spcBef>
              <a:spcAft>
                <a:spcPts val="0"/>
              </a:spcAft>
              <a:defRPr/>
            </a:pPr>
            <a:r>
              <a:rPr lang="en-US" sz="1400" dirty="0">
                <a:latin typeface="Times New Roman" panose="02020603050405020304" pitchFamily="18" charset="0"/>
                <a:cs typeface="Times New Roman" panose="02020603050405020304" pitchFamily="18" charset="0"/>
                <a:sym typeface="+mn-ea"/>
              </a:rPr>
              <a:t>we work on preparing the raw data and making it suitable for data analysis. When creating a data analysis project, while doing any operation with data, it is mandatory to clean it and put in a formatted way.</a:t>
            </a:r>
            <a:endParaRPr lang="en-US" altLang="da-DK" sz="1400" dirty="0">
              <a:solidFill>
                <a:srgbClr val="564E49"/>
              </a:solidFill>
              <a:latin typeface="Times New Roman" panose="02020603050405020304" pitchFamily="18" charset="0"/>
              <a:ea typeface="Roboto" charset="0"/>
              <a:cs typeface="Times New Roman" panose="02020603050405020304" pitchFamily="18" charset="0"/>
              <a:sym typeface="Roboto" charset="0"/>
            </a:endParaRPr>
          </a:p>
        </p:txBody>
      </p:sp>
      <p:sp>
        <p:nvSpPr>
          <p:cNvPr id="34" name="文本框 11"/>
          <p:cNvSpPr txBox="1"/>
          <p:nvPr>
            <p:custDataLst>
              <p:tags r:id="rId3"/>
            </p:custDataLst>
          </p:nvPr>
        </p:nvSpPr>
        <p:spPr>
          <a:xfrm>
            <a:off x="728345" y="1134745"/>
            <a:ext cx="4282440" cy="682625"/>
          </a:xfrm>
          <a:prstGeom prst="rect">
            <a:avLst/>
          </a:prstGeom>
          <a:noFill/>
        </p:spPr>
        <p:txBody>
          <a:bodyPr anchor="ctr"/>
          <a:lstStyle/>
          <a:p>
            <a:pPr algn="l" fontAlgn="auto">
              <a:spcBef>
                <a:spcPts val="0"/>
              </a:spcBef>
              <a:spcAft>
                <a:spcPts val="0"/>
              </a:spcAft>
              <a:defRPr/>
            </a:pPr>
            <a:r>
              <a:rPr lang="en-IN" altLang="en-US" sz="4400" b="1" dirty="0">
                <a:solidFill>
                  <a:schemeClr val="tx1">
                    <a:lumMod val="85000"/>
                    <a:lumOff val="15000"/>
                  </a:schemeClr>
                </a:solidFill>
                <a:latin typeface="Times New Roman" panose="02020603050405020304" pitchFamily="18" charset="0"/>
                <a:ea typeface="Roboto" charset="0"/>
                <a:cs typeface="Times New Roman" panose="02020603050405020304" pitchFamily="18" charset="0"/>
                <a:sym typeface="Roboto" charset="0"/>
              </a:rPr>
              <a:t>Loading Data</a:t>
            </a:r>
          </a:p>
        </p:txBody>
      </p:sp>
      <p:pic>
        <p:nvPicPr>
          <p:cNvPr id="3" name="Content Placeholder 2"/>
          <p:cNvPicPr>
            <a:picLocks noGrp="1" noChangeAspect="1"/>
          </p:cNvPicPr>
          <p:nvPr>
            <p:ph sz="half" idx="1"/>
          </p:nvPr>
        </p:nvPicPr>
        <p:blipFill>
          <a:blip r:embed="rId5"/>
          <a:stretch>
            <a:fillRect/>
          </a:stretch>
        </p:blipFill>
        <p:spPr>
          <a:xfrm>
            <a:off x="633730" y="3229610"/>
            <a:ext cx="4471035" cy="2828925"/>
          </a:xfrm>
          <a:prstGeom prst="rect">
            <a:avLst/>
          </a:prstGeom>
        </p:spPr>
      </p:pic>
      <p:pic>
        <p:nvPicPr>
          <p:cNvPr id="6" name="Content Placeholder 5" descr="Screenshot 2023-07-18 215943"/>
          <p:cNvPicPr>
            <a:picLocks noGrp="1" noChangeAspect="1"/>
          </p:cNvPicPr>
          <p:nvPr>
            <p:ph sz="half" idx="2"/>
          </p:nvPr>
        </p:nvPicPr>
        <p:blipFill>
          <a:blip r:embed="rId6"/>
          <a:stretch>
            <a:fillRect/>
          </a:stretch>
        </p:blipFill>
        <p:spPr>
          <a:xfrm>
            <a:off x="5636895" y="3229610"/>
            <a:ext cx="6111875" cy="2456180"/>
          </a:xfrm>
          <a:prstGeom prst="rect">
            <a:avLst/>
          </a:prstGeom>
        </p:spPr>
      </p:pic>
      <p:cxnSp>
        <p:nvCxnSpPr>
          <p:cNvPr id="8" name="Curved Connector 7"/>
          <p:cNvCxnSpPr>
            <a:stCxn id="3" idx="0"/>
            <a:endCxn id="6" idx="0"/>
          </p:cNvCxnSpPr>
          <p:nvPr/>
        </p:nvCxnSpPr>
        <p:spPr>
          <a:xfrm rot="16200000">
            <a:off x="5781040" y="318135"/>
            <a:ext cx="3175" cy="5823585"/>
          </a:xfrm>
          <a:prstGeom prst="curvedConnector3">
            <a:avLst>
              <a:gd name="adj1" fmla="val 7560000"/>
            </a:avLst>
          </a:prstGeom>
          <a:ln>
            <a:tailEnd type="arrow" w="med" len="med"/>
          </a:ln>
        </p:spPr>
        <p:style>
          <a:lnRef idx="3">
            <a:schemeClr val="accent5"/>
          </a:lnRef>
          <a:fillRef idx="0">
            <a:schemeClr val="accent5"/>
          </a:fillRef>
          <a:effectRef idx="2">
            <a:schemeClr val="accent5"/>
          </a:effectRef>
          <a:fontRef idx="minor">
            <a:schemeClr val="tx1"/>
          </a:fontRef>
        </p:style>
      </p:cxnSp>
      <p:cxnSp>
        <p:nvCxnSpPr>
          <p:cNvPr id="9" name="Straight Arrow Connector 8"/>
          <p:cNvCxnSpPr>
            <a:stCxn id="23" idx="1"/>
          </p:cNvCxnSpPr>
          <p:nvPr/>
        </p:nvCxnSpPr>
        <p:spPr>
          <a:xfrm flipH="1">
            <a:off x="2816225" y="1434465"/>
            <a:ext cx="3531870" cy="1776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saiga\Pictures\Screenshots\Screenshot 2023-07-18 202255.pngScreenshot 2023-07-18 202255"/>
          <p:cNvPicPr>
            <a:picLocks noChangeAspect="1"/>
          </p:cNvPicPr>
          <p:nvPr/>
        </p:nvPicPr>
        <p:blipFill>
          <a:blip r:embed="rId2"/>
          <a:srcRect/>
          <a:stretch>
            <a:fillRect/>
          </a:stretch>
        </p:blipFill>
        <p:spPr>
          <a:xfrm>
            <a:off x="453390" y="146685"/>
            <a:ext cx="4469130" cy="3201670"/>
          </a:xfrm>
          <a:prstGeom prst="rect">
            <a:avLst/>
          </a:prstGeom>
        </p:spPr>
      </p:pic>
      <p:pic>
        <p:nvPicPr>
          <p:cNvPr id="6" name="图片 5" descr="C:\Users\saiga\Pictures\Screenshots\Screenshot 2023-07-18 201454.pngScreenshot 2023-07-18 201454"/>
          <p:cNvPicPr>
            <a:picLocks noChangeAspect="1"/>
          </p:cNvPicPr>
          <p:nvPr/>
        </p:nvPicPr>
        <p:blipFill>
          <a:blip r:embed="rId3"/>
          <a:srcRect/>
          <a:stretch>
            <a:fillRect/>
          </a:stretch>
        </p:blipFill>
        <p:spPr>
          <a:xfrm>
            <a:off x="7360920" y="3431223"/>
            <a:ext cx="3190875" cy="3220720"/>
          </a:xfrm>
          <a:prstGeom prst="rect">
            <a:avLst/>
          </a:prstGeom>
        </p:spPr>
      </p:pic>
      <p:pic>
        <p:nvPicPr>
          <p:cNvPr id="2" name="图片 3" descr="C:\Users\saiga\Pictures\Screenshots\Screenshot 2023-07-18 202111.pngScreenshot 2023-07-18 202111"/>
          <p:cNvPicPr>
            <a:picLocks noChangeAspect="1"/>
          </p:cNvPicPr>
          <p:nvPr/>
        </p:nvPicPr>
        <p:blipFill>
          <a:blip r:embed="rId4"/>
          <a:srcRect/>
          <a:stretch>
            <a:fillRect/>
          </a:stretch>
        </p:blipFill>
        <p:spPr>
          <a:xfrm>
            <a:off x="6123305" y="918845"/>
            <a:ext cx="5906770" cy="1647190"/>
          </a:xfrm>
          <a:prstGeom prst="rect">
            <a:avLst/>
          </a:prstGeom>
        </p:spPr>
      </p:pic>
      <p:pic>
        <p:nvPicPr>
          <p:cNvPr id="10" name="图片 3" descr="C:\Users\saiga\Pictures\Screenshots\Screenshot 2023-07-18 201725.pngScreenshot 2023-07-18 201725"/>
          <p:cNvPicPr>
            <a:picLocks noChangeAspect="1"/>
          </p:cNvPicPr>
          <p:nvPr/>
        </p:nvPicPr>
        <p:blipFill>
          <a:blip r:embed="rId5"/>
          <a:srcRect/>
          <a:stretch>
            <a:fillRect/>
          </a:stretch>
        </p:blipFill>
        <p:spPr>
          <a:xfrm>
            <a:off x="453390" y="3448050"/>
            <a:ext cx="5669915" cy="3302000"/>
          </a:xfrm>
          <a:prstGeom prst="rect">
            <a:avLst/>
          </a:prstGeom>
        </p:spPr>
      </p:pic>
      <p:cxnSp>
        <p:nvCxnSpPr>
          <p:cNvPr id="12" name="Straight Arrow Connector 11"/>
          <p:cNvCxnSpPr>
            <a:stCxn id="10" idx="3"/>
          </p:cNvCxnSpPr>
          <p:nvPr/>
        </p:nvCxnSpPr>
        <p:spPr>
          <a:xfrm>
            <a:off x="6123305" y="5099050"/>
            <a:ext cx="1213485" cy="3175"/>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a:stCxn id="2" idx="1"/>
            <a:endCxn id="4" idx="3"/>
          </p:cNvCxnSpPr>
          <p:nvPr/>
        </p:nvCxnSpPr>
        <p:spPr>
          <a:xfrm flipH="1">
            <a:off x="4922520" y="1742440"/>
            <a:ext cx="1200785" cy="5080"/>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Content Placeholder 1" descr="Screenshot 2023-07-18 205746"/>
          <p:cNvPicPr>
            <a:picLocks noGrp="1" noChangeAspect="1"/>
          </p:cNvPicPr>
          <p:nvPr>
            <p:ph sz="half" idx="1"/>
          </p:nvPr>
        </p:nvPicPr>
        <p:blipFill>
          <a:blip r:embed="rId3"/>
          <a:stretch>
            <a:fillRect/>
          </a:stretch>
        </p:blipFill>
        <p:spPr>
          <a:xfrm>
            <a:off x="0" y="0"/>
            <a:ext cx="6283960" cy="6857365"/>
          </a:xfrm>
          <a:prstGeom prst="rect">
            <a:avLst/>
          </a:prstGeom>
        </p:spPr>
      </p:pic>
      <p:pic>
        <p:nvPicPr>
          <p:cNvPr id="4" name="Content Placeholder 3" descr="download-removebg-preview (2)"/>
          <p:cNvPicPr>
            <a:picLocks noGrp="1" noChangeAspect="1"/>
          </p:cNvPicPr>
          <p:nvPr>
            <p:ph sz="half" idx="2"/>
          </p:nvPr>
        </p:nvPicPr>
        <p:blipFill>
          <a:blip r:embed="rId4"/>
          <a:stretch>
            <a:fillRect/>
          </a:stretch>
        </p:blipFill>
        <p:spPr>
          <a:xfrm>
            <a:off x="8220075" y="1476375"/>
            <a:ext cx="5020310" cy="3904615"/>
          </a:xfrm>
          <a:prstGeom prst="rect">
            <a:avLst/>
          </a:prstGeom>
        </p:spPr>
      </p:pic>
      <p:pic>
        <p:nvPicPr>
          <p:cNvPr id="19" name="Picture 18" descr="C:\Users\saiga\Downloads\download__1_-removebg-preview.pngdownload__1_-removebg-preview"/>
          <p:cNvPicPr>
            <a:picLocks noChangeAspect="1"/>
          </p:cNvPicPr>
          <p:nvPr/>
        </p:nvPicPr>
        <p:blipFill>
          <a:blip r:embed="rId5"/>
          <a:srcRect/>
          <a:stretch>
            <a:fillRect/>
          </a:stretch>
        </p:blipFill>
        <p:spPr>
          <a:xfrm>
            <a:off x="4763135" y="3635375"/>
            <a:ext cx="6093460" cy="3564890"/>
          </a:xfrm>
          <a:prstGeom prst="rect">
            <a:avLst/>
          </a:prstGeom>
        </p:spPr>
      </p:pic>
      <p:pic>
        <p:nvPicPr>
          <p:cNvPr id="20" name="Picture 19" descr="download__2_-removebg-preview"/>
          <p:cNvPicPr>
            <a:picLocks noChangeAspect="1"/>
          </p:cNvPicPr>
          <p:nvPr/>
        </p:nvPicPr>
        <p:blipFill>
          <a:blip r:embed="rId6"/>
          <a:stretch>
            <a:fillRect/>
          </a:stretch>
        </p:blipFill>
        <p:spPr>
          <a:xfrm>
            <a:off x="5382260" y="-504825"/>
            <a:ext cx="4819015" cy="3904615"/>
          </a:xfrm>
          <a:prstGeom prst="rect">
            <a:avLst/>
          </a:prstGeom>
        </p:spPr>
      </p:pic>
      <p:sp>
        <p:nvSpPr>
          <p:cNvPr id="25" name="Text Box 24"/>
          <p:cNvSpPr txBox="1"/>
          <p:nvPr/>
        </p:nvSpPr>
        <p:spPr>
          <a:xfrm>
            <a:off x="10601325" y="5881370"/>
            <a:ext cx="184731" cy="369332"/>
          </a:xfrm>
          <a:prstGeom prst="rect">
            <a:avLst/>
          </a:prstGeom>
          <a:noFill/>
        </p:spPr>
        <p:txBody>
          <a:bodyPr wrap="none" rtlCol="0">
            <a:spAutoFit/>
          </a:bodyPr>
          <a:lstStyle/>
          <a:p>
            <a:endParaRPr lang="en-US">
              <a:latin typeface="Times New Roman" panose="02020603050405020304" pitchFamily="18" charset="0"/>
              <a:cs typeface="Times New Roman" panose="02020603050405020304" pitchFamily="18" charset="0"/>
            </a:endParaRPr>
          </a:p>
        </p:txBody>
      </p:sp>
      <p:sp>
        <p:nvSpPr>
          <p:cNvPr id="26" name="Text Box 25"/>
          <p:cNvSpPr txBox="1"/>
          <p:nvPr/>
        </p:nvSpPr>
        <p:spPr>
          <a:xfrm>
            <a:off x="9252585" y="789305"/>
            <a:ext cx="2840355" cy="584775"/>
          </a:xfrm>
          <a:prstGeom prst="rect">
            <a:avLst/>
          </a:prstGeom>
          <a:noFill/>
        </p:spPr>
        <p:txBody>
          <a:bodyPr wrap="square" rtlCol="0">
            <a:spAutoFit/>
          </a:bodyPr>
          <a:lstStyle/>
          <a:p>
            <a:r>
              <a:rPr lang="en-IN" altLang="en-US" sz="1600">
                <a:latin typeface="Times New Roman" panose="02020603050405020304" pitchFamily="18" charset="0"/>
                <a:cs typeface="Times New Roman" panose="02020603050405020304" pitchFamily="18" charset="0"/>
              </a:rPr>
              <a:t>% of people getting govt health insurance due to low income</a:t>
            </a:r>
          </a:p>
        </p:txBody>
      </p:sp>
      <p:sp>
        <p:nvSpPr>
          <p:cNvPr id="28" name="Text Box 27"/>
          <p:cNvSpPr txBox="1"/>
          <p:nvPr/>
        </p:nvSpPr>
        <p:spPr>
          <a:xfrm>
            <a:off x="9174480" y="5323840"/>
            <a:ext cx="3017520" cy="1476375"/>
          </a:xfrm>
          <a:prstGeom prst="rect">
            <a:avLst/>
          </a:prstGeom>
          <a:noFill/>
        </p:spPr>
        <p:txBody>
          <a:bodyPr wrap="square" rtlCol="0">
            <a:spAutoFit/>
          </a:bodyPr>
          <a:lstStyle/>
          <a:p>
            <a:pPr algn="l"/>
            <a:r>
              <a:rPr lang="en-IN" altLang="en-US">
                <a:latin typeface="Times New Roman" panose="02020603050405020304" pitchFamily="18" charset="0"/>
                <a:cs typeface="Times New Roman" panose="02020603050405020304" pitchFamily="18" charset="0"/>
                <a:sym typeface="+mn-ea"/>
              </a:rPr>
              <a:t>% of people getting private health insurance due to oldage,disability or vetran status</a:t>
            </a:r>
          </a:p>
          <a:p>
            <a:endParaRPr lang="en-US">
              <a:latin typeface="Times New Roman" panose="02020603050405020304" pitchFamily="18" charset="0"/>
              <a:cs typeface="Times New Roman" panose="02020603050405020304" pitchFamily="18" charset="0"/>
            </a:endParaRPr>
          </a:p>
        </p:txBody>
      </p:sp>
      <p:sp>
        <p:nvSpPr>
          <p:cNvPr id="30" name="Text Box 29"/>
          <p:cNvSpPr txBox="1"/>
          <p:nvPr/>
        </p:nvSpPr>
        <p:spPr>
          <a:xfrm>
            <a:off x="6380480" y="3186430"/>
            <a:ext cx="3375660" cy="584775"/>
          </a:xfrm>
          <a:prstGeom prst="rect">
            <a:avLst/>
          </a:prstGeom>
          <a:noFill/>
        </p:spPr>
        <p:txBody>
          <a:bodyPr wrap="square" rtlCol="0">
            <a:spAutoFit/>
          </a:bodyPr>
          <a:lstStyle/>
          <a:p>
            <a:pPr algn="l"/>
            <a:r>
              <a:rPr lang="en-IN" altLang="en-US" sz="1600">
                <a:latin typeface="Times New Roman" panose="02020603050405020304" pitchFamily="18" charset="0"/>
                <a:cs typeface="Times New Roman" panose="02020603050405020304" pitchFamily="18" charset="0"/>
                <a:sym typeface="+mn-ea"/>
              </a:rPr>
              <a:t>% of people getting private health insurance due to low income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4" name="文本框 11"/>
          <p:cNvSpPr txBox="1"/>
          <p:nvPr>
            <p:custDataLst>
              <p:tags r:id="rId1"/>
            </p:custDataLst>
          </p:nvPr>
        </p:nvSpPr>
        <p:spPr>
          <a:xfrm>
            <a:off x="3035300" y="836295"/>
            <a:ext cx="7258050" cy="682625"/>
          </a:xfrm>
          <a:prstGeom prst="rect">
            <a:avLst/>
          </a:prstGeom>
          <a:noFill/>
        </p:spPr>
        <p:txBody>
          <a:bodyPr anchor="ctr"/>
          <a:lstStyle/>
          <a:p>
            <a:pPr algn="l" fontAlgn="auto">
              <a:spcBef>
                <a:spcPts val="0"/>
              </a:spcBef>
              <a:spcAft>
                <a:spcPts val="0"/>
              </a:spcAft>
              <a:defRPr/>
            </a:pPr>
            <a:r>
              <a:rPr lang="en-IN" altLang="en-US" sz="5400" b="1" dirty="0">
                <a:solidFill>
                  <a:schemeClr val="bg1"/>
                </a:solidFill>
                <a:latin typeface="Times New Roman" panose="02020603050405020304" pitchFamily="18" charset="0"/>
                <a:ea typeface="Roboto" charset="0"/>
                <a:cs typeface="Times New Roman" panose="02020603050405020304" pitchFamily="18" charset="0"/>
                <a:sym typeface="Roboto" charset="0"/>
              </a:rPr>
              <a:t>Reference Links</a:t>
            </a:r>
          </a:p>
        </p:txBody>
      </p:sp>
      <p:sp>
        <p:nvSpPr>
          <p:cNvPr id="24" name="文本"/>
          <p:cNvSpPr txBox="1"/>
          <p:nvPr/>
        </p:nvSpPr>
        <p:spPr>
          <a:xfrm>
            <a:off x="347980" y="1929130"/>
            <a:ext cx="11571605" cy="4262755"/>
          </a:xfrm>
          <a:prstGeom prst="rect">
            <a:avLst/>
          </a:prstGeom>
          <a:noFill/>
        </p:spPr>
        <p:txBody>
          <a:bodyPr wrap="square" lIns="90000" tIns="46800" rIns="90000" bIns="46800" rtlCol="0"/>
          <a:lstStyle/>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Pan American Health Organization (PAHO). (2016). Monitoring and Analysis of the Availability and Use of Medicines at the Health Facility Level. Available at: https://iris.paho.org/bitstream/handle/10665.2/28297/9789275118953_en.pdf</a:t>
            </a:r>
          </a:p>
          <a:p>
            <a:pPr algn="l" fontAlgn="auto">
              <a:lnSpc>
                <a:spcPct val="150000"/>
              </a:lnSpc>
              <a:spcBef>
                <a:spcPts val="0"/>
              </a:spcBef>
              <a:spcAft>
                <a:spcPts val="0"/>
              </a:spcAft>
              <a:defRPr/>
            </a:pPr>
            <a:endParaRPr sz="1600" dirty="0">
              <a:solidFill>
                <a:schemeClr val="bg1"/>
              </a:solidFill>
              <a:latin typeface="Times New Roman" panose="02020603050405020304" pitchFamily="18" charset="0"/>
              <a:cs typeface="Times New Roman" panose="02020603050405020304" pitchFamily="18" charset="0"/>
            </a:endParaRPr>
          </a:p>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Centers for Disease Control and Prevention (CDC). (2020). National Ambulatory Medical Care Survey. Available at: https://www.cdc.gov/nchs/ahcd/about_ahcd.htm</a:t>
            </a:r>
          </a:p>
          <a:p>
            <a:pPr algn="l" fontAlgn="auto">
              <a:lnSpc>
                <a:spcPct val="150000"/>
              </a:lnSpc>
              <a:spcBef>
                <a:spcPts val="0"/>
              </a:spcBef>
              <a:spcAft>
                <a:spcPts val="0"/>
              </a:spcAft>
              <a:defRPr/>
            </a:pPr>
            <a:endParaRPr sz="1600" dirty="0">
              <a:solidFill>
                <a:schemeClr val="bg1"/>
              </a:solidFill>
              <a:latin typeface="Times New Roman" panose="02020603050405020304" pitchFamily="18" charset="0"/>
              <a:cs typeface="Times New Roman" panose="02020603050405020304" pitchFamily="18" charset="0"/>
            </a:endParaRPr>
          </a:p>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National Institutes of Health (NIH). (2019). Using Data Analytics to Improve Health Care. Available at: https://www.nih.gov/news-events/nih-research-matters/using-data-analytics-improve-health-care</a:t>
            </a:r>
          </a:p>
          <a:p>
            <a:pPr algn="l" fontAlgn="auto">
              <a:lnSpc>
                <a:spcPct val="150000"/>
              </a:lnSpc>
              <a:spcBef>
                <a:spcPts val="0"/>
              </a:spcBef>
              <a:spcAft>
                <a:spcPts val="0"/>
              </a:spcAft>
              <a:defRPr/>
            </a:pPr>
            <a:endParaRPr sz="1600" dirty="0">
              <a:solidFill>
                <a:schemeClr val="bg1"/>
              </a:solidFill>
              <a:latin typeface="Times New Roman" panose="02020603050405020304" pitchFamily="18" charset="0"/>
              <a:cs typeface="Times New Roman" panose="02020603050405020304" pitchFamily="18" charset="0"/>
            </a:endParaRPr>
          </a:p>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Agha, L. (2019). The Use of Electronic Health Records for Public Health Surveillance: A Review of Current Literature. Journal of Medical Internet Research, 21(8), e13306. doi: 10.2196/13306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4" name="文本框 11"/>
          <p:cNvSpPr txBox="1"/>
          <p:nvPr>
            <p:custDataLst>
              <p:tags r:id="rId1"/>
            </p:custDataLst>
          </p:nvPr>
        </p:nvSpPr>
        <p:spPr>
          <a:xfrm>
            <a:off x="2308860" y="375285"/>
            <a:ext cx="7258050" cy="682625"/>
          </a:xfrm>
          <a:prstGeom prst="rect">
            <a:avLst/>
          </a:prstGeom>
          <a:noFill/>
        </p:spPr>
        <p:txBody>
          <a:bodyPr anchor="ctr"/>
          <a:lstStyle/>
          <a:p>
            <a:pPr algn="ctr" fontAlgn="auto">
              <a:spcBef>
                <a:spcPts val="0"/>
              </a:spcBef>
              <a:spcAft>
                <a:spcPts val="0"/>
              </a:spcAft>
              <a:defRPr/>
            </a:pPr>
            <a:r>
              <a:rPr lang="en-IN" altLang="en-US" sz="5400" b="1" dirty="0">
                <a:solidFill>
                  <a:schemeClr val="bg1"/>
                </a:solidFill>
                <a:latin typeface="Times New Roman" panose="02020603050405020304" pitchFamily="18" charset="0"/>
                <a:ea typeface="Roboto" charset="0"/>
                <a:cs typeface="Times New Roman" panose="02020603050405020304" pitchFamily="18" charset="0"/>
                <a:sym typeface="Roboto" charset="0"/>
              </a:rPr>
              <a:t>Result</a:t>
            </a:r>
          </a:p>
        </p:txBody>
      </p:sp>
      <p:sp>
        <p:nvSpPr>
          <p:cNvPr id="24" name="文本"/>
          <p:cNvSpPr txBox="1"/>
          <p:nvPr/>
        </p:nvSpPr>
        <p:spPr>
          <a:xfrm>
            <a:off x="347980" y="1146810"/>
            <a:ext cx="11571605" cy="4262755"/>
          </a:xfrm>
          <a:prstGeom prst="rect">
            <a:avLst/>
          </a:prstGeom>
          <a:noFill/>
        </p:spPr>
        <p:txBody>
          <a:bodyPr wrap="square" lIns="90000" tIns="46800" rIns="90000" bIns="46800" rtlCol="0"/>
          <a:lstStyle/>
          <a:p>
            <a:pPr indent="0" algn="l" fontAlgn="auto">
              <a:lnSpc>
                <a:spcPct val="150000"/>
              </a:lnSpc>
              <a:spcBef>
                <a:spcPts val="0"/>
              </a:spcBef>
              <a:spcAft>
                <a:spcPts val="0"/>
              </a:spcAft>
              <a:buFont typeface="Arial" panose="020B0604020202020204" pitchFamily="34" charset="0"/>
              <a:buNone/>
              <a:defRPr/>
            </a:pPr>
            <a:r>
              <a:rPr sz="1600" dirty="0">
                <a:solidFill>
                  <a:schemeClr val="bg1"/>
                </a:solidFill>
                <a:latin typeface="Times New Roman" panose="02020603050405020304" pitchFamily="18" charset="0"/>
                <a:cs typeface="Times New Roman" panose="02020603050405020304" pitchFamily="18" charset="0"/>
              </a:rPr>
              <a:t>1. Patient Demographics: The analysis can reveal information about the age distribution, gender breakdown, geographical location, and socioeconomic characteristics of patients visiting doctors. This information helps understand the patient population and tailor healthcare services accordingly.</a:t>
            </a:r>
          </a:p>
          <a:p>
            <a:pPr marL="285750" indent="-285750" algn="l" fontAlgn="auto">
              <a:lnSpc>
                <a:spcPct val="150000"/>
              </a:lnSpc>
              <a:spcBef>
                <a:spcPts val="0"/>
              </a:spcBef>
              <a:spcAft>
                <a:spcPts val="0"/>
              </a:spcAft>
              <a:buFont typeface="Arial" panose="020B0604020202020204" pitchFamily="34" charset="0"/>
              <a:buChar char="•"/>
              <a:defRPr/>
            </a:pPr>
            <a:endParaRPr sz="1600" dirty="0">
              <a:solidFill>
                <a:schemeClr val="bg1"/>
              </a:solidFill>
              <a:latin typeface="Times New Roman" panose="02020603050405020304" pitchFamily="18" charset="0"/>
              <a:cs typeface="Times New Roman" panose="02020603050405020304" pitchFamily="18" charset="0"/>
            </a:endParaRPr>
          </a:p>
          <a:p>
            <a:pPr indent="0" algn="l" fontAlgn="auto">
              <a:lnSpc>
                <a:spcPct val="150000"/>
              </a:lnSpc>
              <a:spcBef>
                <a:spcPts val="0"/>
              </a:spcBef>
              <a:spcAft>
                <a:spcPts val="0"/>
              </a:spcAft>
              <a:buFont typeface="Arial" panose="020B0604020202020204" pitchFamily="34" charset="0"/>
              <a:buNone/>
              <a:defRPr/>
            </a:pPr>
            <a:r>
              <a:rPr sz="1600" dirty="0">
                <a:solidFill>
                  <a:schemeClr val="bg1"/>
                </a:solidFill>
                <a:latin typeface="Times New Roman" panose="02020603050405020304" pitchFamily="18" charset="0"/>
                <a:cs typeface="Times New Roman" panose="02020603050405020304" pitchFamily="18" charset="0"/>
              </a:rPr>
              <a:t>2. Common Medical Conditions: By analyzing the reported symptoms and diagnoses during doctor visits, the analysis can identify the most prevalent medical conditions. This insight helps healthcare providers prioritize resources, plan treatment protocols, and allocate funding for research and prevention.</a:t>
            </a:r>
          </a:p>
          <a:p>
            <a:pPr marL="285750" indent="-285750" algn="l" fontAlgn="auto">
              <a:lnSpc>
                <a:spcPct val="150000"/>
              </a:lnSpc>
              <a:spcBef>
                <a:spcPts val="0"/>
              </a:spcBef>
              <a:spcAft>
                <a:spcPts val="0"/>
              </a:spcAft>
              <a:buFont typeface="Arial" panose="020B0604020202020204" pitchFamily="34" charset="0"/>
              <a:buChar char="•"/>
              <a:defRPr/>
            </a:pPr>
            <a:endParaRPr sz="1600" dirty="0">
              <a:solidFill>
                <a:schemeClr val="bg1"/>
              </a:solidFill>
              <a:latin typeface="Times New Roman" panose="02020603050405020304" pitchFamily="18" charset="0"/>
              <a:cs typeface="Times New Roman" panose="02020603050405020304" pitchFamily="18" charset="0"/>
            </a:endParaRPr>
          </a:p>
          <a:p>
            <a:pPr indent="0" algn="l" fontAlgn="auto">
              <a:lnSpc>
                <a:spcPct val="150000"/>
              </a:lnSpc>
              <a:spcBef>
                <a:spcPts val="0"/>
              </a:spcBef>
              <a:spcAft>
                <a:spcPts val="0"/>
              </a:spcAft>
              <a:buFont typeface="Arial" panose="020B0604020202020204" pitchFamily="34" charset="0"/>
              <a:buNone/>
              <a:defRPr/>
            </a:pPr>
            <a:r>
              <a:rPr sz="1600" dirty="0">
                <a:solidFill>
                  <a:schemeClr val="bg1"/>
                </a:solidFill>
                <a:latin typeface="Times New Roman" panose="02020603050405020304" pitchFamily="18" charset="0"/>
                <a:cs typeface="Times New Roman" panose="02020603050405020304" pitchFamily="18" charset="0"/>
              </a:rPr>
              <a:t>3. Visit Duration and Waiting Times: The analysis can provide information on the average duration of doctor visits and waiting times experienced by patients. Identifying peak hours and bottlenecks in the system can help healthcare providers optimize scheduling, reduce waiting times, and improve overall patient satisfaction.</a:t>
            </a:r>
          </a:p>
          <a:p>
            <a:pPr marL="285750" indent="-285750" algn="l" fontAlgn="auto">
              <a:lnSpc>
                <a:spcPct val="150000"/>
              </a:lnSpc>
              <a:spcBef>
                <a:spcPts val="0"/>
              </a:spcBef>
              <a:spcAft>
                <a:spcPts val="0"/>
              </a:spcAft>
              <a:buFont typeface="Arial" panose="020B0604020202020204" pitchFamily="34" charset="0"/>
              <a:buChar char="•"/>
              <a:defRPr/>
            </a:pPr>
            <a:endParaRPr sz="1600" dirty="0">
              <a:solidFill>
                <a:schemeClr val="bg1"/>
              </a:solidFill>
              <a:latin typeface="Times New Roman" panose="02020603050405020304" pitchFamily="18" charset="0"/>
              <a:cs typeface="Times New Roman" panose="02020603050405020304" pitchFamily="18" charset="0"/>
            </a:endParaRPr>
          </a:p>
          <a:p>
            <a:pPr indent="0" algn="l" fontAlgn="auto">
              <a:lnSpc>
                <a:spcPct val="150000"/>
              </a:lnSpc>
              <a:spcBef>
                <a:spcPts val="0"/>
              </a:spcBef>
              <a:spcAft>
                <a:spcPts val="0"/>
              </a:spcAft>
              <a:buFont typeface="Arial" panose="020B0604020202020204" pitchFamily="34" charset="0"/>
              <a:buNone/>
              <a:defRPr/>
            </a:pPr>
            <a:r>
              <a:rPr sz="1600" dirty="0">
                <a:solidFill>
                  <a:schemeClr val="bg1"/>
                </a:solidFill>
                <a:latin typeface="Times New Roman" panose="02020603050405020304" pitchFamily="18" charset="0"/>
                <a:cs typeface="Times New Roman" panose="02020603050405020304" pitchFamily="18" charset="0"/>
              </a:rPr>
              <a:t>4. Patient Satisfaction: Analyzing patient feedback and satisfaction surveys can provide insights into patient experiences during doctor visits. It helps identify areas of improvement in terms of communication, care coordination, and overall patient-centered care.</a:t>
            </a:r>
          </a:p>
          <a:p>
            <a:pPr marL="285750" indent="-285750" algn="l" fontAlgn="auto">
              <a:lnSpc>
                <a:spcPct val="150000"/>
              </a:lnSpc>
              <a:spcBef>
                <a:spcPts val="0"/>
              </a:spcBef>
              <a:spcAft>
                <a:spcPts val="0"/>
              </a:spcAft>
              <a:buFont typeface="Arial" panose="020B0604020202020204" pitchFamily="34" charset="0"/>
              <a:buChar char="•"/>
              <a:defRPr/>
            </a:pPr>
            <a:endParaRPr sz="1600" dirty="0">
              <a:solidFill>
                <a:schemeClr val="bg1"/>
              </a:solidFill>
              <a:latin typeface="Times New Roman" panose="02020603050405020304" pitchFamily="18" charset="0"/>
              <a:cs typeface="Times New Roman" panose="02020603050405020304" pitchFamily="18" charset="0"/>
            </a:endParaRPr>
          </a:p>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5. Treatment Patterns and Prescriptions: The analysis can uncover patterns in treatment plans and prescriptions, including medication adherence rates, common medications prescribed, and potential gaps in adherence to clinical guidelines. This information can guide healthcare providers in improving treatment efficacy and medication management.</a:t>
            </a:r>
          </a:p>
          <a:p>
            <a:pPr marL="285750" indent="-285750" algn="l" fontAlgn="auto">
              <a:lnSpc>
                <a:spcPct val="150000"/>
              </a:lnSpc>
              <a:spcBef>
                <a:spcPts val="0"/>
              </a:spcBef>
              <a:spcAft>
                <a:spcPts val="0"/>
              </a:spcAft>
              <a:buFont typeface="Arial" panose="020B0604020202020204" pitchFamily="34" charset="0"/>
              <a:buChar char="•"/>
              <a:defRPr/>
            </a:pPr>
            <a:endParaRPr sz="1600" dirty="0">
              <a:solidFill>
                <a:schemeClr val="bg1"/>
              </a:solidFill>
              <a:latin typeface="Times New Roman" panose="02020603050405020304" pitchFamily="18" charset="0"/>
              <a:cs typeface="Times New Roman" panose="02020603050405020304" pitchFamily="18" charset="0"/>
            </a:endParaRPr>
          </a:p>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6. Preventive Measures and Screenings: By evaluating the data, the analysis can assess the effectiveness of preventive measures, such as vaccinations and screenings, in reducing the incidence of chronic diseases. This insight helps healthcare providers focus on preventive healthcare strategies and allocate resources accordingly.</a:t>
            </a:r>
          </a:p>
          <a:p>
            <a:pPr marL="285750" indent="-285750" algn="l" fontAlgn="auto">
              <a:lnSpc>
                <a:spcPct val="150000"/>
              </a:lnSpc>
              <a:spcBef>
                <a:spcPts val="0"/>
              </a:spcBef>
              <a:spcAft>
                <a:spcPts val="0"/>
              </a:spcAft>
              <a:buFont typeface="Arial" panose="020B0604020202020204" pitchFamily="34" charset="0"/>
              <a:buChar char="•"/>
              <a:defRPr/>
            </a:pPr>
            <a:endParaRPr sz="1600" dirty="0">
              <a:solidFill>
                <a:schemeClr val="bg1"/>
              </a:solidFill>
              <a:latin typeface="Times New Roman" panose="02020603050405020304" pitchFamily="18" charset="0"/>
              <a:cs typeface="Times New Roman" panose="02020603050405020304" pitchFamily="18" charset="0"/>
            </a:endParaRPr>
          </a:p>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7. Trends and Patterns Over Time: By monitoring and analyzing doctor visit data over time, the analysis can detect emerging health concerns, identify changing disease patterns, and assess the impact of healthcare interventions or policies. This information can inform public health initiatives and guide future healthcare planning.</a:t>
            </a:r>
          </a:p>
          <a:p>
            <a:pPr marL="285750" indent="-285750" algn="l" fontAlgn="auto">
              <a:lnSpc>
                <a:spcPct val="150000"/>
              </a:lnSpc>
              <a:spcBef>
                <a:spcPts val="0"/>
              </a:spcBef>
              <a:spcAft>
                <a:spcPts val="0"/>
              </a:spcAft>
              <a:buFont typeface="Arial" panose="020B0604020202020204" pitchFamily="34" charset="0"/>
              <a:buChar char="•"/>
              <a:defRPr/>
            </a:pPr>
            <a:endParaRPr sz="1600" dirty="0">
              <a:solidFill>
                <a:schemeClr val="bg1"/>
              </a:solidFill>
              <a:latin typeface="Times New Roman" panose="02020603050405020304" pitchFamily="18" charset="0"/>
              <a:cs typeface="Times New Roman" panose="02020603050405020304" pitchFamily="18" charset="0"/>
            </a:endParaRPr>
          </a:p>
          <a:p>
            <a:pPr marL="285750" indent="-285750" algn="l" fontAlgn="auto">
              <a:lnSpc>
                <a:spcPct val="150000"/>
              </a:lnSpc>
              <a:spcBef>
                <a:spcPts val="0"/>
              </a:spcBef>
              <a:spcAft>
                <a:spcPts val="0"/>
              </a:spcAft>
              <a:buFont typeface="Arial" panose="020B0604020202020204" pitchFamily="34" charset="0"/>
              <a:buChar char="•"/>
              <a:defRPr/>
            </a:pPr>
            <a:r>
              <a:rPr sz="1600" dirty="0">
                <a:solidFill>
                  <a:schemeClr val="bg1"/>
                </a:solidFill>
                <a:latin typeface="Times New Roman" panose="02020603050405020304" pitchFamily="18" charset="0"/>
                <a:cs typeface="Times New Roman" panose="02020603050405020304" pitchFamily="18" charset="0"/>
              </a:rPr>
              <a:t>These results, presented through comprehensive analysis reports, data visualizations, and actionable recommendations, can support evidence-based decision-making, improve healthcare outcomes, and enhance the overall delivery of healthcare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4" name="文本框 11"/>
          <p:cNvSpPr txBox="1"/>
          <p:nvPr>
            <p:custDataLst>
              <p:tags r:id="rId1"/>
            </p:custDataLst>
          </p:nvPr>
        </p:nvSpPr>
        <p:spPr>
          <a:xfrm>
            <a:off x="2210888" y="1714228"/>
            <a:ext cx="7258050" cy="682625"/>
          </a:xfrm>
          <a:prstGeom prst="rect">
            <a:avLst/>
          </a:prstGeom>
          <a:noFill/>
        </p:spPr>
        <p:txBody>
          <a:bodyPr anchor="ctr"/>
          <a:lstStyle/>
          <a:p>
            <a:pPr algn="ctr" fontAlgn="auto">
              <a:spcBef>
                <a:spcPts val="0"/>
              </a:spcBef>
              <a:spcAft>
                <a:spcPts val="0"/>
              </a:spcAft>
              <a:defRPr/>
            </a:pPr>
            <a:r>
              <a:rPr lang="en-IN" altLang="en-US" sz="5400" b="1" dirty="0">
                <a:solidFill>
                  <a:schemeClr val="bg1"/>
                </a:solidFill>
                <a:latin typeface="Times New Roman" panose="02020603050405020304" pitchFamily="18" charset="0"/>
                <a:ea typeface="Roboto" charset="0"/>
                <a:cs typeface="Times New Roman" panose="02020603050405020304" pitchFamily="18" charset="0"/>
                <a:sym typeface="Roboto" charset="0"/>
              </a:rPr>
              <a:t>GitHub Link</a:t>
            </a:r>
          </a:p>
        </p:txBody>
      </p:sp>
      <p:sp>
        <p:nvSpPr>
          <p:cNvPr id="24" name="文本"/>
          <p:cNvSpPr txBox="1"/>
          <p:nvPr/>
        </p:nvSpPr>
        <p:spPr>
          <a:xfrm>
            <a:off x="424180" y="2986496"/>
            <a:ext cx="11571605" cy="4262755"/>
          </a:xfrm>
          <a:prstGeom prst="rect">
            <a:avLst/>
          </a:prstGeom>
          <a:noFill/>
        </p:spPr>
        <p:txBody>
          <a:bodyPr wrap="square" lIns="90000" tIns="46800" rIns="90000" bIns="46800" rtlCol="0"/>
          <a:lstStyle/>
          <a:p>
            <a:pPr indent="0" algn="ctr" fontAlgn="auto">
              <a:lnSpc>
                <a:spcPct val="150000"/>
              </a:lnSpc>
              <a:spcBef>
                <a:spcPts val="0"/>
              </a:spcBef>
              <a:spcAft>
                <a:spcPts val="0"/>
              </a:spcAft>
              <a:buFont typeface="Arial" panose="020B0604020202020204" pitchFamily="34" charset="0"/>
              <a:buNone/>
              <a:defRPr/>
            </a:pPr>
            <a:r>
              <a:rPr lang="en-US" sz="28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https://github.com/SaiGaneshChimmiri/IBM_DATA_ANALYTICS_PROJECT</a:t>
            </a:r>
            <a:endParaRP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36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203b8fec35731ef913f489988fe85fca25b9db8d9b5c-IOqIm2_fw658[1]"/>
          <p:cNvPicPr>
            <a:picLocks noChangeAspect="1"/>
          </p:cNvPicPr>
          <p:nvPr/>
        </p:nvPicPr>
        <p:blipFill>
          <a:blip r:embed="rId2"/>
          <a:stretch>
            <a:fillRect/>
          </a:stretch>
        </p:blipFill>
        <p:spPr>
          <a:xfrm rot="16200000">
            <a:off x="2677795" y="-2677160"/>
            <a:ext cx="6858000" cy="12212955"/>
          </a:xfrm>
          <a:prstGeom prst="rect">
            <a:avLst/>
          </a:prstGeom>
        </p:spPr>
      </p:pic>
      <p:sp>
        <p:nvSpPr>
          <p:cNvPr id="6" name="矩形 5"/>
          <p:cNvSpPr/>
          <p:nvPr/>
        </p:nvSpPr>
        <p:spPr>
          <a:xfrm>
            <a:off x="972185" y="792163"/>
            <a:ext cx="10300970" cy="527304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文本框 6"/>
          <p:cNvSpPr txBox="1"/>
          <p:nvPr/>
        </p:nvSpPr>
        <p:spPr>
          <a:xfrm>
            <a:off x="1946910" y="2186940"/>
            <a:ext cx="8211820" cy="1861185"/>
          </a:xfrm>
          <a:prstGeom prst="rect">
            <a:avLst/>
          </a:prstGeom>
          <a:noFill/>
        </p:spPr>
        <p:txBody>
          <a:bodyPr wrap="square" rtlCol="0" anchor="t">
            <a:spAutoFit/>
          </a:bodyPr>
          <a:lstStyle/>
          <a:p>
            <a:pPr algn="ctr"/>
            <a:r>
              <a:rPr lang="en-IN" altLang="zh-CN" sz="11500" dirty="0">
                <a:solidFill>
                  <a:schemeClr val="bg1"/>
                </a:solidFill>
                <a:latin typeface="Times New Roman" panose="02020603050405020304" pitchFamily="18" charset="0"/>
                <a:cs typeface="Times New Roman" panose="02020603050405020304" pitchFamily="18" charset="0"/>
              </a:rPr>
              <a:t>Thank You</a:t>
            </a:r>
          </a:p>
        </p:txBody>
      </p:sp>
      <p:sp>
        <p:nvSpPr>
          <p:cNvPr id="8" name="文本框 7"/>
          <p:cNvSpPr txBox="1"/>
          <p:nvPr/>
        </p:nvSpPr>
        <p:spPr>
          <a:xfrm>
            <a:off x="4502468" y="3823970"/>
            <a:ext cx="7177405" cy="460375"/>
          </a:xfrm>
          <a:prstGeom prst="rect">
            <a:avLst/>
          </a:prstGeom>
          <a:noFill/>
        </p:spPr>
        <p:txBody>
          <a:bodyPr wrap="square" rtlCol="0" anchor="t">
            <a:spAutoFit/>
          </a:bodyPr>
          <a:lstStyle/>
          <a:p>
            <a:pPr algn="ctr"/>
            <a:r>
              <a:rPr lang="en-IN" altLang="zh-CN" sz="2400">
                <a:solidFill>
                  <a:schemeClr val="bg1"/>
                </a:solidFill>
                <a:latin typeface="Times New Roman" panose="02020603050405020304" pitchFamily="18" charset="0"/>
                <a:cs typeface="Times New Roman" panose="02020603050405020304" pitchFamily="18" charset="0"/>
                <a:sym typeface="+mn-ea"/>
              </a:rPr>
              <a:t>- presented by Chimmiri Sai Ganesh</a:t>
            </a:r>
          </a:p>
        </p:txBody>
      </p:sp>
      <p:sp>
        <p:nvSpPr>
          <p:cNvPr id="9" name="直角三角形 8"/>
          <p:cNvSpPr/>
          <p:nvPr/>
        </p:nvSpPr>
        <p:spPr>
          <a:xfrm rot="5400000">
            <a:off x="773430" y="559435"/>
            <a:ext cx="868680" cy="868680"/>
          </a:xfrm>
          <a:prstGeom prst="rtTriangl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203b8fec35731ef913f489988fe85fca25b9db8d9b5c-IOqIm2_fw658[1]"/>
          <p:cNvPicPr>
            <a:picLocks noChangeAspect="1"/>
          </p:cNvPicPr>
          <p:nvPr/>
        </p:nvPicPr>
        <p:blipFill>
          <a:blip r:embed="rId2"/>
          <a:srcRect b="49665"/>
          <a:stretch>
            <a:fillRect/>
          </a:stretch>
        </p:blipFill>
        <p:spPr>
          <a:xfrm rot="16200000">
            <a:off x="-354965" y="355601"/>
            <a:ext cx="6858000" cy="6147435"/>
          </a:xfrm>
          <a:prstGeom prst="rect">
            <a:avLst/>
          </a:prstGeom>
        </p:spPr>
      </p:pic>
      <p:sp>
        <p:nvSpPr>
          <p:cNvPr id="2" name="Text Box 1"/>
          <p:cNvSpPr txBox="1"/>
          <p:nvPr/>
        </p:nvSpPr>
        <p:spPr>
          <a:xfrm>
            <a:off x="1072198" y="201295"/>
            <a:ext cx="546100" cy="6000750"/>
          </a:xfrm>
          <a:prstGeom prst="rect">
            <a:avLst/>
          </a:prstGeom>
          <a:noFill/>
        </p:spPr>
        <p:txBody>
          <a:bodyPr wrap="none" rtlCol="0" anchor="b" anchorCtr="0">
            <a:spAutoFit/>
          </a:bodyPr>
          <a:lstStyle/>
          <a:p>
            <a:pPr algn="ctr"/>
            <a:r>
              <a:rPr lang="en-US" sz="4800">
                <a:solidFill>
                  <a:schemeClr val="bg1"/>
                </a:solidFill>
                <a:latin typeface="Microsoft Himalaya" panose="01010100010101010101" charset="0"/>
                <a:cs typeface="Microsoft Himalaya" panose="01010100010101010101" charset="0"/>
              </a:rPr>
              <a:t>A</a:t>
            </a:r>
          </a:p>
          <a:p>
            <a:pPr algn="ctr"/>
            <a:r>
              <a:rPr lang="en-US" sz="4800">
                <a:solidFill>
                  <a:schemeClr val="bg1"/>
                </a:solidFill>
                <a:latin typeface="Microsoft Himalaya" panose="01010100010101010101" charset="0"/>
                <a:cs typeface="Microsoft Himalaya" panose="01010100010101010101" charset="0"/>
              </a:rPr>
              <a:t>B</a:t>
            </a:r>
          </a:p>
          <a:p>
            <a:pPr algn="ctr"/>
            <a:r>
              <a:rPr lang="en-US" sz="4800">
                <a:solidFill>
                  <a:schemeClr val="bg1"/>
                </a:solidFill>
                <a:latin typeface="Microsoft Himalaya" panose="01010100010101010101" charset="0"/>
                <a:cs typeface="Microsoft Himalaya" panose="01010100010101010101" charset="0"/>
              </a:rPr>
              <a:t>O</a:t>
            </a:r>
          </a:p>
          <a:p>
            <a:pPr algn="ctr"/>
            <a:r>
              <a:rPr lang="en-US" sz="4800">
                <a:solidFill>
                  <a:schemeClr val="bg1"/>
                </a:solidFill>
                <a:latin typeface="Microsoft Himalaya" panose="01010100010101010101" charset="0"/>
                <a:cs typeface="Microsoft Himalaya" panose="01010100010101010101" charset="0"/>
              </a:rPr>
              <a:t>U</a:t>
            </a:r>
          </a:p>
          <a:p>
            <a:pPr algn="ctr"/>
            <a:r>
              <a:rPr lang="en-US" sz="4800">
                <a:solidFill>
                  <a:schemeClr val="bg1"/>
                </a:solidFill>
                <a:latin typeface="Microsoft Himalaya" panose="01010100010101010101" charset="0"/>
                <a:cs typeface="Microsoft Himalaya" panose="01010100010101010101" charset="0"/>
              </a:rPr>
              <a:t>T</a:t>
            </a:r>
          </a:p>
          <a:p>
            <a:pPr algn="ctr"/>
            <a:r>
              <a:rPr lang="en-US" sz="4800">
                <a:solidFill>
                  <a:schemeClr val="bg1"/>
                </a:solidFill>
                <a:latin typeface="Microsoft Himalaya" panose="01010100010101010101" charset="0"/>
                <a:cs typeface="Microsoft Himalaya" panose="01010100010101010101" charset="0"/>
              </a:rPr>
              <a:t> </a:t>
            </a:r>
          </a:p>
          <a:p>
            <a:pPr algn="ctr"/>
            <a:r>
              <a:rPr lang="en-US" sz="4800">
                <a:solidFill>
                  <a:schemeClr val="bg1"/>
                </a:solidFill>
                <a:latin typeface="Microsoft Himalaya" panose="01010100010101010101" charset="0"/>
                <a:cs typeface="Microsoft Himalaya" panose="01010100010101010101" charset="0"/>
              </a:rPr>
              <a:t>M</a:t>
            </a:r>
          </a:p>
          <a:p>
            <a:pPr algn="ctr"/>
            <a:r>
              <a:rPr lang="en-US" sz="4800">
                <a:solidFill>
                  <a:schemeClr val="bg1"/>
                </a:solidFill>
                <a:latin typeface="Microsoft Himalaya" panose="01010100010101010101" charset="0"/>
                <a:cs typeface="Microsoft Himalaya" panose="01010100010101010101" charset="0"/>
              </a:rPr>
              <a:t>E</a:t>
            </a:r>
          </a:p>
        </p:txBody>
      </p:sp>
      <p:sp>
        <p:nvSpPr>
          <p:cNvPr id="7" name="Text Box 6"/>
          <p:cNvSpPr txBox="1"/>
          <p:nvPr/>
        </p:nvSpPr>
        <p:spPr>
          <a:xfrm>
            <a:off x="3181350" y="1678305"/>
            <a:ext cx="8181975" cy="4246245"/>
          </a:xfrm>
          <a:prstGeom prst="rect">
            <a:avLst/>
          </a:prstGeom>
          <a:noFill/>
        </p:spPr>
        <p:txBody>
          <a:bodyPr wrap="square" rtlCol="0">
            <a:spAutoFit/>
          </a:bodyPr>
          <a:lstStyle/>
          <a:p>
            <a:pPr fontAlgn="ctr"/>
            <a:r>
              <a:rPr lang="en-IN" dirty="0">
                <a:latin typeface="Times New Roman" panose="02020603050405020304" pitchFamily="18" charset="0"/>
                <a:cs typeface="Times New Roman" panose="02020603050405020304" pitchFamily="18" charset="0"/>
                <a:sym typeface="+mn-ea"/>
              </a:rPr>
              <a:t>                  </a:t>
            </a:r>
            <a:endParaRPr lang="en-IN" dirty="0">
              <a:latin typeface="Times New Roman" panose="02020603050405020304" pitchFamily="18" charset="0"/>
              <a:cs typeface="Times New Roman" panose="02020603050405020304" pitchFamily="18" charset="0"/>
            </a:endParaRPr>
          </a:p>
          <a:p>
            <a:pPr algn="just" fontAlgn="ctr"/>
            <a:r>
              <a:rPr lang="en-IN" dirty="0">
                <a:latin typeface="Times New Roman" panose="02020603050405020304" pitchFamily="18" charset="0"/>
                <a:cs typeface="Times New Roman" panose="02020603050405020304" pitchFamily="18" charset="0"/>
                <a:sym typeface="+mn-ea"/>
              </a:rPr>
              <a:t>  </a:t>
            </a:r>
            <a:r>
              <a:rPr lang="en-IN" dirty="0">
                <a:solidFill>
                  <a:schemeClr val="bg1"/>
                </a:solidFill>
                <a:latin typeface="Times New Roman" panose="02020603050405020304" pitchFamily="18" charset="0"/>
                <a:cs typeface="Times New Roman" panose="02020603050405020304" pitchFamily="18" charset="0"/>
                <a:sym typeface="+mn-ea"/>
              </a:rPr>
              <a:t>NAME</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a:t>
            </a:r>
            <a:r>
              <a:rPr lang="en-US" alt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CHIMMIRI SAI GANESH</a:t>
            </a:r>
            <a:endParaRPr lang="en-US" altLang="en-IN"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sym typeface="+mn-ea"/>
            </a:endParaRPr>
          </a:p>
          <a:p>
            <a:pPr algn="just" fontAlgn="ctr"/>
            <a:endParaRPr lang="en-IN" dirty="0">
              <a:latin typeface="Times New Roman" panose="02020603050405020304" pitchFamily="18" charset="0"/>
              <a:cs typeface="Times New Roman" panose="02020603050405020304" pitchFamily="18" charset="0"/>
            </a:endParaRPr>
          </a:p>
          <a:p>
            <a:pPr algn="just" fontAlgn="ctr"/>
            <a:r>
              <a:rPr lang="en-IN" dirty="0">
                <a:latin typeface="Times New Roman" panose="02020603050405020304" pitchFamily="18" charset="0"/>
                <a:cs typeface="Times New Roman" panose="02020603050405020304" pitchFamily="18" charset="0"/>
                <a:sym typeface="+mn-ea"/>
              </a:rPr>
              <a:t> </a:t>
            </a:r>
            <a:r>
              <a:rPr lang="en-IN" dirty="0">
                <a:solidFill>
                  <a:schemeClr val="bg1"/>
                </a:solidFill>
                <a:latin typeface="Times New Roman" panose="02020603050405020304" pitchFamily="18" charset="0"/>
                <a:cs typeface="Times New Roman" panose="02020603050405020304" pitchFamily="18" charset="0"/>
                <a:sym typeface="+mn-ea"/>
              </a:rPr>
              <a:t> SKILLSBUILD EMAIL ID</a:t>
            </a:r>
            <a:r>
              <a:rPr lang="en-US" altLang="en-IN" dirty="0">
                <a:solidFill>
                  <a:schemeClr val="bg1"/>
                </a:solidFill>
                <a:latin typeface="Times New Roman" panose="02020603050405020304" pitchFamily="18" charset="0"/>
                <a:cs typeface="Times New Roman" panose="02020603050405020304" pitchFamily="18" charset="0"/>
                <a:sym typeface="+mn-ea"/>
              </a:rPr>
              <a:t>	</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a:t>
            </a:r>
            <a:r>
              <a:rPr lang="en-US" alt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info.saiganeshchowdary@gmail.com</a:t>
            </a:r>
          </a:p>
          <a:p>
            <a:pPr algn="just" fontAlgn="ctr"/>
            <a:endParaRPr 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algn="just" fontAlgn="ctr"/>
            <a:r>
              <a:rPr lang="en-IN" dirty="0">
                <a:solidFill>
                  <a:schemeClr val="bg1"/>
                </a:solidFill>
                <a:latin typeface="Times New Roman" panose="02020603050405020304" pitchFamily="18" charset="0"/>
                <a:cs typeface="Times New Roman" panose="02020603050405020304" pitchFamily="18" charset="0"/>
                <a:sym typeface="+mn-ea"/>
              </a:rPr>
              <a:t>  COLLEGE NAME</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a:t>
            </a:r>
            <a:r>
              <a:rPr 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RISE KRISHNA SAI PRAKASAM GROUP OF </a:t>
            </a:r>
            <a:r>
              <a:rPr lang="en-US" alt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					</a:t>
            </a:r>
            <a:r>
              <a:rPr 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INSTIITUTIONS</a:t>
            </a:r>
          </a:p>
          <a:p>
            <a:pPr algn="just" fontAlgn="ctr"/>
            <a:endParaRPr lang="en-IN" dirty="0">
              <a:latin typeface="Times New Roman" panose="02020603050405020304" pitchFamily="18" charset="0"/>
              <a:cs typeface="Times New Roman" panose="02020603050405020304" pitchFamily="18" charset="0"/>
            </a:endParaRPr>
          </a:p>
          <a:p>
            <a:pPr algn="just" fontAlgn="ctr"/>
            <a:r>
              <a:rPr lang="en-IN" dirty="0">
                <a:solidFill>
                  <a:schemeClr val="bg1"/>
                </a:solidFill>
                <a:latin typeface="Times New Roman" panose="02020603050405020304" pitchFamily="18" charset="0"/>
                <a:cs typeface="Times New Roman" panose="02020603050405020304" pitchFamily="18" charset="0"/>
                <a:sym typeface="+mn-ea"/>
              </a:rPr>
              <a:t>  INTERNSHIP DOMAIN</a:t>
            </a:r>
            <a:r>
              <a:rPr lang="en-US" altLang="en-IN" dirty="0">
                <a:solidFill>
                  <a:schemeClr val="bg1"/>
                </a:solidFill>
                <a:latin typeface="Times New Roman" panose="02020603050405020304" pitchFamily="18" charset="0"/>
                <a:cs typeface="Times New Roman" panose="02020603050405020304" pitchFamily="18" charset="0"/>
                <a:sym typeface="+mn-ea"/>
              </a:rPr>
              <a:t>  </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a:t>
            </a:r>
            <a:r>
              <a:rPr 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DATA ANALYTICS</a:t>
            </a:r>
          </a:p>
          <a:p>
            <a:pPr algn="just" fontAlgn="ctr"/>
            <a:endParaRPr lang="en-IN" dirty="0">
              <a:latin typeface="Times New Roman" panose="02020603050405020304" pitchFamily="18" charset="0"/>
              <a:cs typeface="Times New Roman" panose="02020603050405020304" pitchFamily="18" charset="0"/>
            </a:endParaRPr>
          </a:p>
          <a:p>
            <a:pPr algn="just" fontAlgn="ctr"/>
            <a:r>
              <a:rPr lang="en-IN" dirty="0">
                <a:latin typeface="Times New Roman" panose="02020603050405020304" pitchFamily="18" charset="0"/>
                <a:cs typeface="Times New Roman" panose="02020603050405020304" pitchFamily="18" charset="0"/>
                <a:sym typeface="+mn-ea"/>
              </a:rPr>
              <a:t>  </a:t>
            </a:r>
            <a:r>
              <a:rPr lang="en-IN" dirty="0">
                <a:solidFill>
                  <a:schemeClr val="bg1"/>
                </a:solidFill>
                <a:latin typeface="Times New Roman" panose="02020603050405020304" pitchFamily="18" charset="0"/>
                <a:cs typeface="Times New Roman" panose="02020603050405020304" pitchFamily="18" charset="0"/>
                <a:sym typeface="+mn-ea"/>
              </a:rPr>
              <a:t>INTERNSHIP START DATE</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a:t>
            </a:r>
            <a:r>
              <a:rPr 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05-06-23</a:t>
            </a:r>
            <a:endParaRPr lang="en-IN" dirty="0">
              <a:latin typeface="Times New Roman" panose="02020603050405020304" pitchFamily="18" charset="0"/>
              <a:cs typeface="Times New Roman" panose="02020603050405020304" pitchFamily="18" charset="0"/>
              <a:sym typeface="+mn-ea"/>
            </a:endParaRPr>
          </a:p>
          <a:p>
            <a:pPr algn="just" fontAlgn="ctr"/>
            <a:endParaRPr lang="en-IN" dirty="0">
              <a:latin typeface="Times New Roman" panose="02020603050405020304" pitchFamily="18" charset="0"/>
              <a:cs typeface="Times New Roman" panose="02020603050405020304" pitchFamily="18" charset="0"/>
              <a:sym typeface="+mn-ea"/>
            </a:endParaRPr>
          </a:p>
          <a:p>
            <a:pPr algn="just" fontAlgn="ctr"/>
            <a:r>
              <a:rPr lang="en-IN" dirty="0">
                <a:latin typeface="Times New Roman" panose="02020603050405020304" pitchFamily="18" charset="0"/>
                <a:cs typeface="Times New Roman" panose="02020603050405020304" pitchFamily="18" charset="0"/>
                <a:sym typeface="+mn-ea"/>
              </a:rPr>
              <a:t>  </a:t>
            </a:r>
            <a:r>
              <a:rPr lang="en-IN" dirty="0">
                <a:solidFill>
                  <a:schemeClr val="bg1"/>
                </a:solidFill>
                <a:latin typeface="Times New Roman" panose="02020603050405020304" pitchFamily="18" charset="0"/>
                <a:cs typeface="Times New Roman" panose="02020603050405020304" pitchFamily="18" charset="0"/>
                <a:sym typeface="+mn-ea"/>
              </a:rPr>
              <a:t>INTERNSHIP</a:t>
            </a:r>
            <a:r>
              <a:rPr lang="en-US" altLang="en-IN" dirty="0">
                <a:solidFill>
                  <a:schemeClr val="bg1"/>
                </a:solidFill>
                <a:latin typeface="Times New Roman" panose="02020603050405020304" pitchFamily="18" charset="0"/>
                <a:cs typeface="Times New Roman" panose="02020603050405020304" pitchFamily="18" charset="0"/>
                <a:sym typeface="+mn-ea"/>
              </a:rPr>
              <a:t> </a:t>
            </a:r>
            <a:r>
              <a:rPr lang="en-IN" dirty="0">
                <a:solidFill>
                  <a:schemeClr val="bg1"/>
                </a:solidFill>
                <a:latin typeface="Times New Roman" panose="02020603050405020304" pitchFamily="18" charset="0"/>
                <a:cs typeface="Times New Roman" panose="02020603050405020304" pitchFamily="18" charset="0"/>
                <a:sym typeface="+mn-ea"/>
              </a:rPr>
              <a:t>END DATE</a:t>
            </a:r>
            <a:r>
              <a:rPr lang="en-US" altLang="en-IN" dirty="0">
                <a:solidFill>
                  <a:schemeClr val="bg1"/>
                </a:solidFill>
                <a:latin typeface="Times New Roman" panose="02020603050405020304" pitchFamily="18" charset="0"/>
                <a:cs typeface="Times New Roman" panose="02020603050405020304" pitchFamily="18" charset="0"/>
                <a:sym typeface="+mn-ea"/>
              </a:rPr>
              <a:t>	</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a:t>
            </a:r>
            <a:r>
              <a:rPr lang="en-IN"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23-07-23</a:t>
            </a:r>
            <a:endParaRPr lang="en-IN" dirty="0">
              <a:latin typeface="Times New Roman" panose="02020603050405020304" pitchFamily="18" charset="0"/>
              <a:cs typeface="Times New Roman" panose="02020603050405020304" pitchFamily="18" charset="0"/>
            </a:endParaRPr>
          </a:p>
          <a:p>
            <a:pPr fontAlgn="ct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rcRect t="15770" b="15770"/>
          <a:stretch/>
        </p:blipFill>
        <p:spPr>
          <a:xfrm>
            <a:off x="9650730" y="3898582"/>
            <a:ext cx="1900555" cy="2562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17165"/>
            <a:ext cx="12192000" cy="263906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oboto" charset="0"/>
            </a:endParaRPr>
          </a:p>
        </p:txBody>
      </p:sp>
      <p:pic>
        <p:nvPicPr>
          <p:cNvPr id="4" name="图片 3" descr="C:\Users\saiga\Downloads\OIP (2).jpegOIP (2)"/>
          <p:cNvPicPr>
            <a:picLocks noChangeAspect="1"/>
          </p:cNvPicPr>
          <p:nvPr/>
        </p:nvPicPr>
        <p:blipFill>
          <a:blip r:embed="rId4"/>
          <a:srcRect/>
          <a:stretch>
            <a:fillRect/>
          </a:stretch>
        </p:blipFill>
        <p:spPr>
          <a:xfrm>
            <a:off x="953770" y="2367598"/>
            <a:ext cx="4748530" cy="3338195"/>
          </a:xfrm>
          <a:prstGeom prst="rect">
            <a:avLst/>
          </a:prstGeom>
        </p:spPr>
      </p:pic>
      <p:sp>
        <p:nvSpPr>
          <p:cNvPr id="34" name="文本框 11"/>
          <p:cNvSpPr txBox="1"/>
          <p:nvPr>
            <p:custDataLst>
              <p:tags r:id="rId1"/>
            </p:custDataLst>
          </p:nvPr>
        </p:nvSpPr>
        <p:spPr>
          <a:xfrm>
            <a:off x="6351905" y="3100705"/>
            <a:ext cx="4919980" cy="682625"/>
          </a:xfrm>
          <a:prstGeom prst="rect">
            <a:avLst/>
          </a:prstGeom>
          <a:noFill/>
        </p:spPr>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sym typeface="+mn-ea"/>
              </a:rPr>
              <a:t>Project topic  </a:t>
            </a:r>
            <a:endParaRPr lang="en-US" altLang="da-DK" sz="2800" b="1" dirty="0">
              <a:solidFill>
                <a:schemeClr val="bg1"/>
              </a:solidFill>
              <a:latin typeface="Times New Roman" panose="02020603050405020304" pitchFamily="18" charset="0"/>
              <a:ea typeface="Roboto" charset="0"/>
              <a:cs typeface="Times New Roman" panose="02020603050405020304" pitchFamily="18" charset="0"/>
              <a:sym typeface="Roboto" charset="0"/>
            </a:endParaRPr>
          </a:p>
        </p:txBody>
      </p:sp>
      <p:sp>
        <p:nvSpPr>
          <p:cNvPr id="18" name="文本"/>
          <p:cNvSpPr txBox="1"/>
          <p:nvPr/>
        </p:nvSpPr>
        <p:spPr>
          <a:xfrm>
            <a:off x="6351905" y="3600450"/>
            <a:ext cx="5610225" cy="1510665"/>
          </a:xfrm>
          <a:prstGeom prst="rect">
            <a:avLst/>
          </a:prstGeom>
          <a:noFill/>
        </p:spPr>
        <p:txBody>
          <a:bodyPr wrap="square" lIns="90000" tIns="46800" rIns="90000" bIns="46800" rtlCol="0"/>
          <a:lstStyle/>
          <a:p>
            <a:pPr algn="l" fontAlgn="auto">
              <a:lnSpc>
                <a:spcPct val="150000"/>
              </a:lnSpc>
              <a:spcBef>
                <a:spcPts val="0"/>
              </a:spcBef>
              <a:spcAft>
                <a:spcPts val="0"/>
              </a:spcAft>
              <a:defRPr/>
            </a:pPr>
            <a:r>
              <a:rPr lang="en-US" sz="4400" dirty="0">
                <a:solidFill>
                  <a:schemeClr val="tx1"/>
                </a:solidFill>
                <a:latin typeface="Times New Roman" panose="02020603050405020304" pitchFamily="18" charset="0"/>
                <a:cs typeface="Times New Roman" panose="02020603050405020304" pitchFamily="18" charset="0"/>
                <a:sym typeface="+mn-ea"/>
              </a:rPr>
              <a:t>Doctor Visit Analysis</a:t>
            </a:r>
            <a:endParaRPr lang="en-US" altLang="da-DK" sz="4400" b="1" dirty="0">
              <a:solidFill>
                <a:schemeClr val="tx1"/>
              </a:solidFill>
              <a:latin typeface="Times New Roman" panose="02020603050405020304" pitchFamily="18" charset="0"/>
              <a:ea typeface="Roboto"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203b8fec35731ef913f489988fe85fca25b9db8d9b5c-IOqIm2_fw658[1]"/>
          <p:cNvPicPr>
            <a:picLocks noChangeAspect="1"/>
          </p:cNvPicPr>
          <p:nvPr/>
        </p:nvPicPr>
        <p:blipFill>
          <a:blip r:embed="rId10"/>
          <a:srcRect b="49665"/>
          <a:stretch>
            <a:fillRect/>
          </a:stretch>
        </p:blipFill>
        <p:spPr>
          <a:xfrm rot="16200000">
            <a:off x="-354965" y="355600"/>
            <a:ext cx="6858000" cy="6147435"/>
          </a:xfrm>
          <a:prstGeom prst="rect">
            <a:avLst/>
          </a:prstGeom>
        </p:spPr>
      </p:pic>
      <p:sp>
        <p:nvSpPr>
          <p:cNvPr id="6" name="矩形 5"/>
          <p:cNvSpPr/>
          <p:nvPr/>
        </p:nvSpPr>
        <p:spPr>
          <a:xfrm>
            <a:off x="2800985" y="635"/>
            <a:ext cx="3347085"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oboto" charset="0"/>
            </a:endParaRPr>
          </a:p>
        </p:txBody>
      </p:sp>
      <p:sp>
        <p:nvSpPr>
          <p:cNvPr id="22" name="文本框 11"/>
          <p:cNvSpPr txBox="1"/>
          <p:nvPr>
            <p:custDataLst>
              <p:tags r:id="rId1"/>
            </p:custDataLst>
          </p:nvPr>
        </p:nvSpPr>
        <p:spPr>
          <a:xfrm>
            <a:off x="7975600" y="454660"/>
            <a:ext cx="3776980" cy="206375"/>
          </a:xfrm>
          <a:prstGeom prst="rect">
            <a:avLst/>
          </a:prstGeom>
          <a:noFill/>
        </p:spPr>
        <p:txBody>
          <a:bodyPr anchor="ctr"/>
          <a:lstStyle/>
          <a:p>
            <a:pPr indent="0">
              <a:lnSpc>
                <a:spcPct val="10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sym typeface="+mn-ea"/>
              </a:rPr>
              <a:t>ABOUT PROJECT</a:t>
            </a:r>
            <a:endParaRPr lang="en-US" altLang="da-DK" sz="2000" b="1" dirty="0">
              <a:solidFill>
                <a:srgbClr val="564E49"/>
              </a:solidFill>
              <a:latin typeface="Roboto" charset="0"/>
              <a:ea typeface="Roboto" charset="0"/>
              <a:cs typeface="Roboto" charset="0"/>
              <a:sym typeface="Roboto" charset="0"/>
            </a:endParaRPr>
          </a:p>
        </p:txBody>
      </p:sp>
      <p:sp>
        <p:nvSpPr>
          <p:cNvPr id="19" name="文本框 18"/>
          <p:cNvSpPr txBox="1"/>
          <p:nvPr>
            <p:custDataLst>
              <p:tags r:id="rId2"/>
            </p:custDataLst>
          </p:nvPr>
        </p:nvSpPr>
        <p:spPr>
          <a:xfrm>
            <a:off x="7975600" y="1243965"/>
            <a:ext cx="3776980" cy="219710"/>
          </a:xfrm>
          <a:prstGeom prst="rect">
            <a:avLst/>
          </a:prstGeom>
          <a:noFill/>
        </p:spPr>
        <p:txBody>
          <a:bodyPr anchor="ctr"/>
          <a:lstStyle/>
          <a:p>
            <a:pPr indent="0">
              <a:lnSpc>
                <a:spcPct val="10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sym typeface="+mn-ea"/>
              </a:rPr>
              <a:t>PROJECT OVERVIEW</a:t>
            </a:r>
            <a:endParaRPr lang="en-US" altLang="da-DK" sz="2000" b="1" dirty="0">
              <a:solidFill>
                <a:srgbClr val="564E49"/>
              </a:solidFill>
              <a:latin typeface="Roboto" charset="0"/>
              <a:ea typeface="Roboto" charset="0"/>
              <a:cs typeface="Roboto" charset="0"/>
              <a:sym typeface="Roboto" charset="0"/>
            </a:endParaRPr>
          </a:p>
        </p:txBody>
      </p:sp>
      <p:sp>
        <p:nvSpPr>
          <p:cNvPr id="24" name="文本框 11"/>
          <p:cNvSpPr txBox="1"/>
          <p:nvPr>
            <p:custDataLst>
              <p:tags r:id="rId3"/>
            </p:custDataLst>
          </p:nvPr>
        </p:nvSpPr>
        <p:spPr>
          <a:xfrm>
            <a:off x="7975600" y="2019935"/>
            <a:ext cx="1924685" cy="259080"/>
          </a:xfrm>
          <a:prstGeom prst="rect">
            <a:avLst/>
          </a:prstGeom>
          <a:noFill/>
        </p:spPr>
        <p:txBody>
          <a:bodyPr anchor="ctr"/>
          <a:lstStyle/>
          <a:p>
            <a:pPr algn="l" fontAlgn="auto">
              <a:spcBef>
                <a:spcPts val="0"/>
              </a:spcBef>
              <a:spcAft>
                <a:spcPts val="0"/>
              </a:spcAft>
              <a:defRPr/>
            </a:pPr>
            <a:r>
              <a:rPr lang="en-US" sz="2000" dirty="0">
                <a:latin typeface="Times New Roman" panose="02020603050405020304" pitchFamily="18" charset="0"/>
                <a:cs typeface="Times New Roman" panose="02020603050405020304" pitchFamily="18" charset="0"/>
                <a:sym typeface="+mn-ea"/>
              </a:rPr>
              <a:t>END USERS</a:t>
            </a:r>
            <a:endParaRPr lang="en-US" altLang="da-DK" sz="2000" b="1" dirty="0">
              <a:solidFill>
                <a:srgbClr val="564E49"/>
              </a:solidFill>
              <a:latin typeface="Roboto" charset="0"/>
              <a:ea typeface="Roboto" charset="0"/>
              <a:cs typeface="Roboto" charset="0"/>
              <a:sym typeface="Roboto" charset="0"/>
            </a:endParaRPr>
          </a:p>
        </p:txBody>
      </p:sp>
      <p:sp>
        <p:nvSpPr>
          <p:cNvPr id="10" name="文本框 11"/>
          <p:cNvSpPr txBox="1"/>
          <p:nvPr>
            <p:custDataLst>
              <p:tags r:id="rId4"/>
            </p:custDataLst>
          </p:nvPr>
        </p:nvSpPr>
        <p:spPr>
          <a:xfrm>
            <a:off x="8001000" y="2842260"/>
            <a:ext cx="3750945" cy="232410"/>
          </a:xfrm>
          <a:prstGeom prst="rect">
            <a:avLst/>
          </a:prstGeom>
          <a:noFill/>
        </p:spPr>
        <p:txBody>
          <a:bodyPr anchor="ctr"/>
          <a:lstStyle/>
          <a:p>
            <a:pPr indent="0">
              <a:lnSpc>
                <a:spcPct val="10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sym typeface="+mn-ea"/>
              </a:rPr>
              <a:t>SOLUTION AND VALUE PROPOSITION</a:t>
            </a:r>
            <a:endParaRPr lang="en-US" altLang="da-DK" sz="2000" b="1" dirty="0">
              <a:solidFill>
                <a:srgbClr val="564E49"/>
              </a:solidFill>
              <a:latin typeface="Roboto" charset="0"/>
              <a:ea typeface="Roboto" charset="0"/>
              <a:cs typeface="Roboto" charset="0"/>
              <a:sym typeface="Roboto" charset="0"/>
            </a:endParaRPr>
          </a:p>
        </p:txBody>
      </p:sp>
      <p:sp>
        <p:nvSpPr>
          <p:cNvPr id="11" name="文本框 18"/>
          <p:cNvSpPr txBox="1"/>
          <p:nvPr>
            <p:custDataLst>
              <p:tags r:id="rId5"/>
            </p:custDataLst>
          </p:nvPr>
        </p:nvSpPr>
        <p:spPr>
          <a:xfrm>
            <a:off x="8001000" y="3618865"/>
            <a:ext cx="3751580" cy="264795"/>
          </a:xfrm>
          <a:prstGeom prst="rect">
            <a:avLst/>
          </a:prstGeom>
          <a:noFill/>
        </p:spPr>
        <p:txBody>
          <a:bodyPr anchor="ctr"/>
          <a:lstStyle/>
          <a:p>
            <a:pPr indent="0">
              <a:lnSpc>
                <a:spcPct val="10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sym typeface="+mn-ea"/>
              </a:rPr>
              <a:t>CUSTOMIZING THE PROJECT</a:t>
            </a:r>
            <a:endParaRPr lang="en-US" altLang="da-DK" sz="2000" b="1" dirty="0">
              <a:solidFill>
                <a:srgbClr val="564E49"/>
              </a:solidFill>
              <a:latin typeface="Roboto" charset="0"/>
              <a:ea typeface="Roboto" charset="0"/>
              <a:cs typeface="Roboto" charset="0"/>
              <a:sym typeface="Roboto" charset="0"/>
            </a:endParaRPr>
          </a:p>
        </p:txBody>
      </p:sp>
      <p:sp>
        <p:nvSpPr>
          <p:cNvPr id="12" name="文本框 11"/>
          <p:cNvSpPr txBox="1"/>
          <p:nvPr>
            <p:custDataLst>
              <p:tags r:id="rId6"/>
            </p:custDataLst>
          </p:nvPr>
        </p:nvSpPr>
        <p:spPr>
          <a:xfrm>
            <a:off x="8001000" y="4331335"/>
            <a:ext cx="3751580" cy="290830"/>
          </a:xfrm>
          <a:prstGeom prst="rect">
            <a:avLst/>
          </a:prstGeom>
          <a:noFill/>
        </p:spPr>
        <p:txBody>
          <a:bodyPr anchor="ctr"/>
          <a:lstStyle/>
          <a:p>
            <a:pPr algn="l" fontAlgn="auto">
              <a:spcBef>
                <a:spcPts val="0"/>
              </a:spcBef>
              <a:spcAft>
                <a:spcPts val="0"/>
              </a:spcAft>
              <a:defRPr/>
            </a:pPr>
            <a:r>
              <a:rPr lang="en-US" sz="2000" dirty="0">
                <a:latin typeface="Times New Roman" panose="02020603050405020304" pitchFamily="18" charset="0"/>
                <a:cs typeface="Times New Roman" panose="02020603050405020304" pitchFamily="18" charset="0"/>
                <a:sym typeface="+mn-ea"/>
              </a:rPr>
              <a:t>UNIQUE ASPECTS</a:t>
            </a:r>
            <a:endParaRPr lang="en-US" altLang="da-DK" sz="2000" b="1" dirty="0">
              <a:solidFill>
                <a:srgbClr val="564E49"/>
              </a:solidFill>
              <a:latin typeface="Roboto" charset="0"/>
              <a:ea typeface="Roboto" charset="0"/>
              <a:cs typeface="Roboto" charset="0"/>
              <a:sym typeface="Roboto" charset="0"/>
            </a:endParaRPr>
          </a:p>
        </p:txBody>
      </p:sp>
      <p:sp>
        <p:nvSpPr>
          <p:cNvPr id="15" name="椭圆 14"/>
          <p:cNvSpPr/>
          <p:nvPr/>
        </p:nvSpPr>
        <p:spPr>
          <a:xfrm>
            <a:off x="7439025" y="191833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3</a:t>
            </a:r>
          </a:p>
        </p:txBody>
      </p:sp>
      <p:sp>
        <p:nvSpPr>
          <p:cNvPr id="14" name="椭圆 13"/>
          <p:cNvSpPr/>
          <p:nvPr/>
        </p:nvSpPr>
        <p:spPr>
          <a:xfrm>
            <a:off x="7439025" y="110426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2</a:t>
            </a:r>
          </a:p>
        </p:txBody>
      </p:sp>
      <p:sp>
        <p:nvSpPr>
          <p:cNvPr id="3" name="椭圆 13"/>
          <p:cNvSpPr/>
          <p:nvPr/>
        </p:nvSpPr>
        <p:spPr>
          <a:xfrm>
            <a:off x="7417435" y="32321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1</a:t>
            </a:r>
          </a:p>
        </p:txBody>
      </p:sp>
      <p:sp>
        <p:nvSpPr>
          <p:cNvPr id="8" name="椭圆 13"/>
          <p:cNvSpPr/>
          <p:nvPr/>
        </p:nvSpPr>
        <p:spPr>
          <a:xfrm>
            <a:off x="7464425" y="352996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5</a:t>
            </a:r>
          </a:p>
        </p:txBody>
      </p:sp>
      <p:sp>
        <p:nvSpPr>
          <p:cNvPr id="9" name="椭圆 14"/>
          <p:cNvSpPr/>
          <p:nvPr/>
        </p:nvSpPr>
        <p:spPr>
          <a:xfrm>
            <a:off x="7464425" y="430593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6</a:t>
            </a:r>
          </a:p>
        </p:txBody>
      </p:sp>
      <p:sp>
        <p:nvSpPr>
          <p:cNvPr id="18" name="椭圆 13"/>
          <p:cNvSpPr/>
          <p:nvPr/>
        </p:nvSpPr>
        <p:spPr>
          <a:xfrm>
            <a:off x="7442835" y="274891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4</a:t>
            </a:r>
          </a:p>
        </p:txBody>
      </p:sp>
      <p:sp>
        <p:nvSpPr>
          <p:cNvPr id="30" name="椭圆 13"/>
          <p:cNvSpPr/>
          <p:nvPr/>
        </p:nvSpPr>
        <p:spPr>
          <a:xfrm>
            <a:off x="7477125" y="590486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8</a:t>
            </a:r>
          </a:p>
        </p:txBody>
      </p:sp>
      <p:sp>
        <p:nvSpPr>
          <p:cNvPr id="31" name="椭圆 13"/>
          <p:cNvSpPr/>
          <p:nvPr/>
        </p:nvSpPr>
        <p:spPr>
          <a:xfrm>
            <a:off x="7455535" y="5123815"/>
            <a:ext cx="399415" cy="481965"/>
          </a:xfrm>
          <a:prstGeom prst="ellipse">
            <a:avLst/>
          </a:prstGeom>
          <a:solidFill>
            <a:srgbClr val="E94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Roboto" charset="0"/>
                <a:cs typeface="Roboto" charset="0"/>
              </a:rPr>
              <a:t>7</a:t>
            </a:r>
          </a:p>
        </p:txBody>
      </p:sp>
      <p:sp>
        <p:nvSpPr>
          <p:cNvPr id="32" name="文本框 11"/>
          <p:cNvSpPr txBox="1"/>
          <p:nvPr>
            <p:custDataLst>
              <p:tags r:id="rId7"/>
            </p:custDataLst>
          </p:nvPr>
        </p:nvSpPr>
        <p:spPr>
          <a:xfrm>
            <a:off x="8051800" y="5210810"/>
            <a:ext cx="3751580" cy="290830"/>
          </a:xfrm>
          <a:prstGeom prst="rect">
            <a:avLst/>
          </a:prstGeom>
          <a:noFill/>
        </p:spPr>
        <p:txBody>
          <a:bodyPr anchor="ctr"/>
          <a:lstStyle/>
          <a:p>
            <a:pPr algn="l" fontAlgn="auto">
              <a:spcBef>
                <a:spcPts val="0"/>
              </a:spcBef>
              <a:spcAft>
                <a:spcPts val="0"/>
              </a:spcAft>
              <a:defRPr/>
            </a:pPr>
            <a:r>
              <a:rPr lang="en-US" sz="2000" dirty="0">
                <a:latin typeface="Times New Roman" panose="02020603050405020304" pitchFamily="18" charset="0"/>
                <a:cs typeface="Times New Roman" panose="02020603050405020304" pitchFamily="18" charset="0"/>
                <a:sym typeface="+mn-ea"/>
              </a:rPr>
              <a:t>RESULTS</a:t>
            </a:r>
            <a:endParaRPr lang="en-US" altLang="da-DK" sz="2000" b="1" dirty="0">
              <a:solidFill>
                <a:srgbClr val="564E49"/>
              </a:solidFill>
              <a:latin typeface="Roboto" charset="0"/>
              <a:ea typeface="Roboto" charset="0"/>
              <a:cs typeface="Roboto" charset="0"/>
              <a:sym typeface="Roboto" charset="0"/>
            </a:endParaRPr>
          </a:p>
        </p:txBody>
      </p:sp>
      <p:sp>
        <p:nvSpPr>
          <p:cNvPr id="33" name="文本框 11"/>
          <p:cNvSpPr txBox="1"/>
          <p:nvPr>
            <p:custDataLst>
              <p:tags r:id="rId8"/>
            </p:custDataLst>
          </p:nvPr>
        </p:nvSpPr>
        <p:spPr>
          <a:xfrm>
            <a:off x="8077200" y="6006465"/>
            <a:ext cx="3751580" cy="290830"/>
          </a:xfrm>
          <a:prstGeom prst="rect">
            <a:avLst/>
          </a:prstGeom>
          <a:noFill/>
        </p:spPr>
        <p:txBody>
          <a:bodyPr anchor="ctr"/>
          <a:lstStyle/>
          <a:p>
            <a:pPr algn="l" fontAlgn="auto">
              <a:spcBef>
                <a:spcPts val="0"/>
              </a:spcBef>
              <a:spcAft>
                <a:spcPts val="0"/>
              </a:spcAft>
              <a:defRPr/>
            </a:pPr>
            <a:r>
              <a:rPr lang="en-US" sz="2000" dirty="0">
                <a:latin typeface="Times New Roman" panose="02020603050405020304" pitchFamily="18" charset="0"/>
                <a:cs typeface="Times New Roman" panose="02020603050405020304" pitchFamily="18" charset="0"/>
                <a:sym typeface="+mn-ea"/>
              </a:rPr>
              <a:t>REFERENCE</a:t>
            </a:r>
            <a:endParaRPr lang="en-US" altLang="da-DK" sz="2000" b="1" dirty="0">
              <a:solidFill>
                <a:srgbClr val="564E49"/>
              </a:solidFill>
              <a:latin typeface="Roboto" charset="0"/>
              <a:ea typeface="Roboto" charset="0"/>
              <a:cs typeface="Roboto" charset="0"/>
              <a:sym typeface="Roboto" charset="0"/>
            </a:endParaRPr>
          </a:p>
        </p:txBody>
      </p:sp>
      <p:sp>
        <p:nvSpPr>
          <p:cNvPr id="35" name="Text Box 34"/>
          <p:cNvSpPr txBox="1"/>
          <p:nvPr/>
        </p:nvSpPr>
        <p:spPr>
          <a:xfrm>
            <a:off x="3844925" y="245110"/>
            <a:ext cx="1303020" cy="6185535"/>
          </a:xfrm>
          <a:prstGeom prst="rect">
            <a:avLst/>
          </a:prstGeom>
          <a:noFill/>
        </p:spPr>
        <p:txBody>
          <a:bodyPr wrap="square" rtlCol="0" anchor="b" anchorCtr="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A</a:t>
            </a:r>
          </a:p>
          <a:p>
            <a:pPr algn="ctr"/>
            <a:r>
              <a:rPr lang="en-US" sz="6600" dirty="0">
                <a:solidFill>
                  <a:schemeClr val="bg1"/>
                </a:solidFill>
                <a:latin typeface="Times New Roman" panose="02020603050405020304" pitchFamily="18" charset="0"/>
                <a:cs typeface="Times New Roman" panose="02020603050405020304" pitchFamily="18" charset="0"/>
              </a:rPr>
              <a:t>G</a:t>
            </a:r>
          </a:p>
          <a:p>
            <a:pPr algn="ctr"/>
            <a:r>
              <a:rPr lang="en-US" sz="6600" dirty="0">
                <a:solidFill>
                  <a:schemeClr val="bg1"/>
                </a:solidFill>
                <a:latin typeface="Times New Roman" panose="02020603050405020304" pitchFamily="18" charset="0"/>
                <a:cs typeface="Times New Roman" panose="02020603050405020304" pitchFamily="18" charset="0"/>
              </a:rPr>
              <a:t>E</a:t>
            </a:r>
          </a:p>
          <a:p>
            <a:pPr algn="ctr"/>
            <a:r>
              <a:rPr lang="en-US" sz="6600" dirty="0">
                <a:solidFill>
                  <a:schemeClr val="bg1"/>
                </a:solidFill>
                <a:latin typeface="Times New Roman" panose="02020603050405020304" pitchFamily="18" charset="0"/>
                <a:cs typeface="Times New Roman" panose="02020603050405020304" pitchFamily="18" charset="0"/>
              </a:rPr>
              <a:t>N</a:t>
            </a:r>
          </a:p>
          <a:p>
            <a:pPr algn="ctr"/>
            <a:r>
              <a:rPr lang="en-US" sz="6600" dirty="0">
                <a:solidFill>
                  <a:schemeClr val="bg1"/>
                </a:solidFill>
                <a:latin typeface="Times New Roman" panose="02020603050405020304" pitchFamily="18" charset="0"/>
                <a:cs typeface="Times New Roman" panose="02020603050405020304" pitchFamily="18" charset="0"/>
              </a:rPr>
              <a:t>D</a:t>
            </a:r>
          </a:p>
          <a:p>
            <a:pPr algn="ctr"/>
            <a:r>
              <a:rPr lang="en-US" sz="6600" dirty="0">
                <a:solidFill>
                  <a:schemeClr val="bg1"/>
                </a:solidFill>
                <a:latin typeface="Times New Roman" panose="02020603050405020304" pitchFamily="18" charset="0"/>
                <a:cs typeface="Times New Roman" panose="02020603050405020304" pitchFamily="18" charset="0"/>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203b8fec35731ef913f489988fe85fca25b9db8d9b5c-IOqIm2_fw658[1]"/>
          <p:cNvPicPr>
            <a:picLocks noChangeAspect="1"/>
          </p:cNvPicPr>
          <p:nvPr/>
        </p:nvPicPr>
        <p:blipFill>
          <a:blip r:embed="rId3"/>
          <a:srcRect b="41086"/>
          <a:stretch>
            <a:fillRect/>
          </a:stretch>
        </p:blipFill>
        <p:spPr>
          <a:xfrm rot="16200000">
            <a:off x="97790" y="1304290"/>
            <a:ext cx="3978275" cy="4173855"/>
          </a:xfrm>
          <a:prstGeom prst="rect">
            <a:avLst/>
          </a:prstGeom>
        </p:spPr>
      </p:pic>
      <p:sp>
        <p:nvSpPr>
          <p:cNvPr id="6" name="矩形 5"/>
          <p:cNvSpPr/>
          <p:nvPr/>
        </p:nvSpPr>
        <p:spPr>
          <a:xfrm>
            <a:off x="0" y="959485"/>
            <a:ext cx="6293485" cy="2774315"/>
          </a:xfrm>
          <a:prstGeom prst="rect">
            <a:avLst/>
          </a:pr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oboto" charset="0"/>
            </a:endParaRPr>
          </a:p>
        </p:txBody>
      </p:sp>
      <p:sp>
        <p:nvSpPr>
          <p:cNvPr id="34" name="文本框 11"/>
          <p:cNvSpPr txBox="1"/>
          <p:nvPr>
            <p:custDataLst>
              <p:tags r:id="rId1"/>
            </p:custDataLst>
          </p:nvPr>
        </p:nvSpPr>
        <p:spPr>
          <a:xfrm>
            <a:off x="220980" y="2218690"/>
            <a:ext cx="3840480" cy="682625"/>
          </a:xfrm>
          <a:prstGeom prst="rect">
            <a:avLst/>
          </a:prstGeom>
          <a:noFill/>
        </p:spPr>
        <p:txBody>
          <a:bodyPr anchor="ctr"/>
          <a:lstStyle/>
          <a:p>
            <a:pPr algn="ctr" fontAlgn="auto">
              <a:spcBef>
                <a:spcPts val="0"/>
              </a:spcBef>
              <a:spcAft>
                <a:spcPts val="0"/>
              </a:spcAft>
              <a:defRPr/>
            </a:pPr>
            <a:r>
              <a:rPr lang="en-US" sz="5400" b="1" dirty="0">
                <a:solidFill>
                  <a:schemeClr val="bg1"/>
                </a:solidFill>
                <a:latin typeface="Times New Roman" panose="02020603050405020304" pitchFamily="18" charset="0"/>
                <a:ea typeface="Roboto" charset="0"/>
                <a:cs typeface="Times New Roman" panose="02020603050405020304" pitchFamily="18" charset="0"/>
                <a:sym typeface="Roboto" charset="0"/>
              </a:rPr>
              <a:t>About Project</a:t>
            </a:r>
            <a:endParaRPr lang="en-US" altLang="da-DK" sz="5400" b="1" dirty="0">
              <a:solidFill>
                <a:schemeClr val="bg1"/>
              </a:solidFill>
              <a:latin typeface="Times New Roman" panose="02020603050405020304" pitchFamily="18" charset="0"/>
              <a:ea typeface="Roboto" charset="0"/>
              <a:cs typeface="Times New Roman" panose="02020603050405020304" pitchFamily="18" charset="0"/>
              <a:sym typeface="Roboto" charset="0"/>
            </a:endParaRPr>
          </a:p>
        </p:txBody>
      </p:sp>
      <p:sp>
        <p:nvSpPr>
          <p:cNvPr id="19" name="文本"/>
          <p:cNvSpPr txBox="1"/>
          <p:nvPr/>
        </p:nvSpPr>
        <p:spPr>
          <a:xfrm>
            <a:off x="4468495" y="1524635"/>
            <a:ext cx="6500495" cy="3856355"/>
          </a:xfrm>
          <a:prstGeom prst="rect">
            <a:avLst/>
          </a:prstGeom>
          <a:noFill/>
        </p:spPr>
        <p:txBody>
          <a:bodyPr wrap="square" lIns="90000" tIns="46800" rIns="90000" bIns="46800" rtlCol="0"/>
          <a:lstStyle/>
          <a:p>
            <a:pPr marL="285750" indent="-285750" algn="l" fontAlgn="auto">
              <a:lnSpc>
                <a:spcPct val="150000"/>
              </a:lnSpc>
              <a:spcBef>
                <a:spcPts val="0"/>
              </a:spcBef>
              <a:spcAft>
                <a:spcPts val="0"/>
              </a:spcAft>
              <a:buFont typeface="Arial" panose="020B0604020202020204" pitchFamily="34" charset="0"/>
              <a:buChar char="•"/>
              <a:defRP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sym typeface="+mn-ea"/>
              </a:rPr>
              <a:t>In this project, our aim is to analyze doctor visits using</a:t>
            </a:r>
          </a:p>
          <a:p>
            <a:pPr indent="0" algn="l" fontAlgn="auto">
              <a:lnSpc>
                <a:spcPct val="150000"/>
              </a:lnSpc>
              <a:spcBef>
                <a:spcPts val="0"/>
              </a:spcBef>
              <a:spcAft>
                <a:spcPts val="0"/>
              </a:spcAft>
              <a:buFont typeface="Arial" panose="020B0604020202020204" pitchFamily="34" charset="0"/>
              <a:buNone/>
              <a:defRPr/>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sym typeface="+mn-ea"/>
              </a:rPr>
              <a:t>Python</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fontAlgn="auto">
              <a:lnSpc>
                <a:spcPct val="150000"/>
              </a:lnSpc>
              <a:spcBef>
                <a:spcPts val="0"/>
              </a:spcBef>
              <a:spcAft>
                <a:spcPts val="0"/>
              </a:spcAft>
              <a:defRPr/>
            </a:pPr>
            <a:r>
              <a:rPr sz="1600" dirty="0">
                <a:solidFill>
                  <a:schemeClr val="tx1">
                    <a:lumMod val="65000"/>
                    <a:lumOff val="35000"/>
                  </a:schemeClr>
                </a:solidFill>
                <a:latin typeface="Times New Roman" panose="02020603050405020304" pitchFamily="18" charset="0"/>
                <a:cs typeface="Times New Roman" panose="02020603050405020304" pitchFamily="18" charset="0"/>
              </a:rPr>
              <a:t>• The problem statement of my project is doctor visit analysis that is based on their age and other factors how many patients are visited a doctor to </a:t>
            </a:r>
          </a:p>
          <a:p>
            <a:pPr algn="l" fontAlgn="auto">
              <a:lnSpc>
                <a:spcPct val="150000"/>
              </a:lnSpc>
              <a:spcBef>
                <a:spcPts val="0"/>
              </a:spcBef>
              <a:spcAft>
                <a:spcPts val="0"/>
              </a:spcAft>
              <a:defRPr/>
            </a:pPr>
            <a:r>
              <a:rPr sz="1600" dirty="0">
                <a:solidFill>
                  <a:schemeClr val="tx1">
                    <a:lumMod val="65000"/>
                    <a:lumOff val="35000"/>
                  </a:schemeClr>
                </a:solidFill>
                <a:latin typeface="Times New Roman" panose="02020603050405020304" pitchFamily="18" charset="0"/>
                <a:cs typeface="Times New Roman" panose="02020603050405020304" pitchFamily="18" charset="0"/>
              </a:rPr>
              <a:t>cure their diseases.</a:t>
            </a:r>
          </a:p>
          <a:p>
            <a:pPr algn="l" fontAlgn="auto">
              <a:lnSpc>
                <a:spcPct val="150000"/>
              </a:lnSpc>
              <a:spcBef>
                <a:spcPts val="0"/>
              </a:spcBef>
              <a:spcAft>
                <a:spcPts val="0"/>
              </a:spcAft>
              <a:defRPr/>
            </a:pPr>
            <a:r>
              <a:rPr sz="1600" dirty="0">
                <a:solidFill>
                  <a:schemeClr val="tx1">
                    <a:lumMod val="65000"/>
                    <a:lumOff val="35000"/>
                  </a:schemeClr>
                </a:solidFill>
                <a:latin typeface="Times New Roman" panose="02020603050405020304" pitchFamily="18" charset="0"/>
                <a:cs typeface="Times New Roman" panose="02020603050405020304" pitchFamily="18" charset="0"/>
              </a:rPr>
              <a:t>• The data consists of income, gender, age, illness, reduced and some other </a:t>
            </a:r>
          </a:p>
          <a:p>
            <a:pPr algn="l" fontAlgn="auto">
              <a:lnSpc>
                <a:spcPct val="150000"/>
              </a:lnSpc>
              <a:spcBef>
                <a:spcPts val="0"/>
              </a:spcBef>
              <a:spcAft>
                <a:spcPts val="0"/>
              </a:spcAft>
              <a:defRPr/>
            </a:pPr>
            <a:r>
              <a:rPr sz="1600" dirty="0">
                <a:solidFill>
                  <a:schemeClr val="tx1">
                    <a:lumMod val="65000"/>
                    <a:lumOff val="35000"/>
                  </a:schemeClr>
                </a:solidFill>
                <a:latin typeface="Times New Roman" panose="02020603050405020304" pitchFamily="18" charset="0"/>
                <a:cs typeface="Times New Roman" panose="02020603050405020304" pitchFamily="18" charset="0"/>
              </a:rPr>
              <a:t>factors.</a:t>
            </a:r>
          </a:p>
          <a:p>
            <a:pPr algn="l" fontAlgn="auto">
              <a:lnSpc>
                <a:spcPct val="150000"/>
              </a:lnSpc>
              <a:spcBef>
                <a:spcPts val="0"/>
              </a:spcBef>
              <a:spcAft>
                <a:spcPts val="0"/>
              </a:spcAft>
              <a:defRPr/>
            </a:pPr>
            <a:r>
              <a:rPr sz="1600" dirty="0">
                <a:solidFill>
                  <a:schemeClr val="tx1">
                    <a:lumMod val="65000"/>
                    <a:lumOff val="35000"/>
                  </a:schemeClr>
                </a:solidFill>
                <a:latin typeface="Times New Roman" panose="02020603050405020304" pitchFamily="18" charset="0"/>
                <a:cs typeface="Times New Roman" panose="02020603050405020304" pitchFamily="18" charset="0"/>
              </a:rPr>
              <a:t>• So in this project I am analyzing how these factors affects the patients and </a:t>
            </a:r>
          </a:p>
          <a:p>
            <a:pPr algn="l" fontAlgn="auto">
              <a:lnSpc>
                <a:spcPct val="150000"/>
              </a:lnSpc>
              <a:spcBef>
                <a:spcPts val="0"/>
              </a:spcBef>
              <a:spcAft>
                <a:spcPts val="0"/>
              </a:spcAft>
              <a:defRPr/>
            </a:pPr>
            <a:r>
              <a:rPr sz="1600" dirty="0">
                <a:solidFill>
                  <a:schemeClr val="tx1">
                    <a:lumMod val="65000"/>
                    <a:lumOff val="35000"/>
                  </a:schemeClr>
                </a:solidFill>
                <a:latin typeface="Times New Roman" panose="02020603050405020304" pitchFamily="18" charset="0"/>
                <a:cs typeface="Times New Roman" panose="02020603050405020304" pitchFamily="18" charset="0"/>
              </a:rPr>
              <a:t>is they have benefited by visiting the doctor and some other queries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203b8fec35731ef913f489988fe85fca25b9db8d9b5c-IOqIm2_fw658[1]"/>
          <p:cNvPicPr>
            <a:picLocks noChangeAspect="1"/>
          </p:cNvPicPr>
          <p:nvPr/>
        </p:nvPicPr>
        <p:blipFill>
          <a:blip r:embed="rId11"/>
          <a:srcRect t="1982" b="63227"/>
          <a:stretch>
            <a:fillRect/>
          </a:stretch>
        </p:blipFill>
        <p:spPr>
          <a:xfrm rot="16200000">
            <a:off x="3874135" y="3161665"/>
            <a:ext cx="4443730" cy="2942590"/>
          </a:xfrm>
          <a:prstGeom prst="rect">
            <a:avLst/>
          </a:prstGeom>
        </p:spPr>
      </p:pic>
      <p:grpSp>
        <p:nvGrpSpPr>
          <p:cNvPr id="15" name="组合 14"/>
          <p:cNvGrpSpPr/>
          <p:nvPr/>
        </p:nvGrpSpPr>
        <p:grpSpPr>
          <a:xfrm>
            <a:off x="873760" y="2929255"/>
            <a:ext cx="3559810" cy="1635760"/>
            <a:chOff x="1054" y="2432"/>
            <a:chExt cx="5749" cy="1617"/>
          </a:xfrm>
        </p:grpSpPr>
        <p:sp>
          <p:nvSpPr>
            <p:cNvPr id="22" name="文本框 11"/>
            <p:cNvSpPr txBox="1"/>
            <p:nvPr>
              <p:custDataLst>
                <p:tags r:id="rId8"/>
              </p:custDataLst>
            </p:nvPr>
          </p:nvSpPr>
          <p:spPr>
            <a:xfrm>
              <a:off x="3208" y="2432"/>
              <a:ext cx="3595" cy="630"/>
            </a:xfrm>
            <a:prstGeom prst="rect">
              <a:avLst/>
            </a:prstGeom>
            <a:noFill/>
          </p:spPr>
          <p:txBody>
            <a:bodyPr anchor="ctr"/>
            <a:lstStyle/>
            <a:p>
              <a:pPr algn="r" fontAlgn="auto">
                <a:spcBef>
                  <a:spcPts val="0"/>
                </a:spcBef>
                <a:spcAft>
                  <a:spcPts val="0"/>
                </a:spcAft>
                <a:defRPr/>
              </a:pPr>
              <a:r>
                <a:rPr lang="en-US" sz="2000" b="1" dirty="0">
                  <a:solidFill>
                    <a:srgbClr val="564E49"/>
                  </a:solidFill>
                  <a:latin typeface="Times New Roman" panose="02020603050405020304" pitchFamily="18" charset="0"/>
                  <a:ea typeface="Roboto" charset="0"/>
                  <a:cs typeface="Times New Roman" panose="02020603050405020304" pitchFamily="18" charset="0"/>
                  <a:sym typeface="Roboto" charset="0"/>
                </a:rPr>
                <a:t>Data Collection</a:t>
              </a:r>
            </a:p>
          </p:txBody>
        </p:sp>
        <p:sp>
          <p:nvSpPr>
            <p:cNvPr id="23" name="文本框 11"/>
            <p:cNvSpPr txBox="1"/>
            <p:nvPr>
              <p:custDataLst>
                <p:tags r:id="rId9"/>
              </p:custDataLst>
            </p:nvPr>
          </p:nvSpPr>
          <p:spPr>
            <a:xfrm>
              <a:off x="1054" y="2923"/>
              <a:ext cx="5749" cy="1126"/>
            </a:xfrm>
            <a:prstGeom prst="rect">
              <a:avLst/>
            </a:prstGeom>
            <a:noFill/>
          </p:spPr>
          <p:txBody>
            <a:bodyPr anchor="ctr"/>
            <a:lstStyle/>
            <a:p>
              <a:pPr algn="l" fontAlgn="auto">
                <a:lnSpc>
                  <a:spcPct val="150000"/>
                </a:lnSpc>
                <a:spcBef>
                  <a:spcPts val="0"/>
                </a:spcBef>
                <a:spcAft>
                  <a:spcPts val="0"/>
                </a:spcAft>
                <a:defRPr/>
              </a:pPr>
              <a:r>
                <a:rPr sz="1200" dirty="0">
                  <a:solidFill>
                    <a:srgbClr val="564E49"/>
                  </a:solidFill>
                  <a:latin typeface="Times New Roman" panose="02020603050405020304" pitchFamily="18" charset="0"/>
                  <a:cs typeface="Times New Roman" panose="02020603050405020304" pitchFamily="18" charset="0"/>
                </a:rPr>
                <a:t>The project will require obtaining data from various sources, including electronic health records (EHRs), patient surveys, hospital databases, and other relevant healthcare systems.</a:t>
              </a:r>
            </a:p>
          </p:txBody>
        </p:sp>
      </p:grpSp>
      <p:grpSp>
        <p:nvGrpSpPr>
          <p:cNvPr id="16" name="组合 15"/>
          <p:cNvGrpSpPr/>
          <p:nvPr/>
        </p:nvGrpSpPr>
        <p:grpSpPr>
          <a:xfrm>
            <a:off x="7686040" y="2929255"/>
            <a:ext cx="3559794" cy="1026795"/>
            <a:chOff x="1054" y="2432"/>
            <a:chExt cx="5749" cy="1617"/>
          </a:xfrm>
        </p:grpSpPr>
        <p:sp>
          <p:nvSpPr>
            <p:cNvPr id="17" name="文本框 11"/>
            <p:cNvSpPr txBox="1"/>
            <p:nvPr>
              <p:custDataLst>
                <p:tags r:id="rId6"/>
              </p:custDataLst>
            </p:nvPr>
          </p:nvSpPr>
          <p:spPr>
            <a:xfrm>
              <a:off x="1054" y="2432"/>
              <a:ext cx="4280" cy="630"/>
            </a:xfrm>
            <a:prstGeom prst="rect">
              <a:avLst/>
            </a:prstGeom>
            <a:noFill/>
          </p:spPr>
          <p:txBody>
            <a:bodyPr anchor="ctr"/>
            <a:lstStyle/>
            <a:p>
              <a:pPr algn="l" fontAlgn="auto">
                <a:spcBef>
                  <a:spcPts val="0"/>
                </a:spcBef>
                <a:spcAft>
                  <a:spcPts val="0"/>
                </a:spcAft>
                <a:defRPr/>
              </a:pPr>
              <a:r>
                <a:rPr lang="en-US" sz="2000" b="1" dirty="0">
                  <a:solidFill>
                    <a:srgbClr val="564E49"/>
                  </a:solidFill>
                  <a:latin typeface="Times New Roman" panose="02020603050405020304" pitchFamily="18" charset="0"/>
                  <a:ea typeface="Roboto" charset="0"/>
                  <a:cs typeface="Times New Roman" panose="02020603050405020304" pitchFamily="18" charset="0"/>
                  <a:sym typeface="Roboto" charset="0"/>
                </a:rPr>
                <a:t>Data Analysis</a:t>
              </a:r>
            </a:p>
          </p:txBody>
        </p:sp>
        <p:sp>
          <p:nvSpPr>
            <p:cNvPr id="18" name="文本框 11"/>
            <p:cNvSpPr txBox="1"/>
            <p:nvPr>
              <p:custDataLst>
                <p:tags r:id="rId7"/>
              </p:custDataLst>
            </p:nvPr>
          </p:nvSpPr>
          <p:spPr>
            <a:xfrm>
              <a:off x="1054" y="2923"/>
              <a:ext cx="5749" cy="1126"/>
            </a:xfrm>
            <a:prstGeom prst="rect">
              <a:avLst/>
            </a:prstGeom>
            <a:noFill/>
          </p:spPr>
          <p:txBody>
            <a:bodyPr anchor="ctr"/>
            <a:lstStyle/>
            <a:p>
              <a:pPr algn="l" fontAlgn="auto">
                <a:lnSpc>
                  <a:spcPct val="150000"/>
                </a:lnSpc>
                <a:spcBef>
                  <a:spcPts val="0"/>
                </a:spcBef>
                <a:spcAft>
                  <a:spcPts val="0"/>
                </a:spcAft>
                <a:defRPr/>
              </a:pPr>
              <a:r>
                <a:rPr sz="1200" dirty="0">
                  <a:solidFill>
                    <a:srgbClr val="564E49"/>
                  </a:solidFill>
                  <a:latin typeface="Times New Roman" panose="02020603050405020304" pitchFamily="18" charset="0"/>
                  <a:cs typeface="Times New Roman" panose="02020603050405020304" pitchFamily="18" charset="0"/>
                </a:rPr>
                <a:t>Various data analysis techniques will be employed to derive meaningful insights from the collected data.</a:t>
              </a:r>
            </a:p>
          </p:txBody>
        </p:sp>
      </p:grpSp>
      <p:grpSp>
        <p:nvGrpSpPr>
          <p:cNvPr id="3" name="组合 2"/>
          <p:cNvGrpSpPr/>
          <p:nvPr/>
        </p:nvGrpSpPr>
        <p:grpSpPr>
          <a:xfrm>
            <a:off x="588010" y="4789805"/>
            <a:ext cx="3845560" cy="1701800"/>
            <a:chOff x="593" y="2432"/>
            <a:chExt cx="6210" cy="2096"/>
          </a:xfrm>
        </p:grpSpPr>
        <p:sp>
          <p:nvSpPr>
            <p:cNvPr id="5" name="文本框 11"/>
            <p:cNvSpPr txBox="1"/>
            <p:nvPr>
              <p:custDataLst>
                <p:tags r:id="rId4"/>
              </p:custDataLst>
            </p:nvPr>
          </p:nvSpPr>
          <p:spPr>
            <a:xfrm>
              <a:off x="696" y="2432"/>
              <a:ext cx="6107" cy="630"/>
            </a:xfrm>
            <a:prstGeom prst="rect">
              <a:avLst/>
            </a:prstGeom>
            <a:noFill/>
          </p:spPr>
          <p:txBody>
            <a:bodyPr anchor="ctr"/>
            <a:lstStyle/>
            <a:p>
              <a:pPr algn="r" fontAlgn="auto">
                <a:spcBef>
                  <a:spcPts val="0"/>
                </a:spcBef>
                <a:spcAft>
                  <a:spcPts val="0"/>
                </a:spcAft>
                <a:defRPr/>
              </a:pPr>
              <a:r>
                <a:rPr lang="en-US" sz="2000" b="1" dirty="0">
                  <a:solidFill>
                    <a:srgbClr val="564E49"/>
                  </a:solidFill>
                  <a:latin typeface="Times New Roman" panose="02020603050405020304" pitchFamily="18" charset="0"/>
                  <a:ea typeface="Roboto" charset="0"/>
                  <a:cs typeface="Times New Roman" panose="02020603050405020304" pitchFamily="18" charset="0"/>
                  <a:sym typeface="Roboto" charset="0"/>
                </a:rPr>
                <a:t>Outcome and Deliverables</a:t>
              </a:r>
            </a:p>
          </p:txBody>
        </p:sp>
        <p:sp>
          <p:nvSpPr>
            <p:cNvPr id="6" name="文本框 11"/>
            <p:cNvSpPr txBox="1"/>
            <p:nvPr>
              <p:custDataLst>
                <p:tags r:id="rId5"/>
              </p:custDataLst>
            </p:nvPr>
          </p:nvSpPr>
          <p:spPr>
            <a:xfrm>
              <a:off x="593" y="2923"/>
              <a:ext cx="6209" cy="1605"/>
            </a:xfrm>
            <a:prstGeom prst="rect">
              <a:avLst/>
            </a:prstGeom>
            <a:noFill/>
          </p:spPr>
          <p:txBody>
            <a:bodyPr anchor="ctr"/>
            <a:lstStyle/>
            <a:p>
              <a:pPr marL="171450" indent="-171450" algn="l" fontAlgn="auto">
                <a:lnSpc>
                  <a:spcPct val="150000"/>
                </a:lnSpc>
                <a:spcBef>
                  <a:spcPts val="0"/>
                </a:spcBef>
                <a:spcAft>
                  <a:spcPts val="0"/>
                </a:spcAft>
                <a:buFont typeface="Arial" panose="020B0604020202020204" pitchFamily="34" charset="0"/>
                <a:buChar char="•"/>
                <a:defRPr/>
              </a:pPr>
              <a:r>
                <a:rPr sz="1200" dirty="0">
                  <a:solidFill>
                    <a:srgbClr val="564E49"/>
                  </a:solidFill>
                  <a:latin typeface="Times New Roman" panose="02020603050405020304" pitchFamily="18" charset="0"/>
                  <a:cs typeface="Times New Roman" panose="02020603050405020304" pitchFamily="18" charset="0"/>
                </a:rPr>
                <a:t>Comprehensive analysis report summarizing key findings, trends, and recommendations.</a:t>
              </a:r>
            </a:p>
            <a:p>
              <a:pPr marL="171450" indent="-171450" algn="l" fontAlgn="auto">
                <a:lnSpc>
                  <a:spcPct val="150000"/>
                </a:lnSpc>
                <a:spcBef>
                  <a:spcPts val="0"/>
                </a:spcBef>
                <a:spcAft>
                  <a:spcPts val="0"/>
                </a:spcAft>
                <a:buFont typeface="Arial" panose="020B0604020202020204" pitchFamily="34" charset="0"/>
                <a:buChar char="•"/>
                <a:defRPr/>
              </a:pPr>
              <a:r>
                <a:rPr sz="1200" dirty="0">
                  <a:solidFill>
                    <a:srgbClr val="564E49"/>
                  </a:solidFill>
                  <a:latin typeface="Times New Roman" panose="02020603050405020304" pitchFamily="18" charset="0"/>
                  <a:cs typeface="Times New Roman" panose="02020603050405020304" pitchFamily="18" charset="0"/>
                </a:rPr>
                <a:t>Data visualization dashboards for real-time monitoring and exploration of doctor visit data.</a:t>
              </a:r>
            </a:p>
          </p:txBody>
        </p:sp>
      </p:grpSp>
      <p:grpSp>
        <p:nvGrpSpPr>
          <p:cNvPr id="7" name="组合 6"/>
          <p:cNvGrpSpPr/>
          <p:nvPr/>
        </p:nvGrpSpPr>
        <p:grpSpPr>
          <a:xfrm>
            <a:off x="7686040" y="4789805"/>
            <a:ext cx="3559794" cy="1026795"/>
            <a:chOff x="1054" y="2432"/>
            <a:chExt cx="5749" cy="1617"/>
          </a:xfrm>
        </p:grpSpPr>
        <p:sp>
          <p:nvSpPr>
            <p:cNvPr id="8" name="文本框 11"/>
            <p:cNvSpPr txBox="1"/>
            <p:nvPr>
              <p:custDataLst>
                <p:tags r:id="rId2"/>
              </p:custDataLst>
            </p:nvPr>
          </p:nvSpPr>
          <p:spPr>
            <a:xfrm>
              <a:off x="1054" y="2432"/>
              <a:ext cx="4111" cy="630"/>
            </a:xfrm>
            <a:prstGeom prst="rect">
              <a:avLst/>
            </a:prstGeom>
            <a:noFill/>
          </p:spPr>
          <p:txBody>
            <a:bodyPr anchor="ctr"/>
            <a:lstStyle/>
            <a:p>
              <a:pPr algn="l" fontAlgn="auto">
                <a:spcBef>
                  <a:spcPts val="0"/>
                </a:spcBef>
                <a:spcAft>
                  <a:spcPts val="0"/>
                </a:spcAft>
                <a:defRPr/>
              </a:pPr>
              <a:r>
                <a:rPr lang="en-US" sz="2000" b="1" dirty="0">
                  <a:solidFill>
                    <a:srgbClr val="564E49"/>
                  </a:solidFill>
                  <a:latin typeface="Times New Roman" panose="02020603050405020304" pitchFamily="18" charset="0"/>
                  <a:ea typeface="Roboto" charset="0"/>
                  <a:cs typeface="Times New Roman" panose="02020603050405020304" pitchFamily="18" charset="0"/>
                  <a:sym typeface="Roboto" charset="0"/>
                </a:rPr>
                <a:t>Project Timeline</a:t>
              </a:r>
            </a:p>
          </p:txBody>
        </p:sp>
        <p:sp>
          <p:nvSpPr>
            <p:cNvPr id="9" name="文本框 11"/>
            <p:cNvSpPr txBox="1"/>
            <p:nvPr>
              <p:custDataLst>
                <p:tags r:id="rId3"/>
              </p:custDataLst>
            </p:nvPr>
          </p:nvSpPr>
          <p:spPr>
            <a:xfrm>
              <a:off x="1054" y="2923"/>
              <a:ext cx="5749" cy="1126"/>
            </a:xfrm>
            <a:prstGeom prst="rect">
              <a:avLst/>
            </a:prstGeom>
            <a:noFill/>
          </p:spPr>
          <p:txBody>
            <a:bodyPr anchor="ctr"/>
            <a:lstStyle/>
            <a:p>
              <a:pPr algn="l" fontAlgn="auto">
                <a:lnSpc>
                  <a:spcPct val="150000"/>
                </a:lnSpc>
                <a:spcBef>
                  <a:spcPts val="0"/>
                </a:spcBef>
                <a:spcAft>
                  <a:spcPts val="0"/>
                </a:spcAft>
                <a:defRPr/>
              </a:pPr>
              <a:r>
                <a:rPr sz="1200" dirty="0">
                  <a:solidFill>
                    <a:srgbClr val="564E49"/>
                  </a:solidFill>
                  <a:latin typeface="Times New Roman" panose="02020603050405020304" pitchFamily="18" charset="0"/>
                  <a:cs typeface="Times New Roman" panose="02020603050405020304" pitchFamily="18" charset="0"/>
                </a:rPr>
                <a:t>The project timeline will depend on the scale and complexity of the data analysis involved</a:t>
              </a:r>
            </a:p>
          </p:txBody>
        </p:sp>
      </p:grpSp>
      <p:sp>
        <p:nvSpPr>
          <p:cNvPr id="34" name="文本框 11"/>
          <p:cNvSpPr txBox="1"/>
          <p:nvPr>
            <p:custDataLst>
              <p:tags r:id="rId1"/>
            </p:custDataLst>
          </p:nvPr>
        </p:nvSpPr>
        <p:spPr>
          <a:xfrm>
            <a:off x="1852930" y="223520"/>
            <a:ext cx="8485505" cy="682625"/>
          </a:xfrm>
          <a:prstGeom prst="rect">
            <a:avLst/>
          </a:prstGeom>
          <a:noFill/>
        </p:spPr>
        <p:txBody>
          <a:bodyPr anchor="ctr"/>
          <a:lstStyle/>
          <a:p>
            <a:pPr algn="ctr" fontAlgn="auto">
              <a:spcBef>
                <a:spcPts val="0"/>
              </a:spcBef>
              <a:spcAft>
                <a:spcPts val="0"/>
              </a:spcAft>
              <a:defRPr/>
            </a:pPr>
            <a:r>
              <a:rPr lang="en-US" sz="5400" b="1" dirty="0">
                <a:solidFill>
                  <a:schemeClr val="tx1"/>
                </a:solidFill>
                <a:latin typeface="Times New Roman" panose="02020603050405020304" pitchFamily="18" charset="0"/>
                <a:ea typeface="Roboto" charset="0"/>
                <a:cs typeface="Times New Roman" panose="02020603050405020304" pitchFamily="18" charset="0"/>
                <a:sym typeface="Roboto" charset="0"/>
              </a:rPr>
              <a:t>Project Overview</a:t>
            </a:r>
            <a:endParaRPr lang="en-US" altLang="da-DK" sz="5400" b="1" dirty="0">
              <a:solidFill>
                <a:schemeClr val="tx1"/>
              </a:solidFill>
              <a:latin typeface="Times New Roman" panose="02020603050405020304" pitchFamily="18" charset="0"/>
              <a:ea typeface="Roboto" charset="0"/>
              <a:cs typeface="Times New Roman" panose="02020603050405020304" pitchFamily="18" charset="0"/>
              <a:sym typeface="Roboto" charset="0"/>
            </a:endParaRPr>
          </a:p>
        </p:txBody>
      </p:sp>
      <p:sp>
        <p:nvSpPr>
          <p:cNvPr id="19" name="文本"/>
          <p:cNvSpPr txBox="1"/>
          <p:nvPr/>
        </p:nvSpPr>
        <p:spPr>
          <a:xfrm>
            <a:off x="874395" y="1026795"/>
            <a:ext cx="10372090" cy="942340"/>
          </a:xfrm>
          <a:prstGeom prst="rect">
            <a:avLst/>
          </a:prstGeom>
          <a:noFill/>
        </p:spPr>
        <p:txBody>
          <a:bodyPr wrap="square" lIns="90000" tIns="46800" rIns="90000" bIns="46800" rtlCol="0"/>
          <a:lstStyle/>
          <a:p>
            <a:pPr algn="ctr" fontAlgn="auto">
              <a:lnSpc>
                <a:spcPct val="150000"/>
              </a:lnSpc>
              <a:spcBef>
                <a:spcPts val="0"/>
              </a:spcBef>
              <a:spcAft>
                <a:spcPts val="0"/>
              </a:spcAft>
              <a:defRPr/>
            </a:pPr>
            <a:r>
              <a:rPr sz="1600" dirty="0">
                <a:solidFill>
                  <a:srgbClr val="564E49"/>
                </a:solidFill>
                <a:latin typeface="Times New Roman" panose="02020603050405020304" pitchFamily="18" charset="0"/>
                <a:cs typeface="Times New Roman" panose="02020603050405020304" pitchFamily="18" charset="0"/>
              </a:rPr>
              <a:t>The Doctor Visit Analysis project aims to analyze and evaluate data related to doctor visits, with the goal of gaining insights into patient behavior, healthcare trends, and improving overall healthcare outcomes.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759585" y="1478280"/>
            <a:ext cx="8611870" cy="3180080"/>
            <a:chOff x="2809" y="2913"/>
            <a:chExt cx="13064" cy="5200"/>
          </a:xfrm>
          <a:blipFill rotWithShape="1">
            <a:blip r:embed="rId10"/>
            <a:stretch>
              <a:fillRect/>
            </a:stretch>
          </a:blipFill>
        </p:grpSpPr>
        <p:sp>
          <p:nvSpPr>
            <p:cNvPr id="3" name="六边形 2"/>
            <p:cNvSpPr/>
            <p:nvPr/>
          </p:nvSpPr>
          <p:spPr>
            <a:xfrm>
              <a:off x="2809" y="2913"/>
              <a:ext cx="3840" cy="3408"/>
            </a:xfrm>
            <a:prstGeom prst="hexagon">
              <a:avLst/>
            </a:prstGeom>
            <a:blipFill rotWithShape="1">
              <a:blip r:embed="rId1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200">
                <a:latin typeface="Times New Roman" panose="02020603050405020304" pitchFamily="18" charset="0"/>
                <a:cs typeface="Times New Roman" panose="02020603050405020304" pitchFamily="18" charset="0"/>
              </a:endParaRPr>
            </a:p>
          </p:txBody>
        </p:sp>
        <p:sp>
          <p:nvSpPr>
            <p:cNvPr id="4" name="六边形 3"/>
            <p:cNvSpPr/>
            <p:nvPr/>
          </p:nvSpPr>
          <p:spPr>
            <a:xfrm>
              <a:off x="5889" y="4705"/>
              <a:ext cx="3840" cy="3408"/>
            </a:xfrm>
            <a:prstGeom prst="hexagon">
              <a:avLst/>
            </a:prstGeom>
            <a:blipFill rotWithShape="1">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200">
                <a:latin typeface="Times New Roman" panose="02020603050405020304" pitchFamily="18" charset="0"/>
                <a:cs typeface="Times New Roman" panose="02020603050405020304" pitchFamily="18" charset="0"/>
              </a:endParaRPr>
            </a:p>
          </p:txBody>
        </p:sp>
        <p:sp>
          <p:nvSpPr>
            <p:cNvPr id="5" name="六边形 4"/>
            <p:cNvSpPr/>
            <p:nvPr/>
          </p:nvSpPr>
          <p:spPr>
            <a:xfrm>
              <a:off x="8953" y="2913"/>
              <a:ext cx="3840" cy="3408"/>
            </a:xfrm>
            <a:prstGeom prst="hexagon">
              <a:avLst/>
            </a:prstGeom>
            <a:blipFill rotWithShape="1">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200">
                <a:latin typeface="Times New Roman" panose="02020603050405020304" pitchFamily="18" charset="0"/>
                <a:cs typeface="Times New Roman" panose="02020603050405020304" pitchFamily="18" charset="0"/>
              </a:endParaRPr>
            </a:p>
          </p:txBody>
        </p:sp>
        <p:sp>
          <p:nvSpPr>
            <p:cNvPr id="6" name="六边形 5"/>
            <p:cNvSpPr/>
            <p:nvPr/>
          </p:nvSpPr>
          <p:spPr>
            <a:xfrm>
              <a:off x="12033" y="4705"/>
              <a:ext cx="3840" cy="3408"/>
            </a:xfrm>
            <a:prstGeom prst="hexagon">
              <a:avLst/>
            </a:prstGeom>
            <a:blipFill rotWithShape="1">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200">
                <a:latin typeface="Times New Roman" panose="02020603050405020304" pitchFamily="18" charset="0"/>
                <a:cs typeface="Times New Roman" panose="02020603050405020304" pitchFamily="18" charset="0"/>
              </a:endParaRPr>
            </a:p>
          </p:txBody>
        </p:sp>
      </p:grpSp>
      <p:grpSp>
        <p:nvGrpSpPr>
          <p:cNvPr id="15" name="组合 14"/>
          <p:cNvGrpSpPr/>
          <p:nvPr/>
        </p:nvGrpSpPr>
        <p:grpSpPr>
          <a:xfrm>
            <a:off x="1347470" y="3360420"/>
            <a:ext cx="2392680" cy="2641600"/>
            <a:chOff x="708" y="2432"/>
            <a:chExt cx="3864" cy="1617"/>
          </a:xfrm>
        </p:grpSpPr>
        <p:sp>
          <p:nvSpPr>
            <p:cNvPr id="8" name="文本框 11"/>
            <p:cNvSpPr txBox="1"/>
            <p:nvPr>
              <p:custDataLst>
                <p:tags r:id="rId7"/>
              </p:custDataLst>
            </p:nvPr>
          </p:nvSpPr>
          <p:spPr>
            <a:xfrm>
              <a:off x="708" y="2432"/>
              <a:ext cx="3864" cy="630"/>
            </a:xfrm>
            <a:prstGeom prst="rect">
              <a:avLst/>
            </a:prstGeom>
            <a:noFill/>
          </p:spPr>
          <p:txBody>
            <a:bodyPr anchor="ctr"/>
            <a:lstStyle/>
            <a:p>
              <a:pPr algn="ctr" fontAlgn="auto">
                <a:spcBef>
                  <a:spcPts val="0"/>
                </a:spcBef>
                <a:spcAft>
                  <a:spcPts val="0"/>
                </a:spcAft>
                <a:defRPr/>
              </a:pPr>
              <a:r>
                <a:rPr lang="en-US" sz="1600" b="1" dirty="0">
                  <a:solidFill>
                    <a:srgbClr val="564E49"/>
                  </a:solidFill>
                  <a:latin typeface="Times New Roman" panose="02020603050405020304" pitchFamily="18" charset="0"/>
                  <a:ea typeface="Roboto" charset="0"/>
                  <a:cs typeface="Times New Roman" panose="02020603050405020304" pitchFamily="18" charset="0"/>
                  <a:sym typeface="Roboto" charset="0"/>
                </a:rPr>
                <a:t>Healthcare Providers</a:t>
              </a:r>
            </a:p>
          </p:txBody>
        </p:sp>
        <p:sp>
          <p:nvSpPr>
            <p:cNvPr id="23" name="文本框 11"/>
            <p:cNvSpPr txBox="1"/>
            <p:nvPr>
              <p:custDataLst>
                <p:tags r:id="rId8"/>
              </p:custDataLst>
            </p:nvPr>
          </p:nvSpPr>
          <p:spPr>
            <a:xfrm>
              <a:off x="715" y="2923"/>
              <a:ext cx="3786" cy="1126"/>
            </a:xfrm>
            <a:prstGeom prst="rect">
              <a:avLst/>
            </a:prstGeom>
            <a:noFill/>
          </p:spPr>
          <p:txBody>
            <a:bodyPr anchor="ctr"/>
            <a:lstStyle/>
            <a:p>
              <a:pPr algn="ctr" fontAlgn="auto">
                <a:lnSpc>
                  <a:spcPct val="150000"/>
                </a:lnSpc>
                <a:spcBef>
                  <a:spcPts val="0"/>
                </a:spcBef>
                <a:spcAft>
                  <a:spcPts val="0"/>
                </a:spcAft>
                <a:defRPr/>
              </a:pPr>
              <a:r>
                <a:rPr sz="940" dirty="0">
                  <a:solidFill>
                    <a:srgbClr val="564E49"/>
                  </a:solidFill>
                  <a:latin typeface="Times New Roman" panose="02020603050405020304" pitchFamily="18" charset="0"/>
                  <a:cs typeface="Times New Roman" panose="02020603050405020304" pitchFamily="18" charset="0"/>
                </a:rPr>
                <a:t>Doctors, nurses, and other healthcare professionals can utilize the analysis results to gain insights into patient demographics, common medical conditions, treatment patterns, and patient satisfaction. This information can aid in making informed decisions about diagnosis, treatment plans, and improving the quality of care.</a:t>
              </a:r>
            </a:p>
          </p:txBody>
        </p:sp>
      </p:grpSp>
      <p:grpSp>
        <p:nvGrpSpPr>
          <p:cNvPr id="9" name="组合 8"/>
          <p:cNvGrpSpPr/>
          <p:nvPr/>
        </p:nvGrpSpPr>
        <p:grpSpPr>
          <a:xfrm>
            <a:off x="3357245" y="4541520"/>
            <a:ext cx="2740660" cy="1966595"/>
            <a:chOff x="365" y="2432"/>
            <a:chExt cx="4427" cy="1617"/>
          </a:xfrm>
        </p:grpSpPr>
        <p:sp>
          <p:nvSpPr>
            <p:cNvPr id="10" name="文本框 11"/>
            <p:cNvSpPr txBox="1"/>
            <p:nvPr>
              <p:custDataLst>
                <p:tags r:id="rId5"/>
              </p:custDataLst>
            </p:nvPr>
          </p:nvSpPr>
          <p:spPr>
            <a:xfrm>
              <a:off x="365" y="2432"/>
              <a:ext cx="4427" cy="630"/>
            </a:xfrm>
            <a:prstGeom prst="rect">
              <a:avLst/>
            </a:prstGeom>
            <a:noFill/>
          </p:spPr>
          <p:txBody>
            <a:bodyPr anchor="ctr"/>
            <a:lstStyle/>
            <a:p>
              <a:pPr algn="ctr" fontAlgn="auto">
                <a:spcBef>
                  <a:spcPts val="0"/>
                </a:spcBef>
                <a:spcAft>
                  <a:spcPts val="0"/>
                </a:spcAft>
                <a:defRPr/>
              </a:pPr>
              <a:r>
                <a:rPr lang="en-US" sz="1600" b="1" dirty="0">
                  <a:solidFill>
                    <a:srgbClr val="564E49"/>
                  </a:solidFill>
                  <a:latin typeface="Times New Roman" panose="02020603050405020304" pitchFamily="18" charset="0"/>
                  <a:ea typeface="Roboto" charset="0"/>
                  <a:cs typeface="Times New Roman" panose="02020603050405020304" pitchFamily="18" charset="0"/>
                  <a:sym typeface="Roboto" charset="0"/>
                </a:rPr>
                <a:t>Hospital Administrators</a:t>
              </a:r>
            </a:p>
          </p:txBody>
        </p:sp>
        <p:sp>
          <p:nvSpPr>
            <p:cNvPr id="11" name="文本框 11"/>
            <p:cNvSpPr txBox="1"/>
            <p:nvPr>
              <p:custDataLst>
                <p:tags r:id="rId6"/>
              </p:custDataLst>
            </p:nvPr>
          </p:nvSpPr>
          <p:spPr>
            <a:xfrm>
              <a:off x="715" y="2923"/>
              <a:ext cx="3786" cy="1126"/>
            </a:xfrm>
            <a:prstGeom prst="rect">
              <a:avLst/>
            </a:prstGeom>
            <a:noFill/>
          </p:spPr>
          <p:txBody>
            <a:bodyPr anchor="ctr"/>
            <a:lstStyle/>
            <a:p>
              <a:pPr algn="ctr" fontAlgn="auto">
                <a:lnSpc>
                  <a:spcPct val="150000"/>
                </a:lnSpc>
                <a:spcBef>
                  <a:spcPts val="0"/>
                </a:spcBef>
                <a:spcAft>
                  <a:spcPts val="0"/>
                </a:spcAft>
                <a:defRPr/>
              </a:pPr>
              <a:r>
                <a:rPr sz="920" dirty="0">
                  <a:solidFill>
                    <a:srgbClr val="564E49"/>
                  </a:solidFill>
                  <a:latin typeface="Times New Roman" panose="02020603050405020304" pitchFamily="18" charset="0"/>
                  <a:cs typeface="Times New Roman" panose="02020603050405020304" pitchFamily="18" charset="0"/>
                </a:rPr>
                <a:t>Administrators and managers in healthcare institutions can utilize the analysis to optimize resource allocation, improve scheduling, and streamline operations. They can identify peak visit times, allocate staff efficiently, and make informed decisions about facility management.</a:t>
              </a:r>
            </a:p>
          </p:txBody>
        </p:sp>
      </p:grpSp>
      <p:grpSp>
        <p:nvGrpSpPr>
          <p:cNvPr id="12" name="组合 11"/>
          <p:cNvGrpSpPr/>
          <p:nvPr/>
        </p:nvGrpSpPr>
        <p:grpSpPr>
          <a:xfrm>
            <a:off x="8080375" y="4480494"/>
            <a:ext cx="2428240" cy="2060641"/>
            <a:chOff x="714" y="2372"/>
            <a:chExt cx="3922" cy="1677"/>
          </a:xfrm>
        </p:grpSpPr>
        <p:sp>
          <p:nvSpPr>
            <p:cNvPr id="13" name="文本框 11"/>
            <p:cNvSpPr txBox="1"/>
            <p:nvPr>
              <p:custDataLst>
                <p:tags r:id="rId3"/>
              </p:custDataLst>
            </p:nvPr>
          </p:nvSpPr>
          <p:spPr>
            <a:xfrm>
              <a:off x="714" y="2372"/>
              <a:ext cx="3922" cy="630"/>
            </a:xfrm>
            <a:prstGeom prst="rect">
              <a:avLst/>
            </a:prstGeom>
            <a:noFill/>
          </p:spPr>
          <p:txBody>
            <a:bodyPr anchor="ctr"/>
            <a:lstStyle/>
            <a:p>
              <a:pPr algn="ctr" fontAlgn="auto">
                <a:spcBef>
                  <a:spcPts val="0"/>
                </a:spcBef>
                <a:spcAft>
                  <a:spcPts val="0"/>
                </a:spcAft>
                <a:defRPr/>
              </a:pPr>
              <a:r>
                <a:rPr lang="en-US" sz="1600" b="1" dirty="0">
                  <a:solidFill>
                    <a:srgbClr val="564E49"/>
                  </a:solidFill>
                  <a:latin typeface="Times New Roman" panose="02020603050405020304" pitchFamily="18" charset="0"/>
                  <a:ea typeface="Roboto" charset="0"/>
                  <a:cs typeface="Times New Roman" panose="02020603050405020304" pitchFamily="18" charset="0"/>
                  <a:sym typeface="Roboto" charset="0"/>
                </a:rPr>
                <a:t>Insurance Companies</a:t>
              </a:r>
            </a:p>
          </p:txBody>
        </p:sp>
        <p:sp>
          <p:nvSpPr>
            <p:cNvPr id="14" name="文本框 11"/>
            <p:cNvSpPr txBox="1"/>
            <p:nvPr>
              <p:custDataLst>
                <p:tags r:id="rId4"/>
              </p:custDataLst>
            </p:nvPr>
          </p:nvSpPr>
          <p:spPr>
            <a:xfrm>
              <a:off x="715" y="2923"/>
              <a:ext cx="3786" cy="1126"/>
            </a:xfrm>
            <a:prstGeom prst="rect">
              <a:avLst/>
            </a:prstGeom>
            <a:noFill/>
          </p:spPr>
          <p:txBody>
            <a:bodyPr anchor="ctr"/>
            <a:lstStyle/>
            <a:p>
              <a:pPr algn="ctr" fontAlgn="auto">
                <a:lnSpc>
                  <a:spcPct val="150000"/>
                </a:lnSpc>
                <a:spcBef>
                  <a:spcPts val="0"/>
                </a:spcBef>
                <a:spcAft>
                  <a:spcPts val="0"/>
                </a:spcAft>
                <a:defRPr/>
              </a:pPr>
              <a:r>
                <a:rPr sz="880" dirty="0">
                  <a:solidFill>
                    <a:srgbClr val="564E49"/>
                  </a:solidFill>
                  <a:latin typeface="Times New Roman" panose="02020603050405020304" pitchFamily="18" charset="0"/>
                  <a:cs typeface="Times New Roman" panose="02020603050405020304" pitchFamily="18" charset="0"/>
                </a:rPr>
                <a:t>Insurance providers can benefit from the analysis by gaining insights into the cost and frequency of doctor visits, prevalent medical conditions, and treatment patterns. This information can assist in adjusting insurance plans, setting premiums, and identifying potential areas for cost savings.</a:t>
              </a:r>
            </a:p>
          </p:txBody>
        </p:sp>
      </p:grpSp>
      <p:grpSp>
        <p:nvGrpSpPr>
          <p:cNvPr id="19" name="组合 18"/>
          <p:cNvGrpSpPr/>
          <p:nvPr/>
        </p:nvGrpSpPr>
        <p:grpSpPr>
          <a:xfrm>
            <a:off x="5897245" y="3681678"/>
            <a:ext cx="2343785" cy="2058696"/>
            <a:chOff x="715" y="2234"/>
            <a:chExt cx="3786" cy="1716"/>
          </a:xfrm>
        </p:grpSpPr>
        <p:sp>
          <p:nvSpPr>
            <p:cNvPr id="20" name="文本框 11"/>
            <p:cNvSpPr txBox="1"/>
            <p:nvPr>
              <p:custDataLst>
                <p:tags r:id="rId1"/>
              </p:custDataLst>
            </p:nvPr>
          </p:nvSpPr>
          <p:spPr>
            <a:xfrm>
              <a:off x="716" y="2234"/>
              <a:ext cx="3785" cy="630"/>
            </a:xfrm>
            <a:prstGeom prst="rect">
              <a:avLst/>
            </a:prstGeom>
            <a:noFill/>
          </p:spPr>
          <p:txBody>
            <a:bodyPr anchor="ctr"/>
            <a:lstStyle/>
            <a:p>
              <a:pPr algn="ctr" fontAlgn="auto">
                <a:spcBef>
                  <a:spcPts val="0"/>
                </a:spcBef>
                <a:spcAft>
                  <a:spcPts val="0"/>
                </a:spcAft>
                <a:defRPr/>
              </a:pPr>
              <a:r>
                <a:rPr lang="en-US" sz="1600" b="1" dirty="0">
                  <a:solidFill>
                    <a:srgbClr val="564E49"/>
                  </a:solidFill>
                  <a:latin typeface="Times New Roman" panose="02020603050405020304" pitchFamily="18" charset="0"/>
                  <a:ea typeface="Roboto" charset="0"/>
                  <a:cs typeface="Times New Roman" panose="02020603050405020304" pitchFamily="18" charset="0"/>
                  <a:sym typeface="Roboto" charset="0"/>
                </a:rPr>
                <a:t>Researchers and Academics</a:t>
              </a:r>
            </a:p>
          </p:txBody>
        </p:sp>
        <p:sp>
          <p:nvSpPr>
            <p:cNvPr id="21" name="文本框 11"/>
            <p:cNvSpPr txBox="1"/>
            <p:nvPr>
              <p:custDataLst>
                <p:tags r:id="rId2"/>
              </p:custDataLst>
            </p:nvPr>
          </p:nvSpPr>
          <p:spPr>
            <a:xfrm>
              <a:off x="715" y="2824"/>
              <a:ext cx="3786" cy="1126"/>
            </a:xfrm>
            <a:prstGeom prst="rect">
              <a:avLst/>
            </a:prstGeom>
            <a:noFill/>
          </p:spPr>
          <p:txBody>
            <a:bodyPr anchor="ctr"/>
            <a:lstStyle/>
            <a:p>
              <a:pPr algn="ctr" fontAlgn="auto">
                <a:lnSpc>
                  <a:spcPct val="150000"/>
                </a:lnSpc>
                <a:spcBef>
                  <a:spcPts val="0"/>
                </a:spcBef>
                <a:spcAft>
                  <a:spcPts val="0"/>
                </a:spcAft>
                <a:defRPr/>
              </a:pPr>
              <a:r>
                <a:rPr sz="920" dirty="0">
                  <a:solidFill>
                    <a:srgbClr val="564E49"/>
                  </a:solidFill>
                  <a:latin typeface="Times New Roman" panose="02020603050405020304" pitchFamily="18" charset="0"/>
                  <a:cs typeface="Times New Roman" panose="02020603050405020304" pitchFamily="18" charset="0"/>
                </a:rPr>
                <a:t>Researchers in the medical field can use the analysis results for further investigations, publications, and academic studies. The findings can contribute to medical research, epidemiological studies, and the development of healthcare guidelines.</a:t>
              </a:r>
            </a:p>
          </p:txBody>
        </p:sp>
      </p:grpSp>
      <p:sp>
        <p:nvSpPr>
          <p:cNvPr id="16" name="Text Box 15"/>
          <p:cNvSpPr txBox="1"/>
          <p:nvPr/>
        </p:nvSpPr>
        <p:spPr>
          <a:xfrm>
            <a:off x="3810759" y="311150"/>
            <a:ext cx="4570482" cy="923330"/>
          </a:xfrm>
          <a:prstGeom prst="rect">
            <a:avLst/>
          </a:prstGeom>
          <a:noFill/>
        </p:spPr>
        <p:txBody>
          <a:bodyPr wrap="none" rtlCol="0" anchor="t">
            <a:spAutoFit/>
          </a:bodyPr>
          <a:lstStyle/>
          <a:p>
            <a:pPr algn="just" fontAlgn="auto">
              <a:spcBef>
                <a:spcPts val="0"/>
              </a:spcBef>
              <a:spcAft>
                <a:spcPts val="0"/>
              </a:spcAft>
              <a:defRPr/>
            </a:pPr>
            <a:r>
              <a:rPr lang="en-IN" altLang="en-US" sz="5400" b="1" dirty="0">
                <a:latin typeface="Times New Roman" panose="02020603050405020304" pitchFamily="18" charset="0"/>
                <a:ea typeface="Roboto" charset="0"/>
                <a:cs typeface="Times New Roman" panose="02020603050405020304" pitchFamily="18" charset="0"/>
                <a:sym typeface="Roboto" charset="0"/>
              </a:rPr>
              <a:t>The End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11"/>
          <p:cNvSpPr txBox="1"/>
          <p:nvPr>
            <p:custDataLst>
              <p:tags r:id="rId1"/>
            </p:custDataLst>
          </p:nvPr>
        </p:nvSpPr>
        <p:spPr>
          <a:xfrm>
            <a:off x="6199505" y="1029970"/>
            <a:ext cx="5010785" cy="682625"/>
          </a:xfrm>
          <a:prstGeom prst="rect">
            <a:avLst/>
          </a:prstGeom>
          <a:noFill/>
        </p:spPr>
        <p:txBody>
          <a:bodyPr anchor="ctr"/>
          <a:lstStyle/>
          <a:p>
            <a:pPr algn="l" fontAlgn="auto">
              <a:spcBef>
                <a:spcPts val="0"/>
              </a:spcBef>
              <a:spcAft>
                <a:spcPts val="0"/>
              </a:spcAft>
              <a:defRPr/>
            </a:pPr>
            <a:r>
              <a:rPr lang="en-IN" altLang="en-US" sz="2800" b="1" dirty="0">
                <a:solidFill>
                  <a:schemeClr val="tx1"/>
                </a:solidFill>
                <a:latin typeface="Times New Roman" panose="02020603050405020304" pitchFamily="18" charset="0"/>
                <a:ea typeface="Roboto" charset="0"/>
                <a:cs typeface="Times New Roman" panose="02020603050405020304" pitchFamily="18" charset="0"/>
                <a:sym typeface="Roboto" charset="0"/>
              </a:rPr>
              <a:t>Value Proposition :</a:t>
            </a:r>
          </a:p>
        </p:txBody>
      </p:sp>
      <p:sp>
        <p:nvSpPr>
          <p:cNvPr id="18" name="文本"/>
          <p:cNvSpPr txBox="1"/>
          <p:nvPr/>
        </p:nvSpPr>
        <p:spPr>
          <a:xfrm>
            <a:off x="6199505" y="1691005"/>
            <a:ext cx="5622290" cy="4871720"/>
          </a:xfrm>
          <a:prstGeom prst="rect">
            <a:avLst/>
          </a:prstGeom>
          <a:noFill/>
        </p:spPr>
        <p:txBody>
          <a:bodyPr wrap="square" lIns="90000" tIns="46800" rIns="90000" bIns="46800" rtlCol="0"/>
          <a:lstStyle/>
          <a:p>
            <a:pPr marL="285750" indent="-285750" algn="l" fontAlgn="auto">
              <a:lnSpc>
                <a:spcPct val="150000"/>
              </a:lnSpc>
              <a:spcBef>
                <a:spcPts val="0"/>
              </a:spcBef>
              <a:spcAft>
                <a:spcPts val="0"/>
              </a:spcAft>
              <a:buFont typeface="Arial" panose="020B0604020202020204" pitchFamily="34" charset="0"/>
              <a:buChar char="•"/>
              <a:defRPr/>
            </a:pPr>
            <a:r>
              <a:rPr sz="1400" dirty="0">
                <a:solidFill>
                  <a:schemeClr val="tx1"/>
                </a:solidFill>
                <a:latin typeface="Times New Roman" panose="02020603050405020304" pitchFamily="18" charset="0"/>
                <a:cs typeface="Times New Roman" panose="02020603050405020304" pitchFamily="18" charset="0"/>
              </a:rPr>
              <a:t>Improved Patient Care: By analyzing doctor visit data, healthcare providers can gain insights into patient demographics, prevalent medical conditions, and treatment patterns. </a:t>
            </a:r>
          </a:p>
          <a:p>
            <a:pPr marL="285750" indent="-285750" algn="l" fontAlgn="auto">
              <a:lnSpc>
                <a:spcPct val="150000"/>
              </a:lnSpc>
              <a:spcBef>
                <a:spcPts val="0"/>
              </a:spcBef>
              <a:spcAft>
                <a:spcPts val="0"/>
              </a:spcAft>
              <a:buFont typeface="Arial" panose="020B0604020202020204" pitchFamily="34" charset="0"/>
              <a:buChar char="•"/>
              <a:defRPr/>
            </a:pPr>
            <a:r>
              <a:rPr sz="1400" dirty="0">
                <a:solidFill>
                  <a:schemeClr val="tx1"/>
                </a:solidFill>
                <a:latin typeface="Times New Roman" panose="02020603050405020304" pitchFamily="18" charset="0"/>
                <a:cs typeface="Times New Roman" panose="02020603050405020304" pitchFamily="18" charset="0"/>
              </a:rPr>
              <a:t>Enhanced Operational Efficiency: Hospital administrators can optimize resource allocation, streamline scheduling, and reduce waiting times by analyzing the duration and frequency of doctor visits. Evidence-Based Decision Making: Policymakers and public health authorities can utilize the analysis results to monitor public health trends, allocate resources for preventive measures, and develop evidence-based policies and interventions to address emerging health concerns.</a:t>
            </a:r>
          </a:p>
        </p:txBody>
      </p:sp>
      <p:grpSp>
        <p:nvGrpSpPr>
          <p:cNvPr id="3" name="Group 2"/>
          <p:cNvGrpSpPr/>
          <p:nvPr/>
        </p:nvGrpSpPr>
        <p:grpSpPr>
          <a:xfrm>
            <a:off x="537210" y="1008380"/>
            <a:ext cx="4975860" cy="3170555"/>
            <a:chOff x="909" y="1228"/>
            <a:chExt cx="7836" cy="4993"/>
          </a:xfrm>
        </p:grpSpPr>
        <p:sp>
          <p:nvSpPr>
            <p:cNvPr id="9" name="文本框 11"/>
            <p:cNvSpPr txBox="1"/>
            <p:nvPr>
              <p:custDataLst>
                <p:tags r:id="rId2"/>
              </p:custDataLst>
            </p:nvPr>
          </p:nvSpPr>
          <p:spPr>
            <a:xfrm>
              <a:off x="909" y="1228"/>
              <a:ext cx="3889" cy="1075"/>
            </a:xfrm>
            <a:prstGeom prst="rect">
              <a:avLst/>
            </a:prstGeom>
            <a:noFill/>
          </p:spPr>
          <p:txBody>
            <a:bodyPr anchor="ctr"/>
            <a:lstStyle/>
            <a:p>
              <a:pPr algn="l" fontAlgn="auto">
                <a:spcBef>
                  <a:spcPts val="0"/>
                </a:spcBef>
                <a:spcAft>
                  <a:spcPts val="0"/>
                </a:spcAft>
                <a:defRPr/>
              </a:pPr>
              <a:r>
                <a:rPr lang="en-IN" altLang="en-US" sz="2800" b="1" dirty="0">
                  <a:solidFill>
                    <a:schemeClr val="tx1"/>
                  </a:solidFill>
                  <a:latin typeface="Times New Roman" panose="02020603050405020304" pitchFamily="18" charset="0"/>
                  <a:ea typeface="Roboto" charset="0"/>
                  <a:cs typeface="Times New Roman" panose="02020603050405020304" pitchFamily="18" charset="0"/>
                  <a:sym typeface="Roboto" charset="0"/>
                </a:rPr>
                <a:t>Solution :</a:t>
              </a:r>
            </a:p>
          </p:txBody>
        </p:sp>
        <p:sp>
          <p:nvSpPr>
            <p:cNvPr id="10" name="文本"/>
            <p:cNvSpPr txBox="1"/>
            <p:nvPr/>
          </p:nvSpPr>
          <p:spPr>
            <a:xfrm>
              <a:off x="909" y="2303"/>
              <a:ext cx="7836" cy="3919"/>
            </a:xfrm>
            <a:prstGeom prst="rect">
              <a:avLst/>
            </a:prstGeom>
            <a:noFill/>
          </p:spPr>
          <p:txBody>
            <a:bodyPr wrap="square" lIns="90000" tIns="46800" rIns="90000" bIns="46800" rtlCol="0"/>
            <a:lstStyle/>
            <a:p>
              <a:pPr algn="l" fontAlgn="auto">
                <a:lnSpc>
                  <a:spcPct val="150000"/>
                </a:lnSpc>
                <a:spcBef>
                  <a:spcPts val="0"/>
                </a:spcBef>
                <a:spcAft>
                  <a:spcPts val="0"/>
                </a:spcAft>
                <a:defRPr/>
              </a:pPr>
              <a:r>
                <a:rPr sz="1400" dirty="0">
                  <a:solidFill>
                    <a:schemeClr val="tx1"/>
                  </a:solidFill>
                  <a:latin typeface="Times New Roman" panose="02020603050405020304" pitchFamily="18" charset="0"/>
                  <a:cs typeface="Times New Roman" panose="02020603050405020304" pitchFamily="18" charset="0"/>
                </a:rPr>
                <a:t>Our Doctor Visit Analysis solution offers a comprehensive and data-driven approach to analyzing doctor visit data, providing valuable insights into patient behavior, healthcare trends, and opportunities for improvement. By leveraging advanced analytics techniques, including data mining, machine learning, and visualization, our solution enables healthcare providers, administrators, policymakers, and researchers to make informed decisions and enhance patient care.</a:t>
              </a:r>
            </a:p>
          </p:txBody>
        </p:sp>
      </p:grpSp>
      <p:sp>
        <p:nvSpPr>
          <p:cNvPr id="2" name="Text Box 1"/>
          <p:cNvSpPr txBox="1"/>
          <p:nvPr/>
        </p:nvSpPr>
        <p:spPr>
          <a:xfrm>
            <a:off x="1421676" y="107950"/>
            <a:ext cx="9348648" cy="923330"/>
          </a:xfrm>
          <a:prstGeom prst="rect">
            <a:avLst/>
          </a:prstGeom>
          <a:noFill/>
        </p:spPr>
        <p:txBody>
          <a:bodyPr wrap="none" rtlCol="0" anchor="t">
            <a:spAutoFit/>
          </a:bodyPr>
          <a:lstStyle/>
          <a:p>
            <a:pPr algn="ctr" fontAlgn="auto">
              <a:spcBef>
                <a:spcPts val="0"/>
              </a:spcBef>
              <a:spcAft>
                <a:spcPts val="0"/>
              </a:spcAft>
              <a:defRPr/>
            </a:pPr>
            <a:r>
              <a:rPr lang="en-IN" altLang="en-US" sz="5400" b="1" dirty="0">
                <a:latin typeface="Times New Roman" panose="02020603050405020304" pitchFamily="18" charset="0"/>
                <a:ea typeface="Roboto" charset="0"/>
                <a:cs typeface="Times New Roman" panose="02020603050405020304" pitchFamily="18" charset="0"/>
                <a:sym typeface="Roboto" charset="0"/>
              </a:rPr>
              <a:t>Solution and Value Proposition</a:t>
            </a:r>
          </a:p>
        </p:txBody>
      </p:sp>
      <p:cxnSp>
        <p:nvCxnSpPr>
          <p:cNvPr id="8" name="Straight Connector 7"/>
          <p:cNvCxnSpPr/>
          <p:nvPr/>
        </p:nvCxnSpPr>
        <p:spPr>
          <a:xfrm>
            <a:off x="5737860" y="1310005"/>
            <a:ext cx="0" cy="48990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4635" y="264795"/>
            <a:ext cx="4559300" cy="63506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17" name="图片 16" descr="3203b8fec35731ef913f489988fe85fca25b9db8d9b5c-IOqIm2_fw658[1]"/>
          <p:cNvPicPr>
            <a:picLocks noChangeAspect="1"/>
          </p:cNvPicPr>
          <p:nvPr/>
        </p:nvPicPr>
        <p:blipFill>
          <a:blip r:embed="rId2"/>
          <a:srcRect t="8467" b="60942"/>
          <a:stretch>
            <a:fillRect/>
          </a:stretch>
        </p:blipFill>
        <p:spPr>
          <a:xfrm rot="16200000">
            <a:off x="-1111250" y="1698625"/>
            <a:ext cx="6350635" cy="3459480"/>
          </a:xfrm>
          <a:prstGeom prst="rect">
            <a:avLst/>
          </a:prstGeom>
        </p:spPr>
      </p:pic>
      <p:pic>
        <p:nvPicPr>
          <p:cNvPr id="2" name="Content Placeholder 1"/>
          <p:cNvPicPr>
            <a:picLocks noGrp="1" noChangeAspect="1"/>
          </p:cNvPicPr>
          <p:nvPr>
            <p:ph idx="1"/>
          </p:nvPr>
        </p:nvPicPr>
        <p:blipFill>
          <a:blip r:embed="rId3"/>
          <a:stretch>
            <a:fillRect/>
          </a:stretch>
        </p:blipFill>
        <p:spPr>
          <a:xfrm>
            <a:off x="5967095" y="360680"/>
            <a:ext cx="6147435" cy="6176645"/>
          </a:xfrm>
          <a:prstGeom prst="rect">
            <a:avLst/>
          </a:prstGeom>
        </p:spPr>
      </p:pic>
      <p:sp>
        <p:nvSpPr>
          <p:cNvPr id="4" name="Text Box 3"/>
          <p:cNvSpPr txBox="1"/>
          <p:nvPr/>
        </p:nvSpPr>
        <p:spPr>
          <a:xfrm>
            <a:off x="419735" y="409575"/>
            <a:ext cx="2550698" cy="923330"/>
          </a:xfrm>
          <a:prstGeom prst="rect">
            <a:avLst/>
          </a:prstGeom>
          <a:noFill/>
        </p:spPr>
        <p:txBody>
          <a:bodyPr wrap="none" rtlCol="0">
            <a:spAutoFit/>
          </a:bodyPr>
          <a:lstStyle/>
          <a:p>
            <a:r>
              <a:rPr lang="en-IN" altLang="en-US" sz="5400">
                <a:solidFill>
                  <a:schemeClr val="tx1"/>
                </a:solidFill>
                <a:latin typeface="Times New Roman" panose="02020603050405020304" pitchFamily="18" charset="0"/>
                <a:cs typeface="Times New Roman" panose="02020603050405020304" pitchFamily="18" charset="0"/>
              </a:rPr>
              <a:t>Data Set</a:t>
            </a:r>
          </a:p>
        </p:txBody>
      </p:sp>
      <p:sp>
        <p:nvSpPr>
          <p:cNvPr id="9" name="Text Box 8"/>
          <p:cNvSpPr txBox="1"/>
          <p:nvPr/>
        </p:nvSpPr>
        <p:spPr>
          <a:xfrm>
            <a:off x="433070" y="1857375"/>
            <a:ext cx="3231515" cy="2585323"/>
          </a:xfrm>
          <a:prstGeom prst="rect">
            <a:avLst/>
          </a:prstGeom>
          <a:noFill/>
        </p:spPr>
        <p:txBody>
          <a:bodyPr wrap="square" rtlCol="0">
            <a:spAutoFit/>
          </a:bodyPr>
          <a:lstStyle/>
          <a:p>
            <a:r>
              <a:rPr lang="en-IN" altLang="en-US" dirty="0">
                <a:solidFill>
                  <a:schemeClr val="bg1"/>
                </a:solidFill>
                <a:latin typeface="Times New Roman" panose="02020603050405020304" pitchFamily="18" charset="0"/>
                <a:cs typeface="Times New Roman" panose="02020603050405020304" pitchFamily="18" charset="0"/>
              </a:rPr>
              <a:t>This is how the data set looks like</a:t>
            </a:r>
          </a:p>
          <a:p>
            <a:endParaRPr lang="en-IN" alt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sym typeface="+mn-ea"/>
              </a:rPr>
              <a:t>The dataset used for the doctor visit analysis project contains a comprehensive collection of patient-related information captured during medical visits.</a:t>
            </a:r>
            <a:endParaRPr lang="en-IN" dirty="0">
              <a:solidFill>
                <a:schemeClr val="bg1"/>
              </a:solidFill>
              <a:latin typeface="Times New Roman" panose="02020603050405020304" pitchFamily="18" charset="0"/>
              <a:cs typeface="Times New Roman" panose="02020603050405020304" pitchFamily="18" charset="0"/>
            </a:endParaRPr>
          </a:p>
          <a:p>
            <a:endParaRPr lang="en-IN" alt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0.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1.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2.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3.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4.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5.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6.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7.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8.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19.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0.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1.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2.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3.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4.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5.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6.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7.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8.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29.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3.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30.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31.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32.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33.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34.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35.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4.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5.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6.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7.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8.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ags/tag9.xml><?xml version="1.0" encoding="utf-8"?>
<p:tagLst xmlns:a="http://schemas.openxmlformats.org/drawingml/2006/main" xmlns:r="http://schemas.openxmlformats.org/officeDocument/2006/relationships" xmlns:p="http://schemas.openxmlformats.org/presentationml/2006/main">
  <p:tag name="MH" val="20150913182123"/>
  <p:tag name="MH_LIBRARY" val="GRAPHIC"/>
  <p:tag name="MH_ORDER" val="文本框 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Roboto"/>
        <a:ea typeface=""/>
        <a:cs typeface=""/>
        <a:font script="Jpan" typeface="ＭＳ Ｐゴシック"/>
        <a:font script="Hang" typeface="맑은 고딕"/>
        <a:font script="Hans" typeface="Roboto"/>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boto"/>
        <a:ea typeface=""/>
        <a:cs typeface=""/>
        <a:font script="Jpan" typeface="ＭＳ Ｐゴシック"/>
        <a:font script="Hang" typeface="맑은 고딕"/>
        <a:font script="Hans" typeface="Roboto"/>
        <a:font script="Hant" typeface="新細明體"/>
        <a:font script="Arab" typeface="Roboto"/>
        <a:font script="Hebr" typeface="Roboto"/>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Roboto"/>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boto"/>
        <a:ea typeface=""/>
        <a:cs typeface=""/>
        <a:font script="Jpan" typeface="ＭＳ Ｐゴシック"/>
        <a:font script="Hang" typeface="맑은 고딕"/>
        <a:font script="Hans" typeface="Roboto"/>
        <a:font script="Hant" typeface="新細明體"/>
        <a:font script="Arab" typeface="Roboto"/>
        <a:font script="Hebr" typeface="Roboto"/>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Roboto"/>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boto"/>
        <a:ea typeface=""/>
        <a:cs typeface=""/>
        <a:font script="Jpan" typeface="ＭＳ Ｐゴシック"/>
        <a:font script="Hang" typeface="맑은 고딕"/>
        <a:font script="Hans" typeface="Roboto"/>
        <a:font script="Hant" typeface="新細明體"/>
        <a:font script="Arab" typeface="Roboto"/>
        <a:font script="Hebr" typeface="Roboto"/>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1399</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Lucida Fax</vt:lpstr>
      <vt:lpstr>Microsoft Himalaya</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VULCAN</dc:creator>
  <cp:lastModifiedBy>CHENNU KONDABATTINA</cp:lastModifiedBy>
  <cp:revision>13</cp:revision>
  <dcterms:created xsi:type="dcterms:W3CDTF">2023-07-18T13:45:48Z</dcterms:created>
  <dcterms:modified xsi:type="dcterms:W3CDTF">2023-07-20T05:27:47Z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DE046CFD49584CAB9E296C23E23A6FDF</vt:lpwstr>
  </property>
</Properties>
</file>