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2" r:id="rId7"/>
    <p:sldId id="263" r:id="rId8"/>
    <p:sldId id="264" r:id="rId9"/>
    <p:sldId id="265" r:id="rId10"/>
    <p:sldId id="261"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0FAF39-1C91-5337-7F76-5BA687FCDE39}" v="25" dt="2023-02-04T06:23:37.680"/>
    <p1510:client id="{411EC750-99B9-415E-B721-7989D1B808A8}" v="220" dt="2023-02-04T06:08:03.516"/>
    <p1510:client id="{9E9734DF-F0EB-35C1-6226-072DC218F073}" v="2" dt="2023-02-04T06:35:09.934"/>
    <p1510:client id="{DAB7B7A5-A17C-05F8-DA62-8ED4A9B9D8E5}" v="55" dt="2023-02-06T03:25:46.6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2/5/2023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9796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2/5/2023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3874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2/5/2023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9839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2/5/2023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08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2/5/2023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0024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2/5/2023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3512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2/5/2023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512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2/5/2023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250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2/5/2023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4684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2/5/2023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0678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2/5/2023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5315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2/5/2023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07016387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0" r:id="rId6"/>
    <p:sldLayoutId id="2147483696" r:id="rId7"/>
    <p:sldLayoutId id="2147483697" r:id="rId8"/>
    <p:sldLayoutId id="2147483698" r:id="rId9"/>
    <p:sldLayoutId id="2147483699"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cherlund.blogspot.com/2019/01/call-to-reimagine-artificial.html" TargetMode="External"/><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esthetic liquid watercolor and ink">
            <a:extLst>
              <a:ext uri="{FF2B5EF4-FFF2-40B4-BE49-F238E27FC236}">
                <a16:creationId xmlns:a16="http://schemas.microsoft.com/office/drawing/2014/main" id="{5C562968-C4E8-55ED-C947-EDE99AC76E78}"/>
              </a:ext>
            </a:extLst>
          </p:cNvPr>
          <p:cNvPicPr>
            <a:picLocks noChangeAspect="1"/>
          </p:cNvPicPr>
          <p:nvPr/>
        </p:nvPicPr>
        <p:blipFill rotWithShape="1">
          <a:blip r:embed="rId2">
            <a:alphaModFix amt="55000"/>
          </a:blip>
          <a:srcRect t="2697" b="5839"/>
          <a:stretch/>
        </p:blipFill>
        <p:spPr>
          <a:xfrm>
            <a:off x="20" y="10"/>
            <a:ext cx="12191980" cy="6857990"/>
          </a:xfrm>
          <a:prstGeom prst="rect">
            <a:avLst/>
          </a:prstGeom>
        </p:spPr>
      </p:pic>
      <p:sp>
        <p:nvSpPr>
          <p:cNvPr id="22" name="Oval 21">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3577192" y="1032483"/>
            <a:ext cx="5037616" cy="2982360"/>
          </a:xfrm>
        </p:spPr>
        <p:txBody>
          <a:bodyPr>
            <a:normAutofit/>
          </a:bodyPr>
          <a:lstStyle/>
          <a:p>
            <a:r>
              <a:rPr lang="en-US" sz="5100" dirty="0">
                <a:ea typeface="+mj-lt"/>
                <a:cs typeface="+mj-lt"/>
              </a:rPr>
              <a:t>The Mysteries of the Human Mind and Consciousness</a:t>
            </a:r>
            <a:endParaRPr lang="en-US" sz="5100" dirty="0"/>
          </a:p>
        </p:txBody>
      </p:sp>
      <p:sp>
        <p:nvSpPr>
          <p:cNvPr id="3" name="Subtitle 2"/>
          <p:cNvSpPr>
            <a:spLocks noGrp="1"/>
          </p:cNvSpPr>
          <p:nvPr>
            <p:ph type="subTitle" idx="1"/>
          </p:nvPr>
        </p:nvSpPr>
        <p:spPr>
          <a:xfrm>
            <a:off x="3577192" y="4106918"/>
            <a:ext cx="5037616" cy="2120877"/>
          </a:xfrm>
        </p:spPr>
        <p:txBody>
          <a:bodyPr vert="horz" lIns="91440" tIns="45720" rIns="91440" bIns="45720" rtlCol="0" anchor="t">
            <a:normAutofit fontScale="85000" lnSpcReduction="20000"/>
          </a:bodyPr>
          <a:lstStyle/>
          <a:p>
            <a:r>
              <a:rPr lang="en-US" b="1" i="1" dirty="0"/>
              <a:t>Grp members:</a:t>
            </a:r>
          </a:p>
          <a:p>
            <a:r>
              <a:rPr lang="en-US" i="1" dirty="0"/>
              <a:t>Sai Ganesh </a:t>
            </a:r>
            <a:r>
              <a:rPr lang="en-US" i="1" dirty="0" err="1"/>
              <a:t>Eswaraprasad</a:t>
            </a:r>
            <a:endParaRPr lang="en-US" i="1" dirty="0"/>
          </a:p>
          <a:p>
            <a:r>
              <a:rPr lang="en-US" i="1" dirty="0"/>
              <a:t>Eshwar Deshmukh Chavan</a:t>
            </a:r>
          </a:p>
          <a:p>
            <a:r>
              <a:rPr lang="en-US" i="1" dirty="0"/>
              <a:t>Rohit Kumar</a:t>
            </a:r>
          </a:p>
          <a:p>
            <a:r>
              <a:rPr lang="en-US" i="1" dirty="0"/>
              <a:t>Anirudh</a:t>
            </a:r>
          </a:p>
          <a:p>
            <a:r>
              <a:rPr lang="en-US" i="1" dirty="0" err="1"/>
              <a:t>Valaboju</a:t>
            </a:r>
            <a:r>
              <a:rPr lang="en-US" i="1" dirty="0"/>
              <a:t> Pranav</a:t>
            </a:r>
          </a:p>
        </p:txBody>
      </p:sp>
      <p:sp>
        <p:nvSpPr>
          <p:cNvPr id="24" name="Arc 23">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olecular model">
            <a:extLst>
              <a:ext uri="{FF2B5EF4-FFF2-40B4-BE49-F238E27FC236}">
                <a16:creationId xmlns:a16="http://schemas.microsoft.com/office/drawing/2014/main" id="{F247C687-0860-BEA7-012C-7A8BF3D57F72}"/>
              </a:ext>
            </a:extLst>
          </p:cNvPr>
          <p:cNvPicPr>
            <a:picLocks noChangeAspect="1"/>
          </p:cNvPicPr>
          <p:nvPr/>
        </p:nvPicPr>
        <p:blipFill rotWithShape="1">
          <a:blip r:embed="rId2"/>
          <a:srcRect t="7304" b="8427"/>
          <a:stretch/>
        </p:blipFill>
        <p:spPr>
          <a:xfrm>
            <a:off x="-2" y="10"/>
            <a:ext cx="12192002" cy="6857990"/>
          </a:xfrm>
          <a:prstGeom prst="rect">
            <a:avLst/>
          </a:prstGeom>
        </p:spPr>
      </p:pic>
      <p:sp>
        <p:nvSpPr>
          <p:cNvPr id="26" name="Rectangle 25">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BF5CE5-FED2-D372-DCD9-44A40BDAF7C3}"/>
              </a:ext>
            </a:extLst>
          </p:cNvPr>
          <p:cNvSpPr>
            <a:spLocks noGrp="1"/>
          </p:cNvSpPr>
          <p:nvPr>
            <p:ph type="title"/>
          </p:nvPr>
        </p:nvSpPr>
        <p:spPr>
          <a:xfrm>
            <a:off x="477981" y="1122362"/>
            <a:ext cx="4023360" cy="5693336"/>
          </a:xfrm>
        </p:spPr>
        <p:txBody>
          <a:bodyPr vert="horz" lIns="91440" tIns="45720" rIns="91440" bIns="45720" rtlCol="0" anchor="b">
            <a:noAutofit/>
          </a:bodyPr>
          <a:lstStyle/>
          <a:p>
            <a:r>
              <a:rPr lang="en-US" sz="2800" kern="1200" dirty="0">
                <a:latin typeface="+mj-lt"/>
                <a:ea typeface="+mj-ea"/>
                <a:cs typeface="+mj-cs"/>
              </a:rPr>
              <a:t>These are just a few of the many mysteries of the human mind that are the subject of ongoing research and investigation by scientists and philosophers. Despite many advances, much is still unknown about the human mind, and it remains one of the greatest mysteries in science.</a:t>
            </a:r>
            <a:endParaRPr lang="en-US" sz="2800" kern="1200" dirty="0">
              <a:latin typeface="+mj-lt"/>
            </a:endParaRPr>
          </a:p>
          <a:p>
            <a:endParaRPr lang="en-US" sz="2800" kern="1200" dirty="0">
              <a:latin typeface="+mj-lt"/>
            </a:endParaRPr>
          </a:p>
        </p:txBody>
      </p:sp>
    </p:spTree>
    <p:extLst>
      <p:ext uri="{BB962C8B-B14F-4D97-AF65-F5344CB8AC3E}">
        <p14:creationId xmlns:p14="http://schemas.microsoft.com/office/powerpoint/2010/main" val="13332113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toy person in front of two lines of white figures">
            <a:extLst>
              <a:ext uri="{FF2B5EF4-FFF2-40B4-BE49-F238E27FC236}">
                <a16:creationId xmlns:a16="http://schemas.microsoft.com/office/drawing/2014/main" id="{194D5FDD-385F-957D-F360-0D28AE217A9C}"/>
              </a:ext>
            </a:extLst>
          </p:cNvPr>
          <p:cNvPicPr>
            <a:picLocks noChangeAspect="1"/>
          </p:cNvPicPr>
          <p:nvPr/>
        </p:nvPicPr>
        <p:blipFill rotWithShape="1">
          <a:blip r:embed="rId2"/>
          <a:srcRect t="14604" r="-2" b="-2"/>
          <a:stretch/>
        </p:blipFill>
        <p:spPr>
          <a:xfrm>
            <a:off x="-2" y="10"/>
            <a:ext cx="12192002" cy="6857990"/>
          </a:xfrm>
          <a:prstGeom prst="rect">
            <a:avLst/>
          </a:prstGeom>
        </p:spPr>
      </p:pic>
      <p:sp>
        <p:nvSpPr>
          <p:cNvPr id="15" name="Rectangle 14">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alpha val="30000"/>
                </a:schemeClr>
              </a:gs>
              <a:gs pos="30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977B96-38BA-56F1-82A0-F4CCBD4F02C6}"/>
              </a:ext>
            </a:extLst>
          </p:cNvPr>
          <p:cNvSpPr>
            <a:spLocks noGrp="1"/>
          </p:cNvSpPr>
          <p:nvPr>
            <p:ph type="title"/>
          </p:nvPr>
        </p:nvSpPr>
        <p:spPr>
          <a:xfrm>
            <a:off x="7848600" y="1122363"/>
            <a:ext cx="4023360" cy="2807208"/>
          </a:xfrm>
        </p:spPr>
        <p:txBody>
          <a:bodyPr vert="horz" lIns="91440" tIns="45720" rIns="91440" bIns="45720" rtlCol="0" anchor="b">
            <a:normAutofit/>
          </a:bodyPr>
          <a:lstStyle/>
          <a:p>
            <a:r>
              <a:rPr lang="en-US" sz="3000" kern="1200">
                <a:solidFill>
                  <a:schemeClr val="tx1"/>
                </a:solidFill>
                <a:latin typeface="+mj-lt"/>
                <a:ea typeface="+mj-ea"/>
                <a:cs typeface="+mj-cs"/>
              </a:rPr>
              <a:t>Advantages and disadvantages of understanding the mysteries of the human mind and consciousness:</a:t>
            </a:r>
          </a:p>
          <a:p>
            <a:endParaRPr lang="en-US" sz="3000" kern="1200">
              <a:solidFill>
                <a:schemeClr val="tx1"/>
              </a:solidFill>
              <a:latin typeface="+mj-lt"/>
              <a:ea typeface="+mj-ea"/>
              <a:cs typeface="+mj-cs"/>
            </a:endParaRPr>
          </a:p>
        </p:txBody>
      </p:sp>
    </p:spTree>
    <p:extLst>
      <p:ext uri="{BB962C8B-B14F-4D97-AF65-F5344CB8AC3E}">
        <p14:creationId xmlns:p14="http://schemas.microsoft.com/office/powerpoint/2010/main" val="8915547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442D2C40-7ED8-45E4-9E7D-C3407F9CA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picture containing text, electronics&#10;&#10;Description automatically generated">
            <a:extLst>
              <a:ext uri="{FF2B5EF4-FFF2-40B4-BE49-F238E27FC236}">
                <a16:creationId xmlns:a16="http://schemas.microsoft.com/office/drawing/2014/main" id="{9FF12BE6-FA20-73B4-FC09-A80B37D87260}"/>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r="6781" b="-1"/>
          <a:stretch/>
        </p:blipFill>
        <p:spPr>
          <a:xfrm>
            <a:off x="20" y="-8466"/>
            <a:ext cx="12191980" cy="6866466"/>
          </a:xfrm>
          <a:prstGeom prst="rect">
            <a:avLst/>
          </a:prstGeom>
        </p:spPr>
      </p:pic>
      <p:sp>
        <p:nvSpPr>
          <p:cNvPr id="2" name="Title 1">
            <a:extLst>
              <a:ext uri="{FF2B5EF4-FFF2-40B4-BE49-F238E27FC236}">
                <a16:creationId xmlns:a16="http://schemas.microsoft.com/office/drawing/2014/main" id="{AB4830F1-BC3D-4156-2603-3A49EE9CA7D6}"/>
              </a:ext>
            </a:extLst>
          </p:cNvPr>
          <p:cNvSpPr>
            <a:spLocks noGrp="1"/>
          </p:cNvSpPr>
          <p:nvPr>
            <p:ph type="title"/>
          </p:nvPr>
        </p:nvSpPr>
        <p:spPr>
          <a:xfrm>
            <a:off x="686834" y="591344"/>
            <a:ext cx="3200400" cy="5585619"/>
          </a:xfrm>
        </p:spPr>
        <p:txBody>
          <a:bodyPr>
            <a:normAutofit/>
          </a:bodyPr>
          <a:lstStyle/>
          <a:p>
            <a:r>
              <a:rPr lang="en-US">
                <a:solidFill>
                  <a:srgbClr val="FFFFFF"/>
                </a:solidFill>
              </a:rPr>
              <a:t>Advantages</a:t>
            </a:r>
          </a:p>
        </p:txBody>
      </p:sp>
      <p:sp>
        <p:nvSpPr>
          <p:cNvPr id="3" name="Content Placeholder 2">
            <a:extLst>
              <a:ext uri="{FF2B5EF4-FFF2-40B4-BE49-F238E27FC236}">
                <a16:creationId xmlns:a16="http://schemas.microsoft.com/office/drawing/2014/main" id="{BC8E1563-9CE8-3729-4E8F-F78AC810E211}"/>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400">
                <a:solidFill>
                  <a:srgbClr val="FFFFFF"/>
                </a:solidFill>
                <a:ea typeface="+mn-lt"/>
                <a:cs typeface="+mn-lt"/>
              </a:rPr>
              <a:t>Improved mental health treatments: A better understanding of consciousness could lead to more effective treatments for mental health disorders, such as depression and anxiety.</a:t>
            </a:r>
            <a:endParaRPr lang="en-US" sz="2400">
              <a:solidFill>
                <a:srgbClr val="FFFFFF"/>
              </a:solidFill>
            </a:endParaRPr>
          </a:p>
          <a:p>
            <a:endParaRPr lang="en-US" sz="2400">
              <a:solidFill>
                <a:srgbClr val="FFFFFF"/>
              </a:solidFill>
              <a:ea typeface="+mn-lt"/>
              <a:cs typeface="+mn-lt"/>
            </a:endParaRPr>
          </a:p>
          <a:p>
            <a:r>
              <a:rPr lang="en-US" sz="2400">
                <a:solidFill>
                  <a:srgbClr val="FFFFFF"/>
                </a:solidFill>
                <a:ea typeface="+mn-lt"/>
                <a:cs typeface="+mn-lt"/>
              </a:rPr>
              <a:t>Advancements in artificial intelligence: A deeper understanding of consciousness could lead to the development of more advanced artificial intelligence systems.</a:t>
            </a:r>
            <a:endParaRPr lang="en-US" sz="2400">
              <a:solidFill>
                <a:srgbClr val="FFFFFF"/>
              </a:solidFill>
            </a:endParaRPr>
          </a:p>
          <a:p>
            <a:endParaRPr lang="en-US" sz="2400">
              <a:solidFill>
                <a:srgbClr val="FFFFFF"/>
              </a:solidFill>
              <a:ea typeface="+mn-lt"/>
              <a:cs typeface="+mn-lt"/>
            </a:endParaRPr>
          </a:p>
          <a:p>
            <a:r>
              <a:rPr lang="en-US" sz="2400">
                <a:solidFill>
                  <a:srgbClr val="FFFFFF"/>
                </a:solidFill>
                <a:ea typeface="+mn-lt"/>
                <a:cs typeface="+mn-lt"/>
              </a:rPr>
              <a:t>Enhanced quality of life: A better understanding of consciousness could lead to improvements in various aspects of life, such as sleep, creativity, and overall well-being.</a:t>
            </a:r>
            <a:endParaRPr lang="en-US" sz="2400">
              <a:solidFill>
                <a:srgbClr val="FFFFFF"/>
              </a:solidFill>
            </a:endParaRPr>
          </a:p>
          <a:p>
            <a:endParaRPr lang="en-US" sz="2400">
              <a:solidFill>
                <a:srgbClr val="FFFFFF"/>
              </a:solidFill>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F77D7FB-775D-CF0F-8385-DEE6CE29DFC7}"/>
              </a:ext>
            </a:extLst>
          </p:cNvPr>
          <p:cNvSpPr txBox="1"/>
          <p:nvPr/>
        </p:nvSpPr>
        <p:spPr>
          <a:xfrm>
            <a:off x="9718246" y="6657945"/>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29108451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a:extLst>
              <a:ext uri="{FF2B5EF4-FFF2-40B4-BE49-F238E27FC236}">
                <a16:creationId xmlns:a16="http://schemas.microsoft.com/office/drawing/2014/main" id="{442D2C40-7ED8-45E4-9E7D-C3407F9CA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digital balance scale using circles">
            <a:extLst>
              <a:ext uri="{FF2B5EF4-FFF2-40B4-BE49-F238E27FC236}">
                <a16:creationId xmlns:a16="http://schemas.microsoft.com/office/drawing/2014/main" id="{A333FA9F-8E3A-0CA6-3260-7A0AC5A47174}"/>
              </a:ext>
            </a:extLst>
          </p:cNvPr>
          <p:cNvPicPr>
            <a:picLocks noChangeAspect="1"/>
          </p:cNvPicPr>
          <p:nvPr/>
        </p:nvPicPr>
        <p:blipFill rotWithShape="1">
          <a:blip r:embed="rId2">
            <a:alphaModFix amt="35000"/>
          </a:blip>
          <a:srcRect b="6910"/>
          <a:stretch/>
        </p:blipFill>
        <p:spPr>
          <a:xfrm>
            <a:off x="20" y="-8466"/>
            <a:ext cx="12191980" cy="6866466"/>
          </a:xfrm>
          <a:prstGeom prst="rect">
            <a:avLst/>
          </a:prstGeom>
        </p:spPr>
      </p:pic>
      <p:sp>
        <p:nvSpPr>
          <p:cNvPr id="2" name="Title 1">
            <a:extLst>
              <a:ext uri="{FF2B5EF4-FFF2-40B4-BE49-F238E27FC236}">
                <a16:creationId xmlns:a16="http://schemas.microsoft.com/office/drawing/2014/main" id="{BF03E14F-752F-A692-24A7-31A00271CBD6}"/>
              </a:ext>
            </a:extLst>
          </p:cNvPr>
          <p:cNvSpPr>
            <a:spLocks noGrp="1"/>
          </p:cNvSpPr>
          <p:nvPr>
            <p:ph type="title"/>
          </p:nvPr>
        </p:nvSpPr>
        <p:spPr>
          <a:xfrm>
            <a:off x="686834" y="591344"/>
            <a:ext cx="3200400" cy="5585619"/>
          </a:xfrm>
        </p:spPr>
        <p:txBody>
          <a:bodyPr>
            <a:normAutofit/>
          </a:bodyPr>
          <a:lstStyle/>
          <a:p>
            <a:r>
              <a:rPr lang="en-US" sz="3700">
                <a:solidFill>
                  <a:srgbClr val="FFFFFF"/>
                </a:solidFill>
              </a:rPr>
              <a:t>Disadvantages</a:t>
            </a:r>
          </a:p>
        </p:txBody>
      </p:sp>
      <p:sp>
        <p:nvSpPr>
          <p:cNvPr id="3" name="Content Placeholder 2">
            <a:extLst>
              <a:ext uri="{FF2B5EF4-FFF2-40B4-BE49-F238E27FC236}">
                <a16:creationId xmlns:a16="http://schemas.microsoft.com/office/drawing/2014/main" id="{E8A05F19-57A7-A4AE-7B0B-514AB01C7F6C}"/>
              </a:ext>
            </a:extLst>
          </p:cNvPr>
          <p:cNvSpPr>
            <a:spLocks noGrp="1"/>
          </p:cNvSpPr>
          <p:nvPr>
            <p:ph idx="1"/>
          </p:nvPr>
        </p:nvSpPr>
        <p:spPr>
          <a:xfrm>
            <a:off x="4447308" y="187933"/>
            <a:ext cx="6906491" cy="6526912"/>
          </a:xfrm>
        </p:spPr>
        <p:txBody>
          <a:bodyPr vert="horz" lIns="91440" tIns="45720" rIns="91440" bIns="45720" rtlCol="0" anchor="ctr">
            <a:normAutofit lnSpcReduction="10000"/>
          </a:bodyPr>
          <a:lstStyle/>
          <a:p>
            <a:endParaRPr lang="en-US" sz="2400">
              <a:solidFill>
                <a:srgbClr val="FFFFFF"/>
              </a:solidFill>
            </a:endParaRPr>
          </a:p>
          <a:p>
            <a:r>
              <a:rPr lang="en-US" sz="2400" dirty="0">
                <a:solidFill>
                  <a:schemeClr val="bg1"/>
                </a:solidFill>
                <a:ea typeface="+mn-lt"/>
                <a:cs typeface="+mn-lt"/>
              </a:rPr>
              <a:t>1.    Ethical concerns: As our understanding of consciousness improves, ethical concerns may arise, such as the potential misuse of this knowledge for malicious purposes.</a:t>
            </a:r>
          </a:p>
          <a:p>
            <a:endParaRPr lang="en-US" sz="2400" dirty="0">
              <a:solidFill>
                <a:schemeClr val="bg1"/>
              </a:solidFill>
              <a:ea typeface="+mn-lt"/>
              <a:cs typeface="+mn-lt"/>
            </a:endParaRPr>
          </a:p>
          <a:p>
            <a:r>
              <a:rPr lang="en-US" sz="2400" dirty="0">
                <a:solidFill>
                  <a:schemeClr val="bg1"/>
                </a:solidFill>
                <a:ea typeface="+mn-lt"/>
                <a:cs typeface="+mn-lt"/>
              </a:rPr>
              <a:t>2.    Reductionist view: A focus on understanding consciousness in terms of brain activity and neural processes may lead to a reductionist view that neglects the subjective, personal experience of consciousness.</a:t>
            </a:r>
            <a:endParaRPr lang="en-US" dirty="0">
              <a:solidFill>
                <a:schemeClr val="bg1"/>
              </a:solidFill>
              <a:ea typeface="+mn-lt"/>
              <a:cs typeface="+mn-lt"/>
            </a:endParaRPr>
          </a:p>
          <a:p>
            <a:endParaRPr lang="en-US" sz="2400" dirty="0">
              <a:solidFill>
                <a:schemeClr val="bg1"/>
              </a:solidFill>
              <a:ea typeface="+mn-lt"/>
              <a:cs typeface="+mn-lt"/>
            </a:endParaRPr>
          </a:p>
          <a:p>
            <a:r>
              <a:rPr lang="en-US" sz="2400" dirty="0">
                <a:solidFill>
                  <a:schemeClr val="bg1"/>
                </a:solidFill>
                <a:ea typeface="+mn-lt"/>
                <a:cs typeface="+mn-lt"/>
              </a:rPr>
              <a:t>3.    Lack of consensus: Despite ongoing research, there is still a lack of consensus among scientists and philosophers on the nature of consciousness and how it arises from brain activity. This lack of consensus may hinder progress in this field.</a:t>
            </a:r>
            <a:endParaRPr lang="en-US" dirty="0">
              <a:solidFill>
                <a:schemeClr val="bg1"/>
              </a:solidFill>
              <a:ea typeface="+mn-lt"/>
              <a:cs typeface="+mn-lt"/>
            </a:endParaRPr>
          </a:p>
          <a:p>
            <a:endParaRPr lang="en-US" sz="2400">
              <a:solidFill>
                <a:schemeClr val="bg1"/>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00897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442D2C40-7ED8-45E4-9E7D-C3407F9CA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Buddha figurine with a person sitting on the background holding a beaded necklace">
            <a:extLst>
              <a:ext uri="{FF2B5EF4-FFF2-40B4-BE49-F238E27FC236}">
                <a16:creationId xmlns:a16="http://schemas.microsoft.com/office/drawing/2014/main" id="{6D92B60F-C2FA-C1A1-BA42-91979C0B6678}"/>
              </a:ext>
            </a:extLst>
          </p:cNvPr>
          <p:cNvPicPr>
            <a:picLocks noChangeAspect="1"/>
          </p:cNvPicPr>
          <p:nvPr/>
        </p:nvPicPr>
        <p:blipFill rotWithShape="1">
          <a:blip r:embed="rId2">
            <a:alphaModFix amt="35000"/>
          </a:blip>
          <a:srcRect r="-2" b="24906"/>
          <a:stretch/>
        </p:blipFill>
        <p:spPr>
          <a:xfrm>
            <a:off x="20" y="-8467"/>
            <a:ext cx="12191980" cy="6866467"/>
          </a:xfrm>
          <a:prstGeom prst="rect">
            <a:avLst/>
          </a:prstGeom>
        </p:spPr>
      </p:pic>
      <p:sp>
        <p:nvSpPr>
          <p:cNvPr id="2" name="Title 1">
            <a:extLst>
              <a:ext uri="{FF2B5EF4-FFF2-40B4-BE49-F238E27FC236}">
                <a16:creationId xmlns:a16="http://schemas.microsoft.com/office/drawing/2014/main" id="{1E409BCD-B471-9408-2204-0DA65F3ED70E}"/>
              </a:ext>
            </a:extLst>
          </p:cNvPr>
          <p:cNvSpPr>
            <a:spLocks noGrp="1"/>
          </p:cNvSpPr>
          <p:nvPr>
            <p:ph type="title"/>
          </p:nvPr>
        </p:nvSpPr>
        <p:spPr>
          <a:xfrm>
            <a:off x="686834" y="591344"/>
            <a:ext cx="5699311" cy="5585619"/>
          </a:xfrm>
        </p:spPr>
        <p:txBody>
          <a:bodyPr>
            <a:normAutofit/>
          </a:bodyPr>
          <a:lstStyle/>
          <a:p>
            <a:r>
              <a:rPr lang="en-US" sz="3100">
                <a:solidFill>
                  <a:srgbClr val="FFFFFF"/>
                </a:solidFill>
                <a:ea typeface="+mj-lt"/>
                <a:cs typeface="+mj-lt"/>
              </a:rPr>
              <a:t>Overall, the study of the mysteries of the human mind and consciousness has the potential to bring about many benefits, but also raises important ethical and philosophical questions that need to be considered.</a:t>
            </a:r>
            <a:endParaRPr lang="en-US" sz="3100">
              <a:solidFill>
                <a:srgbClr val="FFFFFF"/>
              </a:solidFill>
            </a:endParaRPr>
          </a:p>
          <a:p>
            <a:endParaRPr lang="en-US" sz="3100">
              <a:solidFill>
                <a:srgbClr val="FFFFFF"/>
              </a:solidFill>
            </a:endParaRPr>
          </a:p>
        </p:txBody>
      </p:sp>
      <p:sp>
        <p:nvSpPr>
          <p:cNvPr id="3" name="Content Placeholder 2">
            <a:extLst>
              <a:ext uri="{FF2B5EF4-FFF2-40B4-BE49-F238E27FC236}">
                <a16:creationId xmlns:a16="http://schemas.microsoft.com/office/drawing/2014/main" id="{BF6D35D9-C0EA-4604-D8AF-E557FEA0477E}"/>
              </a:ext>
            </a:extLst>
          </p:cNvPr>
          <p:cNvSpPr>
            <a:spLocks noGrp="1"/>
          </p:cNvSpPr>
          <p:nvPr>
            <p:ph idx="1"/>
          </p:nvPr>
        </p:nvSpPr>
        <p:spPr>
          <a:xfrm>
            <a:off x="4447308" y="591344"/>
            <a:ext cx="6906491" cy="5585619"/>
          </a:xfrm>
        </p:spPr>
        <p:txBody>
          <a:bodyPr anchor="ctr">
            <a:normAutofit/>
          </a:bodyPr>
          <a:lstStyle/>
          <a:p>
            <a:endParaRPr lang="en-US">
              <a:solidFill>
                <a:srgbClr val="FFFFFF"/>
              </a:solidFill>
            </a:endParaRPr>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03807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y room full of question marks with an opening going out">
            <a:extLst>
              <a:ext uri="{FF2B5EF4-FFF2-40B4-BE49-F238E27FC236}">
                <a16:creationId xmlns:a16="http://schemas.microsoft.com/office/drawing/2014/main" id="{11C0FFA6-4EE4-CE99-7A3B-2F21C76F43F8}"/>
              </a:ext>
            </a:extLst>
          </p:cNvPr>
          <p:cNvPicPr>
            <a:picLocks noChangeAspect="1"/>
          </p:cNvPicPr>
          <p:nvPr/>
        </p:nvPicPr>
        <p:blipFill rotWithShape="1">
          <a:blip r:embed="rId2"/>
          <a:srcRect r="-2" b="15603"/>
          <a:stretch/>
        </p:blipFill>
        <p:spPr>
          <a:xfrm>
            <a:off x="-2" y="10"/>
            <a:ext cx="12192002" cy="6857990"/>
          </a:xfrm>
          <a:prstGeom prst="rect">
            <a:avLst/>
          </a:prstGeom>
        </p:spPr>
      </p:pic>
      <p:sp>
        <p:nvSpPr>
          <p:cNvPr id="15" name="Rectangle 14">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alpha val="30000"/>
                </a:schemeClr>
              </a:gs>
              <a:gs pos="30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DBBFC0-FBDD-5E1A-4E86-EA72C27592C1}"/>
              </a:ext>
            </a:extLst>
          </p:cNvPr>
          <p:cNvSpPr>
            <a:spLocks noGrp="1"/>
          </p:cNvSpPr>
          <p:nvPr>
            <p:ph type="title"/>
          </p:nvPr>
        </p:nvSpPr>
        <p:spPr>
          <a:xfrm>
            <a:off x="7848600" y="1122363"/>
            <a:ext cx="4023360" cy="2807208"/>
          </a:xfrm>
        </p:spPr>
        <p:txBody>
          <a:bodyPr vert="horz" lIns="91440" tIns="45720" rIns="91440" bIns="45720" rtlCol="0" anchor="b">
            <a:normAutofit/>
          </a:bodyPr>
          <a:lstStyle/>
          <a:p>
            <a:r>
              <a:rPr lang="en-US" sz="5400" kern="1200">
                <a:solidFill>
                  <a:schemeClr val="tx1"/>
                </a:solidFill>
                <a:latin typeface="+mj-lt"/>
                <a:ea typeface="+mj-ea"/>
                <a:cs typeface="+mj-cs"/>
              </a:rPr>
              <a:t>What is consciousness?</a:t>
            </a:r>
          </a:p>
        </p:txBody>
      </p:sp>
    </p:spTree>
    <p:extLst>
      <p:ext uri="{BB962C8B-B14F-4D97-AF65-F5344CB8AC3E}">
        <p14:creationId xmlns:p14="http://schemas.microsoft.com/office/powerpoint/2010/main" val="42340463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442D2C40-7ED8-45E4-9E7D-C3407F9CA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heckmate in a chess game">
            <a:extLst>
              <a:ext uri="{FF2B5EF4-FFF2-40B4-BE49-F238E27FC236}">
                <a16:creationId xmlns:a16="http://schemas.microsoft.com/office/drawing/2014/main" id="{A3497C82-DFED-07FC-CB1A-58F77769ABB2}"/>
              </a:ext>
            </a:extLst>
          </p:cNvPr>
          <p:cNvPicPr>
            <a:picLocks noChangeAspect="1"/>
          </p:cNvPicPr>
          <p:nvPr/>
        </p:nvPicPr>
        <p:blipFill rotWithShape="1">
          <a:blip r:embed="rId2">
            <a:alphaModFix amt="35000"/>
          </a:blip>
          <a:srcRect t="25586" r="-2" b="-2"/>
          <a:stretch/>
        </p:blipFill>
        <p:spPr>
          <a:xfrm>
            <a:off x="20" y="-8467"/>
            <a:ext cx="12191980" cy="6866467"/>
          </a:xfrm>
          <a:prstGeom prst="rect">
            <a:avLst/>
          </a:prstGeom>
        </p:spPr>
      </p:pic>
      <p:sp>
        <p:nvSpPr>
          <p:cNvPr id="2" name="Title 1">
            <a:extLst>
              <a:ext uri="{FF2B5EF4-FFF2-40B4-BE49-F238E27FC236}">
                <a16:creationId xmlns:a16="http://schemas.microsoft.com/office/drawing/2014/main" id="{A28EED37-3D24-5072-141E-23DBA11A829C}"/>
              </a:ext>
            </a:extLst>
          </p:cNvPr>
          <p:cNvSpPr>
            <a:spLocks noGrp="1"/>
          </p:cNvSpPr>
          <p:nvPr>
            <p:ph type="title"/>
          </p:nvPr>
        </p:nvSpPr>
        <p:spPr>
          <a:xfrm>
            <a:off x="686834" y="591344"/>
            <a:ext cx="3200400" cy="5585619"/>
          </a:xfrm>
        </p:spPr>
        <p:txBody>
          <a:bodyPr>
            <a:normAutofit/>
          </a:bodyPr>
          <a:lstStyle/>
          <a:p>
            <a:r>
              <a:rPr lang="en-US" dirty="0">
                <a:solidFill>
                  <a:srgbClr val="FFFFFF"/>
                </a:solidFill>
              </a:rPr>
              <a:t>What is consciousness</a:t>
            </a:r>
          </a:p>
        </p:txBody>
      </p:sp>
      <p:sp>
        <p:nvSpPr>
          <p:cNvPr id="3" name="Content Placeholder 2">
            <a:extLst>
              <a:ext uri="{FF2B5EF4-FFF2-40B4-BE49-F238E27FC236}">
                <a16:creationId xmlns:a16="http://schemas.microsoft.com/office/drawing/2014/main" id="{618F830D-C20B-0006-5FC9-733AB51F0B2F}"/>
              </a:ext>
            </a:extLst>
          </p:cNvPr>
          <p:cNvSpPr>
            <a:spLocks noGrp="1"/>
          </p:cNvSpPr>
          <p:nvPr>
            <p:ph idx="1"/>
          </p:nvPr>
        </p:nvSpPr>
        <p:spPr>
          <a:xfrm>
            <a:off x="3830985" y="243962"/>
            <a:ext cx="7522814" cy="6504501"/>
          </a:xfrm>
        </p:spPr>
        <p:txBody>
          <a:bodyPr vert="horz" lIns="91440" tIns="45720" rIns="91440" bIns="45720" rtlCol="0" anchor="ctr">
            <a:normAutofit/>
          </a:bodyPr>
          <a:lstStyle/>
          <a:p>
            <a:r>
              <a:rPr lang="en-US" sz="2200" dirty="0">
                <a:solidFill>
                  <a:srgbClr val="FFFFFF"/>
                </a:solidFill>
                <a:ea typeface="+mn-lt"/>
                <a:cs typeface="+mn-lt"/>
              </a:rPr>
              <a:t>•      Consciousness is the awareness of one's thoughts, feelings, sensations, and surroundings.</a:t>
            </a:r>
            <a:endParaRPr lang="en-US" sz="2200" dirty="0">
              <a:solidFill>
                <a:srgbClr val="FFFFFF"/>
              </a:solidFill>
            </a:endParaRPr>
          </a:p>
          <a:p>
            <a:r>
              <a:rPr lang="en-US" sz="2200" dirty="0">
                <a:solidFill>
                  <a:srgbClr val="FFFFFF"/>
                </a:solidFill>
                <a:ea typeface="+mn-lt"/>
                <a:cs typeface="+mn-lt"/>
              </a:rPr>
              <a:t>•      It is considered a complex and mysterious phenomenon.</a:t>
            </a:r>
            <a:endParaRPr lang="en-US" sz="2200" dirty="0">
              <a:solidFill>
                <a:srgbClr val="FFFFFF"/>
              </a:solidFill>
            </a:endParaRPr>
          </a:p>
          <a:p>
            <a:r>
              <a:rPr lang="en-US" sz="2200" dirty="0">
                <a:solidFill>
                  <a:srgbClr val="FFFFFF"/>
                </a:solidFill>
                <a:ea typeface="+mn-lt"/>
                <a:cs typeface="+mn-lt"/>
              </a:rPr>
              <a:t>•      It is often considered the defining characteristic of humans and other animals.</a:t>
            </a:r>
            <a:endParaRPr lang="en-US" sz="2200" dirty="0">
              <a:solidFill>
                <a:srgbClr val="FFFFFF"/>
              </a:solidFill>
            </a:endParaRPr>
          </a:p>
          <a:p>
            <a:r>
              <a:rPr lang="en-US" sz="2200" dirty="0">
                <a:solidFill>
                  <a:srgbClr val="FFFFFF"/>
                </a:solidFill>
                <a:ea typeface="+mn-lt"/>
                <a:cs typeface="+mn-lt"/>
              </a:rPr>
              <a:t>•      There are many theories about consciousness, but none have been definitively proven.</a:t>
            </a:r>
            <a:endParaRPr lang="en-US" sz="2200" dirty="0">
              <a:solidFill>
                <a:srgbClr val="FFFFFF"/>
              </a:solidFill>
            </a:endParaRPr>
          </a:p>
          <a:p>
            <a:r>
              <a:rPr lang="en-US" sz="2200" dirty="0">
                <a:solidFill>
                  <a:srgbClr val="FFFFFF"/>
                </a:solidFill>
                <a:ea typeface="+mn-lt"/>
                <a:cs typeface="+mn-lt"/>
              </a:rPr>
              <a:t>•      Some theories suggest consciousness arises from brain activity or information processing.</a:t>
            </a:r>
            <a:endParaRPr lang="en-US" sz="2200" dirty="0">
              <a:solidFill>
                <a:srgbClr val="FFFFFF"/>
              </a:solidFill>
            </a:endParaRPr>
          </a:p>
          <a:p>
            <a:r>
              <a:rPr lang="en-US" sz="2200" dirty="0">
                <a:solidFill>
                  <a:srgbClr val="FFFFFF"/>
                </a:solidFill>
                <a:ea typeface="+mn-lt"/>
                <a:cs typeface="+mn-lt"/>
              </a:rPr>
              <a:t>•      The exact nature of consciousness and how it arises from brain activity is still unknown and a subject of ongoing research.</a:t>
            </a:r>
            <a:endParaRPr lang="en-US" sz="2200" dirty="0">
              <a:solidFill>
                <a:srgbClr val="FFFFFF"/>
              </a:solidFill>
            </a:endParaRPr>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04871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stones balanced in a stack">
            <a:extLst>
              <a:ext uri="{FF2B5EF4-FFF2-40B4-BE49-F238E27FC236}">
                <a16:creationId xmlns:a16="http://schemas.microsoft.com/office/drawing/2014/main" id="{0B46675B-B30E-AB05-1DC5-CD8CB42AAA97}"/>
              </a:ext>
            </a:extLst>
          </p:cNvPr>
          <p:cNvPicPr>
            <a:picLocks noChangeAspect="1"/>
          </p:cNvPicPr>
          <p:nvPr/>
        </p:nvPicPr>
        <p:blipFill rotWithShape="1">
          <a:blip r:embed="rId2"/>
          <a:srcRect t="15184" r="-2" b="419"/>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2C14B2-C797-8484-7D6D-B480C604E262}"/>
              </a:ext>
            </a:extLst>
          </p:cNvPr>
          <p:cNvSpPr>
            <a:spLocks noGrp="1"/>
          </p:cNvSpPr>
          <p:nvPr>
            <p:ph type="title"/>
          </p:nvPr>
        </p:nvSpPr>
        <p:spPr>
          <a:xfrm>
            <a:off x="477981" y="1122362"/>
            <a:ext cx="4023360" cy="2802219"/>
          </a:xfrm>
        </p:spPr>
        <p:txBody>
          <a:bodyPr vert="horz" lIns="91440" tIns="45720" rIns="91440" bIns="45720" rtlCol="0" anchor="b">
            <a:normAutofit/>
          </a:bodyPr>
          <a:lstStyle/>
          <a:p>
            <a:r>
              <a:rPr lang="en-US" sz="3800" kern="1200">
                <a:solidFill>
                  <a:schemeClr val="tx1"/>
                </a:solidFill>
                <a:latin typeface="+mj-lt"/>
                <a:ea typeface="+mj-ea"/>
                <a:cs typeface="+mj-cs"/>
              </a:rPr>
              <a:t>Several theories have been proposed to explain consciousness:</a:t>
            </a:r>
          </a:p>
        </p:txBody>
      </p:sp>
    </p:spTree>
    <p:extLst>
      <p:ext uri="{BB962C8B-B14F-4D97-AF65-F5344CB8AC3E}">
        <p14:creationId xmlns:p14="http://schemas.microsoft.com/office/powerpoint/2010/main" val="27513967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a:extLst>
              <a:ext uri="{FF2B5EF4-FFF2-40B4-BE49-F238E27FC236}">
                <a16:creationId xmlns:a16="http://schemas.microsoft.com/office/drawing/2014/main" id="{442D2C40-7ED8-45E4-9E7D-C3407F9CA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Free Images : technology, line, biology, coding, html, brand, font ...">
            <a:extLst>
              <a:ext uri="{FF2B5EF4-FFF2-40B4-BE49-F238E27FC236}">
                <a16:creationId xmlns:a16="http://schemas.microsoft.com/office/drawing/2014/main" id="{3AF71D12-D1CD-B8CA-04FC-C60B444EA429}"/>
              </a:ext>
            </a:extLst>
          </p:cNvPr>
          <p:cNvPicPr>
            <a:picLocks noChangeAspect="1"/>
          </p:cNvPicPr>
          <p:nvPr/>
        </p:nvPicPr>
        <p:blipFill rotWithShape="1">
          <a:blip r:embed="rId2">
            <a:alphaModFix amt="35000"/>
          </a:blip>
          <a:srcRect t="3233" b="12076"/>
          <a:stretch/>
        </p:blipFill>
        <p:spPr>
          <a:xfrm>
            <a:off x="20" y="-8467"/>
            <a:ext cx="12191980" cy="6866467"/>
          </a:xfrm>
          <a:prstGeom prst="rect">
            <a:avLst/>
          </a:prstGeom>
        </p:spPr>
      </p:pic>
      <p:sp>
        <p:nvSpPr>
          <p:cNvPr id="2" name="Title 1">
            <a:extLst>
              <a:ext uri="{FF2B5EF4-FFF2-40B4-BE49-F238E27FC236}">
                <a16:creationId xmlns:a16="http://schemas.microsoft.com/office/drawing/2014/main" id="{77CE68C3-3754-8849-8687-32F059310F18}"/>
              </a:ext>
            </a:extLst>
          </p:cNvPr>
          <p:cNvSpPr>
            <a:spLocks noGrp="1"/>
          </p:cNvSpPr>
          <p:nvPr>
            <p:ph type="title"/>
          </p:nvPr>
        </p:nvSpPr>
        <p:spPr>
          <a:xfrm>
            <a:off x="122757" y="591344"/>
            <a:ext cx="3180607" cy="5585619"/>
          </a:xfrm>
        </p:spPr>
        <p:txBody>
          <a:bodyPr>
            <a:normAutofit/>
          </a:bodyPr>
          <a:lstStyle/>
          <a:p>
            <a:r>
              <a:rPr lang="en-US">
                <a:solidFill>
                  <a:srgbClr val="FFFFFF"/>
                </a:solidFill>
                <a:ea typeface="+mj-lt"/>
                <a:cs typeface="+mj-lt"/>
              </a:rPr>
              <a:t>Here are some key points for several theories about the workings of consciousness:</a:t>
            </a:r>
            <a:endParaRPr lang="en-US">
              <a:solidFill>
                <a:srgbClr val="FFFFFF"/>
              </a:solidFill>
            </a:endParaRPr>
          </a:p>
        </p:txBody>
      </p:sp>
      <p:sp>
        <p:nvSpPr>
          <p:cNvPr id="3" name="Content Placeholder 2">
            <a:extLst>
              <a:ext uri="{FF2B5EF4-FFF2-40B4-BE49-F238E27FC236}">
                <a16:creationId xmlns:a16="http://schemas.microsoft.com/office/drawing/2014/main" id="{307E50FE-47E4-E9B1-2EA7-E6F334C10284}"/>
              </a:ext>
            </a:extLst>
          </p:cNvPr>
          <p:cNvSpPr>
            <a:spLocks noGrp="1"/>
          </p:cNvSpPr>
          <p:nvPr>
            <p:ph idx="1"/>
          </p:nvPr>
        </p:nvSpPr>
        <p:spPr>
          <a:xfrm>
            <a:off x="3200400" y="254877"/>
            <a:ext cx="8549243" cy="6367410"/>
          </a:xfrm>
        </p:spPr>
        <p:txBody>
          <a:bodyPr vert="horz" lIns="91440" tIns="45720" rIns="91440" bIns="45720" rtlCol="0" anchor="ctr">
            <a:normAutofit/>
          </a:bodyPr>
          <a:lstStyle/>
          <a:p>
            <a:r>
              <a:rPr lang="en-US" sz="1800" dirty="0">
                <a:solidFill>
                  <a:srgbClr val="FFFFFF"/>
                </a:solidFill>
              </a:rPr>
              <a:t>1.    Neural activity theory:</a:t>
            </a:r>
          </a:p>
          <a:p>
            <a:r>
              <a:rPr lang="en-US" sz="1800" dirty="0">
                <a:solidFill>
                  <a:srgbClr val="FFFFFF"/>
                </a:solidFill>
              </a:rPr>
              <a:t>•      Consciousness arises from the activity of neurons in the brain.</a:t>
            </a:r>
          </a:p>
          <a:p>
            <a:r>
              <a:rPr lang="en-US" sz="1800" dirty="0">
                <a:solidFill>
                  <a:srgbClr val="FFFFFF"/>
                </a:solidFill>
              </a:rPr>
              <a:t>•      Specific regions of the cortex are thought to play a role in creating conscious experience.</a:t>
            </a:r>
          </a:p>
          <a:p>
            <a:r>
              <a:rPr lang="en-US" sz="1800" dirty="0">
                <a:solidFill>
                  <a:srgbClr val="FFFFFF"/>
                </a:solidFill>
              </a:rPr>
              <a:t>2.    Information processing theory:</a:t>
            </a:r>
          </a:p>
          <a:p>
            <a:r>
              <a:rPr lang="en-US" sz="1800" dirty="0">
                <a:solidFill>
                  <a:srgbClr val="FFFFFF"/>
                </a:solidFill>
              </a:rPr>
              <a:t>•      Consciousness arises from the way information is processed and represented in the brain.</a:t>
            </a:r>
          </a:p>
          <a:p>
            <a:r>
              <a:rPr lang="en-US" sz="1800" dirty="0">
                <a:solidFill>
                  <a:srgbClr val="FFFFFF"/>
                </a:solidFill>
              </a:rPr>
              <a:t>•      The focus is on the relationship between information processing and conscious experience.</a:t>
            </a:r>
          </a:p>
          <a:p>
            <a:r>
              <a:rPr lang="en-US" sz="1800" dirty="0">
                <a:solidFill>
                  <a:srgbClr val="FFFFFF"/>
                </a:solidFill>
              </a:rPr>
              <a:t>3.    Global workspace theory:</a:t>
            </a:r>
          </a:p>
          <a:p>
            <a:r>
              <a:rPr lang="en-US" sz="1800" dirty="0">
                <a:solidFill>
                  <a:srgbClr val="FFFFFF"/>
                </a:solidFill>
              </a:rPr>
              <a:t>•      Consciousness arises from the distribution and integration of information across different regions of the brain.</a:t>
            </a:r>
          </a:p>
          <a:p>
            <a:r>
              <a:rPr lang="en-US" sz="1800" dirty="0">
                <a:solidFill>
                  <a:srgbClr val="FFFFFF"/>
                </a:solidFill>
              </a:rPr>
              <a:t>•      Conscious experience is thought to be created by the way information is shared and integrated in the brain.</a:t>
            </a:r>
          </a:p>
          <a:p>
            <a:r>
              <a:rPr lang="en-US" sz="1800" dirty="0">
                <a:solidFill>
                  <a:srgbClr val="FFFFFF"/>
                </a:solidFill>
              </a:rPr>
              <a:t>4.    Integrated information theory:</a:t>
            </a:r>
          </a:p>
          <a:p>
            <a:r>
              <a:rPr lang="en-US" sz="1800" dirty="0">
                <a:solidFill>
                  <a:srgbClr val="FFFFFF"/>
                </a:solidFill>
              </a:rPr>
              <a:t>•      Consciousness arises from the integration and combination of information in the brain.</a:t>
            </a:r>
          </a:p>
          <a:p>
            <a:r>
              <a:rPr lang="en-US" sz="1800" dirty="0">
                <a:solidFill>
                  <a:srgbClr val="FFFFFF"/>
                </a:solidFill>
              </a:rPr>
              <a:t>•      Conscious experience is thought to be created by the way information is combined to form a unified experience.</a:t>
            </a: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98616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Generated Lights">
            <a:extLst>
              <a:ext uri="{FF2B5EF4-FFF2-40B4-BE49-F238E27FC236}">
                <a16:creationId xmlns:a16="http://schemas.microsoft.com/office/drawing/2014/main" id="{1CFEB7CA-6693-F7C4-0AB2-6261BE43EAAC}"/>
              </a:ext>
            </a:extLst>
          </p:cNvPr>
          <p:cNvPicPr>
            <a:picLocks noChangeAspect="1"/>
          </p:cNvPicPr>
          <p:nvPr/>
        </p:nvPicPr>
        <p:blipFill rotWithShape="1">
          <a:blip r:embed="rId2"/>
          <a:srcRect t="7941" b="16046"/>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alpha val="30000"/>
                </a:schemeClr>
              </a:gs>
              <a:gs pos="30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5A0E61-5C33-F39A-9FF9-4DD6B07AE0E9}"/>
              </a:ext>
            </a:extLst>
          </p:cNvPr>
          <p:cNvSpPr>
            <a:spLocks noGrp="1"/>
          </p:cNvSpPr>
          <p:nvPr>
            <p:ph type="title"/>
          </p:nvPr>
        </p:nvSpPr>
        <p:spPr>
          <a:xfrm>
            <a:off x="6403042" y="1122363"/>
            <a:ext cx="5468918" cy="6314649"/>
          </a:xfrm>
        </p:spPr>
        <p:txBody>
          <a:bodyPr vert="horz" lIns="91440" tIns="45720" rIns="91440" bIns="45720" rtlCol="0" anchor="b">
            <a:normAutofit/>
          </a:bodyPr>
          <a:lstStyle/>
          <a:p>
            <a:pPr algn="ctr"/>
            <a:r>
              <a:rPr lang="en-US" sz="3200" kern="1200" dirty="0">
                <a:latin typeface="+mj-lt"/>
                <a:ea typeface="+mj-ea"/>
                <a:cs typeface="+mj-cs"/>
              </a:rPr>
              <a:t>These are just a few of the many theories about the workings of consciousness, and each has its own strengths and weaknesses. Despite ongoing research, the exact nature of consciousness and how it arises from brain activity remains one of the biggest mysteries in science and philosophy.</a:t>
            </a:r>
            <a:endParaRPr lang="en-US" sz="3200" dirty="0"/>
          </a:p>
          <a:p>
            <a:pPr algn="ctr"/>
            <a:endParaRPr lang="en-US" sz="3200" kern="1200" dirty="0">
              <a:latin typeface="+mj-lt"/>
            </a:endParaRPr>
          </a:p>
          <a:p>
            <a:pPr algn="ctr"/>
            <a:endParaRPr lang="en-US" sz="3200" kern="1200" dirty="0">
              <a:latin typeface="+mj-lt"/>
            </a:endParaRPr>
          </a:p>
        </p:txBody>
      </p:sp>
    </p:spTree>
    <p:extLst>
      <p:ext uri="{BB962C8B-B14F-4D97-AF65-F5344CB8AC3E}">
        <p14:creationId xmlns:p14="http://schemas.microsoft.com/office/powerpoint/2010/main" val="20785318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442D2C40-7ED8-45E4-9E7D-C3407F9CA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3D art of a person">
            <a:extLst>
              <a:ext uri="{FF2B5EF4-FFF2-40B4-BE49-F238E27FC236}">
                <a16:creationId xmlns:a16="http://schemas.microsoft.com/office/drawing/2014/main" id="{1602E1D9-103B-9C3C-B2CE-F87FA7704F3C}"/>
              </a:ext>
            </a:extLst>
          </p:cNvPr>
          <p:cNvPicPr>
            <a:picLocks noChangeAspect="1"/>
          </p:cNvPicPr>
          <p:nvPr/>
        </p:nvPicPr>
        <p:blipFill rotWithShape="1">
          <a:blip r:embed="rId2">
            <a:alphaModFix amt="35000"/>
          </a:blip>
          <a:srcRect t="19664" r="-2" b="24016"/>
          <a:stretch/>
        </p:blipFill>
        <p:spPr>
          <a:xfrm>
            <a:off x="20" y="-8467"/>
            <a:ext cx="12191980" cy="6866467"/>
          </a:xfrm>
          <a:prstGeom prst="rect">
            <a:avLst/>
          </a:prstGeom>
        </p:spPr>
      </p:pic>
      <p:sp>
        <p:nvSpPr>
          <p:cNvPr id="2" name="Title 1">
            <a:extLst>
              <a:ext uri="{FF2B5EF4-FFF2-40B4-BE49-F238E27FC236}">
                <a16:creationId xmlns:a16="http://schemas.microsoft.com/office/drawing/2014/main" id="{CD58EE47-8ECA-7CBD-9B76-DEFE34BED5FD}"/>
              </a:ext>
            </a:extLst>
          </p:cNvPr>
          <p:cNvSpPr>
            <a:spLocks noGrp="1"/>
          </p:cNvSpPr>
          <p:nvPr>
            <p:ph type="title"/>
          </p:nvPr>
        </p:nvSpPr>
        <p:spPr>
          <a:xfrm>
            <a:off x="686834" y="591344"/>
            <a:ext cx="8299076" cy="5585619"/>
          </a:xfrm>
        </p:spPr>
        <p:txBody>
          <a:bodyPr>
            <a:normAutofit/>
          </a:bodyPr>
          <a:lstStyle/>
          <a:p>
            <a:r>
              <a:rPr lang="en-US">
                <a:solidFill>
                  <a:srgbClr val="FFFFFF"/>
                </a:solidFill>
                <a:ea typeface="+mj-lt"/>
                <a:cs typeface="+mj-lt"/>
              </a:rPr>
              <a:t>The mysteries of the human mind</a:t>
            </a:r>
            <a:endParaRPr lang="en-US">
              <a:solidFill>
                <a:srgbClr val="FFFFFF"/>
              </a:solidFill>
            </a:endParaRPr>
          </a:p>
        </p:txBody>
      </p:sp>
      <p:sp>
        <p:nvSpPr>
          <p:cNvPr id="3" name="Content Placeholder 2">
            <a:extLst>
              <a:ext uri="{FF2B5EF4-FFF2-40B4-BE49-F238E27FC236}">
                <a16:creationId xmlns:a16="http://schemas.microsoft.com/office/drawing/2014/main" id="{F20FF607-218A-CDAF-D595-231F607B7F3F}"/>
              </a:ext>
            </a:extLst>
          </p:cNvPr>
          <p:cNvSpPr>
            <a:spLocks noGrp="1"/>
          </p:cNvSpPr>
          <p:nvPr>
            <p:ph idx="1"/>
          </p:nvPr>
        </p:nvSpPr>
        <p:spPr>
          <a:xfrm>
            <a:off x="9445131" y="591344"/>
            <a:ext cx="1908668" cy="5585619"/>
          </a:xfrm>
        </p:spPr>
        <p:txBody>
          <a:bodyPr anchor="ctr">
            <a:normAutofit/>
          </a:bodyPr>
          <a:lstStyle/>
          <a:p>
            <a:endParaRPr lang="en-US">
              <a:solidFill>
                <a:srgbClr val="FFFFFF"/>
              </a:solidFill>
            </a:endParaRPr>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75800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Triangles">
            <a:extLst>
              <a:ext uri="{FF2B5EF4-FFF2-40B4-BE49-F238E27FC236}">
                <a16:creationId xmlns:a16="http://schemas.microsoft.com/office/drawing/2014/main" id="{DA33A685-B094-AA55-01C2-7497A8E89E0A}"/>
              </a:ext>
            </a:extLst>
          </p:cNvPr>
          <p:cNvPicPr>
            <a:picLocks noChangeAspect="1"/>
          </p:cNvPicPr>
          <p:nvPr/>
        </p:nvPicPr>
        <p:blipFill rotWithShape="1">
          <a:blip r:embed="rId2"/>
          <a:srcRect t="8770" r="-2" b="9468"/>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EBB19D-4DEC-EF5A-12C5-43D1745F2CE5}"/>
              </a:ext>
            </a:extLst>
          </p:cNvPr>
          <p:cNvSpPr>
            <a:spLocks noGrp="1"/>
          </p:cNvSpPr>
          <p:nvPr>
            <p:ph type="title"/>
          </p:nvPr>
        </p:nvSpPr>
        <p:spPr>
          <a:xfrm>
            <a:off x="477981" y="1122362"/>
            <a:ext cx="4023360" cy="2802219"/>
          </a:xfrm>
        </p:spPr>
        <p:txBody>
          <a:bodyPr vert="horz" lIns="91440" tIns="45720" rIns="91440" bIns="45720" rtlCol="0" anchor="b">
            <a:normAutofit/>
          </a:bodyPr>
          <a:lstStyle/>
          <a:p>
            <a:r>
              <a:rPr lang="en-US" sz="2200" kern="1200">
                <a:solidFill>
                  <a:schemeClr val="tx1"/>
                </a:solidFill>
                <a:latin typeface="+mj-lt"/>
                <a:ea typeface="+mj-ea"/>
                <a:cs typeface="+mj-cs"/>
              </a:rPr>
              <a:t>The human mind is a complex and still largely mysterious entity that encompasses the brain, thoughts, emotions, consciousness, and behavior. Despite advances in neuroscience and psychology, much is still unknown about the workings of the human mind.</a:t>
            </a:r>
          </a:p>
        </p:txBody>
      </p:sp>
    </p:spTree>
    <p:extLst>
      <p:ext uri="{BB962C8B-B14F-4D97-AF65-F5344CB8AC3E}">
        <p14:creationId xmlns:p14="http://schemas.microsoft.com/office/powerpoint/2010/main" val="6178155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6A3F9DB-B144-47A4-9DB2-706C3908B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a:extLst>
              <a:ext uri="{FF2B5EF4-FFF2-40B4-BE49-F238E27FC236}">
                <a16:creationId xmlns:a16="http://schemas.microsoft.com/office/drawing/2014/main" id="{3D9A74CD-249A-437B-A289-413676038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Picture 4" descr="One glowing light bulb in sea of unlit bulbs">
            <a:extLst>
              <a:ext uri="{FF2B5EF4-FFF2-40B4-BE49-F238E27FC236}">
                <a16:creationId xmlns:a16="http://schemas.microsoft.com/office/drawing/2014/main" id="{BBF3A45B-BCBE-138B-CF57-AF2F4B58512A}"/>
              </a:ext>
            </a:extLst>
          </p:cNvPr>
          <p:cNvPicPr>
            <a:picLocks noChangeAspect="1"/>
          </p:cNvPicPr>
          <p:nvPr/>
        </p:nvPicPr>
        <p:blipFill rotWithShape="1">
          <a:blip r:embed="rId2">
            <a:alphaModFix amt="35000"/>
          </a:blip>
          <a:srcRect t="22583" b="2417"/>
          <a:stretch/>
        </p:blipFill>
        <p:spPr>
          <a:xfrm>
            <a:off x="20" y="10"/>
            <a:ext cx="12191980" cy="6857990"/>
          </a:xfrm>
          <a:prstGeom prst="rect">
            <a:avLst/>
          </a:prstGeom>
        </p:spPr>
      </p:pic>
      <p:sp>
        <p:nvSpPr>
          <p:cNvPr id="29" name="Oval 2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B81640-F8CF-D9AE-B03B-D2E97B691B92}"/>
              </a:ext>
            </a:extLst>
          </p:cNvPr>
          <p:cNvSpPr>
            <a:spLocks noGrp="1"/>
          </p:cNvSpPr>
          <p:nvPr>
            <p:ph type="title"/>
          </p:nvPr>
        </p:nvSpPr>
        <p:spPr>
          <a:xfrm>
            <a:off x="1171074" y="1396686"/>
            <a:ext cx="3240506" cy="4064628"/>
          </a:xfrm>
        </p:spPr>
        <p:txBody>
          <a:bodyPr>
            <a:normAutofit/>
          </a:bodyPr>
          <a:lstStyle/>
          <a:p>
            <a:r>
              <a:rPr lang="en-US">
                <a:ea typeface="+mj-lt"/>
                <a:cs typeface="+mj-lt"/>
              </a:rPr>
              <a:t>Some of the mysteries of the human mind include:</a:t>
            </a:r>
            <a:endParaRPr lang="en-US"/>
          </a:p>
          <a:p>
            <a:endParaRPr lang="en-US"/>
          </a:p>
        </p:txBody>
      </p:sp>
      <p:sp>
        <p:nvSpPr>
          <p:cNvPr id="19" name="Content Placeholder 2">
            <a:extLst>
              <a:ext uri="{FF2B5EF4-FFF2-40B4-BE49-F238E27FC236}">
                <a16:creationId xmlns:a16="http://schemas.microsoft.com/office/drawing/2014/main" id="{132B6BE1-B9AC-7FEE-30FE-99462CE4BCF0}"/>
              </a:ext>
            </a:extLst>
          </p:cNvPr>
          <p:cNvSpPr>
            <a:spLocks noGrp="1"/>
          </p:cNvSpPr>
          <p:nvPr>
            <p:ph idx="1"/>
          </p:nvPr>
        </p:nvSpPr>
        <p:spPr>
          <a:xfrm>
            <a:off x="5112418" y="237357"/>
            <a:ext cx="6959543" cy="6299721"/>
          </a:xfrm>
        </p:spPr>
        <p:txBody>
          <a:bodyPr vert="horz" lIns="91440" tIns="45720" rIns="91440" bIns="45720" rtlCol="0" anchor="t">
            <a:noAutofit/>
          </a:bodyPr>
          <a:lstStyle/>
          <a:p>
            <a:r>
              <a:rPr lang="en-US" sz="2400" dirty="0">
                <a:solidFill>
                  <a:srgbClr val="FFFFFF"/>
                </a:solidFill>
                <a:ea typeface="+mn-lt"/>
                <a:cs typeface="+mn-lt"/>
              </a:rPr>
              <a:t>1.    Consciousness: How does the brain create subjective conscious experience?</a:t>
            </a:r>
            <a:endParaRPr lang="en-US" sz="2400" dirty="0">
              <a:solidFill>
                <a:srgbClr val="FFFFFF"/>
              </a:solidFill>
            </a:endParaRPr>
          </a:p>
          <a:p>
            <a:r>
              <a:rPr lang="en-US" sz="2400" dirty="0">
                <a:solidFill>
                  <a:srgbClr val="FFFFFF"/>
                </a:solidFill>
                <a:ea typeface="+mn-lt"/>
                <a:cs typeface="+mn-lt"/>
              </a:rPr>
              <a:t>2.    Memory: How is information stored and retrieved in the brain?</a:t>
            </a:r>
            <a:endParaRPr lang="en-US" sz="2400" dirty="0">
              <a:solidFill>
                <a:srgbClr val="FFFFFF"/>
              </a:solidFill>
            </a:endParaRPr>
          </a:p>
          <a:p>
            <a:r>
              <a:rPr lang="en-US" sz="2400" dirty="0">
                <a:solidFill>
                  <a:srgbClr val="FFFFFF"/>
                </a:solidFill>
                <a:ea typeface="+mn-lt"/>
                <a:cs typeface="+mn-lt"/>
              </a:rPr>
              <a:t>3.    Emotions: How do emotions arise from brain activity and how do they influence behavior?</a:t>
            </a:r>
            <a:endParaRPr lang="en-US" sz="2400" dirty="0">
              <a:solidFill>
                <a:srgbClr val="FFFFFF"/>
              </a:solidFill>
            </a:endParaRPr>
          </a:p>
          <a:p>
            <a:r>
              <a:rPr lang="en-US" sz="2400" dirty="0">
                <a:solidFill>
                  <a:srgbClr val="FFFFFF"/>
                </a:solidFill>
                <a:ea typeface="+mn-lt"/>
                <a:cs typeface="+mn-lt"/>
              </a:rPr>
              <a:t>4.    Perception: How does the brain process sensory information to create our perception of the world?</a:t>
            </a:r>
            <a:endParaRPr lang="en-US" sz="2400" dirty="0">
              <a:solidFill>
                <a:srgbClr val="FFFFFF"/>
              </a:solidFill>
            </a:endParaRPr>
          </a:p>
          <a:p>
            <a:r>
              <a:rPr lang="en-US" sz="2400" dirty="0">
                <a:solidFill>
                  <a:srgbClr val="FFFFFF"/>
                </a:solidFill>
                <a:ea typeface="+mn-lt"/>
                <a:cs typeface="+mn-lt"/>
              </a:rPr>
              <a:t>5.    Free will: To what extent are our actions determined by our biology and environment, and to what extent do we have control over our choices?</a:t>
            </a:r>
            <a:endParaRPr lang="en-US" sz="2400" dirty="0">
              <a:solidFill>
                <a:srgbClr val="FFFFFF"/>
              </a:solidFill>
            </a:endParaRPr>
          </a:p>
          <a:p>
            <a:r>
              <a:rPr lang="en-US" sz="2400" dirty="0">
                <a:solidFill>
                  <a:srgbClr val="FFFFFF"/>
                </a:solidFill>
                <a:ea typeface="+mn-lt"/>
                <a:cs typeface="+mn-lt"/>
              </a:rPr>
              <a:t>6.    Imagination: How does the brain generate mental images and simulations of experiences that have not actually occurred?</a:t>
            </a:r>
            <a:endParaRPr lang="en-US" sz="2400" dirty="0">
              <a:solidFill>
                <a:srgbClr val="FFFFFF"/>
              </a:solidFill>
            </a:endParaRPr>
          </a:p>
          <a:p>
            <a:endParaRPr lang="en-US" sz="2400" dirty="0">
              <a:solidFill>
                <a:srgbClr val="FFFFFF"/>
              </a:solidFill>
            </a:endParaRPr>
          </a:p>
        </p:txBody>
      </p:sp>
      <p:sp>
        <p:nvSpPr>
          <p:cNvPr id="31" name="Arc 30">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8187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theme/theme1.xml><?xml version="1.0" encoding="utf-8"?>
<a:theme xmlns:a="http://schemas.openxmlformats.org/drawingml/2006/main" name="ShapesVTI">
  <a:themeElements>
    <a:clrScheme name="AnalogousFromRegularSeed_2SEEDS">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ShapesVTI</vt:lpstr>
      <vt:lpstr>The Mysteries of the Human Mind and Consciousness</vt:lpstr>
      <vt:lpstr>What is consciousness?</vt:lpstr>
      <vt:lpstr>What is consciousness</vt:lpstr>
      <vt:lpstr>Several theories have been proposed to explain consciousness:</vt:lpstr>
      <vt:lpstr>Here are some key points for several theories about the workings of consciousness:</vt:lpstr>
      <vt:lpstr>These are just a few of the many theories about the workings of consciousness, and each has its own strengths and weaknesses. Despite ongoing research, the exact nature of consciousness and how it arises from brain activity remains one of the biggest mysteries in science and philosophy.  </vt:lpstr>
      <vt:lpstr>The mysteries of the human mind</vt:lpstr>
      <vt:lpstr>The human mind is a complex and still largely mysterious entity that encompasses the brain, thoughts, emotions, consciousness, and behavior. Despite advances in neuroscience and psychology, much is still unknown about the workings of the human mind.</vt:lpstr>
      <vt:lpstr>Some of the mysteries of the human mind include: </vt:lpstr>
      <vt:lpstr>These are just a few of the many mysteries of the human mind that are the subject of ongoing research and investigation by scientists and philosophers. Despite many advances, much is still unknown about the human mind, and it remains one of the greatest mysteries in science. </vt:lpstr>
      <vt:lpstr>Advantages and disadvantages of understanding the mysteries of the human mind and consciousness: </vt:lpstr>
      <vt:lpstr>Advantages</vt:lpstr>
      <vt:lpstr>Disadvantages</vt:lpstr>
      <vt:lpstr>Overall, the study of the mysteries of the human mind and consciousness has the potential to bring about many benefits, but also raises important ethical and philosophical questions that need to be considered.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160</cp:revision>
  <dcterms:created xsi:type="dcterms:W3CDTF">2023-02-04T05:37:00Z</dcterms:created>
  <dcterms:modified xsi:type="dcterms:W3CDTF">2023-02-06T03:26:39Z</dcterms:modified>
</cp:coreProperties>
</file>