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notesMasterIdLst>
    <p:notesMasterId r:id="rId14"/>
  </p:notesMasterIdLst>
  <p:sldIdLst>
    <p:sldId id="293" r:id="rId5"/>
    <p:sldId id="303" r:id="rId6"/>
    <p:sldId id="294" r:id="rId7"/>
    <p:sldId id="296" r:id="rId8"/>
    <p:sldId id="297" r:id="rId9"/>
    <p:sldId id="298" r:id="rId10"/>
    <p:sldId id="299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 Ganesh" initials="SG" lastIdx="2" clrIdx="0">
    <p:extLst>
      <p:ext uri="{19B8F6BF-5375-455C-9EA6-DF929625EA0E}">
        <p15:presenceInfo xmlns:p15="http://schemas.microsoft.com/office/powerpoint/2012/main" userId="c4d09ca8a48284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E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1361" autoAdjust="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0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0B06F-1269-4058-B059-EC0FEC88E62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C8C51-C50B-4B02-81D1-D40E3948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8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C8C51-C50B-4B02-81D1-D40E394893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C8C51-C50B-4B02-81D1-D40E3948938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5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C8C51-C50B-4B02-81D1-D40E3948938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4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93900" y="6032500"/>
            <a:ext cx="4178300" cy="19685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C8C51-C50B-4B02-81D1-D40E3948938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04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C8C51-C50B-4B02-81D1-D40E3948938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6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A83B-756E-4097-B750-9E5E5C0DA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EC4AC-2976-4393-85B2-75EEC4269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74D41-0779-42AF-9B56-06E6B89A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A835-F3FE-466C-A6F1-E722582C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9CA9-57CF-4F58-AC61-5CB27FD6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8B86-AE4B-45E6-A22D-593F271D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2A136-3C9A-4E24-A3F9-E6F86866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D8C7-51C8-412E-B193-A5583FDC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FA6A-57CB-45D8-AC22-6D4892A9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1D0A-3DBB-45A9-A9AF-08DED456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0E838-0B2F-4DE1-8485-AB2179094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439A3-0E73-4EA7-A368-F18005FDF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00787-8D3A-488A-BA2E-2ECC521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A620-91C9-4E14-A873-515324D3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BBC0-92A3-4A4C-82A3-64F8B14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7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3FB6-7197-4474-AEFF-01BA19AF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29A7-2F4A-45BC-997D-787E24AD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5155-7B75-4823-AF11-E85CC8FF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C594-0B7E-4A03-9647-C97E820C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5672-2AC7-43B2-9888-6BAA6C5A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4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356E-8C3D-4EF5-9F06-07274467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A46C-81CF-4A03-9B9E-F0AE5CB3F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9F2AE-18BE-4D41-AED2-2B27AB3A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A6BE-54EC-4A8F-99B7-C4C76044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3995-2CAB-4A72-BDD2-E3621DA1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636C-4DE5-43E2-99E3-AC09FF5D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88B5-50B1-449D-8D3A-9D8AE049D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5B7D-614F-400E-911D-866BE244B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3225D-DF0B-4705-9567-2816ECF3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1AA3C-9510-4FE0-BBEA-330FDC5E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8660B-3316-4687-9226-23E8B09F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8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4A1E-D4A2-43C9-AF88-B8E452BF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4A22-8FF9-40F9-898C-18525E6B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F6D62-57FF-4457-8EE2-A1A2B0BED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F363F-41E4-4D97-BFB7-42CB72E3E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8B312-ABBA-4E82-8A6D-A593143C0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F904A-958C-4ED7-9F41-3B566B5D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B6FC0-5670-4E68-8521-83E84DED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98F34-DC66-4B31-B81F-3A3F155A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8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DBE0-4411-4919-9976-DFF5058E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676C0-E8AE-4D51-BF1A-A2F6A8B6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1FC6F-5D5A-4D0B-8C73-A84772C1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D8F4D-62C9-4D5A-A01D-6902F8F7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CF371-5C83-452A-BB4A-9DBC1103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D1608-787A-406E-9513-BCDBFF70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FB25-8743-48DF-ADFE-54EBC66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4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34B2-C477-4413-87EB-73339A58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EFFF-8188-4DE7-A7D8-8F4C214B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0F482-D620-4B9D-82E3-9C2577695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DD531-A809-4088-A0E3-98D2343F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CC076-A199-4E0E-9D18-25339F1B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72C46-FAE5-42FF-8669-1CD91F76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7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02A8-6507-4C05-B178-841DBF01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13AFD-D796-4975-808A-EDF517D7C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BE3C1-D112-4485-9E1E-F76C4DEE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63235-50E3-4591-9F6E-00CD57A1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739E2-8BF4-4DCE-9EA8-7CDF44FB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DF776-06B5-4496-9071-29F96992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FC13E-4386-49A0-8652-4DF4E9CE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26EB-A5B5-4D65-B980-E6E67A98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955F3-1991-437E-B08E-1535B3618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A04D-1764-40F9-8384-0B286B06E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1D46-8E2A-499E-B936-97A36A57F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44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57" y="2414426"/>
            <a:ext cx="10747225" cy="158156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>Software Testing For Test Case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4077" y="3427555"/>
            <a:ext cx="5517678" cy="5684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-CSA3723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57" y="2414426"/>
            <a:ext cx="10890393" cy="56843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parajita" panose="02020603050405020304" pitchFamily="18" charset="0"/>
                <a:cs typeface="Aparajita" panose="02020603050405020304" pitchFamily="18" charset="0"/>
              </a:rPr>
              <a:t>TITLE: </a:t>
            </a:r>
            <a:r>
              <a:rPr lang="en-US" sz="5400" dirty="0">
                <a:latin typeface="Centaur" panose="02030504050205020304" pitchFamily="18" charset="0"/>
              </a:rPr>
              <a:t>E-PAYMENT APPLICATION</a:t>
            </a:r>
            <a:endParaRPr lang="en-US" sz="5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2349" y="2914650"/>
            <a:ext cx="3919405" cy="10813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--PAYTM</a:t>
            </a:r>
          </a:p>
        </p:txBody>
      </p:sp>
    </p:spTree>
    <p:extLst>
      <p:ext uri="{BB962C8B-B14F-4D97-AF65-F5344CB8AC3E}">
        <p14:creationId xmlns:p14="http://schemas.microsoft.com/office/powerpoint/2010/main" val="1863053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8AAEFB-9B89-403E-A116-D5D59EF175BB}"/>
              </a:ext>
            </a:extLst>
          </p:cNvPr>
          <p:cNvSpPr txBox="1"/>
          <p:nvPr/>
        </p:nvSpPr>
        <p:spPr>
          <a:xfrm rot="10800000" flipV="1">
            <a:off x="2281189" y="302244"/>
            <a:ext cx="935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Britannic Bold" panose="020B0903060703020204" pitchFamily="34" charset="0"/>
              </a:rPr>
              <a:t>E-PAYMENT APPLICATIONS-PAYTM TEST CASES AND TEST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8F2C3-F5E4-4046-BF23-48DCCAA5BF34}"/>
              </a:ext>
            </a:extLst>
          </p:cNvPr>
          <p:cNvSpPr txBox="1"/>
          <p:nvPr/>
        </p:nvSpPr>
        <p:spPr>
          <a:xfrm>
            <a:off x="5640404" y="29742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FCB99-4C52-4E79-82DB-9797CC91170C}"/>
              </a:ext>
            </a:extLst>
          </p:cNvPr>
          <p:cNvSpPr txBox="1"/>
          <p:nvPr/>
        </p:nvSpPr>
        <p:spPr>
          <a:xfrm>
            <a:off x="972152" y="1395663"/>
            <a:ext cx="107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doni MT Black" panose="02070A03080606020203" pitchFamily="18" charset="0"/>
              </a:rPr>
              <a:t>AIM</a:t>
            </a:r>
            <a:r>
              <a:rPr lang="en-IN" dirty="0">
                <a:latin typeface="Bodoni MT Black" panose="02070A03080606020203" pitchFamily="18" charset="0"/>
              </a:rPr>
              <a:t>: </a:t>
            </a: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ANALYSIS  TEST CASES AND TEST CASE SCENARIOS FOR E-PAYMENT APPLICATION SUCH AS PAYTM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023E4-59A9-4053-8A54-C48B5B04A665}"/>
              </a:ext>
            </a:extLst>
          </p:cNvPr>
          <p:cNvSpPr txBox="1"/>
          <p:nvPr/>
        </p:nvSpPr>
        <p:spPr>
          <a:xfrm>
            <a:off x="5640404" y="29742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D980F-8885-43D8-840F-87AF68E2A1A2}"/>
              </a:ext>
            </a:extLst>
          </p:cNvPr>
          <p:cNvSpPr txBox="1"/>
          <p:nvPr/>
        </p:nvSpPr>
        <p:spPr>
          <a:xfrm>
            <a:off x="5640404" y="29742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3BC96-EB73-4E88-A7A3-67499BED53A0}"/>
              </a:ext>
            </a:extLst>
          </p:cNvPr>
          <p:cNvSpPr txBox="1"/>
          <p:nvPr/>
        </p:nvSpPr>
        <p:spPr>
          <a:xfrm>
            <a:off x="980173" y="1911568"/>
            <a:ext cx="10516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u="sng" dirty="0">
              <a:latin typeface="Arial Black" panose="020B0A04020102020204" pitchFamily="34" charset="0"/>
            </a:endParaRPr>
          </a:p>
          <a:p>
            <a:r>
              <a:rPr lang="en-IN" u="sng" dirty="0">
                <a:latin typeface="Arial Black" panose="020B0A04020102020204" pitchFamily="34" charset="0"/>
              </a:rPr>
              <a:t>APPLICATION:</a:t>
            </a:r>
          </a:p>
          <a:p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PAYTM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u="sng" dirty="0">
                <a:latin typeface="Arial Black" panose="020B0A04020102020204" pitchFamily="34" charset="0"/>
                <a:cs typeface="Aparajita" panose="02020603050405020304" pitchFamily="18" charset="0"/>
              </a:rPr>
              <a:t>MODEL:</a:t>
            </a:r>
          </a:p>
          <a:p>
            <a:endParaRPr lang="en-IN" u="sng" dirty="0">
              <a:latin typeface="Arial Black" panose="020B0A04020102020204" pitchFamily="34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PAYMENT AND BILLING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u="sng" dirty="0">
                <a:latin typeface="Arial Black" panose="020B0A04020102020204" pitchFamily="34" charset="0"/>
                <a:cs typeface="Aparajita" panose="02020603050405020304" pitchFamily="18" charset="0"/>
              </a:rPr>
              <a:t>TESTING TYPE:</a:t>
            </a:r>
          </a:p>
          <a:p>
            <a:endParaRPr lang="en-IN" u="sng" dirty="0">
              <a:latin typeface="Arial Black" panose="020B0A04020102020204" pitchFamily="34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  <a:cs typeface="Aparajita" panose="02020603050405020304" pitchFamily="18" charset="0"/>
              </a:rPr>
              <a:t>AUT(APPLICATION UNDER TEST)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  <a:cs typeface="Aparajita" panose="02020603050405020304" pitchFamily="18" charset="0"/>
              </a:rPr>
              <a:t>BLACK BOX TESTING</a:t>
            </a:r>
          </a:p>
        </p:txBody>
      </p:sp>
    </p:spTree>
    <p:extLst>
      <p:ext uri="{BB962C8B-B14F-4D97-AF65-F5344CB8AC3E}">
        <p14:creationId xmlns:p14="http://schemas.microsoft.com/office/powerpoint/2010/main" val="237984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2C6EC1-B88F-4BCE-A883-27608A65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15704"/>
              </p:ext>
            </p:extLst>
          </p:nvPr>
        </p:nvGraphicFramePr>
        <p:xfrm>
          <a:off x="152400" y="502217"/>
          <a:ext cx="11268075" cy="60917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56025">
                  <a:extLst>
                    <a:ext uri="{9D8B030D-6E8A-4147-A177-3AD203B41FA5}">
                      <a16:colId xmlns:a16="http://schemas.microsoft.com/office/drawing/2014/main" val="1155623012"/>
                    </a:ext>
                  </a:extLst>
                </a:gridCol>
                <a:gridCol w="3756025">
                  <a:extLst>
                    <a:ext uri="{9D8B030D-6E8A-4147-A177-3AD203B41FA5}">
                      <a16:colId xmlns:a16="http://schemas.microsoft.com/office/drawing/2014/main" val="74888977"/>
                    </a:ext>
                  </a:extLst>
                </a:gridCol>
                <a:gridCol w="3756025">
                  <a:extLst>
                    <a:ext uri="{9D8B030D-6E8A-4147-A177-3AD203B41FA5}">
                      <a16:colId xmlns:a16="http://schemas.microsoft.com/office/drawing/2014/main" val="259080238"/>
                    </a:ext>
                  </a:extLst>
                </a:gridCol>
              </a:tblGrid>
              <a:tr h="561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TEST SCENARIO 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DESCRIPTION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POSITIVE/NEGATIVE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62738"/>
                  </a:ext>
                </a:extLst>
              </a:tr>
              <a:tr h="1523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validate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successful payment, a success code is sent to the application and a confirmation page is shown to the user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1494"/>
                  </a:ext>
                </a:extLst>
              </a:tr>
              <a:tr h="1042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 if each of the payment options is selectable such 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UPI,Debit,credit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card,Net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25629"/>
                  </a:ext>
                </a:extLst>
              </a:tr>
              <a:tr h="1042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successful transaction check if the payment gateway returns to your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909906"/>
                  </a:ext>
                </a:extLst>
              </a:tr>
              <a:tr h="1042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successful payment, test all the necessary components, whether it is retrieved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79771"/>
                  </a:ext>
                </a:extLst>
              </a:tr>
              <a:tr h="801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if user enters valid card </a:t>
                      </a:r>
                      <a:r>
                        <a:rPr lang="en-IN" dirty="0" err="1"/>
                        <a:t>number,cvv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number,expiry</a:t>
                      </a:r>
                      <a:r>
                        <a:rPr lang="en-IN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259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150264-D981-4191-AE74-AEBF40EA6B65}"/>
              </a:ext>
            </a:extLst>
          </p:cNvPr>
          <p:cNvSpPr txBox="1"/>
          <p:nvPr/>
        </p:nvSpPr>
        <p:spPr>
          <a:xfrm>
            <a:off x="3009901" y="132885"/>
            <a:ext cx="1034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Arial Narrow" panose="020B0606020202030204" pitchFamily="34" charset="0"/>
              </a:rPr>
              <a:t>POSITIVE TEST SCENARIOS FOR E-PAYMENT APPLICATION PAYTM:</a:t>
            </a:r>
          </a:p>
        </p:txBody>
      </p:sp>
    </p:spTree>
    <p:extLst>
      <p:ext uri="{BB962C8B-B14F-4D97-AF65-F5344CB8AC3E}">
        <p14:creationId xmlns:p14="http://schemas.microsoft.com/office/powerpoint/2010/main" val="241111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E68AA0-AD16-4870-A30F-350CEDB15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05290"/>
              </p:ext>
            </p:extLst>
          </p:nvPr>
        </p:nvGraphicFramePr>
        <p:xfrm>
          <a:off x="400051" y="190500"/>
          <a:ext cx="11220450" cy="65392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40150">
                  <a:extLst>
                    <a:ext uri="{9D8B030D-6E8A-4147-A177-3AD203B41FA5}">
                      <a16:colId xmlns:a16="http://schemas.microsoft.com/office/drawing/2014/main" val="4117797982"/>
                    </a:ext>
                  </a:extLst>
                </a:gridCol>
                <a:gridCol w="3740150">
                  <a:extLst>
                    <a:ext uri="{9D8B030D-6E8A-4147-A177-3AD203B41FA5}">
                      <a16:colId xmlns:a16="http://schemas.microsoft.com/office/drawing/2014/main" val="882048608"/>
                    </a:ext>
                  </a:extLst>
                </a:gridCol>
                <a:gridCol w="3740150">
                  <a:extLst>
                    <a:ext uri="{9D8B030D-6E8A-4147-A177-3AD203B41FA5}">
                      <a16:colId xmlns:a16="http://schemas.microsoft.com/office/drawing/2014/main" val="970961746"/>
                    </a:ext>
                  </a:extLst>
                </a:gridCol>
              </a:tblGrid>
              <a:tr h="1015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TEST SCENARIO 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DESCRIPTION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POSITIVE/NEGATIVE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77658"/>
                  </a:ext>
                </a:extLst>
              </a:tr>
              <a:tr h="1015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if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session gets expired within the specified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59357"/>
                  </a:ext>
                </a:extLst>
              </a:tr>
              <a:tr h="1448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TS_PAYMENT7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Validate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person gets notified if the correct OTP is entered.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61956"/>
                  </a:ext>
                </a:extLst>
              </a:tr>
              <a:tr h="1015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TS_PAYMENT8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Validate if the user enters valid UPI 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81888"/>
                  </a:ext>
                </a:extLst>
              </a:tr>
              <a:tr h="1015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Validate if user enters valid account holder </a:t>
                      </a:r>
                      <a:r>
                        <a:rPr lang="en-IN" dirty="0" err="1"/>
                        <a:t>details,IFSC</a:t>
                      </a:r>
                      <a:r>
                        <a:rPr lang="en-IN" dirty="0"/>
                        <a:t> CODE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99182"/>
                  </a:ext>
                </a:extLst>
              </a:tr>
              <a:tr h="1015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TS_PAYMENT10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Validate if transaction failed refunded amount credited or not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1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9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E3496-9005-4208-8453-86E4EAAEDEBB}"/>
              </a:ext>
            </a:extLst>
          </p:cNvPr>
          <p:cNvSpPr txBox="1"/>
          <p:nvPr/>
        </p:nvSpPr>
        <p:spPr>
          <a:xfrm>
            <a:off x="2247901" y="152402"/>
            <a:ext cx="930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 Antiqua" panose="02040602050305030304" pitchFamily="18" charset="0"/>
              </a:rPr>
              <a:t>NEGATIVE  TEST SCENARIOS FOR E-PAYMENT APPLICATION PAYTM: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187779-77D3-40B9-88A6-330283F0A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89590"/>
              </p:ext>
            </p:extLst>
          </p:nvPr>
        </p:nvGraphicFramePr>
        <p:xfrm>
          <a:off x="638177" y="719668"/>
          <a:ext cx="10915647" cy="61775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38549">
                  <a:extLst>
                    <a:ext uri="{9D8B030D-6E8A-4147-A177-3AD203B41FA5}">
                      <a16:colId xmlns:a16="http://schemas.microsoft.com/office/drawing/2014/main" val="1667273470"/>
                    </a:ext>
                  </a:extLst>
                </a:gridCol>
                <a:gridCol w="3638549">
                  <a:extLst>
                    <a:ext uri="{9D8B030D-6E8A-4147-A177-3AD203B41FA5}">
                      <a16:colId xmlns:a16="http://schemas.microsoft.com/office/drawing/2014/main" val="2981924048"/>
                    </a:ext>
                  </a:extLst>
                </a:gridCol>
                <a:gridCol w="3638549">
                  <a:extLst>
                    <a:ext uri="{9D8B030D-6E8A-4147-A177-3AD203B41FA5}">
                      <a16:colId xmlns:a16="http://schemas.microsoft.com/office/drawing/2014/main" val="2043146770"/>
                    </a:ext>
                  </a:extLst>
                </a:gridCol>
              </a:tblGrid>
              <a:tr h="950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TEST SCENARIO 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DESCRIPTION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POSITIVE/NEGATIVE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31181"/>
                  </a:ext>
                </a:extLst>
              </a:tr>
              <a:tr h="950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Validate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person gets notified if the Incorrect OTP is entered.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43569"/>
                  </a:ext>
                </a:extLst>
              </a:tr>
              <a:tr h="950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Validate if the user enters invalid UPI 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68623"/>
                  </a:ext>
                </a:extLst>
              </a:tr>
              <a:tr h="950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Validate if transaction failed refunded amount not credited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68731"/>
                  </a:ext>
                </a:extLst>
              </a:tr>
              <a:tr h="950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Validate if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session gets expired within the specified time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3789"/>
                  </a:ext>
                </a:extLst>
              </a:tr>
              <a:tr h="950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 if each of the payment options is not selectable such as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UPI,Debit,credit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card,Net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Banking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0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6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5C6AAF-48E6-443B-B79F-649733F65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47169"/>
              </p:ext>
            </p:extLst>
          </p:nvPr>
        </p:nvGraphicFramePr>
        <p:xfrm>
          <a:off x="457200" y="295275"/>
          <a:ext cx="11277600" cy="6029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271891176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25081181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163104945"/>
                    </a:ext>
                  </a:extLst>
                </a:gridCol>
              </a:tblGrid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TEST SCENARIO 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DESCRIPTION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POSITIVE/NEGATIVE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00017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Validate if user enters invalid card </a:t>
                      </a:r>
                      <a:r>
                        <a:rPr lang="en-IN" dirty="0" err="1"/>
                        <a:t>number,cvv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number,expiry</a:t>
                      </a:r>
                      <a:r>
                        <a:rPr lang="en-IN" dirty="0"/>
                        <a:t> date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01894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TS_PAYMENT7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transaction gets canceled if the wrong OTP is entered.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86908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TS_PAYMENT8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payment gateway stops responding during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18497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amount deducted is the not same as the amount mentioned.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73551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TS_PAYMENT10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if duplicate transactions are made by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Negative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52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97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C6A10-788F-41EF-8472-841A4439B425}"/>
              </a:ext>
            </a:extLst>
          </p:cNvPr>
          <p:cNvSpPr txBox="1"/>
          <p:nvPr/>
        </p:nvSpPr>
        <p:spPr>
          <a:xfrm>
            <a:off x="2238374" y="161925"/>
            <a:ext cx="917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Arial Rounded MT Bold" panose="020F0704030504030204" pitchFamily="34" charset="0"/>
              </a:rPr>
              <a:t>POSITIVE TEST CASES FOR E-PAYMENT APPLICATIONS PAYTM: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7AB98-EA40-4611-81CB-AA839DB2BFD0}"/>
              </a:ext>
            </a:extLst>
          </p:cNvPr>
          <p:cNvSpPr txBox="1"/>
          <p:nvPr/>
        </p:nvSpPr>
        <p:spPr>
          <a:xfrm>
            <a:off x="466726" y="871537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PAYMENT MODEL: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4864-D061-49B7-BF4B-6DFACA29F013}"/>
              </a:ext>
            </a:extLst>
          </p:cNvPr>
          <p:cNvSpPr txBox="1"/>
          <p:nvPr/>
        </p:nvSpPr>
        <p:spPr>
          <a:xfrm>
            <a:off x="466726" y="1581150"/>
            <a:ext cx="11050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Verify if user enters valid card </a:t>
            </a:r>
            <a:r>
              <a:rPr lang="en-IN" dirty="0" err="1"/>
              <a:t>number,cvv</a:t>
            </a:r>
            <a:r>
              <a:rPr lang="en-IN" dirty="0"/>
              <a:t> </a:t>
            </a:r>
            <a:r>
              <a:rPr lang="en-IN" dirty="0" err="1"/>
              <a:t>number,expiry</a:t>
            </a:r>
            <a:r>
              <a:rPr lang="en-IN" dirty="0"/>
              <a:t> date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Verify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 successful payment, a success code is sent to the application and a confirmation page is shown to the user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Verify Validate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if the person gets notified if the correct OTP is entered.</a:t>
            </a:r>
            <a:b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Verify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if each of the payment options is selectable such as </a:t>
            </a:r>
            <a:r>
              <a:rPr lang="en-US" sz="18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UPI,Debit,credit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card,Net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Banking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Verify if the user enters valid UPI 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Verify if user enters valid account holder </a:t>
            </a:r>
            <a:r>
              <a:rPr lang="en-IN" dirty="0" err="1"/>
              <a:t>details,IFSC</a:t>
            </a:r>
            <a:r>
              <a:rPr lang="en-IN" dirty="0"/>
              <a:t> </a:t>
            </a:r>
            <a:r>
              <a:rPr lang="en-IN" dirty="0" err="1"/>
              <a:t>CODE,Account</a:t>
            </a:r>
            <a:r>
              <a:rPr lang="en-IN" dirty="0"/>
              <a:t> Number and Branch 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Verify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After successful payment, test all the necessary components, whether it is retrieved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3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B9BD5-5AD1-447F-8BDF-798CFEF00D96}"/>
              </a:ext>
            </a:extLst>
          </p:cNvPr>
          <p:cNvSpPr txBox="1"/>
          <p:nvPr/>
        </p:nvSpPr>
        <p:spPr>
          <a:xfrm>
            <a:off x="2381250" y="104775"/>
            <a:ext cx="854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Arial Rounded MT Bold" panose="020F0704030504030204" pitchFamily="34" charset="0"/>
              </a:rPr>
              <a:t>NEGATIVE TEST CASES FOR E-PAYMENT APPLICATIONS PAYTM: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CF2A5-5CCA-4022-8ED7-5F21040BB84C}"/>
              </a:ext>
            </a:extLst>
          </p:cNvPr>
          <p:cNvSpPr txBox="1"/>
          <p:nvPr/>
        </p:nvSpPr>
        <p:spPr>
          <a:xfrm>
            <a:off x="295275" y="1019174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PAYMENT MODEL: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7D07B-487D-406A-86C9-841966E94818}"/>
              </a:ext>
            </a:extLst>
          </p:cNvPr>
          <p:cNvSpPr txBox="1"/>
          <p:nvPr/>
        </p:nvSpPr>
        <p:spPr>
          <a:xfrm>
            <a:off x="295275" y="1781174"/>
            <a:ext cx="11334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Verify </a:t>
            </a:r>
            <a:r>
              <a:rPr lang="en-IN" dirty="0"/>
              <a:t>if user enters invalid card </a:t>
            </a:r>
            <a:r>
              <a:rPr lang="en-IN" dirty="0" err="1"/>
              <a:t>number,cvv</a:t>
            </a:r>
            <a:r>
              <a:rPr lang="en-IN" dirty="0"/>
              <a:t> </a:t>
            </a:r>
            <a:r>
              <a:rPr lang="en-IN" dirty="0" err="1"/>
              <a:t>number,expiry</a:t>
            </a:r>
            <a:r>
              <a:rPr lang="en-IN" dirty="0"/>
              <a:t> date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Verify if transaction failed and money debited from bank account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Verify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if each of the payment options is  not selectable such as </a:t>
            </a:r>
            <a:r>
              <a:rPr lang="en-US" sz="18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UPI,Debit,credit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card,Net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Banking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Verify </a:t>
            </a:r>
            <a:r>
              <a:rPr lang="en-IN" dirty="0"/>
              <a:t> if user enters invalid account holder </a:t>
            </a:r>
            <a:r>
              <a:rPr lang="en-IN" dirty="0" err="1"/>
              <a:t>details,IFSC</a:t>
            </a:r>
            <a:r>
              <a:rPr lang="en-IN" dirty="0"/>
              <a:t> </a:t>
            </a:r>
            <a:r>
              <a:rPr lang="en-IN" dirty="0" err="1"/>
              <a:t>CODE,Account</a:t>
            </a:r>
            <a:r>
              <a:rPr lang="en-IN" dirty="0"/>
              <a:t> Number and Branch 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Verify  if the transaction failed due to some technical issues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Verify if user enters invalid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Otp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Validate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if payment gateway stops responding during payment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Validate if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if the session gets expired within the specified time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1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71af3243-3dd4-4a8d-8c0d-dd76da1f02a5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16c05727-aa75-4e4a-9b5f-8a80a116589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670</Words>
  <Application>Microsoft Office PowerPoint</Application>
  <PresentationFormat>Widescreen</PresentationFormat>
  <Paragraphs>133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Algerian</vt:lpstr>
      <vt:lpstr>Aparajita</vt:lpstr>
      <vt:lpstr>Arial</vt:lpstr>
      <vt:lpstr>Arial Black</vt:lpstr>
      <vt:lpstr>Arial Narrow</vt:lpstr>
      <vt:lpstr>Arial Rounded MT Bold</vt:lpstr>
      <vt:lpstr>Bodoni MT Black</vt:lpstr>
      <vt:lpstr>Book Antiqua</vt:lpstr>
      <vt:lpstr>Britannic Bold</vt:lpstr>
      <vt:lpstr>Calibri</vt:lpstr>
      <vt:lpstr>Calibri Light</vt:lpstr>
      <vt:lpstr>Cambria</vt:lpstr>
      <vt:lpstr>Centaur</vt:lpstr>
      <vt:lpstr>Wingdings</vt:lpstr>
      <vt:lpstr>Office Theme</vt:lpstr>
      <vt:lpstr>Software Testing For Test Case Design</vt:lpstr>
      <vt:lpstr>TITLE: E-PAYMENT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For Test Case Design</dc:title>
  <dc:creator>Sai Ganesh</dc:creator>
  <cp:lastModifiedBy>Sai Ganesh</cp:lastModifiedBy>
  <cp:revision>9</cp:revision>
  <dcterms:created xsi:type="dcterms:W3CDTF">2022-09-16T03:03:28Z</dcterms:created>
  <dcterms:modified xsi:type="dcterms:W3CDTF">2022-09-16T05:16:31Z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