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1156" r:id="rId3"/>
    <p:sldId id="1157" r:id="rId4"/>
    <p:sldId id="1158" r:id="rId5"/>
    <p:sldId id="1144" r:id="rId6"/>
    <p:sldId id="1331" r:id="rId7"/>
    <p:sldId id="1312" r:id="rId8"/>
    <p:sldId id="1313" r:id="rId9"/>
    <p:sldId id="1469" r:id="rId10"/>
    <p:sldId id="1159" r:id="rId11"/>
    <p:sldId id="1252" r:id="rId12"/>
    <p:sldId id="1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55" d="100"/>
          <a:sy n="155" d="100"/>
        </p:scale>
        <p:origin x="8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faq/programming.html#why-am-i-getting-an-unboundlocalerror-when-the-variable-has-a-valu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if-</a:t>
            </a:r>
            <a:r>
              <a:rPr lang="en-GB" dirty="0" err="1"/>
              <a:t>elif</a:t>
            </a:r>
            <a:r>
              <a:rPr lang="en-GB" dirty="0"/>
              <a:t> ladder is a way of picking from several different options.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0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warning is a </a:t>
            </a:r>
            <a:r>
              <a:rPr lang="en-GB" dirty="0" err="1"/>
              <a:t>StopIteration</a:t>
            </a:r>
            <a:r>
              <a:rPr lang="en-GB" dirty="0"/>
              <a:t> exception.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default parameter is omitted and iterator is exhausted, it raises </a:t>
            </a:r>
            <a:r>
              <a:rPr lang="en-US" dirty="0" err="1"/>
              <a:t>StopIteration</a:t>
            </a:r>
            <a:endParaRPr lang="en-GB" dirty="0"/>
          </a:p>
          <a:p>
            <a:r>
              <a:rPr lang="en-GB" dirty="0"/>
              <a:t>We'll deal with exceptions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4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with the following program:</a:t>
            </a:r>
          </a:p>
          <a:p>
            <a:r>
              <a:rPr lang="en-GB" dirty="0"/>
              <a:t>a = input()</a:t>
            </a:r>
          </a:p>
          <a:p>
            <a:r>
              <a:rPr lang="en-GB" dirty="0"/>
              <a:t>print(a)</a:t>
            </a:r>
          </a:p>
          <a:p>
            <a:r>
              <a:rPr lang="en-GB" dirty="0"/>
              <a:t>See if you can work out how to join two of them with a pipe as well!</a:t>
            </a:r>
          </a:p>
          <a:p>
            <a:endParaRPr lang="en-GB" dirty="0"/>
          </a:p>
          <a:p>
            <a:r>
              <a:rPr lang="en-GB" dirty="0"/>
              <a:t>For Windows, see:</a:t>
            </a:r>
          </a:p>
          <a:p>
            <a:r>
              <a:rPr lang="en-GB" dirty="0"/>
              <a:t>https://technet.microsoft.com/en-gb/library/bb490982.aspx</a:t>
            </a:r>
          </a:p>
          <a:p>
            <a:r>
              <a:rPr lang="en-GB" dirty="0"/>
              <a:t>Also works on POSIX (Linux; MacOS; etc.)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https://docs.python.org/2/library/stdtypes.html#str.split</a:t>
            </a:r>
          </a:p>
          <a:p>
            <a:endParaRPr lang="en-GB" dirty="0"/>
          </a:p>
          <a:p>
            <a:r>
              <a:rPr lang="en-GB" dirty="0"/>
              <a:t>If the code for finding out if</a:t>
            </a:r>
            <a:r>
              <a:rPr lang="en-GB" baseline="0" dirty="0"/>
              <a:t> a character is a number is:</a:t>
            </a:r>
          </a:p>
          <a:p>
            <a:r>
              <a:rPr lang="en-GB" dirty="0" err="1"/>
              <a:t>str.isdigit</a:t>
            </a:r>
            <a:r>
              <a:rPr lang="en-GB" dirty="0"/>
              <a:t>()</a:t>
            </a:r>
          </a:p>
          <a:p>
            <a:r>
              <a:rPr lang="en-GB" baseline="0" dirty="0"/>
              <a:t>and the </a:t>
            </a:r>
            <a:r>
              <a:rPr lang="en-GB" baseline="0" dirty="0" err="1"/>
              <a:t>ascii</a:t>
            </a:r>
            <a:r>
              <a:rPr lang="en-GB" baseline="0" dirty="0"/>
              <a:t> number for a decimal point is 46, </a:t>
            </a:r>
          </a:p>
          <a:p>
            <a:r>
              <a:rPr lang="en-GB" baseline="0" dirty="0"/>
              <a:t>can you write code to automatically recognise the separators?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9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6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more on this, see: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https://docs.python.org/3/faq/programming.html#why-am-i-getting-an-unboundlocalerror-when-the-variable-has-a-value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7" y="-199667"/>
            <a:ext cx="8520600" cy="5727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461042"/>
            <a:ext cx="8520600" cy="4177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2022-02-11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3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181258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5">
            <a:alphaModFix/>
          </a:blip>
          <a:srcRect r="79347"/>
          <a:stretch/>
        </p:blipFill>
        <p:spPr>
          <a:xfrm>
            <a:off x="8651720" y="-96781"/>
            <a:ext cx="395171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601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Did Not Cover Last Week but You Were Supposed to Study on Your 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6B5-2884-514B-8369-45584C7B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5E7CCA-E84D-ED41-B769-2361DD89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91" y="531342"/>
            <a:ext cx="3317872" cy="92675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add(num1, num2):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num1 + num2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184A85-8EE7-0247-80BC-3FF465262D61}"/>
              </a:ext>
            </a:extLst>
          </p:cNvPr>
          <p:cNvSpPr txBox="1">
            <a:spLocks/>
          </p:cNvSpPr>
          <p:nvPr/>
        </p:nvSpPr>
        <p:spPr>
          <a:xfrm>
            <a:off x="331490" y="1713472"/>
            <a:ext cx="3647385" cy="926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add(num1 =0, num2=0):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num1 + num2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09C14-A3FB-B843-A6E1-EF768013D0A7}"/>
              </a:ext>
            </a:extLst>
          </p:cNvPr>
          <p:cNvSpPr txBox="1">
            <a:spLocks/>
          </p:cNvSpPr>
          <p:nvPr/>
        </p:nvSpPr>
        <p:spPr>
          <a:xfrm>
            <a:off x="331489" y="2758647"/>
            <a:ext cx="3647385" cy="926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funct1(num1, num2):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2*num1 + num2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F536D-73D6-1B41-B635-CCC9043E5964}"/>
              </a:ext>
            </a:extLst>
          </p:cNvPr>
          <p:cNvSpPr txBox="1">
            <a:spLocks/>
          </p:cNvSpPr>
          <p:nvPr/>
        </p:nvSpPr>
        <p:spPr>
          <a:xfrm>
            <a:off x="4423719" y="531342"/>
            <a:ext cx="4637903" cy="245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 (num1, num2, *others):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= num1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+= num2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others: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C9D70-D51B-554B-B673-1D71847EAF9C}"/>
              </a:ext>
            </a:extLst>
          </p:cNvPr>
          <p:cNvSpPr/>
          <p:nvPr/>
        </p:nvSpPr>
        <p:spPr>
          <a:xfrm>
            <a:off x="323251" y="3945657"/>
            <a:ext cx="4572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 (num1, num2, num3, num4):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num1 + num2 + num3 + num4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answer = sum(*a)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A0E34-4ED7-614F-96BB-FE005546FE18}"/>
              </a:ext>
            </a:extLst>
          </p:cNvPr>
          <p:cNvSpPr/>
          <p:nvPr/>
        </p:nvSpPr>
        <p:spPr>
          <a:xfrm>
            <a:off x="5243384" y="3646004"/>
            <a:ext cx="357736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sum(*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</p:txBody>
      </p:sp>
    </p:spTree>
    <p:extLst>
      <p:ext uri="{BB962C8B-B14F-4D97-AF65-F5344CB8AC3E}">
        <p14:creationId xmlns:p14="http://schemas.microsoft.com/office/powerpoint/2010/main" val="14897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9BA241-B550-B746-BDA6-A7F6C5E98FDA}"/>
              </a:ext>
            </a:extLst>
          </p:cNvPr>
          <p:cNvSpPr/>
          <p:nvPr/>
        </p:nvSpPr>
        <p:spPr>
          <a:xfrm>
            <a:off x="477075" y="1335104"/>
            <a:ext cx="6912266" cy="9574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8AC40-7C24-9B49-974D-1D88F5DD9C8A}"/>
              </a:ext>
            </a:extLst>
          </p:cNvPr>
          <p:cNvSpPr/>
          <p:nvPr/>
        </p:nvSpPr>
        <p:spPr>
          <a:xfrm>
            <a:off x="477075" y="2394409"/>
            <a:ext cx="6912266" cy="309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DBBC-040F-4EFD-930A-8B7671A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Flexible parameterisation: 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01C6-F423-4383-BDEB-E230AA33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29" y="629596"/>
            <a:ext cx="8436266" cy="29132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same can be done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GB" dirty="0"/>
              <a:t>is the dictionary unpacking operator), which will make a dictionary from unallocated </a:t>
            </a:r>
            <a:r>
              <a:rPr lang="en-GB" dirty="0" err="1"/>
              <a:t>kwargs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1463" dirty="0"/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46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 (a, **details):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first = details["first"]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surname = details["surname"]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print (first + " " + surname + " has " + a + " pounds")</a:t>
            </a:r>
          </a:p>
          <a:p>
            <a:pPr marL="0" indent="0">
              <a:buNone/>
            </a:pPr>
            <a:endParaRPr lang="en-GB" sz="146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6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("5", first="George", surname="Formby")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Note that you can't use one of these to override other variables. If nothing is allocated, the dictionary is empty.</a:t>
            </a:r>
          </a:p>
        </p:txBody>
      </p:sp>
    </p:spTree>
    <p:extLst>
      <p:ext uri="{BB962C8B-B14F-4D97-AF65-F5344CB8AC3E}">
        <p14:creationId xmlns:p14="http://schemas.microsoft.com/office/powerpoint/2010/main" val="35235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91721-A5D7-1947-8E01-404ABA00EFAB}"/>
              </a:ext>
            </a:extLst>
          </p:cNvPr>
          <p:cNvSpPr/>
          <p:nvPr/>
        </p:nvSpPr>
        <p:spPr>
          <a:xfrm>
            <a:off x="389382" y="1531941"/>
            <a:ext cx="6802249" cy="245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E73A-1129-41B0-B990-F8407F40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0AB2-6ADA-4AED-AFAE-DC6C64F5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83" y="542097"/>
            <a:ext cx="8520600" cy="36107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Variables outside of functions in scripts are global: in theory they can be seen anywhere. </a:t>
            </a:r>
          </a:p>
          <a:p>
            <a:pPr marL="0" indent="0">
              <a:buNone/>
            </a:pPr>
            <a:r>
              <a:rPr lang="en-GB" dirty="0"/>
              <a:t>However, the rule about local assignments creating local variables undermines this. </a:t>
            </a:r>
          </a:p>
          <a:p>
            <a:pPr marL="0" indent="0">
              <a:buNone/>
            </a:pPr>
            <a:r>
              <a:rPr lang="en-GB" dirty="0"/>
              <a:t>To force a local assignment to a global variable,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GB" dirty="0"/>
              <a:t> keyword, thus: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 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global b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 = 20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print(b) 	# Prints 20.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		# Prints 10.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		# Now prints 20 as the function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#   changes the global b.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8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0E0-904A-46EB-BB0B-EB43343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42151"/>
            <a:ext cx="8270789" cy="572700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The if-else-if ladder with a nested compound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3E0-3238-4E8E-BB84-3D874462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88" y="481044"/>
            <a:ext cx="2285193" cy="29376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condition-1: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condition-2: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condition-A: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condition-3: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line always done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4E0EB-D851-024C-A8D9-4A615CB5046E}"/>
              </a:ext>
            </a:extLst>
          </p:cNvPr>
          <p:cNvSpPr txBox="1">
            <a:spLocks/>
          </p:cNvSpPr>
          <p:nvPr/>
        </p:nvSpPr>
        <p:spPr>
          <a:xfrm>
            <a:off x="2776153" y="432001"/>
            <a:ext cx="3202541" cy="251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762" indent="0">
              <a:buNone/>
            </a:pPr>
            <a:r>
              <a:rPr lang="en-US" sz="1400" b="1" dirty="0"/>
              <a:t>Logical Operators in Python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&lt;	less than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&lt;=	less than or equal to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&gt;	greater than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&gt;=	greater than or equal to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==	equal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!=	not equal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and	both must be true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or	one or both must be true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not	reverses the truth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5E2C-EAAA-ED4D-9935-0EE331AD941F}"/>
              </a:ext>
            </a:extLst>
          </p:cNvPr>
          <p:cNvSpPr/>
          <p:nvPr/>
        </p:nvSpPr>
        <p:spPr>
          <a:xfrm>
            <a:off x="3562866" y="2914132"/>
            <a:ext cx="288736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 =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(a):		#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not (a):	# False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8FFD5574-4917-0443-83D5-C78459C244DE}"/>
              </a:ext>
            </a:extLst>
          </p:cNvPr>
          <p:cNvSpPr/>
          <p:nvPr/>
        </p:nvSpPr>
        <p:spPr>
          <a:xfrm rot="5400000">
            <a:off x="2843426" y="2881374"/>
            <a:ext cx="738663" cy="552921"/>
          </a:xfrm>
          <a:prstGeom prst="bentUpArrow">
            <a:avLst>
              <a:gd name="adj1" fmla="val 16061"/>
              <a:gd name="adj2" fmla="val 20530"/>
              <a:gd name="adj3" fmla="val 22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2057B-957E-FA40-B9D9-39FC85182353}"/>
              </a:ext>
            </a:extLst>
          </p:cNvPr>
          <p:cNvSpPr txBox="1"/>
          <p:nvPr/>
        </p:nvSpPr>
        <p:spPr>
          <a:xfrm>
            <a:off x="301488" y="3779167"/>
            <a:ext cx="62408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 == 2) or (b == 3):		# If a == 2 OR b == 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 == 2) and (b == 3):		# If a == 2 AND b ==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867D-B59B-1149-A5E8-F185CA176C1C}"/>
              </a:ext>
            </a:extLst>
          </p:cNvPr>
          <p:cNvSpPr txBox="1"/>
          <p:nvPr/>
        </p:nvSpPr>
        <p:spPr>
          <a:xfrm>
            <a:off x="301488" y="4428758"/>
            <a:ext cx="44807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y &lt; z:  # Is (x &lt; y) and (y &lt; z)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 x &lt; y &gt; z   # Is fine.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6EB4E-6726-DA4D-BCB1-0605DCCF74CD}"/>
              </a:ext>
            </a:extLst>
          </p:cNvPr>
          <p:cNvSpPr/>
          <p:nvPr/>
        </p:nvSpPr>
        <p:spPr>
          <a:xfrm>
            <a:off x="4834803" y="4428758"/>
            <a:ext cx="40077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if condition else y</a:t>
            </a:r>
          </a:p>
          <a:p>
            <a:pPr marL="0" indent="0">
              <a:buNone/>
            </a:pPr>
            <a:r>
              <a:rPr lang="en-GB" dirty="0"/>
              <a:t># which means: x if condition; y if not condition.</a:t>
            </a:r>
          </a:p>
        </p:txBody>
      </p:sp>
    </p:spTree>
    <p:extLst>
      <p:ext uri="{BB962C8B-B14F-4D97-AF65-F5344CB8AC3E}">
        <p14:creationId xmlns:p14="http://schemas.microsoft.com/office/powerpoint/2010/main" val="3938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E761-2C31-6043-AE30-E17D913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For Loops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4552D-6A19-D141-A6FC-AE92730F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2" y="500113"/>
            <a:ext cx="3309633" cy="275383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Condition-1: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Condition-2: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Condition-3: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F3764-2838-434B-AA6E-DE6DBF0FD25F}"/>
              </a:ext>
            </a:extLst>
          </p:cNvPr>
          <p:cNvSpPr txBox="1"/>
          <p:nvPr/>
        </p:nvSpPr>
        <p:spPr>
          <a:xfrm>
            <a:off x="3756454" y="1408671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ends looping entirely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EB453-2429-3049-ACB9-957EEAA97511}"/>
              </a:ext>
            </a:extLst>
          </p:cNvPr>
          <p:cNvSpPr/>
          <p:nvPr/>
        </p:nvSpPr>
        <p:spPr>
          <a:xfrm>
            <a:off x="3756454" y="2251673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ends current loop and starts next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C568F-FE48-5341-A195-FA7427AA2606}"/>
              </a:ext>
            </a:extLst>
          </p:cNvPr>
          <p:cNvSpPr/>
          <p:nvPr/>
        </p:nvSpPr>
        <p:spPr>
          <a:xfrm>
            <a:off x="3756454" y="2836973"/>
            <a:ext cx="4147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only works only if the while loop ends successfully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14589-1B50-324C-A5DB-44A0E6B3B4C9}"/>
              </a:ext>
            </a:extLst>
          </p:cNvPr>
          <p:cNvSpPr txBox="1">
            <a:spLocks/>
          </p:cNvSpPr>
          <p:nvPr/>
        </p:nvSpPr>
        <p:spPr>
          <a:xfrm>
            <a:off x="174972" y="3789171"/>
            <a:ext cx="7290055" cy="1234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loop_control_target_variable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loop_control_target_variable2 in sequence2: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# do this</a:t>
            </a:r>
          </a:p>
          <a:p>
            <a:pPr marL="0" indent="0">
              <a:buFont typeface="Arial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51DA-B381-1A46-8B6A-39B878E9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CA3711-96F6-154F-9071-2DE8B75D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9" y="508080"/>
            <a:ext cx="7850822" cy="24740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['Jim','Liz','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Adam','Sam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[10,20,30,15,22]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zip(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[0]] =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OUTPUT: {'Jim': 10, 'Liz': 20, 'Eva': 30, 'Adam': 15, 'Sam': 22}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2CE19-63ED-A343-95DA-960767D6C796}"/>
              </a:ext>
            </a:extLst>
          </p:cNvPr>
          <p:cNvSpPr txBox="1"/>
          <p:nvPr/>
        </p:nvSpPr>
        <p:spPr>
          <a:xfrm>
            <a:off x="3023288" y="992487"/>
            <a:ext cx="430838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zip() maps the similar index of multiple containers so that they can be used just using as single entity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4C2D53-B22E-AE4A-8A13-5058126A6C3C}"/>
              </a:ext>
            </a:extLst>
          </p:cNvPr>
          <p:cNvCxnSpPr/>
          <p:nvPr/>
        </p:nvCxnSpPr>
        <p:spPr>
          <a:xfrm>
            <a:off x="1845276" y="1276865"/>
            <a:ext cx="1054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D7805-023B-7A43-B7D2-9B03F86F4D85}"/>
              </a:ext>
            </a:extLst>
          </p:cNvPr>
          <p:cNvSpPr/>
          <p:nvPr/>
        </p:nvSpPr>
        <p:spPr>
          <a:xfrm>
            <a:off x="380931" y="3330361"/>
            <a:ext cx="3906099" cy="1391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BE12-039D-488B-AF6F-8C7BC6D1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r>
              <a:rPr lang="en-GB" dirty="0"/>
              <a:t>: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7197-36F7-489F-9327-99343384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28" y="1596558"/>
            <a:ext cx="8520600" cy="3087203"/>
          </a:xfrm>
        </p:spPr>
        <p:txBody>
          <a:bodyPr>
            <a:normAutofit fontScale="85000"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next(iterator, default)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have any doubts about the iterator returning a value, this will return a default value at the end of the iterator. Obviously make sure it doesn't create an infinite loop. </a:t>
            </a:r>
          </a:p>
          <a:p>
            <a:pPr marL="0" indent="0">
              <a:buNone/>
            </a:pPr>
            <a:r>
              <a:rPr lang="en-GB" dirty="0"/>
              <a:t>If the default isn't given, it produces a warning at the end.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print(next(it, "missing"))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666A5-A300-48C8-A002-F6285DF5BF37}"/>
              </a:ext>
            </a:extLst>
          </p:cNvPr>
          <p:cNvSpPr txBox="1"/>
          <p:nvPr/>
        </p:nvSpPr>
        <p:spPr>
          <a:xfrm>
            <a:off x="4929027" y="3575764"/>
            <a:ext cx="745717" cy="9002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endParaRPr lang="en-GB" sz="101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92FDD-FD73-204D-B9DD-6ABD88A4BB1E}"/>
              </a:ext>
            </a:extLst>
          </p:cNvPr>
          <p:cNvSpPr/>
          <p:nvPr/>
        </p:nvSpPr>
        <p:spPr>
          <a:xfrm>
            <a:off x="380931" y="492672"/>
            <a:ext cx="6036345" cy="5770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Open Sans"/>
              </a:rPr>
              <a:t>next() returns the next item from the iterator.</a:t>
            </a:r>
          </a:p>
          <a:p>
            <a:endParaRPr lang="en-US" sz="1050" dirty="0">
              <a:solidFill>
                <a:schemeClr val="bg1"/>
              </a:solidFill>
              <a:latin typeface="Open Sans"/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We use the next() function to manually iterate through all the items of an iterator.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DD27-44C5-DC49-90E5-67343C74C42A}"/>
              </a:ext>
            </a:extLst>
          </p:cNvPr>
          <p:cNvSpPr/>
          <p:nvPr/>
        </p:nvSpPr>
        <p:spPr>
          <a:xfrm>
            <a:off x="3160930" y="1369030"/>
            <a:ext cx="502762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Open Sans"/>
              </a:rPr>
              <a:t>this value is returned if the iterator is exhausted (no items left)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94AACE5A-0F8E-3640-A7C5-F1F0857008A1}"/>
              </a:ext>
            </a:extLst>
          </p:cNvPr>
          <p:cNvSpPr/>
          <p:nvPr/>
        </p:nvSpPr>
        <p:spPr>
          <a:xfrm rot="16200000" flipV="1">
            <a:off x="2619516" y="1434645"/>
            <a:ext cx="443589" cy="443572"/>
          </a:xfrm>
          <a:prstGeom prst="bentUpArrow">
            <a:avLst>
              <a:gd name="adj1" fmla="val 13421"/>
              <a:gd name="adj2" fmla="val 17105"/>
              <a:gd name="adj3" fmla="val 13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E5767-593F-C74A-AACF-F9C7880C0472}"/>
              </a:ext>
            </a:extLst>
          </p:cNvPr>
          <p:cNvSpPr/>
          <p:nvPr/>
        </p:nvSpPr>
        <p:spPr>
          <a:xfrm>
            <a:off x="3234835" y="1076590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B42CE-175E-264C-AE47-B9A2D7699153}"/>
              </a:ext>
            </a:extLst>
          </p:cNvPr>
          <p:cNvSpPr/>
          <p:nvPr/>
        </p:nvSpPr>
        <p:spPr>
          <a:xfrm>
            <a:off x="3200948" y="1583400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53C9-79B7-FD47-B52D-FE540BD59E70}"/>
              </a:ext>
            </a:extLst>
          </p:cNvPr>
          <p:cNvSpPr/>
          <p:nvPr/>
        </p:nvSpPr>
        <p:spPr>
          <a:xfrm>
            <a:off x="3200948" y="2093756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EA952-AB22-264C-A17F-CD2B48C0DEC3}"/>
              </a:ext>
            </a:extLst>
          </p:cNvPr>
          <p:cNvSpPr/>
          <p:nvPr/>
        </p:nvSpPr>
        <p:spPr>
          <a:xfrm>
            <a:off x="3200948" y="2674094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3E32-2B98-45F0-8B2F-7BDE11E7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359-79B8-40AA-9F54-78FB5376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95" y="557462"/>
            <a:ext cx="8361405" cy="2498775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75"/>
              </a:spcAft>
              <a:buNone/>
            </a:pPr>
            <a:r>
              <a:rPr lang="en-GB" dirty="0"/>
              <a:t>You can redirect these, for example, at the command prompt:</a:t>
            </a:r>
          </a:p>
          <a:p>
            <a:pPr marL="0" indent="0">
              <a:buNone/>
            </a:pPr>
            <a:r>
              <a:rPr lang="en-GB" dirty="0"/>
              <a:t>Stdin from file: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&lt; stdin.txt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Stdout</a:t>
            </a:r>
            <a:r>
              <a:rPr lang="en-GB" dirty="0"/>
              <a:t> to overwritten file: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&gt; stdout.txt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Stdout</a:t>
            </a:r>
            <a:r>
              <a:rPr lang="en-GB" dirty="0"/>
              <a:t> to appended file: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&gt;&gt; stdout.txt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Both:	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&lt; stdin.txt &gt; stdout.txt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7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2040CF-D82D-0545-86E2-CE4BD7950D09}"/>
              </a:ext>
            </a:extLst>
          </p:cNvPr>
          <p:cNvSpPr/>
          <p:nvPr/>
        </p:nvSpPr>
        <p:spPr>
          <a:xfrm>
            <a:off x="311700" y="570681"/>
            <a:ext cx="6266242" cy="290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open("anotherfile.txt",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/>
              <a:t>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GB" dirty="0"/>
              <a:t> is (from the docs):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2772"/>
              </p:ext>
            </p:extLst>
          </p:nvPr>
        </p:nvGraphicFramePr>
        <p:xfrm>
          <a:off x="1149276" y="1314066"/>
          <a:ext cx="4977135" cy="2191465"/>
        </p:xfrm>
        <a:graphic>
          <a:graphicData uri="http://schemas.openxmlformats.org/drawingml/2006/table">
            <a:tbl>
              <a:tblPr/>
              <a:tblGrid>
                <a:gridCol w="74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85">
                <a:tc>
                  <a:txBody>
                    <a:bodyPr/>
                    <a:lstStyle/>
                    <a:p>
                      <a:r>
                        <a:rPr lang="en-GB" sz="1100" dirty="0"/>
                        <a:t>Character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Meaning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'r'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reading (default)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'w'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writing, truncating the file first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'x'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exclusive creation, failing if the file already exists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'a'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open for writing, appending to the end of the file if it exists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'b'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binary mode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't'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text mode (default)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'+'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open a disk file for updating (reading and writing)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'U'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universal newlines mode (deprecated)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9276" y="3756415"/>
            <a:ext cx="5915024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13" dirty="0"/>
              <a:t>The default mode is 'r' (open for reading text, synonym of '</a:t>
            </a:r>
            <a:r>
              <a:rPr lang="en-GB" sz="1013" dirty="0" err="1"/>
              <a:t>rt</a:t>
            </a:r>
            <a:r>
              <a:rPr lang="en-GB" sz="1013" dirty="0"/>
              <a:t>'). For binary read-write access, the mode '</a:t>
            </a:r>
            <a:r>
              <a:rPr lang="en-GB" sz="1013" dirty="0" err="1"/>
              <a:t>w+b</a:t>
            </a:r>
            <a:r>
              <a:rPr lang="en-GB" sz="1013" dirty="0"/>
              <a:t>' opens and truncates the file to 0 bytes. '</a:t>
            </a:r>
            <a:r>
              <a:rPr lang="en-GB" sz="1013" dirty="0" err="1"/>
              <a:t>r+b</a:t>
            </a:r>
            <a:r>
              <a:rPr lang="en-GB" sz="1013" dirty="0"/>
              <a:t>' opens the file without truncation.</a:t>
            </a:r>
          </a:p>
        </p:txBody>
      </p:sp>
    </p:spTree>
    <p:extLst>
      <p:ext uri="{BB962C8B-B14F-4D97-AF65-F5344CB8AC3E}">
        <p14:creationId xmlns:p14="http://schemas.microsoft.com/office/powerpoint/2010/main" val="31067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8" y="610629"/>
            <a:ext cx="5828090" cy="301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some_input_file.txt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= []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(line,",")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(float(word))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print(data)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9A964-F306-3C48-9890-CC16144F99A3}"/>
              </a:ext>
            </a:extLst>
          </p:cNvPr>
          <p:cNvSpPr txBox="1"/>
          <p:nvPr/>
        </p:nvSpPr>
        <p:spPr>
          <a:xfrm>
            <a:off x="631678" y="3865745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don’t want to deal with closing, then use with, </a:t>
            </a:r>
            <a:r>
              <a:rPr lang="en-US" dirty="0" err="1"/>
              <a:t>e.g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A0681-A8DA-B94D-9976-A3B912756449}"/>
              </a:ext>
            </a:extLst>
          </p:cNvPr>
          <p:cNvSpPr/>
          <p:nvPr/>
        </p:nvSpPr>
        <p:spPr>
          <a:xfrm>
            <a:off x="1365852" y="4257229"/>
            <a:ext cx="44807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some_input_file.txt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</p:txBody>
      </p:sp>
    </p:spTree>
    <p:extLst>
      <p:ext uri="{BB962C8B-B14F-4D97-AF65-F5344CB8AC3E}">
        <p14:creationId xmlns:p14="http://schemas.microsoft.com/office/powerpoint/2010/main" val="2717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55A-457A-1746-924C-5F652261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Reader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F565-4983-D94C-87B0-25A7670A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45" y="514726"/>
            <a:ext cx="7617390" cy="33570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open('./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addresses.csv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streets,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states,zipcodes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[], [],[], [], []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street = row[0], row[1], row[2]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city, state,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= row[3], row[4], row[5] 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91DD-0F82-DA40-9854-1DFA7741D7A5}"/>
              </a:ext>
            </a:extLst>
          </p:cNvPr>
          <p:cNvSpPr txBox="1"/>
          <p:nvPr/>
        </p:nvSpPr>
        <p:spPr>
          <a:xfrm>
            <a:off x="2126563" y="4255994"/>
            <a:ext cx="104708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err="1"/>
              <a:t>addresses.csv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A0CFB-9824-7244-B22B-617662DA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3" y="4255994"/>
            <a:ext cx="4600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8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1565</Words>
  <Application>Microsoft Macintosh PowerPoint</Application>
  <PresentationFormat>On-screen Show (16:9)</PresentationFormat>
  <Paragraphs>223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Open Sans</vt:lpstr>
      <vt:lpstr>Simple Light</vt:lpstr>
      <vt:lpstr>DATA 601</vt:lpstr>
      <vt:lpstr>The if-else-if ladder with a nested compound</vt:lpstr>
      <vt:lpstr>While and For Loops in Python</vt:lpstr>
      <vt:lpstr>Zip</vt:lpstr>
      <vt:lpstr>Builtins: Iterators</vt:lpstr>
      <vt:lpstr>Standard input/output</vt:lpstr>
      <vt:lpstr>Open</vt:lpstr>
      <vt:lpstr>Reading data</vt:lpstr>
      <vt:lpstr>CSV Reader Example</vt:lpstr>
      <vt:lpstr>Functions and *Args</vt:lpstr>
      <vt:lpstr>Flexible parameterisation: **KWARGS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601</dc:title>
  <cp:lastModifiedBy>Guner Kesmis</cp:lastModifiedBy>
  <cp:revision>8</cp:revision>
  <dcterms:modified xsi:type="dcterms:W3CDTF">2022-02-11T16:42:28Z</dcterms:modified>
</cp:coreProperties>
</file>