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E05FAB4-E474-4E70-9C8D-AD0AAD7CA13B}">
          <p14:sldIdLst>
            <p14:sldId id="294"/>
          </p14:sldIdLst>
        </p14:section>
      </p14:sectionLst>
    </p:ex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Dell ." initials="D." lastIdx="1" clrIdx="4">
    <p:extLst>
      <p:ext uri="{19B8F6BF-5375-455C-9EA6-DF929625EA0E}">
        <p15:presenceInfo xmlns:p15="http://schemas.microsoft.com/office/powerpoint/2012/main" userId="db2aa140f352b9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varScale="1">
        <p:scale>
          <a:sx n="17" d="100"/>
          <a:sy n="17" d="100"/>
        </p:scale>
        <p:origin x="1814" y="8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6/8/2023</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3"/>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5"/>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5"/>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6"/>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3444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3" Type="http://schemas.openxmlformats.org/officeDocument/2006/relationships/image" Target="../media/image11.png"/><Relationship Id="rId7" Type="http://schemas.openxmlformats.org/officeDocument/2006/relationships/image" Target="../media/image15.jpg"/><Relationship Id="rId12"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jpe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3964570"/>
          </a:xfrm>
        </p:spPr>
        <p:txBody>
          <a:bodyPr/>
          <a:lstStyle/>
          <a:p>
            <a:pPr algn="just">
              <a:lnSpc>
                <a:spcPct val="150000"/>
              </a:lnSpc>
            </a:pPr>
            <a:r>
              <a:rPr lang="en-US" sz="3200" dirty="0">
                <a:effectLst/>
                <a:latin typeface="Times New Roman" panose="02020603050405020304" pitchFamily="18" charset="0"/>
                <a:ea typeface="Times New Roman" panose="02020603050405020304" pitchFamily="18" charset="0"/>
              </a:rPr>
              <a:t>The processor needs to have high performance and more speed. Scaling increases the packing density. Scaling of transistors demands low voltage supply, high packing density and reduced threshold voltage they exponentially increase the leakage power in the standby mode of all circuits. Scaling CMOS further into nanometer regime results in short channels effects. To reduce these short channel effects and improve the leakage power many methods were presented. Some of them are strained silicon, silicon-on-insulator, FinFET and MEMS. Among them, FinFET is effective method.</a:t>
            </a:r>
          </a:p>
          <a:p>
            <a:pPr algn="just">
              <a:lnSpc>
                <a:spcPct val="150000"/>
              </a:lnSpc>
            </a:pPr>
            <a:r>
              <a:rPr lang="en-US" sz="3200" dirty="0">
                <a:effectLst/>
                <a:latin typeface="Times New Roman" panose="02020603050405020304" pitchFamily="18" charset="0"/>
                <a:ea typeface="Times New Roman" panose="02020603050405020304" pitchFamily="18" charset="0"/>
              </a:rPr>
              <a:t>FinFET is a field effect transistor in which channel is above the substrate and the gate is wrapped around the channel, which leads to more control over the carriers.</a:t>
            </a:r>
          </a:p>
          <a:p>
            <a:pPr algn="just">
              <a:lnSpc>
                <a:spcPct val="150000"/>
              </a:lnSpc>
            </a:pPr>
            <a:r>
              <a:rPr lang="en-US" sz="3200" dirty="0">
                <a:effectLst/>
                <a:latin typeface="Times New Roman" panose="02020603050405020304" pitchFamily="18" charset="0"/>
                <a:ea typeface="Times New Roman" panose="02020603050405020304" pitchFamily="18" charset="0"/>
              </a:rPr>
              <a:t>ADC (Analog to Digital converter) convert real world analog signals into digital signal +to efficiently extract information from the signals.</a:t>
            </a:r>
          </a:p>
          <a:p>
            <a:pPr algn="just">
              <a:lnSpc>
                <a:spcPct val="150000"/>
              </a:lnSpc>
            </a:pPr>
            <a:r>
              <a:rPr lang="en-US" sz="3200">
                <a:effectLst/>
                <a:latin typeface="Times New Roman" panose="02020603050405020304" pitchFamily="18" charset="0"/>
                <a:ea typeface="Times New Roman" panose="02020603050405020304" pitchFamily="18" charset="0"/>
              </a:rPr>
              <a:t>Johnson </a:t>
            </a:r>
            <a:r>
              <a:rPr lang="en-US" sz="3200">
                <a:ea typeface="Times New Roman" panose="02020603050405020304" pitchFamily="18" charset="0"/>
              </a:rPr>
              <a:t> </a:t>
            </a:r>
            <a:r>
              <a:rPr lang="en-US" sz="3200">
                <a:effectLst/>
                <a:latin typeface="Times New Roman" panose="02020603050405020304" pitchFamily="18" charset="0"/>
                <a:ea typeface="Times New Roman" panose="02020603050405020304" pitchFamily="18" charset="0"/>
              </a:rPr>
              <a:t>Counter </a:t>
            </a:r>
            <a:r>
              <a:rPr lang="en-US" sz="3200" dirty="0">
                <a:effectLst/>
                <a:latin typeface="Times New Roman" panose="02020603050405020304" pitchFamily="18" charset="0"/>
                <a:ea typeface="Times New Roman" panose="02020603050405020304" pitchFamily="18" charset="0"/>
              </a:rPr>
              <a:t>is also called as Twisted Ring Counter.</a:t>
            </a:r>
            <a:endParaRPr lang="en-IN" sz="3200" dirty="0">
              <a:effectLst/>
              <a:latin typeface="Times New Roman" panose="02020603050405020304" pitchFamily="18" charset="0"/>
              <a:ea typeface="Times New Roman" panose="02020603050405020304" pitchFamily="18" charset="0"/>
            </a:endParaRPr>
          </a:p>
        </p:txBody>
      </p:sp>
      <p:sp>
        <p:nvSpPr>
          <p:cNvPr id="3" name="Text Placeholder 2"/>
          <p:cNvSpPr>
            <a:spLocks noGrp="1"/>
          </p:cNvSpPr>
          <p:nvPr>
            <p:ph type="body" sz="quarter" idx="11"/>
          </p:nvPr>
        </p:nvSpPr>
        <p:spPr>
          <a:xfrm>
            <a:off x="527049" y="5244242"/>
            <a:ext cx="10196513" cy="800211"/>
          </a:xfrm>
        </p:spPr>
        <p:txBody>
          <a:bodyPr/>
          <a:lstStyle/>
          <a:p>
            <a:r>
              <a:rPr lang="en-US" sz="4000" dirty="0"/>
              <a:t>INTRODUCTION</a:t>
            </a:r>
          </a:p>
        </p:txBody>
      </p:sp>
      <p:sp>
        <p:nvSpPr>
          <p:cNvPr id="6" name="Text Placeholder 5"/>
          <p:cNvSpPr>
            <a:spLocks noGrp="1"/>
          </p:cNvSpPr>
          <p:nvPr>
            <p:ph type="body" sz="quarter" idx="20"/>
          </p:nvPr>
        </p:nvSpPr>
        <p:spPr>
          <a:xfrm>
            <a:off x="527049" y="22341840"/>
            <a:ext cx="9047331" cy="3492007"/>
          </a:xfrm>
        </p:spPr>
        <p:txBody>
          <a:bodyPr/>
          <a:lstStyle/>
          <a:p>
            <a:r>
              <a:rPr lang="en-US" sz="4000" dirty="0"/>
              <a:t>OBJECTIVE</a:t>
            </a:r>
          </a:p>
        </p:txBody>
      </p:sp>
      <p:sp>
        <p:nvSpPr>
          <p:cNvPr id="7" name="Text Placeholder 6"/>
          <p:cNvSpPr>
            <a:spLocks noGrp="1"/>
          </p:cNvSpPr>
          <p:nvPr>
            <p:ph type="body" sz="quarter" idx="21"/>
          </p:nvPr>
        </p:nvSpPr>
        <p:spPr>
          <a:xfrm>
            <a:off x="11355242" y="20078602"/>
            <a:ext cx="21950362" cy="954085"/>
          </a:xfrm>
        </p:spPr>
        <p:txBody>
          <a:bodyPr/>
          <a:lstStyle/>
          <a:p>
            <a:r>
              <a:rPr lang="en-US" sz="3200" b="1" dirty="0">
                <a:solidFill>
                  <a:schemeClr val="tx1"/>
                </a:solidFill>
                <a:effectLst/>
                <a:latin typeface="Times New Roman" panose="02020603050405020304" pitchFamily="18" charset="0"/>
                <a:ea typeface="Times New Roman" panose="02020603050405020304" pitchFamily="18" charset="0"/>
              </a:rPr>
              <a:t>           Priority Encoder(8:3)                                    Common Source Amplifier                          </a:t>
            </a:r>
            <a:r>
              <a:rPr lang="en-US" sz="1800" b="1" dirty="0">
                <a:solidFill>
                  <a:schemeClr val="tx1"/>
                </a:solidFill>
                <a:effectLst/>
                <a:latin typeface="Times New Roman" panose="02020603050405020304" pitchFamily="18" charset="0"/>
                <a:ea typeface="Times New Roman" panose="02020603050405020304" pitchFamily="18" charset="0"/>
              </a:rPr>
              <a:t> </a:t>
            </a:r>
            <a:r>
              <a:rPr lang="en-US" sz="3200" b="1" dirty="0">
                <a:solidFill>
                  <a:schemeClr val="tx1"/>
                </a:solidFill>
                <a:effectLst/>
                <a:latin typeface="Times New Roman" panose="02020603050405020304" pitchFamily="18" charset="0"/>
                <a:ea typeface="Times New Roman" panose="02020603050405020304" pitchFamily="18" charset="0"/>
              </a:rPr>
              <a:t>Differential Amplifier                </a:t>
            </a:r>
            <a:endParaRPr lang="en-US" sz="3200" b="1" dirty="0">
              <a:solidFill>
                <a:schemeClr val="tx1"/>
              </a:solidFill>
            </a:endParaRPr>
          </a:p>
        </p:txBody>
      </p:sp>
      <p:sp>
        <p:nvSpPr>
          <p:cNvPr id="8" name="Text Placeholder 7"/>
          <p:cNvSpPr>
            <a:spLocks noGrp="1"/>
          </p:cNvSpPr>
          <p:nvPr>
            <p:ph type="body" sz="quarter" idx="22"/>
          </p:nvPr>
        </p:nvSpPr>
        <p:spPr>
          <a:xfrm>
            <a:off x="19844505" y="5376494"/>
            <a:ext cx="5743570" cy="1124514"/>
          </a:xfrm>
        </p:spPr>
        <p:txBody>
          <a:bodyPr/>
          <a:lstStyle/>
          <a:p>
            <a:r>
              <a:rPr lang="en-US" sz="4000" dirty="0"/>
              <a:t>BLOCK DIAGRAMS</a:t>
            </a:r>
          </a:p>
        </p:txBody>
      </p:sp>
      <p:sp>
        <p:nvSpPr>
          <p:cNvPr id="12" name="Text Placeholder 11"/>
          <p:cNvSpPr>
            <a:spLocks noGrp="1"/>
          </p:cNvSpPr>
          <p:nvPr>
            <p:ph type="body" sz="quarter" idx="26"/>
          </p:nvPr>
        </p:nvSpPr>
        <p:spPr>
          <a:xfrm>
            <a:off x="33193361" y="13297860"/>
            <a:ext cx="10152061" cy="3730551"/>
          </a:xfrm>
        </p:spPr>
        <p:txBody>
          <a:bodyPr/>
          <a:lstStyle/>
          <a:p>
            <a:pPr algn="just">
              <a:lnSpc>
                <a:spcPct val="150000"/>
              </a:lnSpc>
            </a:pPr>
            <a:r>
              <a:rPr lang="en-US" sz="3200" dirty="0">
                <a:effectLst/>
                <a:latin typeface="Times New Roman" panose="02020603050405020304" pitchFamily="18" charset="0"/>
                <a:ea typeface="Times New Roman" panose="02020603050405020304" pitchFamily="18" charset="0"/>
              </a:rPr>
              <a:t>Flash ADC applications:</a:t>
            </a:r>
            <a:endParaRPr lang="en-IN" sz="3200" dirty="0">
              <a:effectLst/>
              <a:latin typeface="Times New Roman" panose="02020603050405020304" pitchFamily="18" charset="0"/>
              <a:ea typeface="Times New Roman" panose="02020603050405020304" pitchFamily="18" charset="0"/>
            </a:endParaRPr>
          </a:p>
          <a:p>
            <a:pPr lvl="0" algn="just">
              <a:lnSpc>
                <a:spcPct val="150000"/>
              </a:lnSpc>
            </a:pPr>
            <a:r>
              <a:rPr lang="en-US" sz="3200" dirty="0">
                <a:effectLst/>
                <a:latin typeface="Times New Roman" panose="02020603050405020304" pitchFamily="18" charset="0"/>
                <a:ea typeface="Times New Roman" panose="02020603050405020304" pitchFamily="18" charset="0"/>
              </a:rPr>
              <a:t>Satellite Communication</a:t>
            </a:r>
            <a:r>
              <a:rPr lang="en-IN" sz="3200" dirty="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RADAR processing etc.</a:t>
            </a:r>
          </a:p>
          <a:p>
            <a:pPr algn="just">
              <a:lnSpc>
                <a:spcPct val="150000"/>
              </a:lnSpc>
            </a:pPr>
            <a:r>
              <a:rPr lang="en-US" sz="3200" dirty="0">
                <a:effectLst/>
                <a:latin typeface="Times New Roman" panose="02020603050405020304" pitchFamily="18" charset="0"/>
                <a:ea typeface="Times New Roman" panose="02020603050405020304" pitchFamily="18" charset="0"/>
              </a:rPr>
              <a:t>The applications of Johnson counter are :</a:t>
            </a:r>
          </a:p>
          <a:p>
            <a:pPr algn="just">
              <a:lnSpc>
                <a:spcPct val="150000"/>
              </a:lnSpc>
            </a:pPr>
            <a:r>
              <a:rPr lang="en-US" sz="3600" dirty="0">
                <a:effectLst/>
                <a:latin typeface="Book Antiqua" panose="02040602050305030304" pitchFamily="18" charset="0"/>
                <a:ea typeface="Calibri" panose="020F0502020204030204" pitchFamily="34" charset="0"/>
                <a:cs typeface="Times New Roman" panose="02020603050405020304" pitchFamily="18" charset="0"/>
              </a:rPr>
              <a:t>Frequency Division</a:t>
            </a:r>
            <a:r>
              <a:rPr lang="en-US" sz="3600" dirty="0">
                <a:ea typeface="Calibri" panose="020F0502020204030204" pitchFamily="34" charset="0"/>
                <a:cs typeface="Times New Roman" panose="02020603050405020304" pitchFamily="18" charset="0"/>
              </a:rPr>
              <a:t>,</a:t>
            </a:r>
            <a:r>
              <a:rPr lang="en-US" sz="3600" dirty="0">
                <a:effectLst/>
                <a:latin typeface="Book Antiqua" panose="02040602050305030304" pitchFamily="18" charset="0"/>
                <a:ea typeface="Calibri" panose="020F0502020204030204" pitchFamily="34" charset="0"/>
                <a:cs typeface="Times New Roman" panose="02020603050405020304" pitchFamily="18" charset="0"/>
              </a:rPr>
              <a:t> Error Detection</a:t>
            </a:r>
            <a:endParaRPr lang="en-IN" sz="3600" dirty="0">
              <a:effectLst/>
              <a:latin typeface="Times New Roman" panose="02020603050405020304" pitchFamily="18" charset="0"/>
              <a:ea typeface="Times New Roman" panose="02020603050405020304" pitchFamily="18" charset="0"/>
            </a:endParaRPr>
          </a:p>
        </p:txBody>
      </p:sp>
      <p:sp>
        <p:nvSpPr>
          <p:cNvPr id="13" name="Text Placeholder 12"/>
          <p:cNvSpPr>
            <a:spLocks noGrp="1"/>
          </p:cNvSpPr>
          <p:nvPr>
            <p:ph type="body" sz="quarter" idx="27"/>
          </p:nvPr>
        </p:nvSpPr>
        <p:spPr>
          <a:xfrm>
            <a:off x="36427235" y="17117936"/>
            <a:ext cx="3170840" cy="800211"/>
          </a:xfrm>
        </p:spPr>
        <p:txBody>
          <a:bodyPr/>
          <a:lstStyle/>
          <a:p>
            <a:r>
              <a:rPr lang="en-US" sz="4000" dirty="0"/>
              <a:t>REFERENCES</a:t>
            </a:r>
          </a:p>
        </p:txBody>
      </p:sp>
      <p:sp>
        <p:nvSpPr>
          <p:cNvPr id="14" name="Text Placeholder 13"/>
          <p:cNvSpPr>
            <a:spLocks noGrp="1"/>
          </p:cNvSpPr>
          <p:nvPr>
            <p:ph type="body" sz="quarter" idx="28"/>
          </p:nvPr>
        </p:nvSpPr>
        <p:spPr>
          <a:xfrm>
            <a:off x="33099418" y="18026444"/>
            <a:ext cx="10201275" cy="9434099"/>
          </a:xfrm>
        </p:spPr>
        <p:txBody>
          <a:bodyPr/>
          <a:lstStyle/>
          <a:p>
            <a:pPr marL="571500" lvl="0" indent="-342900" algn="just">
              <a:lnSpc>
                <a:spcPct val="150000"/>
              </a:lnSpc>
              <a:buClrTx/>
              <a:buFont typeface="+mj-lt"/>
              <a:buAutoNum type="arabicPeriod"/>
            </a:pPr>
            <a:r>
              <a:rPr lang="en-US" sz="3200" dirty="0">
                <a:latin typeface="Times New Roman" pitchFamily="18" charset="0"/>
                <a:cs typeface="Times New Roman" pitchFamily="18" charset="0"/>
              </a:rPr>
              <a:t>Mr. Tilak Kumar L, Chandan A, </a:t>
            </a:r>
            <a:r>
              <a:rPr lang="en-US" sz="3200" dirty="0" err="1">
                <a:latin typeface="Times New Roman" pitchFamily="18" charset="0"/>
                <a:cs typeface="Times New Roman" pitchFamily="18" charset="0"/>
              </a:rPr>
              <a:t>Chethankumar</a:t>
            </a:r>
            <a:r>
              <a:rPr lang="en-US" sz="3200" dirty="0">
                <a:latin typeface="Times New Roman" pitchFamily="18" charset="0"/>
                <a:cs typeface="Times New Roman" pitchFamily="18" charset="0"/>
              </a:rPr>
              <a:t> K M, </a:t>
            </a:r>
            <a:r>
              <a:rPr lang="en-US" sz="3200" dirty="0" err="1">
                <a:latin typeface="Times New Roman" pitchFamily="18" charset="0"/>
                <a:cs typeface="Times New Roman" pitchFamily="18" charset="0"/>
              </a:rPr>
              <a:t>Dommeti</a:t>
            </a:r>
            <a:r>
              <a:rPr lang="en-US" sz="3200" dirty="0">
                <a:latin typeface="Times New Roman" pitchFamily="18" charset="0"/>
                <a:cs typeface="Times New Roman" pitchFamily="18" charset="0"/>
              </a:rPr>
              <a:t> Venkata Sai Krishna Vasanth, Hemant, “Power Efficient 4 Bit Flash ADC Using Cadence Tool”, International Research Journal of Engineering and Technology (IRJET), Volume: 09,(Issue: 07 e-ISSN: 2395-0056) p-ISSN: 2395-0072, 2022</a:t>
            </a:r>
          </a:p>
          <a:p>
            <a:pPr marL="571500" indent="-342900" algn="just">
              <a:lnSpc>
                <a:spcPct val="150000"/>
              </a:lnSpc>
              <a:buClrTx/>
              <a:buFont typeface="+mj-lt"/>
              <a:buAutoNum type="arabicPeriod"/>
            </a:pPr>
            <a:r>
              <a:rPr lang="en-US" sz="3200" dirty="0" err="1">
                <a:latin typeface="Times New Roman" pitchFamily="18" charset="0"/>
                <a:cs typeface="Times New Roman" pitchFamily="18" charset="0"/>
              </a:rPr>
              <a:t>Nirali</a:t>
            </a:r>
            <a:r>
              <a:rPr lang="en-US" sz="3200" dirty="0">
                <a:latin typeface="Times New Roman" pitchFamily="18" charset="0"/>
                <a:cs typeface="Times New Roman" pitchFamily="18" charset="0"/>
              </a:rPr>
              <a:t> Hemant Patel “Power Efficient 4-bit Flash ADC using Cadence Virtuoso” International Journal of Engineering Research &amp; Technology (IJERT) ISSN: 2278-0181 Vol. 10 Issue 03, 2019 </a:t>
            </a:r>
          </a:p>
          <a:p>
            <a:pPr marL="571500" lvl="0" indent="-342900" algn="just">
              <a:lnSpc>
                <a:spcPct val="150000"/>
              </a:lnSpc>
              <a:buClrTx/>
              <a:buFont typeface="+mj-lt"/>
              <a:buAutoNum type="arabicPeriod"/>
            </a:pPr>
            <a:r>
              <a:rPr lang="en-US" sz="3200" dirty="0" err="1">
                <a:latin typeface="Times New Roman" pitchFamily="18" charset="0"/>
                <a:cs typeface="Times New Roman" pitchFamily="18" charset="0"/>
              </a:rPr>
              <a:t>Xiaoyu</a:t>
            </a:r>
            <a:r>
              <a:rPr lang="en-US" sz="3200" dirty="0">
                <a:latin typeface="Times New Roman" pitchFamily="18" charset="0"/>
                <a:cs typeface="Times New Roman" pitchFamily="18" charset="0"/>
              </a:rPr>
              <a:t> Wang and </a:t>
            </a:r>
            <a:r>
              <a:rPr lang="en-US" sz="3200" dirty="0" err="1">
                <a:latin typeface="Times New Roman" pitchFamily="18" charset="0"/>
                <a:cs typeface="Times New Roman" pitchFamily="18" charset="0"/>
              </a:rPr>
              <a:t>Yukang</a:t>
            </a:r>
            <a:r>
              <a:rPr lang="en-US" sz="3200" dirty="0">
                <a:latin typeface="Times New Roman" pitchFamily="18" charset="0"/>
                <a:cs typeface="Times New Roman" pitchFamily="18" charset="0"/>
              </a:rPr>
              <a:t> Feng “</a:t>
            </a:r>
            <a:r>
              <a:rPr lang="en-US" sz="3200" dirty="0" err="1">
                <a:latin typeface="Times New Roman" pitchFamily="18" charset="0"/>
                <a:cs typeface="Times New Roman" pitchFamily="18" charset="0"/>
              </a:rPr>
              <a:t>Xiaoyu</a:t>
            </a:r>
            <a:r>
              <a:rPr lang="en-US" sz="3200" dirty="0">
                <a:latin typeface="Times New Roman" pitchFamily="18" charset="0"/>
                <a:cs typeface="Times New Roman" pitchFamily="18" charset="0"/>
              </a:rPr>
              <a:t> Wang and </a:t>
            </a:r>
            <a:r>
              <a:rPr lang="en-US" sz="3200" dirty="0" err="1">
                <a:latin typeface="Times New Roman" pitchFamily="18" charset="0"/>
                <a:cs typeface="Times New Roman" pitchFamily="18" charset="0"/>
              </a:rPr>
              <a:t>Yukang</a:t>
            </a:r>
            <a:r>
              <a:rPr lang="en-US" sz="3200" dirty="0">
                <a:latin typeface="Times New Roman" pitchFamily="18" charset="0"/>
                <a:cs typeface="Times New Roman" pitchFamily="18" charset="0"/>
              </a:rPr>
              <a:t> Feng” arXiv:1806.01443v1 [</a:t>
            </a:r>
            <a:r>
              <a:rPr lang="en-US" sz="3200" dirty="0" err="1">
                <a:latin typeface="Times New Roman" pitchFamily="18" charset="0"/>
                <a:cs typeface="Times New Roman" pitchFamily="18" charset="0"/>
              </a:rPr>
              <a:t>eess.SP</a:t>
            </a:r>
            <a:r>
              <a:rPr lang="en-US" sz="3200" dirty="0">
                <a:latin typeface="Times New Roman" pitchFamily="18" charset="0"/>
                <a:cs typeface="Times New Roman" pitchFamily="18" charset="0"/>
              </a:rPr>
              <a:t>] </a:t>
            </a:r>
          </a:p>
        </p:txBody>
      </p:sp>
      <p:sp>
        <p:nvSpPr>
          <p:cNvPr id="17" name="Text Placeholder 16"/>
          <p:cNvSpPr>
            <a:spLocks noGrp="1"/>
          </p:cNvSpPr>
          <p:nvPr>
            <p:ph type="body" sz="quarter" idx="96"/>
          </p:nvPr>
        </p:nvSpPr>
        <p:spPr>
          <a:xfrm>
            <a:off x="456357" y="24101893"/>
            <a:ext cx="10176668" cy="5659219"/>
          </a:xfrm>
        </p:spPr>
        <p:txBody>
          <a:bodyPr/>
          <a:lstStyle/>
          <a:p>
            <a:pPr marL="342900" lvl="0" indent="-342900" algn="just">
              <a:lnSpc>
                <a:spcPct val="150000"/>
              </a:lnSpc>
              <a:spcBef>
                <a:spcPts val="890"/>
              </a:spcBef>
              <a:spcAft>
                <a:spcPts val="0"/>
              </a:spcAft>
              <a:buFont typeface="Symbol" panose="05050102010706020507" pitchFamily="18" charset="2"/>
              <a:buChar char=""/>
              <a:tabLst>
                <a:tab pos="457200" algn="l"/>
              </a:tabLst>
            </a:pPr>
            <a:r>
              <a:rPr lang="en-US" sz="3200" dirty="0">
                <a:effectLst/>
                <a:latin typeface="Times New Roman" panose="02020603050405020304" pitchFamily="18" charset="0"/>
                <a:ea typeface="Times New Roman" panose="02020603050405020304" pitchFamily="18" charset="0"/>
              </a:rPr>
              <a:t>To design and performance evaluation of combinational logic circuit like 3bit Flash ADC and sequential logic circuit 4bit Johnson  Counter on FinFET using 22nm technology.</a:t>
            </a:r>
            <a:endParaRPr lang="en-IN" sz="32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890"/>
              </a:spcBef>
              <a:spcAft>
                <a:spcPts val="0"/>
              </a:spcAft>
              <a:buFont typeface="Symbol" panose="05050102010706020507" pitchFamily="18" charset="2"/>
              <a:buChar char=""/>
              <a:tabLst>
                <a:tab pos="457200" algn="l"/>
              </a:tabLst>
            </a:pPr>
            <a:r>
              <a:rPr lang="en-US" sz="3200" dirty="0">
                <a:effectLst/>
                <a:latin typeface="Times New Roman" panose="02020603050405020304" pitchFamily="18" charset="0"/>
                <a:ea typeface="Times New Roman" panose="02020603050405020304" pitchFamily="18" charset="0"/>
              </a:rPr>
              <a:t>To design basic circuits like comparator using op amp, and priority encoder (8:3)for Flash ADC and D-flipflop for Johnson  Counter. </a:t>
            </a:r>
            <a:endParaRPr lang="en-IN" sz="3200" dirty="0">
              <a:effectLst/>
              <a:latin typeface="Times New Roman" panose="02020603050405020304" pitchFamily="18" charset="0"/>
              <a:ea typeface="Times New Roman" panose="02020603050405020304" pitchFamily="18" charset="0"/>
            </a:endParaRPr>
          </a:p>
        </p:txBody>
      </p:sp>
      <p:sp>
        <p:nvSpPr>
          <p:cNvPr id="19" name="Text Placeholder 18"/>
          <p:cNvSpPr>
            <a:spLocks noGrp="1"/>
          </p:cNvSpPr>
          <p:nvPr>
            <p:ph type="body" sz="quarter" idx="150"/>
          </p:nvPr>
        </p:nvSpPr>
        <p:spPr>
          <a:xfrm>
            <a:off x="2534282" y="1558543"/>
            <a:ext cx="38499417" cy="1391296"/>
          </a:xfrm>
        </p:spPr>
        <p:txBody>
          <a:bodyPr>
            <a:normAutofit fontScale="70000" lnSpcReduction="20000"/>
          </a:bodyPr>
          <a:lstStyle/>
          <a:p>
            <a:r>
              <a:rPr lang="en-US" b="1" dirty="0"/>
              <a:t>Department of Electronics and Communication Engineering</a:t>
            </a:r>
          </a:p>
          <a:p>
            <a:r>
              <a:rPr lang="en-US" altLang="en-US" sz="6600" b="1" dirty="0">
                <a:latin typeface="Times New Roman" pitchFamily="18" charset="0"/>
                <a:cs typeface="Times New Roman" pitchFamily="18" charset="0"/>
              </a:rPr>
              <a:t>Project Open Day Presentation </a:t>
            </a:r>
            <a:r>
              <a:rPr lang="en-US" b="1" dirty="0"/>
              <a:t>2023 </a:t>
            </a:r>
          </a:p>
        </p:txBody>
      </p:sp>
      <p:sp>
        <p:nvSpPr>
          <p:cNvPr id="43" name="Text Placeholder 42"/>
          <p:cNvSpPr>
            <a:spLocks noGrp="1"/>
          </p:cNvSpPr>
          <p:nvPr>
            <p:ph type="body" sz="quarter" idx="184"/>
          </p:nvPr>
        </p:nvSpPr>
        <p:spPr>
          <a:xfrm>
            <a:off x="9320208" y="3176927"/>
            <a:ext cx="27189900" cy="1093880"/>
          </a:xfrm>
          <a:ln>
            <a:headEnd type="none" w="med" len="med"/>
            <a:tailEnd type="none" w="med" len="med"/>
          </a:ln>
        </p:spPr>
        <p:style>
          <a:lnRef idx="1">
            <a:schemeClr val="dk1"/>
          </a:lnRef>
          <a:fillRef idx="2">
            <a:schemeClr val="dk1"/>
          </a:fillRef>
          <a:effectRef idx="1">
            <a:schemeClr val="dk1"/>
          </a:effectRef>
          <a:fontRef idx="minor">
            <a:schemeClr val="dk1"/>
          </a:fontRef>
        </p:style>
        <p:txBody>
          <a:bodyPr>
            <a:noAutofit/>
          </a:bodyPr>
          <a:lstStyle/>
          <a:p>
            <a:r>
              <a:rPr lang="en-US" sz="7200" b="1" dirty="0">
                <a:solidFill>
                  <a:schemeClr val="bg2">
                    <a:lumMod val="50000"/>
                  </a:schemeClr>
                </a:solidFill>
              </a:rPr>
              <a:t>Design of FinFET Based Combinational and Sequential Circuits</a:t>
            </a:r>
          </a:p>
        </p:txBody>
      </p:sp>
      <p:sp>
        <p:nvSpPr>
          <p:cNvPr id="44" name="Text Placeholder 43"/>
          <p:cNvSpPr>
            <a:spLocks noGrp="1"/>
          </p:cNvSpPr>
          <p:nvPr>
            <p:ph type="body" sz="quarter" idx="185"/>
          </p:nvPr>
        </p:nvSpPr>
        <p:spPr>
          <a:xfrm>
            <a:off x="2164682" y="80348"/>
            <a:ext cx="38869017" cy="1555934"/>
          </a:xfrm>
        </p:spPr>
        <p:txBody>
          <a:bodyPr>
            <a:normAutofit/>
          </a:bodyPr>
          <a:lstStyle/>
          <a:p>
            <a:r>
              <a:rPr lang="en-US" dirty="0"/>
              <a:t>Dayananda Sagar College of Engineering, Bangalore, Karnataka</a:t>
            </a:r>
          </a:p>
        </p:txBody>
      </p:sp>
      <p:pic>
        <p:nvPicPr>
          <p:cNvPr id="5" name="Picture 4">
            <a:extLst>
              <a:ext uri="{FF2B5EF4-FFF2-40B4-BE49-F238E27FC236}">
                <a16:creationId xmlns:a16="http://schemas.microsoft.com/office/drawing/2014/main" id="{CBAFF3D6-80F1-8970-558C-E30D12D43A27}"/>
              </a:ext>
            </a:extLst>
          </p:cNvPr>
          <p:cNvPicPr>
            <a:picLocks noChangeAspect="1"/>
          </p:cNvPicPr>
          <p:nvPr/>
        </p:nvPicPr>
        <p:blipFill>
          <a:blip r:embed="rId3"/>
          <a:stretch>
            <a:fillRect/>
          </a:stretch>
        </p:blipFill>
        <p:spPr>
          <a:xfrm>
            <a:off x="18847957" y="14998664"/>
            <a:ext cx="6489916" cy="5051464"/>
          </a:xfrm>
          <a:prstGeom prst="rect">
            <a:avLst/>
          </a:prstGeom>
        </p:spPr>
      </p:pic>
      <p:pic>
        <p:nvPicPr>
          <p:cNvPr id="18" name="Picture 17">
            <a:extLst>
              <a:ext uri="{FF2B5EF4-FFF2-40B4-BE49-F238E27FC236}">
                <a16:creationId xmlns:a16="http://schemas.microsoft.com/office/drawing/2014/main" id="{BB1E9472-7506-A4D5-59DE-0C8861277E50}"/>
              </a:ext>
            </a:extLst>
          </p:cNvPr>
          <p:cNvPicPr>
            <a:picLocks noChangeAspect="1"/>
          </p:cNvPicPr>
          <p:nvPr/>
        </p:nvPicPr>
        <p:blipFill>
          <a:blip r:embed="rId4"/>
          <a:stretch>
            <a:fillRect/>
          </a:stretch>
        </p:blipFill>
        <p:spPr>
          <a:xfrm>
            <a:off x="25799306" y="14993747"/>
            <a:ext cx="6489916" cy="5051464"/>
          </a:xfrm>
          <a:prstGeom prst="rect">
            <a:avLst/>
          </a:prstGeom>
        </p:spPr>
      </p:pic>
      <p:pic>
        <p:nvPicPr>
          <p:cNvPr id="27" name="Picture 26" descr="Flash ADC | Digital-Analog Conversion | Electronics Textbook">
            <a:extLst>
              <a:ext uri="{FF2B5EF4-FFF2-40B4-BE49-F238E27FC236}">
                <a16:creationId xmlns:a16="http://schemas.microsoft.com/office/drawing/2014/main" id="{AA51CA2B-D5FA-8CFD-788D-7B094442FBAD}"/>
              </a:ext>
            </a:extLst>
          </p:cNvPr>
          <p:cNvPicPr>
            <a:picLocks noChangeAspect="1"/>
          </p:cNvPicPr>
          <p:nvPr/>
        </p:nvPicPr>
        <p:blipFill>
          <a:blip r:embed="rId5"/>
          <a:srcRect/>
          <a:stretch>
            <a:fillRect/>
          </a:stretch>
        </p:blipFill>
        <p:spPr bwMode="auto">
          <a:xfrm>
            <a:off x="12014616" y="6101643"/>
            <a:ext cx="4112134" cy="3989951"/>
          </a:xfrm>
          <a:prstGeom prst="rect">
            <a:avLst/>
          </a:prstGeom>
          <a:noFill/>
          <a:ln w="9525">
            <a:noFill/>
            <a:miter lim="800000"/>
            <a:headEnd/>
            <a:tailEnd/>
          </a:ln>
        </p:spPr>
      </p:pic>
      <p:pic>
        <p:nvPicPr>
          <p:cNvPr id="28" name="Picture 27">
            <a:extLst>
              <a:ext uri="{FF2B5EF4-FFF2-40B4-BE49-F238E27FC236}">
                <a16:creationId xmlns:a16="http://schemas.microsoft.com/office/drawing/2014/main" id="{C9AFD130-0DEF-AB49-3F23-AE11393B1218}"/>
              </a:ext>
            </a:extLst>
          </p:cNvPr>
          <p:cNvPicPr/>
          <p:nvPr/>
        </p:nvPicPr>
        <p:blipFill>
          <a:blip r:embed="rId6">
            <a:extLst>
              <a:ext uri="{28A0092B-C50C-407E-A947-70E740481C1C}">
                <a14:useLocalDpi xmlns:a14="http://schemas.microsoft.com/office/drawing/2010/main" val="0"/>
              </a:ext>
            </a:extLst>
          </a:blip>
          <a:stretch>
            <a:fillRect/>
          </a:stretch>
        </p:blipFill>
        <p:spPr>
          <a:xfrm>
            <a:off x="18847957" y="6287445"/>
            <a:ext cx="12981868" cy="3426300"/>
          </a:xfrm>
          <a:prstGeom prst="rect">
            <a:avLst/>
          </a:prstGeom>
        </p:spPr>
      </p:pic>
      <p:sp>
        <p:nvSpPr>
          <p:cNvPr id="29" name="TextBox 28">
            <a:extLst>
              <a:ext uri="{FF2B5EF4-FFF2-40B4-BE49-F238E27FC236}">
                <a16:creationId xmlns:a16="http://schemas.microsoft.com/office/drawing/2014/main" id="{CBE66FAB-7D41-36DF-793B-28F82D5B7402}"/>
              </a:ext>
            </a:extLst>
          </p:cNvPr>
          <p:cNvSpPr txBox="1"/>
          <p:nvPr/>
        </p:nvSpPr>
        <p:spPr>
          <a:xfrm flipH="1">
            <a:off x="11628392" y="10246644"/>
            <a:ext cx="5591464"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Flash ADC circuit Diagram</a:t>
            </a:r>
            <a:endParaRPr lang="en-IN" sz="3200" b="1" dirty="0">
              <a:effectLst/>
              <a:latin typeface="Times New Roman" panose="02020603050405020304" pitchFamily="18" charset="0"/>
              <a:ea typeface="Times New Roman" panose="02020603050405020304" pitchFamily="18" charset="0"/>
            </a:endParaRPr>
          </a:p>
        </p:txBody>
      </p:sp>
      <p:sp>
        <p:nvSpPr>
          <p:cNvPr id="30" name="TextBox 29">
            <a:extLst>
              <a:ext uri="{FF2B5EF4-FFF2-40B4-BE49-F238E27FC236}">
                <a16:creationId xmlns:a16="http://schemas.microsoft.com/office/drawing/2014/main" id="{B0DCF3E6-F336-6CFE-64E4-3E58BAF6DC4F}"/>
              </a:ext>
            </a:extLst>
          </p:cNvPr>
          <p:cNvSpPr txBox="1"/>
          <p:nvPr/>
        </p:nvSpPr>
        <p:spPr>
          <a:xfrm flipH="1">
            <a:off x="22311360" y="9639508"/>
            <a:ext cx="743712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Johnson  counter circuit diagram</a:t>
            </a:r>
            <a:endParaRPr lang="en-IN" sz="32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B5FC18BA-0F9C-1A2E-CDE8-F2F2C5289665}"/>
              </a:ext>
            </a:extLst>
          </p:cNvPr>
          <p:cNvSpPr txBox="1"/>
          <p:nvPr/>
        </p:nvSpPr>
        <p:spPr>
          <a:xfrm>
            <a:off x="18442191" y="14149904"/>
            <a:ext cx="6821973" cy="707886"/>
          </a:xfrm>
          <a:prstGeom prst="rect">
            <a:avLst/>
          </a:prstGeom>
          <a:noFill/>
        </p:spPr>
        <p:txBody>
          <a:bodyPr wrap="square">
            <a:spAutoFit/>
          </a:bodyPr>
          <a:lstStyle/>
          <a:p>
            <a:pPr algn="ctr"/>
            <a:r>
              <a:rPr lang="en-US" sz="4000" b="1" u="sng" dirty="0">
                <a:solidFill>
                  <a:schemeClr val="accent5">
                    <a:lumMod val="50000"/>
                  </a:schemeClr>
                </a:solidFill>
              </a:rPr>
              <a:t>SCHEMATIC DIAGRAMS</a:t>
            </a:r>
          </a:p>
        </p:txBody>
      </p:sp>
      <p:sp>
        <p:nvSpPr>
          <p:cNvPr id="45" name="Text Placeholder 16">
            <a:extLst>
              <a:ext uri="{FF2B5EF4-FFF2-40B4-BE49-F238E27FC236}">
                <a16:creationId xmlns:a16="http://schemas.microsoft.com/office/drawing/2014/main" id="{A23AE5B1-F557-06B6-5ED4-35BBCCD29C1D}"/>
              </a:ext>
            </a:extLst>
          </p:cNvPr>
          <p:cNvSpPr txBox="1">
            <a:spLocks/>
          </p:cNvSpPr>
          <p:nvPr/>
        </p:nvSpPr>
        <p:spPr>
          <a:xfrm>
            <a:off x="477836" y="21223989"/>
            <a:ext cx="10245727" cy="258914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gn="just">
              <a:lnSpc>
                <a:spcPct val="150000"/>
              </a:lnSpc>
              <a:spcBef>
                <a:spcPts val="890"/>
              </a:spcBef>
              <a:buFont typeface="Symbol" panose="05050102010706020507" pitchFamily="18" charset="2"/>
              <a:buChar char=""/>
              <a:tabLst>
                <a:tab pos="457200" algn="l"/>
              </a:tabLst>
            </a:pPr>
            <a:r>
              <a:rPr lang="en-US" sz="3200" dirty="0">
                <a:effectLst/>
                <a:latin typeface="Times New Roman" panose="02020603050405020304" pitchFamily="18" charset="0"/>
                <a:ea typeface="Times New Roman" panose="02020603050405020304" pitchFamily="18" charset="0"/>
              </a:rPr>
              <a:t>Scaling of transistors leads to reduction in size of IC (Integrated Circuit), also results in short channel effects if the scaling is done beyond nanometer.</a:t>
            </a:r>
            <a:r>
              <a:rPr lang="en-US" sz="3200" dirty="0">
                <a:ea typeface="Times New Roman" panose="02020603050405020304" pitchFamily="18" charset="0"/>
              </a:rPr>
              <a:t> </a:t>
            </a:r>
            <a:endParaRPr lang="en-IN" sz="3200" dirty="0">
              <a:ea typeface="Times New Roman" panose="02020603050405020304" pitchFamily="18" charset="0"/>
            </a:endParaRPr>
          </a:p>
        </p:txBody>
      </p:sp>
      <p:sp>
        <p:nvSpPr>
          <p:cNvPr id="50" name="Text Placeholder 5">
            <a:extLst>
              <a:ext uri="{FF2B5EF4-FFF2-40B4-BE49-F238E27FC236}">
                <a16:creationId xmlns:a16="http://schemas.microsoft.com/office/drawing/2014/main" id="{8F2B0B78-1685-B107-0259-DED9B3AD4AE1}"/>
              </a:ext>
            </a:extLst>
          </p:cNvPr>
          <p:cNvSpPr txBox="1">
            <a:spLocks/>
          </p:cNvSpPr>
          <p:nvPr/>
        </p:nvSpPr>
        <p:spPr>
          <a:xfrm>
            <a:off x="1188720" y="20423778"/>
            <a:ext cx="8385661" cy="800211"/>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a:t>PROBLEM STATEMENT</a:t>
            </a:r>
          </a:p>
        </p:txBody>
      </p:sp>
      <p:sp>
        <p:nvSpPr>
          <p:cNvPr id="51" name="TextBox 50">
            <a:extLst>
              <a:ext uri="{FF2B5EF4-FFF2-40B4-BE49-F238E27FC236}">
                <a16:creationId xmlns:a16="http://schemas.microsoft.com/office/drawing/2014/main" id="{B5AF8AE8-D6E3-3732-349D-97230EEE02D0}"/>
              </a:ext>
            </a:extLst>
          </p:cNvPr>
          <p:cNvSpPr txBox="1"/>
          <p:nvPr/>
        </p:nvSpPr>
        <p:spPr>
          <a:xfrm>
            <a:off x="17058420" y="10654769"/>
            <a:ext cx="7437119" cy="707886"/>
          </a:xfrm>
          <a:prstGeom prst="rect">
            <a:avLst/>
          </a:prstGeom>
          <a:noFill/>
        </p:spPr>
        <p:txBody>
          <a:bodyPr wrap="square">
            <a:spAutoFit/>
          </a:bodyPr>
          <a:lstStyle/>
          <a:p>
            <a:pPr algn="ctr"/>
            <a:r>
              <a:rPr lang="en-US" sz="4000" b="1" u="sng" dirty="0">
                <a:solidFill>
                  <a:schemeClr val="accent5">
                    <a:lumMod val="50000"/>
                  </a:schemeClr>
                </a:solidFill>
              </a:rPr>
              <a:t>IMPLEMENTATION</a:t>
            </a:r>
          </a:p>
        </p:txBody>
      </p:sp>
      <p:sp>
        <p:nvSpPr>
          <p:cNvPr id="52" name="Text Placeholder 16">
            <a:extLst>
              <a:ext uri="{FF2B5EF4-FFF2-40B4-BE49-F238E27FC236}">
                <a16:creationId xmlns:a16="http://schemas.microsoft.com/office/drawing/2014/main" id="{BCD88BD5-3CA3-59C5-D95B-628A218B07D9}"/>
              </a:ext>
            </a:extLst>
          </p:cNvPr>
          <p:cNvSpPr txBox="1">
            <a:spLocks/>
          </p:cNvSpPr>
          <p:nvPr/>
        </p:nvSpPr>
        <p:spPr>
          <a:xfrm>
            <a:off x="11310204" y="11003727"/>
            <a:ext cx="21421724" cy="332781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lnSpc>
                <a:spcPct val="150000"/>
              </a:lnSpc>
            </a:pPr>
            <a:r>
              <a:rPr lang="en-US" sz="3200" dirty="0">
                <a:effectLst/>
                <a:latin typeface="Times New Roman" panose="02020603050405020304" pitchFamily="18" charset="0"/>
                <a:ea typeface="Times New Roman" panose="02020603050405020304" pitchFamily="18" charset="0"/>
              </a:rPr>
              <a:t>Flash ADC is implemented by design the circuits like R2R ladder, Comparator i.e. Op-Amp (Common source Amplifier and Differential Amplifier) and Priority Encoder. Johnson Ring counter is implemented by designing D-flipflop. These circuits are simulated and implemented for 22 nm technology in cadence virtuoso, in transistor level using PMOS and NMOS for CMOS design and PFET and NFET for FinFET design.</a:t>
            </a:r>
            <a:endParaRPr lang="en-IN" sz="3200" dirty="0">
              <a:effectLst/>
              <a:latin typeface="Times New Roman" panose="02020603050405020304" pitchFamily="18" charset="0"/>
              <a:ea typeface="Times New Roman" panose="02020603050405020304" pitchFamily="18" charset="0"/>
            </a:endParaRPr>
          </a:p>
        </p:txBody>
      </p:sp>
      <p:sp>
        <p:nvSpPr>
          <p:cNvPr id="53" name="TextBox 52">
            <a:extLst>
              <a:ext uri="{FF2B5EF4-FFF2-40B4-BE49-F238E27FC236}">
                <a16:creationId xmlns:a16="http://schemas.microsoft.com/office/drawing/2014/main" id="{42FA50E9-596C-BD3E-6E38-4B542D403A6E}"/>
              </a:ext>
            </a:extLst>
          </p:cNvPr>
          <p:cNvSpPr txBox="1"/>
          <p:nvPr/>
        </p:nvSpPr>
        <p:spPr>
          <a:xfrm>
            <a:off x="36112839" y="5457857"/>
            <a:ext cx="4350559" cy="707886"/>
          </a:xfrm>
          <a:prstGeom prst="rect">
            <a:avLst/>
          </a:prstGeom>
          <a:noFill/>
        </p:spPr>
        <p:txBody>
          <a:bodyPr wrap="square">
            <a:spAutoFit/>
          </a:bodyPr>
          <a:lstStyle/>
          <a:p>
            <a:pPr algn="ctr"/>
            <a:r>
              <a:rPr lang="en-US" sz="4000" b="1" u="sng" dirty="0">
                <a:solidFill>
                  <a:schemeClr val="accent5">
                    <a:lumMod val="50000"/>
                  </a:schemeClr>
                </a:solidFill>
              </a:rPr>
              <a:t>TOOL USED</a:t>
            </a:r>
          </a:p>
        </p:txBody>
      </p:sp>
      <p:sp>
        <p:nvSpPr>
          <p:cNvPr id="55" name="Text Placeholder 16">
            <a:extLst>
              <a:ext uri="{FF2B5EF4-FFF2-40B4-BE49-F238E27FC236}">
                <a16:creationId xmlns:a16="http://schemas.microsoft.com/office/drawing/2014/main" id="{20136638-70C1-43F6-31BE-D131C50D2FEF}"/>
              </a:ext>
            </a:extLst>
          </p:cNvPr>
          <p:cNvSpPr txBox="1">
            <a:spLocks/>
          </p:cNvSpPr>
          <p:nvPr/>
        </p:nvSpPr>
        <p:spPr>
          <a:xfrm>
            <a:off x="33305078" y="9184069"/>
            <a:ext cx="9966079" cy="342630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R="32385" algn="just">
              <a:lnSpc>
                <a:spcPct val="150000"/>
              </a:lnSpc>
              <a:spcBef>
                <a:spcPts val="1150"/>
              </a:spcBef>
              <a:spcAft>
                <a:spcPts val="0"/>
              </a:spcAft>
              <a:tabLst>
                <a:tab pos="596900" algn="l"/>
              </a:tabLst>
            </a:pPr>
            <a:r>
              <a:rPr lang="en-US" sz="3200" b="0" kern="0" dirty="0">
                <a:effectLst/>
                <a:latin typeface="Times New Roman" panose="02020603050405020304" pitchFamily="18" charset="0"/>
                <a:ea typeface="Times New Roman" panose="02020603050405020304" pitchFamily="18" charset="0"/>
              </a:rPr>
              <a:t>The software tool used to implement the circuit is Cadence Virtuoso of 22nm technology.</a:t>
            </a:r>
            <a:endParaRPr lang="en-IN" sz="3200" b="1" kern="0" dirty="0">
              <a:effectLst/>
              <a:latin typeface="Times New Roman" panose="02020603050405020304" pitchFamily="18" charset="0"/>
              <a:ea typeface="Times New Roman" panose="02020603050405020304" pitchFamily="18" charset="0"/>
            </a:endParaRPr>
          </a:p>
          <a:p>
            <a:pPr algn="just">
              <a:lnSpc>
                <a:spcPct val="150000"/>
              </a:lnSpc>
            </a:pPr>
            <a:r>
              <a:rPr lang="en-US" sz="3200" dirty="0">
                <a:effectLst/>
                <a:latin typeface="Times New Roman" panose="02020603050405020304" pitchFamily="18" charset="0"/>
                <a:ea typeface="Times New Roman" panose="02020603050405020304" pitchFamily="18" charset="0"/>
              </a:rPr>
              <a:t>Cadence virtuoso is an Analog design environment which help designer fully analyze, and verify the design. </a:t>
            </a:r>
            <a:endParaRPr lang="en-IN" sz="3200" dirty="0">
              <a:ea typeface="Times New Roman" panose="02020603050405020304" pitchFamily="18" charset="0"/>
            </a:endParaRPr>
          </a:p>
        </p:txBody>
      </p:sp>
      <p:sp>
        <p:nvSpPr>
          <p:cNvPr id="56" name="Text Placeholder 10">
            <a:extLst>
              <a:ext uri="{FF2B5EF4-FFF2-40B4-BE49-F238E27FC236}">
                <a16:creationId xmlns:a16="http://schemas.microsoft.com/office/drawing/2014/main" id="{861BFAA6-9456-3904-BDF1-646CB87D39A8}"/>
              </a:ext>
            </a:extLst>
          </p:cNvPr>
          <p:cNvSpPr txBox="1">
            <a:spLocks/>
          </p:cNvSpPr>
          <p:nvPr/>
        </p:nvSpPr>
        <p:spPr>
          <a:xfrm>
            <a:off x="36112839" y="12610369"/>
            <a:ext cx="3553472" cy="800211"/>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a:t>APPLICATION</a:t>
            </a:r>
          </a:p>
        </p:txBody>
      </p:sp>
      <p:sp>
        <p:nvSpPr>
          <p:cNvPr id="57" name="Text Placeholder 11">
            <a:extLst>
              <a:ext uri="{FF2B5EF4-FFF2-40B4-BE49-F238E27FC236}">
                <a16:creationId xmlns:a16="http://schemas.microsoft.com/office/drawing/2014/main" id="{E812741C-6180-E4AA-BEC6-DF72CECB9A39}"/>
              </a:ext>
            </a:extLst>
          </p:cNvPr>
          <p:cNvSpPr txBox="1">
            <a:spLocks/>
          </p:cNvSpPr>
          <p:nvPr/>
        </p:nvSpPr>
        <p:spPr>
          <a:xfrm>
            <a:off x="33182409" y="12792572"/>
            <a:ext cx="10152061" cy="111182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lnSpc>
                <a:spcPct val="150000"/>
              </a:lnSpc>
            </a:pPr>
            <a:endParaRPr lang="en-IN" sz="3200" dirty="0">
              <a:ea typeface="Times New Roman" panose="02020603050405020304" pitchFamily="18" charset="0"/>
            </a:endParaRPr>
          </a:p>
        </p:txBody>
      </p:sp>
      <p:pic>
        <p:nvPicPr>
          <p:cNvPr id="59" name="Picture 58">
            <a:extLst>
              <a:ext uri="{FF2B5EF4-FFF2-40B4-BE49-F238E27FC236}">
                <a16:creationId xmlns:a16="http://schemas.microsoft.com/office/drawing/2014/main" id="{F9F17322-0DA6-D540-C2D0-C95E20DD1346}"/>
              </a:ext>
            </a:extLst>
          </p:cNvPr>
          <p:cNvPicPr/>
          <p:nvPr/>
        </p:nvPicPr>
        <p:blipFill>
          <a:blip r:embed="rId7"/>
          <a:stretch>
            <a:fillRect/>
          </a:stretch>
        </p:blipFill>
        <p:spPr>
          <a:xfrm>
            <a:off x="1" y="2143125"/>
            <a:ext cx="2164681" cy="2235835"/>
          </a:xfrm>
          <a:prstGeom prst="rect">
            <a:avLst/>
          </a:prstGeom>
        </p:spPr>
      </p:pic>
      <p:pic>
        <p:nvPicPr>
          <p:cNvPr id="1028" name="Picture 4" descr="VTU Logo">
            <a:extLst>
              <a:ext uri="{FF2B5EF4-FFF2-40B4-BE49-F238E27FC236}">
                <a16:creationId xmlns:a16="http://schemas.microsoft.com/office/drawing/2014/main" id="{255F9B99-3EEB-3C9E-E334-D03A0712D9B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424856" y="185070"/>
            <a:ext cx="2466344" cy="24663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partment of Electronics &amp; Instrumentation Engineering, DSCE | Bangalore">
            <a:extLst>
              <a:ext uri="{FF2B5EF4-FFF2-40B4-BE49-F238E27FC236}">
                <a16:creationId xmlns:a16="http://schemas.microsoft.com/office/drawing/2014/main" id="{4EB7487D-A9CA-B01E-4452-C5572C5ABD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0" name="Text Placeholder 12">
            <a:extLst>
              <a:ext uri="{FF2B5EF4-FFF2-40B4-BE49-F238E27FC236}">
                <a16:creationId xmlns:a16="http://schemas.microsoft.com/office/drawing/2014/main" id="{225B7FC3-9341-C4DD-B932-91BCEBE38B27}"/>
              </a:ext>
            </a:extLst>
          </p:cNvPr>
          <p:cNvSpPr txBox="1">
            <a:spLocks/>
          </p:cNvSpPr>
          <p:nvPr/>
        </p:nvSpPr>
        <p:spPr>
          <a:xfrm>
            <a:off x="35776119" y="27658365"/>
            <a:ext cx="5295186" cy="800211"/>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a:t>ACKNOWLEDGEMENTS</a:t>
            </a:r>
          </a:p>
        </p:txBody>
      </p:sp>
      <p:sp>
        <p:nvSpPr>
          <p:cNvPr id="61" name="Text Placeholder 11">
            <a:extLst>
              <a:ext uri="{FF2B5EF4-FFF2-40B4-BE49-F238E27FC236}">
                <a16:creationId xmlns:a16="http://schemas.microsoft.com/office/drawing/2014/main" id="{04AD847C-C59F-E05A-B8DD-7878A8E46734}"/>
              </a:ext>
            </a:extLst>
          </p:cNvPr>
          <p:cNvSpPr txBox="1">
            <a:spLocks/>
          </p:cNvSpPr>
          <p:nvPr/>
        </p:nvSpPr>
        <p:spPr>
          <a:xfrm>
            <a:off x="33258175" y="28305052"/>
            <a:ext cx="10176668" cy="342630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lnSpc>
                <a:spcPct val="150000"/>
              </a:lnSpc>
            </a:pPr>
            <a:r>
              <a:rPr lang="en-IN" sz="3200" b="1" u="sng" dirty="0">
                <a:effectLst/>
                <a:ea typeface="Calibri" panose="020F0502020204030204" pitchFamily="34" charset="0"/>
              </a:rPr>
              <a:t>Project Members</a:t>
            </a:r>
            <a:r>
              <a:rPr lang="en-IN" sz="3200" dirty="0">
                <a:effectLst/>
                <a:ea typeface="Calibri" panose="020F0502020204030204" pitchFamily="34" charset="0"/>
              </a:rPr>
              <a:t>: Bhanu Prasad Nayak (1DS19EC708), Chinnappa Reddy Gari Indu (1DS19EC710), T Sai Gautham (1DS19EC742), Pavan M (1DS20EC425).</a:t>
            </a:r>
          </a:p>
          <a:p>
            <a:pPr algn="just">
              <a:lnSpc>
                <a:spcPct val="150000"/>
              </a:lnSpc>
            </a:pPr>
            <a:r>
              <a:rPr lang="en-IN" sz="3200" b="1" u="sng" dirty="0">
                <a:effectLst/>
                <a:ea typeface="Calibri" panose="020F0502020204030204" pitchFamily="34" charset="0"/>
              </a:rPr>
              <a:t>Guide</a:t>
            </a:r>
            <a:r>
              <a:rPr lang="en-IN" sz="3200" dirty="0">
                <a:effectLst/>
                <a:ea typeface="Calibri" panose="020F0502020204030204" pitchFamily="34" charset="0"/>
              </a:rPr>
              <a:t>: </a:t>
            </a:r>
            <a:r>
              <a:rPr lang="en-IN" sz="3200" dirty="0" err="1">
                <a:effectLst/>
                <a:ea typeface="Calibri" panose="020F0502020204030204" pitchFamily="34" charset="0"/>
              </a:rPr>
              <a:t>Dr.</a:t>
            </a:r>
            <a:r>
              <a:rPr lang="en-IN" sz="3200" dirty="0">
                <a:effectLst/>
                <a:ea typeface="Calibri" panose="020F0502020204030204" pitchFamily="34" charset="0"/>
              </a:rPr>
              <a:t> </a:t>
            </a:r>
            <a:r>
              <a:rPr lang="en-IN" sz="3200" dirty="0" err="1">
                <a:effectLst/>
                <a:ea typeface="Calibri" panose="020F0502020204030204" pitchFamily="34" charset="0"/>
              </a:rPr>
              <a:t>Dinesha</a:t>
            </a:r>
            <a:r>
              <a:rPr lang="en-IN" sz="3200" dirty="0">
                <a:effectLst/>
                <a:ea typeface="Calibri" panose="020F0502020204030204" pitchFamily="34" charset="0"/>
              </a:rPr>
              <a:t> P, ECE Department</a:t>
            </a:r>
          </a:p>
        </p:txBody>
      </p:sp>
      <p:pic>
        <p:nvPicPr>
          <p:cNvPr id="9" name="Picture 8">
            <a:extLst>
              <a:ext uri="{FF2B5EF4-FFF2-40B4-BE49-F238E27FC236}">
                <a16:creationId xmlns:a16="http://schemas.microsoft.com/office/drawing/2014/main" id="{A8071347-C58B-6888-A308-1628ED7EEE0B}"/>
              </a:ext>
            </a:extLst>
          </p:cNvPr>
          <p:cNvPicPr/>
          <p:nvPr/>
        </p:nvPicPr>
        <p:blipFill>
          <a:blip r:embed="rId10" cstate="print"/>
          <a:srcRect/>
          <a:stretch>
            <a:fillRect/>
          </a:stretch>
        </p:blipFill>
        <p:spPr bwMode="auto">
          <a:xfrm>
            <a:off x="41033699" y="2730817"/>
            <a:ext cx="2823281" cy="1418890"/>
          </a:xfrm>
          <a:prstGeom prst="rect">
            <a:avLst/>
          </a:prstGeom>
          <a:noFill/>
          <a:ln w="9525">
            <a:noFill/>
            <a:miter lim="800000"/>
            <a:headEnd/>
            <a:tailEnd/>
          </a:ln>
        </p:spPr>
      </p:pic>
      <p:pic>
        <p:nvPicPr>
          <p:cNvPr id="10" name="Picture 9">
            <a:extLst>
              <a:ext uri="{FF2B5EF4-FFF2-40B4-BE49-F238E27FC236}">
                <a16:creationId xmlns:a16="http://schemas.microsoft.com/office/drawing/2014/main" id="{AE8B4D1D-54DF-379D-B95A-5A873428B6C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297167" y="6323647"/>
            <a:ext cx="5774138" cy="2860422"/>
          </a:xfrm>
          <a:prstGeom prst="rect">
            <a:avLst/>
          </a:prstGeom>
        </p:spPr>
      </p:pic>
      <p:pic>
        <p:nvPicPr>
          <p:cNvPr id="15" name="Picture 14">
            <a:extLst>
              <a:ext uri="{FF2B5EF4-FFF2-40B4-BE49-F238E27FC236}">
                <a16:creationId xmlns:a16="http://schemas.microsoft.com/office/drawing/2014/main" id="{BF04420C-F06A-7F51-A324-B519E96E8821}"/>
              </a:ext>
            </a:extLst>
          </p:cNvPr>
          <p:cNvPicPr>
            <a:picLocks noChangeAspect="1"/>
          </p:cNvPicPr>
          <p:nvPr/>
        </p:nvPicPr>
        <p:blipFill>
          <a:blip r:embed="rId12"/>
          <a:stretch>
            <a:fillRect/>
          </a:stretch>
        </p:blipFill>
        <p:spPr>
          <a:xfrm>
            <a:off x="11504750" y="21164819"/>
            <a:ext cx="7162509" cy="4875558"/>
          </a:xfrm>
          <a:prstGeom prst="rect">
            <a:avLst/>
          </a:prstGeom>
        </p:spPr>
      </p:pic>
      <p:pic>
        <p:nvPicPr>
          <p:cNvPr id="16" name="Picture 15">
            <a:extLst>
              <a:ext uri="{FF2B5EF4-FFF2-40B4-BE49-F238E27FC236}">
                <a16:creationId xmlns:a16="http://schemas.microsoft.com/office/drawing/2014/main" id="{FDD1DE4E-C7A1-10DF-AE4E-11D21FEB035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8988324" y="21161167"/>
            <a:ext cx="6489916" cy="4828906"/>
          </a:xfrm>
          <a:prstGeom prst="rect">
            <a:avLst/>
          </a:prstGeom>
          <a:noFill/>
          <a:ln>
            <a:noFill/>
          </a:ln>
        </p:spPr>
      </p:pic>
      <p:sp>
        <p:nvSpPr>
          <p:cNvPr id="21" name="TextBox 20">
            <a:extLst>
              <a:ext uri="{FF2B5EF4-FFF2-40B4-BE49-F238E27FC236}">
                <a16:creationId xmlns:a16="http://schemas.microsoft.com/office/drawing/2014/main" id="{CC1CD9EB-C4DE-AD6C-A8F8-DD6A99C2ABEB}"/>
              </a:ext>
            </a:extLst>
          </p:cNvPr>
          <p:cNvSpPr txBox="1"/>
          <p:nvPr/>
        </p:nvSpPr>
        <p:spPr>
          <a:xfrm>
            <a:off x="12442044" y="26148006"/>
            <a:ext cx="19054540" cy="76944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Comparator   </a:t>
            </a:r>
            <a:r>
              <a:rPr lang="en-US" sz="44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3-Bit Flash ADC                                               D-flipflop</a:t>
            </a:r>
            <a:endParaRPr lang="en-IN" sz="3200"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C3821DA0-02C9-857E-3CB6-D305D8DCB4A4}"/>
              </a:ext>
            </a:extLst>
          </p:cNvPr>
          <p:cNvPicPr>
            <a:picLocks noChangeAspect="1"/>
          </p:cNvPicPr>
          <p:nvPr/>
        </p:nvPicPr>
        <p:blipFill rotWithShape="1">
          <a:blip r:embed="rId14">
            <a:extLst>
              <a:ext uri="{28A0092B-C50C-407E-A947-70E740481C1C}">
                <a14:useLocalDpi xmlns:a14="http://schemas.microsoft.com/office/drawing/2010/main" val="0"/>
              </a:ext>
            </a:extLst>
          </a:blip>
          <a:srcRect l="4756" r="14553" b="8735"/>
          <a:stretch/>
        </p:blipFill>
        <p:spPr bwMode="auto">
          <a:xfrm>
            <a:off x="25843198" y="21284921"/>
            <a:ext cx="6489917" cy="4828905"/>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C5E13174-D043-EA0D-3C73-FE4D7965F0F8}"/>
              </a:ext>
            </a:extLst>
          </p:cNvPr>
          <p:cNvPicPr>
            <a:picLocks noChangeAspect="1"/>
          </p:cNvPicPr>
          <p:nvPr/>
        </p:nvPicPr>
        <p:blipFill rotWithShape="1">
          <a:blip r:embed="rId15">
            <a:extLst>
              <a:ext uri="{28A0092B-C50C-407E-A947-70E740481C1C}">
                <a14:useLocalDpi xmlns:a14="http://schemas.microsoft.com/office/drawing/2010/main" val="0"/>
              </a:ext>
            </a:extLst>
          </a:blip>
          <a:srcRect l="19536" t="11051" r="12297" b="13242"/>
          <a:stretch/>
        </p:blipFill>
        <p:spPr bwMode="auto">
          <a:xfrm>
            <a:off x="18770894" y="27357114"/>
            <a:ext cx="7922786" cy="3748278"/>
          </a:xfrm>
          <a:prstGeom prst="rect">
            <a:avLst/>
          </a:prstGeom>
          <a:ln>
            <a:noFill/>
          </a:ln>
          <a:extLst>
            <a:ext uri="{53640926-AAD7-44D8-BBD7-CCE9431645EC}">
              <a14:shadowObscured xmlns:a14="http://schemas.microsoft.com/office/drawing/2010/main"/>
            </a:ext>
          </a:extLst>
        </p:spPr>
      </p:pic>
      <p:sp>
        <p:nvSpPr>
          <p:cNvPr id="25" name="TextBox 24">
            <a:extLst>
              <a:ext uri="{FF2B5EF4-FFF2-40B4-BE49-F238E27FC236}">
                <a16:creationId xmlns:a16="http://schemas.microsoft.com/office/drawing/2014/main" id="{D45F13F9-5A20-003A-C7AF-F0ECB5333601}"/>
              </a:ext>
            </a:extLst>
          </p:cNvPr>
          <p:cNvSpPr txBox="1"/>
          <p:nvPr/>
        </p:nvSpPr>
        <p:spPr>
          <a:xfrm>
            <a:off x="21620475" y="31031238"/>
            <a:ext cx="117624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Johnson Counter</a:t>
            </a:r>
            <a:endParaRPr lang="en-IN" sz="3200" b="1"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C32EE409-1522-4F5C-1F5E-74F6398A0A03}"/>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489865" y="15074257"/>
            <a:ext cx="6896659" cy="4739640"/>
          </a:xfrm>
          <a:prstGeom prst="rect">
            <a:avLst/>
          </a:prstGeom>
          <a:noFill/>
          <a:ln>
            <a:noFill/>
          </a:ln>
        </p:spPr>
      </p:pic>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359</TotalTime>
  <Words>582</Words>
  <Application>Microsoft Office PowerPoint</Application>
  <PresentationFormat>Custom</PresentationFormat>
  <Paragraphs>39</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Book Antiqua</vt:lpstr>
      <vt:lpstr>Calibri</vt:lpstr>
      <vt:lpstr>Symbol</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Pavan M</cp:lastModifiedBy>
  <cp:revision>40</cp:revision>
  <dcterms:created xsi:type="dcterms:W3CDTF">2012-02-03T23:30:52Z</dcterms:created>
  <dcterms:modified xsi:type="dcterms:W3CDTF">2023-06-07T22:16:06Z</dcterms:modified>
</cp:coreProperties>
</file>