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72" r:id="rId5"/>
    <p:sldId id="274" r:id="rId6"/>
    <p:sldId id="259" r:id="rId7"/>
    <p:sldId id="261" r:id="rId8"/>
    <p:sldId id="263" r:id="rId9"/>
    <p:sldId id="260" r:id="rId10"/>
    <p:sldId id="276" r:id="rId11"/>
    <p:sldId id="270" r:id="rId12"/>
    <p:sldId id="279" r:id="rId13"/>
    <p:sldId id="273" r:id="rId14"/>
    <p:sldId id="275" r:id="rId15"/>
    <p:sldId id="262" r:id="rId16"/>
    <p:sldId id="264" r:id="rId17"/>
    <p:sldId id="278" r:id="rId18"/>
    <p:sldId id="277" r:id="rId19"/>
    <p:sldId id="265" r:id="rId20"/>
    <p:sldId id="266" r:id="rId21"/>
    <p:sldId id="268" r:id="rId22"/>
  </p:sldIdLst>
  <p:sldSz cx="9144000" cy="6858000" type="screen4x3"/>
  <p:notesSz cx="7053263"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1184275" y="703263"/>
            <a:ext cx="4686300" cy="3514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lgn="r">
              <a:defRPr sz="1200" b="0"/>
            </a:lvl1pPr>
          </a:lstStyle>
          <a:p>
            <a:fld id="{5FFE27DE-142D-4443-9119-5D0CF204A130}" type="slidenum">
              <a:rPr lang="en-US" altLang="en-US"/>
              <a:pPr/>
              <a:t>‹#›</a:t>
            </a:fld>
            <a:endParaRPr lang="en-US" altLang="en-US"/>
          </a:p>
        </p:txBody>
      </p:sp>
    </p:spTree>
    <p:extLst>
      <p:ext uri="{BB962C8B-B14F-4D97-AF65-F5344CB8AC3E}">
        <p14:creationId xmlns:p14="http://schemas.microsoft.com/office/powerpoint/2010/main" val="434246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ECF10B13-BF1A-4295-9F10-7075B4CBD0FE}" type="datetime1">
              <a:rPr lang="en-IN" smtClean="0"/>
              <a:pPr>
                <a:defRPr/>
              </a:pPr>
              <a:t>15-06-2023</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B9927487-EC64-49D6-9AFB-D5683ABD5B2C}"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E697765-08AB-4FF0-B117-428A6933CACA}" type="datetime1">
              <a:rPr lang="en-IN" smtClean="0"/>
              <a:pPr>
                <a:defRPr/>
              </a:pPr>
              <a:t>15-06-2023</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A863DF6-1C06-47D9-9DF0-678643C8836D}" type="datetime1">
              <a:rPr lang="en-IN" smtClean="0"/>
              <a:pPr>
                <a:defRPr/>
              </a:pPr>
              <a:t>15-06-2023</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C0891531-8353-4BFD-9600-3D8BB5356655}"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F3D5DA1-9C46-4080-8966-2FEDF114BBEC}" type="datetime1">
              <a:rPr lang="en-IN" smtClean="0"/>
              <a:pPr>
                <a:defRPr/>
              </a:pPr>
              <a:t>15-06-2023</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074A328-16DA-4EA2-AB16-DADFE6229355}" type="datetime1">
              <a:rPr lang="en-IN" smtClean="0"/>
              <a:pPr>
                <a:defRPr/>
              </a:pPr>
              <a:t>15-06-2023</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D31D5DA4-F4D5-4B43-AEBC-4CDB565D4A05}"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5A069B9C-9ACA-486C-AD67-4393A75355A5}" type="datetime1">
              <a:rPr lang="en-IN" smtClean="0"/>
              <a:pPr>
                <a:defRPr/>
              </a:pPr>
              <a:t>15-06-2023</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84F61C-F404-40C5-9A30-60C5A2177927}" type="datetime1">
              <a:rPr lang="en-IN" smtClean="0"/>
              <a:pPr>
                <a:defRPr/>
              </a:pPr>
              <a:t>15-06-2023</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11C07FC2-72FE-4993-A0CF-E5403C258138}" type="datetime1">
              <a:rPr lang="en-IN" smtClean="0"/>
              <a:pPr>
                <a:defRPr/>
              </a:pPr>
              <a:t>15-06-2023</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A9D05D8-0ACA-4723-A54B-BF97E2048937}" type="datetime1">
              <a:rPr lang="en-IN" smtClean="0"/>
              <a:pPr>
                <a:defRPr/>
              </a:pPr>
              <a:t>15-06-2023</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B741E0E-D513-42AF-8D2E-A75EF55D81DE}" type="datetime1">
              <a:rPr lang="en-IN" smtClean="0"/>
              <a:pPr>
                <a:defRPr/>
              </a:pPr>
              <a:t>15-06-2023</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049DCE39-4001-409C-A1D0-890191E68975}"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1680A19-B4DD-43A4-97E3-15F97680C2F7}" type="datetime1">
              <a:rPr lang="en-IN" smtClean="0"/>
              <a:pPr>
                <a:defRPr/>
              </a:pPr>
              <a:t>15-06-2023</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D3715090-9D78-43CC-9255-D096E7A8FA55}"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4C3496D-29C7-4B3D-A5E8-C057E1CC395F}" type="datetime1">
              <a:rPr lang="en-IN" smtClean="0"/>
              <a:pPr>
                <a:defRPr/>
              </a:pPr>
              <a:t>15-06-2023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Dept. of E &amp; CE,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0C0DE-C484-4112-B95C-85EE94FFFCC1}"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ChangeArrowheads="1"/>
          </p:cNvSpPr>
          <p:nvPr/>
        </p:nvSpPr>
        <p:spPr bwMode="auto">
          <a:xfrm>
            <a:off x="1482686" y="177252"/>
            <a:ext cx="61786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2000" dirty="0">
                <a:solidFill>
                  <a:srgbClr val="FF0000"/>
                </a:solidFill>
              </a:rPr>
              <a:t>Live Streaming with Raspberry Pi and OpenCV for Object Detection</a:t>
            </a:r>
            <a:endParaRPr lang="en-IN" altLang="en-US" sz="2000" dirty="0">
              <a:solidFill>
                <a:srgbClr val="FF0000"/>
              </a:solidFill>
              <a:latin typeface="Monotype Corsiva" panose="03010101010201010101" pitchFamily="66" charset="0"/>
              <a:cs typeface="Times New Roman" panose="02020603050405020304" pitchFamily="18" charset="0"/>
            </a:endParaRPr>
          </a:p>
        </p:txBody>
      </p:sp>
      <p:sp>
        <p:nvSpPr>
          <p:cNvPr id="2052" name="Text Box 4"/>
          <p:cNvSpPr txBox="1">
            <a:spLocks noChangeArrowheads="1"/>
          </p:cNvSpPr>
          <p:nvPr/>
        </p:nvSpPr>
        <p:spPr bwMode="auto">
          <a:xfrm>
            <a:off x="457200" y="5266624"/>
            <a:ext cx="80175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rgbClr val="7030A0"/>
                </a:solidFill>
                <a:latin typeface="Times New Roman" panose="02020603050405020304" pitchFamily="18" charset="0"/>
              </a:rPr>
              <a:t>Dept of Electronics &amp; Communication Engg.</a:t>
            </a:r>
          </a:p>
          <a:p>
            <a:pPr algn="ctr" eaLnBrk="1" hangingPunct="1"/>
            <a:r>
              <a:rPr lang="en-US" altLang="en-US" sz="3200" dirty="0">
                <a:solidFill>
                  <a:srgbClr val="FF0000"/>
                </a:solidFill>
                <a:latin typeface="Times New Roman" panose="02020603050405020304" pitchFamily="18" charset="0"/>
              </a:rPr>
              <a:t>Dayananda Sagar College of Engg.</a:t>
            </a:r>
            <a:endParaRPr lang="en-US" altLang="en-US" sz="2000" dirty="0">
              <a:solidFill>
                <a:srgbClr val="FF0000"/>
              </a:solidFill>
              <a:latin typeface="Times New Roman" panose="02020603050405020304" pitchFamily="18" charset="0"/>
            </a:endParaRPr>
          </a:p>
        </p:txBody>
      </p:sp>
      <p:sp>
        <p:nvSpPr>
          <p:cNvPr id="5" name="Text Box 4"/>
          <p:cNvSpPr txBox="1">
            <a:spLocks noChangeArrowheads="1"/>
          </p:cNvSpPr>
          <p:nvPr/>
        </p:nvSpPr>
        <p:spPr bwMode="auto">
          <a:xfrm>
            <a:off x="857224" y="2024111"/>
            <a:ext cx="735128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dirty="0">
                <a:solidFill>
                  <a:schemeClr val="bg2">
                    <a:lumMod val="50000"/>
                  </a:schemeClr>
                </a:solidFill>
                <a:latin typeface="Times New Roman" panose="02020603050405020304" pitchFamily="18" charset="0"/>
              </a:rPr>
              <a:t>Name :Thota Sai Gautham</a:t>
            </a:r>
          </a:p>
          <a:p>
            <a:pPr algn="ctr" eaLnBrk="1" hangingPunct="1"/>
            <a:r>
              <a:rPr lang="en-US" altLang="en-US" sz="2800" dirty="0">
                <a:solidFill>
                  <a:schemeClr val="bg2">
                    <a:lumMod val="50000"/>
                  </a:schemeClr>
                </a:solidFill>
                <a:latin typeface="Times New Roman" panose="02020603050405020304" pitchFamily="18" charset="0"/>
              </a:rPr>
              <a:t>USN : 1DS19EC742</a:t>
            </a:r>
          </a:p>
          <a:p>
            <a:pPr algn="ctr" eaLnBrk="1" hangingPunct="1"/>
            <a:r>
              <a:rPr lang="en-US" altLang="en-US" sz="2400" dirty="0">
                <a:latin typeface="Times New Roman" panose="02020603050405020304" pitchFamily="18" charset="0"/>
              </a:rPr>
              <a:t>8</a:t>
            </a:r>
            <a:r>
              <a:rPr lang="en-US" altLang="en-US" sz="2400" baseline="30000" dirty="0">
                <a:latin typeface="Times New Roman" panose="02020603050405020304" pitchFamily="18" charset="0"/>
              </a:rPr>
              <a:t>th</a:t>
            </a:r>
            <a:r>
              <a:rPr lang="en-US" altLang="en-US" sz="2400" dirty="0">
                <a:latin typeface="Times New Roman" panose="02020603050405020304" pitchFamily="18" charset="0"/>
              </a:rPr>
              <a:t> Semester</a:t>
            </a:r>
            <a:endParaRPr lang="en-US" altLang="en-US" sz="2800" dirty="0">
              <a:latin typeface="Times New Roman" panose="02020603050405020304" pitchFamily="18" charset="0"/>
            </a:endParaRPr>
          </a:p>
          <a:p>
            <a:pPr algn="ctr" eaLnBrk="1" hangingPunct="1"/>
            <a:r>
              <a:rPr lang="en-US" altLang="en-US" sz="2000" dirty="0">
                <a:latin typeface="Times New Roman" panose="02020603050405020304" pitchFamily="18" charset="0"/>
              </a:rPr>
              <a:t> 19-05-2023 / Wednesday / 4:30-4:45</a:t>
            </a:r>
            <a:endParaRPr lang="en-US" altLang="en-US" dirty="0">
              <a:latin typeface="Times New Roman" panose="02020603050405020304" pitchFamily="18" charset="0"/>
            </a:endParaRPr>
          </a:p>
        </p:txBody>
      </p:sp>
      <p:sp>
        <p:nvSpPr>
          <p:cNvPr id="2" name="Rectangle 1"/>
          <p:cNvSpPr/>
          <p:nvPr/>
        </p:nvSpPr>
        <p:spPr>
          <a:xfrm>
            <a:off x="1922887" y="959276"/>
            <a:ext cx="5298222" cy="954107"/>
          </a:xfrm>
          <a:prstGeom prst="rect">
            <a:avLst/>
          </a:prstGeom>
        </p:spPr>
        <p:txBody>
          <a:bodyPr wrap="square">
            <a:spAutoFit/>
          </a:bodyPr>
          <a:lstStyle/>
          <a:p>
            <a:pPr algn="ctr" eaLnBrk="1" hangingPunct="1"/>
            <a:r>
              <a:rPr lang="en-US" altLang="en-US" sz="2800" dirty="0">
                <a:solidFill>
                  <a:srgbClr val="00B050"/>
                </a:solidFill>
                <a:latin typeface="Bookman Old Style" panose="02050604050505020204" pitchFamily="18" charset="0"/>
              </a:rPr>
              <a:t>Course Name : Internship</a:t>
            </a:r>
          </a:p>
          <a:p>
            <a:pPr algn="ctr" eaLnBrk="1" hangingPunct="1"/>
            <a:r>
              <a:rPr lang="en-US" altLang="en-US" sz="2800" dirty="0">
                <a:solidFill>
                  <a:srgbClr val="00B050"/>
                </a:solidFill>
                <a:latin typeface="Bookman Old Style" panose="02050604050505020204" pitchFamily="18" charset="0"/>
              </a:rPr>
              <a:t>Course Code : </a:t>
            </a:r>
            <a:r>
              <a:rPr lang="en-US" sz="2800" dirty="0">
                <a:solidFill>
                  <a:srgbClr val="00B050"/>
                </a:solidFill>
                <a:latin typeface="Times New Roman" panose="02020603050405020304" pitchFamily="18" charset="0"/>
                <a:cs typeface="Times New Roman" panose="02020603050405020304" pitchFamily="18" charset="0"/>
              </a:rPr>
              <a:t>19EC8ICINT</a:t>
            </a:r>
          </a:p>
        </p:txBody>
      </p:sp>
      <p:pic>
        <p:nvPicPr>
          <p:cNvPr id="7" name="Picture 6"/>
          <p:cNvPicPr/>
          <p:nvPr/>
        </p:nvPicPr>
        <p:blipFill rotWithShape="1">
          <a:blip r:embed="rId2">
            <a:extLst>
              <a:ext uri="{28A0092B-C50C-407E-A947-70E740481C1C}">
                <a14:useLocalDpi xmlns:a14="http://schemas.microsoft.com/office/drawing/2010/main" val="0"/>
              </a:ext>
            </a:extLst>
          </a:blip>
          <a:srcRect l="52419" t="6453" b="6451"/>
          <a:stretch/>
        </p:blipFill>
        <p:spPr bwMode="auto">
          <a:xfrm>
            <a:off x="8077200" y="4010"/>
            <a:ext cx="1051560" cy="1062789"/>
          </a:xfrm>
          <a:prstGeom prst="rect">
            <a:avLst/>
          </a:prstGeom>
          <a:noFill/>
          <a:ln>
            <a:noFill/>
          </a:ln>
          <a:extLst>
            <a:ext uri="{53640926-AAD7-44D8-BBD7-CCE9431645EC}">
              <a14:shadowObscured xmlns:a14="http://schemas.microsoft.com/office/drawing/2010/main"/>
            </a:ext>
          </a:extLst>
        </p:spPr>
      </p:pic>
      <p:pic>
        <p:nvPicPr>
          <p:cNvPr id="9" name="Picture 8"/>
          <p:cNvPicPr/>
          <p:nvPr/>
        </p:nvPicPr>
        <p:blipFill rotWithShape="1">
          <a:blip r:embed="rId2">
            <a:extLst>
              <a:ext uri="{28A0092B-C50C-407E-A947-70E740481C1C}">
                <a14:useLocalDpi xmlns:a14="http://schemas.microsoft.com/office/drawing/2010/main" val="0"/>
              </a:ext>
            </a:extLst>
          </a:blip>
          <a:srcRect t="6453" r="51613" b="6451"/>
          <a:stretch/>
        </p:blipFill>
        <p:spPr bwMode="auto">
          <a:xfrm>
            <a:off x="76200" y="92709"/>
            <a:ext cx="1143000" cy="1126491"/>
          </a:xfrm>
          <a:prstGeom prst="rect">
            <a:avLst/>
          </a:prstGeom>
          <a:noFill/>
          <a:ln>
            <a:noFill/>
          </a:ln>
          <a:extLst>
            <a:ext uri="{53640926-AAD7-44D8-BBD7-CCE9431645EC}">
              <a14:shadowObscured xmlns:a14="http://schemas.microsoft.com/office/drawing/2010/main"/>
            </a:ext>
          </a:extLst>
        </p:spPr>
      </p:pic>
      <p:sp>
        <p:nvSpPr>
          <p:cNvPr id="10" name="Text Box 4"/>
          <p:cNvSpPr txBox="1">
            <a:spLocks noChangeArrowheads="1"/>
          </p:cNvSpPr>
          <p:nvPr/>
        </p:nvSpPr>
        <p:spPr bwMode="auto">
          <a:xfrm>
            <a:off x="1882119" y="6315988"/>
            <a:ext cx="554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chemeClr val="bg2">
                    <a:lumMod val="25000"/>
                  </a:schemeClr>
                </a:solidFill>
                <a:latin typeface="Times New Roman" panose="02020603050405020304" pitchFamily="18" charset="0"/>
              </a:rPr>
              <a:t>(An VIII Sem SEE Internship Viva-Voce Presentation)</a:t>
            </a:r>
            <a:endParaRPr lang="en-US" altLang="en-US" sz="1200" dirty="0">
              <a:solidFill>
                <a:schemeClr val="bg2">
                  <a:lumMod val="25000"/>
                </a:schemeClr>
              </a:solidFill>
              <a:latin typeface="Times New Roman" panose="02020603050405020304" pitchFamily="18" charset="0"/>
            </a:endParaRPr>
          </a:p>
        </p:txBody>
      </p:sp>
      <p:sp>
        <p:nvSpPr>
          <p:cNvPr id="12" name="Rectangle 11">
            <a:extLst>
              <a:ext uri="{FF2B5EF4-FFF2-40B4-BE49-F238E27FC236}">
                <a16:creationId xmlns:a16="http://schemas.microsoft.com/office/drawing/2014/main" id="{C65E2237-BBA2-4B1E-B10C-E6E0A1ABDD49}"/>
              </a:ext>
            </a:extLst>
          </p:cNvPr>
          <p:cNvSpPr/>
          <p:nvPr/>
        </p:nvSpPr>
        <p:spPr>
          <a:xfrm>
            <a:off x="371447" y="4817342"/>
            <a:ext cx="8686800" cy="830997"/>
          </a:xfrm>
          <a:prstGeom prst="rect">
            <a:avLst/>
          </a:prstGeom>
        </p:spPr>
        <p:txBody>
          <a:bodyPr wrap="square">
            <a:spAutoFit/>
          </a:bodyPr>
          <a:lstStyle/>
          <a:p>
            <a:r>
              <a:rPr lang="en-US" altLang="en-US" sz="2400" dirty="0">
                <a:solidFill>
                  <a:srgbClr val="C00000"/>
                </a:solidFill>
                <a:latin typeface="Bookman Old Style" panose="02050604050505020204" pitchFamily="18" charset="0"/>
              </a:rPr>
              <a:t>Company Name : </a:t>
            </a:r>
            <a:r>
              <a:rPr lang="en-US" altLang="en-US" sz="2400" dirty="0" err="1">
                <a:solidFill>
                  <a:srgbClr val="C00000"/>
                </a:solidFill>
                <a:latin typeface="Bookman Old Style" panose="02050604050505020204" pitchFamily="18" charset="0"/>
              </a:rPr>
              <a:t>Digitectura</a:t>
            </a:r>
            <a:r>
              <a:rPr lang="en-US" altLang="en-US" sz="2400" dirty="0">
                <a:solidFill>
                  <a:srgbClr val="C00000"/>
                </a:solidFill>
                <a:latin typeface="Bookman Old Style" panose="02050604050505020204" pitchFamily="18" charset="0"/>
              </a:rPr>
              <a:t> Technologies Pvt. Ltd</a:t>
            </a:r>
            <a:endParaRPr lang="en-US" sz="2400" dirty="0"/>
          </a:p>
          <a:p>
            <a:pPr eaLnBrk="1" hangingPunct="1"/>
            <a:r>
              <a:rPr lang="en-US" altLang="en-US" sz="2400" dirty="0">
                <a:solidFill>
                  <a:srgbClr val="C00000"/>
                </a:solidFill>
                <a:latin typeface="Bookman Old Style" panose="02050604050505020204" pitchFamily="18" charset="0"/>
              </a:rPr>
              <a:t> </a:t>
            </a:r>
          </a:p>
        </p:txBody>
      </p:sp>
      <p:sp>
        <p:nvSpPr>
          <p:cNvPr id="13" name="Rectangle 12">
            <a:extLst>
              <a:ext uri="{FF2B5EF4-FFF2-40B4-BE49-F238E27FC236}">
                <a16:creationId xmlns:a16="http://schemas.microsoft.com/office/drawing/2014/main" id="{16C8DA9A-2F93-4FCC-8340-D40BD5102BEE}"/>
              </a:ext>
            </a:extLst>
          </p:cNvPr>
          <p:cNvSpPr/>
          <p:nvPr/>
        </p:nvSpPr>
        <p:spPr>
          <a:xfrm>
            <a:off x="76199" y="3886200"/>
            <a:ext cx="8982047" cy="461665"/>
          </a:xfrm>
          <a:prstGeom prst="rect">
            <a:avLst/>
          </a:prstGeom>
        </p:spPr>
        <p:txBody>
          <a:bodyPr wrap="square">
            <a:spAutoFit/>
          </a:bodyPr>
          <a:lstStyle/>
          <a:p>
            <a:pPr algn="ctr" eaLnBrk="1" hangingPunct="1"/>
            <a:r>
              <a:rPr lang="en-US" altLang="en-US" sz="2400" dirty="0">
                <a:solidFill>
                  <a:srgbClr val="C00000"/>
                </a:solidFill>
                <a:latin typeface="Bookman Old Style" panose="02050604050505020204" pitchFamily="18" charset="0"/>
              </a:rPr>
              <a:t>Guide Name: </a:t>
            </a:r>
            <a:r>
              <a:rPr lang="en-US" altLang="en-US" sz="2400">
                <a:solidFill>
                  <a:srgbClr val="C00000"/>
                </a:solidFill>
                <a:latin typeface="Bookman Old Style" panose="02050604050505020204" pitchFamily="18" charset="0"/>
              </a:rPr>
              <a:t>Dr.</a:t>
            </a:r>
            <a:r>
              <a:rPr lang="en-US" altLang="en-US" sz="2400" dirty="0" err="1">
                <a:solidFill>
                  <a:srgbClr val="C00000"/>
                </a:solidFill>
                <a:latin typeface="Bookman Old Style" panose="02050604050505020204" pitchFamily="18" charset="0"/>
              </a:rPr>
              <a:t>Dinesha</a:t>
            </a:r>
            <a:r>
              <a:rPr lang="en-US" altLang="en-US" sz="2400" dirty="0">
                <a:solidFill>
                  <a:srgbClr val="C00000"/>
                </a:solidFill>
                <a:latin typeface="Bookman Old Style" panose="02050604050505020204" pitchFamily="18" charset="0"/>
              </a:rPr>
              <a:t>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9C47-573D-1D9C-FA38-EDADA7E320BD}"/>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E2DA9E5D-84CA-B253-DC51-B174C5979EE9}"/>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Live surveillance  over a network in headless mode through raspberry pi and object detection .</a:t>
            </a:r>
          </a:p>
        </p:txBody>
      </p:sp>
    </p:spTree>
    <p:extLst>
      <p:ext uri="{BB962C8B-B14F-4D97-AF65-F5344CB8AC3E}">
        <p14:creationId xmlns:p14="http://schemas.microsoft.com/office/powerpoint/2010/main" val="255050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a:stretch>
            <a:fillRect/>
          </a:stretch>
        </p:blipFill>
        <p:spPr bwMode="auto">
          <a:xfrm>
            <a:off x="1142976" y="285728"/>
            <a:ext cx="6929486" cy="6167913"/>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EB3F43F2-F265-1D62-A4B9-B61DFA47E6DE}"/>
              </a:ext>
            </a:extLst>
          </p:cNvPr>
          <p:cNvSpPr/>
          <p:nvPr/>
        </p:nvSpPr>
        <p:spPr>
          <a:xfrm>
            <a:off x="5364088" y="980728"/>
            <a:ext cx="648072"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04483E02-BC57-2BDB-AEAB-9EF3614AD365}"/>
              </a:ext>
            </a:extLst>
          </p:cNvPr>
          <p:cNvCxnSpPr>
            <a:stCxn id="3" idx="1"/>
          </p:cNvCxnSpPr>
          <p:nvPr/>
        </p:nvCxnSpPr>
        <p:spPr>
          <a:xfrm>
            <a:off x="5364088" y="1124744"/>
            <a:ext cx="64807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6396AB-4023-B36C-24C7-89EB83C3CDE8}"/>
              </a:ext>
            </a:extLst>
          </p:cNvPr>
          <p:cNvSpPr>
            <a:spLocks noChangeArrowheads="1"/>
          </p:cNvSpPr>
          <p:nvPr/>
        </p:nvSpPr>
        <p:spPr bwMode="auto">
          <a:xfrm>
            <a:off x="179512" y="123326"/>
            <a:ext cx="3558540" cy="27584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200">
              <a:effectLst/>
              <a:latin typeface="Times New Roman" panose="02020603050405020304" pitchFamily="18" charset="0"/>
              <a:ea typeface="Times New Roman" panose="02020603050405020304" pitchFamily="18" charset="0"/>
            </a:endParaRPr>
          </a:p>
          <a:p>
            <a:pPr algn="ctr"/>
            <a:r>
              <a:rPr lang="en-US" sz="1200">
                <a:effectLst/>
                <a:latin typeface="Times New Roman" panose="02020603050405020304" pitchFamily="18" charset="0"/>
                <a:ea typeface="Times New Roman" panose="02020603050405020304" pitchFamily="18" charset="0"/>
              </a:rPr>
              <a:t>Fig 4: SD card and Power supply</a:t>
            </a:r>
            <a:endParaRPr lang="en-IN" sz="1200">
              <a:effectLst/>
              <a:latin typeface="Times New Roman" panose="02020603050405020304" pitchFamily="18" charset="0"/>
              <a:ea typeface="Times New Roman" panose="02020603050405020304" pitchFamily="18" charset="0"/>
            </a:endParaRPr>
          </a:p>
        </p:txBody>
      </p:sp>
      <p:pic>
        <p:nvPicPr>
          <p:cNvPr id="3" name="Picture 2" descr="Sandisk 16 GB Memory Card With Charger and Card Reader - Memory Cards  Online at Low Prices | Snapdeal India">
            <a:extLst>
              <a:ext uri="{FF2B5EF4-FFF2-40B4-BE49-F238E27FC236}">
                <a16:creationId xmlns:a16="http://schemas.microsoft.com/office/drawing/2014/main" id="{A0FF3EC9-62E8-DE61-53FC-1266E52A5C04}"/>
              </a:ext>
            </a:extLst>
          </p:cNvPr>
          <p:cNvPicPr>
            <a:picLocks noChangeAspect="1"/>
          </p:cNvPicPr>
          <p:nvPr/>
        </p:nvPicPr>
        <p:blipFill>
          <a:blip r:embed="rId2"/>
          <a:stretch>
            <a:fillRect/>
          </a:stretch>
        </p:blipFill>
        <p:spPr bwMode="auto">
          <a:xfrm>
            <a:off x="345247" y="670600"/>
            <a:ext cx="3227070" cy="2179320"/>
          </a:xfrm>
          <a:prstGeom prst="rect">
            <a:avLst/>
          </a:prstGeom>
          <a:noFill/>
          <a:ln w="9525">
            <a:noFill/>
            <a:miter lim="800000"/>
            <a:headEnd/>
            <a:tailEnd/>
          </a:ln>
        </p:spPr>
      </p:pic>
      <p:sp>
        <p:nvSpPr>
          <p:cNvPr id="4" name="Rectangle 3">
            <a:extLst>
              <a:ext uri="{FF2B5EF4-FFF2-40B4-BE49-F238E27FC236}">
                <a16:creationId xmlns:a16="http://schemas.microsoft.com/office/drawing/2014/main" id="{1C43664C-18BC-BB07-BE43-23729CA55B6E}"/>
              </a:ext>
            </a:extLst>
          </p:cNvPr>
          <p:cNvSpPr>
            <a:spLocks noChangeArrowheads="1"/>
          </p:cNvSpPr>
          <p:nvPr/>
        </p:nvSpPr>
        <p:spPr bwMode="auto">
          <a:xfrm>
            <a:off x="4716016" y="313826"/>
            <a:ext cx="3398520" cy="2567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200">
              <a:effectLst/>
              <a:latin typeface="Times New Roman" panose="02020603050405020304" pitchFamily="18" charset="0"/>
              <a:ea typeface="Times New Roman" panose="02020603050405020304" pitchFamily="18" charset="0"/>
            </a:endParaRPr>
          </a:p>
          <a:p>
            <a:pPr algn="ctr"/>
            <a:r>
              <a:rPr lang="en-US" sz="1200">
                <a:effectLst/>
                <a:latin typeface="Times New Roman" panose="02020603050405020304" pitchFamily="18" charset="0"/>
                <a:ea typeface="Times New Roman" panose="02020603050405020304" pitchFamily="18" charset="0"/>
              </a:rPr>
              <a:t>Fig 2: Raspberry pi 3B</a:t>
            </a:r>
            <a:endParaRPr lang="en-IN" sz="1200">
              <a:effectLst/>
              <a:latin typeface="Times New Roman" panose="02020603050405020304" pitchFamily="18" charset="0"/>
              <a:ea typeface="Times New Roman" panose="02020603050405020304" pitchFamily="18" charset="0"/>
            </a:endParaRPr>
          </a:p>
          <a:p>
            <a:r>
              <a:rPr lang="en-US" sz="1200">
                <a:effectLst/>
                <a:latin typeface="Times New Roman" panose="02020603050405020304" pitchFamily="18" charset="0"/>
                <a:ea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endParaRPr>
          </a:p>
        </p:txBody>
      </p:sp>
      <p:pic>
        <p:nvPicPr>
          <p:cNvPr id="5" name="Picture 4" descr="Raspberry Pi 3 Model B+">
            <a:extLst>
              <a:ext uri="{FF2B5EF4-FFF2-40B4-BE49-F238E27FC236}">
                <a16:creationId xmlns:a16="http://schemas.microsoft.com/office/drawing/2014/main" id="{E3A29175-C230-FCA1-2610-4B0786AE4DA5}"/>
              </a:ext>
            </a:extLst>
          </p:cNvPr>
          <p:cNvPicPr>
            <a:picLocks noChangeAspect="1"/>
          </p:cNvPicPr>
          <p:nvPr/>
        </p:nvPicPr>
        <p:blipFill>
          <a:blip r:embed="rId3"/>
          <a:stretch>
            <a:fillRect/>
          </a:stretch>
        </p:blipFill>
        <p:spPr bwMode="auto">
          <a:xfrm>
            <a:off x="4860032" y="801506"/>
            <a:ext cx="2878455" cy="2080260"/>
          </a:xfrm>
          <a:prstGeom prst="rect">
            <a:avLst/>
          </a:prstGeom>
          <a:noFill/>
          <a:ln w="9525">
            <a:noFill/>
            <a:miter lim="800000"/>
            <a:headEnd/>
            <a:tailEnd/>
          </a:ln>
        </p:spPr>
      </p:pic>
      <p:sp>
        <p:nvSpPr>
          <p:cNvPr id="7" name="Rectangle 6">
            <a:extLst>
              <a:ext uri="{FF2B5EF4-FFF2-40B4-BE49-F238E27FC236}">
                <a16:creationId xmlns:a16="http://schemas.microsoft.com/office/drawing/2014/main" id="{A2881FC1-1601-C349-65E8-AF9E147A98C2}"/>
              </a:ext>
            </a:extLst>
          </p:cNvPr>
          <p:cNvSpPr>
            <a:spLocks noChangeArrowheads="1"/>
          </p:cNvSpPr>
          <p:nvPr/>
        </p:nvSpPr>
        <p:spPr bwMode="auto">
          <a:xfrm>
            <a:off x="597421" y="3561811"/>
            <a:ext cx="3101340" cy="2567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a:effectLst/>
                <a:latin typeface="Times New Roman" panose="02020603050405020304" pitchFamily="18" charset="0"/>
                <a:ea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endParaRPr>
          </a:p>
          <a:p>
            <a:pPr algn="ctr"/>
            <a:r>
              <a:rPr lang="en-US" sz="1200">
                <a:effectLst/>
                <a:latin typeface="Times New Roman" panose="02020603050405020304" pitchFamily="18" charset="0"/>
                <a:ea typeface="Times New Roman" panose="02020603050405020304" pitchFamily="18" charset="0"/>
              </a:rPr>
              <a:t>Fig 3: Pi Camera module</a:t>
            </a:r>
            <a:endParaRPr lang="en-IN" sz="1200">
              <a:effectLst/>
              <a:latin typeface="Times New Roman" panose="02020603050405020304" pitchFamily="18" charset="0"/>
              <a:ea typeface="Times New Roman" panose="02020603050405020304" pitchFamily="18" charset="0"/>
            </a:endParaRPr>
          </a:p>
        </p:txBody>
      </p:sp>
      <p:pic>
        <p:nvPicPr>
          <p:cNvPr id="8" name="Picture 7" descr="Raspberry Pi Camera Module V2.0 Raspberry Pi | Raspberry Pi, Camera Module  , CSI-2 with 3280 x 2464 pixels Resolution | 913-2664 | RS Components">
            <a:extLst>
              <a:ext uri="{FF2B5EF4-FFF2-40B4-BE49-F238E27FC236}">
                <a16:creationId xmlns:a16="http://schemas.microsoft.com/office/drawing/2014/main" id="{F69B1FDC-94C4-B9A1-85DC-A6E149E03140}"/>
              </a:ext>
            </a:extLst>
          </p:cNvPr>
          <p:cNvPicPr>
            <a:picLocks noChangeAspect="1"/>
          </p:cNvPicPr>
          <p:nvPr/>
        </p:nvPicPr>
        <p:blipFill>
          <a:blip r:embed="rId4"/>
          <a:stretch>
            <a:fillRect/>
          </a:stretch>
        </p:blipFill>
        <p:spPr bwMode="auto">
          <a:xfrm>
            <a:off x="1187624" y="4149080"/>
            <a:ext cx="2152650" cy="1588770"/>
          </a:xfrm>
          <a:prstGeom prst="rect">
            <a:avLst/>
          </a:prstGeom>
          <a:noFill/>
          <a:ln w="9525">
            <a:noFill/>
            <a:miter lim="800000"/>
            <a:headEnd/>
            <a:tailEnd/>
          </a:ln>
        </p:spPr>
      </p:pic>
    </p:spTree>
    <p:extLst>
      <p:ext uri="{BB962C8B-B14F-4D97-AF65-F5344CB8AC3E}">
        <p14:creationId xmlns:p14="http://schemas.microsoft.com/office/powerpoint/2010/main" val="224227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F18E-B7D5-0BA8-C12A-94FE006060A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D85280D-AD1B-AFAB-FA7A-063FB280BADB}"/>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Implementing a video streaming solution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Headless operation</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Network connectivity</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Robustness and error handling: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Efficient video encoding and decoding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ea typeface="Calibri" panose="020F0502020204030204" pitchFamily="34" charset="0"/>
                <a:cs typeface="Times New Roman" panose="02020603050405020304" pitchFamily="18" charset="0"/>
              </a:rPr>
              <a:t>Streaming in different formats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Extraction of image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Annotation</a:t>
            </a:r>
          </a:p>
        </p:txBody>
      </p:sp>
    </p:spTree>
    <p:extLst>
      <p:ext uri="{BB962C8B-B14F-4D97-AF65-F5344CB8AC3E}">
        <p14:creationId xmlns:p14="http://schemas.microsoft.com/office/powerpoint/2010/main" val="34622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een circuit board with a white ribbon&#10;&#10;Description automatically generated with low confidence">
            <a:extLst>
              <a:ext uri="{FF2B5EF4-FFF2-40B4-BE49-F238E27FC236}">
                <a16:creationId xmlns:a16="http://schemas.microsoft.com/office/drawing/2014/main" id="{76D9DC3B-D7B5-DB78-66D2-01B9F971A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683404"/>
            <a:ext cx="6048672" cy="4696616"/>
          </a:xfrm>
          <a:prstGeom prst="rect">
            <a:avLst/>
          </a:prstGeom>
        </p:spPr>
      </p:pic>
      <p:sp>
        <p:nvSpPr>
          <p:cNvPr id="10" name="TextBox 9">
            <a:extLst>
              <a:ext uri="{FF2B5EF4-FFF2-40B4-BE49-F238E27FC236}">
                <a16:creationId xmlns:a16="http://schemas.microsoft.com/office/drawing/2014/main" id="{BA2A97F6-9138-CE5E-E9E8-E2A4B1FE7B5A}"/>
              </a:ext>
            </a:extLst>
          </p:cNvPr>
          <p:cNvSpPr txBox="1"/>
          <p:nvPr/>
        </p:nvSpPr>
        <p:spPr>
          <a:xfrm>
            <a:off x="2627784" y="5805264"/>
            <a:ext cx="4572000" cy="369332"/>
          </a:xfrm>
          <a:prstGeom prst="rect">
            <a:avLst/>
          </a:prstGeom>
          <a:noFill/>
        </p:spPr>
        <p:txBody>
          <a:bodyPr wrap="square">
            <a:spAutoFit/>
          </a:bodyPr>
          <a:lstStyle/>
          <a:p>
            <a:r>
              <a:rPr lang="en-US" dirty="0"/>
              <a:t>Video streaming system</a:t>
            </a:r>
          </a:p>
        </p:txBody>
      </p:sp>
    </p:spTree>
    <p:extLst>
      <p:ext uri="{BB962C8B-B14F-4D97-AF65-F5344CB8AC3E}">
        <p14:creationId xmlns:p14="http://schemas.microsoft.com/office/powerpoint/2010/main" val="27618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KNOWLEDGE GAINED</a:t>
            </a:r>
          </a:p>
        </p:txBody>
      </p:sp>
      <p:sp>
        <p:nvSpPr>
          <p:cNvPr id="3" name="Content Placeholder 2"/>
          <p:cNvSpPr>
            <a:spLocks noGrp="1"/>
          </p:cNvSpPr>
          <p:nvPr>
            <p:ph idx="1"/>
          </p:nvPr>
        </p:nvSpPr>
        <p:spPr>
          <a:xfrm>
            <a:off x="0" y="1219200"/>
            <a:ext cx="9144000" cy="5638800"/>
          </a:xfrm>
        </p:spPr>
        <p:txBody>
          <a:bodyPr>
            <a:noAutofit/>
          </a:bodyPr>
          <a:lstStyle/>
          <a:p>
            <a:pPr algn="just"/>
            <a:r>
              <a:rPr lang="en-US" sz="2500" b="1" dirty="0">
                <a:latin typeface="Book Antiqua" panose="02040602050305030304" pitchFamily="18" charset="0"/>
              </a:rPr>
              <a:t>Raspberry Pi configuration and operation: </a:t>
            </a:r>
            <a:r>
              <a:rPr lang="en-US" sz="2500" dirty="0">
                <a:latin typeface="Book Antiqua" panose="02040602050305030304" pitchFamily="18" charset="0"/>
              </a:rPr>
              <a:t>Acquiring knowledge about the setup and configuration of Raspberry Pi devices, including headless operation and software installation.</a:t>
            </a:r>
          </a:p>
          <a:p>
            <a:pPr algn="just"/>
            <a:r>
              <a:rPr lang="en-US" sz="2500" b="1" dirty="0">
                <a:latin typeface="Book Antiqua" panose="02040602050305030304" pitchFamily="18" charset="0"/>
              </a:rPr>
              <a:t>Video streaming principles: </a:t>
            </a:r>
            <a:r>
              <a:rPr lang="en-US" sz="2500" dirty="0">
                <a:latin typeface="Book Antiqua" panose="02040602050305030304" pitchFamily="18" charset="0"/>
              </a:rPr>
              <a:t>Understanding the concepts and principles behind video streaming, including encoding, decoding, and streaming protocols.</a:t>
            </a:r>
          </a:p>
          <a:p>
            <a:pPr algn="just"/>
            <a:r>
              <a:rPr lang="en-US" sz="2500" b="1" dirty="0">
                <a:latin typeface="Book Antiqua" panose="02040602050305030304" pitchFamily="18" charset="0"/>
              </a:rPr>
              <a:t>Network setup and communication: </a:t>
            </a:r>
            <a:r>
              <a:rPr lang="en-US" sz="2500" dirty="0">
                <a:latin typeface="Book Antiqua" panose="02040602050305030304" pitchFamily="18" charset="0"/>
              </a:rPr>
              <a:t>Gaining knowledge about local networking and communication protocols, such as IP addressing and data transmission.</a:t>
            </a:r>
          </a:p>
          <a:p>
            <a:pPr algn="just"/>
            <a:r>
              <a:rPr lang="en-US" sz="2500" b="1" dirty="0">
                <a:latin typeface="Book Antiqua" panose="02040602050305030304" pitchFamily="18" charset="0"/>
              </a:rPr>
              <a:t>Bounding Box Annotation</a:t>
            </a:r>
            <a:r>
              <a:rPr lang="en-US" sz="2500" dirty="0">
                <a:latin typeface="Book Antiqua" panose="02040602050305030304" pitchFamily="18" charset="0"/>
              </a:rPr>
              <a:t>: This involves drawing rectangular boxes around objects of interest within an image. It is commonly used for object detection and localization tasks</a:t>
            </a:r>
          </a:p>
        </p:txBody>
      </p:sp>
    </p:spTree>
    <p:extLst>
      <p:ext uri="{BB962C8B-B14F-4D97-AF65-F5344CB8AC3E}">
        <p14:creationId xmlns:p14="http://schemas.microsoft.com/office/powerpoint/2010/main" val="381432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normAutofit/>
          </a:bodyPr>
          <a:lstStyle/>
          <a:p>
            <a:r>
              <a:rPr lang="en-US" b="1" dirty="0"/>
              <a:t>APPLICATIONS DEVELOPED</a:t>
            </a:r>
          </a:p>
        </p:txBody>
      </p:sp>
      <p:sp>
        <p:nvSpPr>
          <p:cNvPr id="3" name="Content Placeholder 2"/>
          <p:cNvSpPr>
            <a:spLocks noGrp="1"/>
          </p:cNvSpPr>
          <p:nvPr>
            <p:ph idx="1"/>
          </p:nvPr>
        </p:nvSpPr>
        <p:spPr>
          <a:xfrm>
            <a:off x="0" y="1142984"/>
            <a:ext cx="9215502" cy="1643074"/>
          </a:xfrm>
        </p:spPr>
        <p:txBody>
          <a:bodyPr>
            <a:noAutofit/>
          </a:bodyPr>
          <a:lstStyle/>
          <a:p>
            <a:pPr algn="just">
              <a:buFont typeface="Arial" panose="020B0604020202020204" pitchFamily="34" charset="0"/>
              <a:buChar char="•"/>
            </a:pPr>
            <a:r>
              <a:rPr lang="en-US" sz="2500" b="1" i="0" dirty="0">
                <a:effectLst/>
                <a:latin typeface="Book Antiqua" panose="02040602050305030304" pitchFamily="18" charset="0"/>
              </a:rPr>
              <a:t>Developed a video </a:t>
            </a:r>
            <a:r>
              <a:rPr lang="en-US" sz="2500" b="1" dirty="0">
                <a:latin typeface="Book Antiqua" panose="02040602050305030304" pitchFamily="18" charset="0"/>
              </a:rPr>
              <a:t>s</a:t>
            </a:r>
            <a:r>
              <a:rPr lang="en-US" sz="2500" b="1" i="0" dirty="0">
                <a:effectLst/>
                <a:latin typeface="Book Antiqua" panose="02040602050305030304" pitchFamily="18" charset="0"/>
              </a:rPr>
              <a:t>treaming system using Raspberry pi </a:t>
            </a:r>
          </a:p>
          <a:p>
            <a:pPr algn="just">
              <a:buFont typeface="Arial" panose="020B0604020202020204" pitchFamily="34" charset="0"/>
              <a:buChar char="•"/>
            </a:pPr>
            <a:r>
              <a:rPr lang="en-US" sz="2500" b="1" i="0" dirty="0">
                <a:effectLst/>
                <a:latin typeface="Book Antiqua" panose="02040602050305030304" pitchFamily="18" charset="0"/>
              </a:rPr>
              <a:t>A client and server architecture for communication</a:t>
            </a:r>
          </a:p>
        </p:txBody>
      </p:sp>
      <p:pic>
        <p:nvPicPr>
          <p:cNvPr id="4097" name="Picture 1" descr="C:\Users\ramakotu vijaya\.vscode\vs programs\Digitectura\Images\abc.jpg"/>
          <p:cNvPicPr>
            <a:picLocks noChangeAspect="1" noChangeArrowheads="1"/>
          </p:cNvPicPr>
          <p:nvPr/>
        </p:nvPicPr>
        <p:blipFill>
          <a:blip r:embed="rId2"/>
          <a:srcRect/>
          <a:stretch>
            <a:fillRect/>
          </a:stretch>
        </p:blipFill>
        <p:spPr bwMode="auto">
          <a:xfrm rot="10800000">
            <a:off x="785786" y="2643182"/>
            <a:ext cx="3214694" cy="3214694"/>
          </a:xfrm>
          <a:prstGeom prst="rect">
            <a:avLst/>
          </a:prstGeom>
          <a:noFill/>
        </p:spPr>
      </p:pic>
      <p:pic>
        <p:nvPicPr>
          <p:cNvPr id="4098" name="Picture 2" descr="C:\Users\ramakotu vijaya\.vscode\vs programs\Digitectura\Data\03-10-22_18-40-42.jpg"/>
          <p:cNvPicPr>
            <a:picLocks noChangeAspect="1" noChangeArrowheads="1"/>
          </p:cNvPicPr>
          <p:nvPr/>
        </p:nvPicPr>
        <p:blipFill>
          <a:blip r:embed="rId3"/>
          <a:srcRect/>
          <a:stretch>
            <a:fillRect/>
          </a:stretch>
        </p:blipFill>
        <p:spPr bwMode="auto">
          <a:xfrm>
            <a:off x="4929190" y="2643182"/>
            <a:ext cx="3428992" cy="3214710"/>
          </a:xfrm>
          <a:prstGeom prst="rect">
            <a:avLst/>
          </a:prstGeom>
          <a:noFill/>
        </p:spPr>
      </p:pic>
      <p:sp>
        <p:nvSpPr>
          <p:cNvPr id="6" name="TextBox 5"/>
          <p:cNvSpPr txBox="1"/>
          <p:nvPr/>
        </p:nvSpPr>
        <p:spPr>
          <a:xfrm>
            <a:off x="1285852" y="6072206"/>
            <a:ext cx="2159566" cy="369332"/>
          </a:xfrm>
          <a:prstGeom prst="rect">
            <a:avLst/>
          </a:prstGeom>
          <a:noFill/>
        </p:spPr>
        <p:txBody>
          <a:bodyPr wrap="none" rtlCol="0">
            <a:spAutoFit/>
          </a:bodyPr>
          <a:lstStyle/>
          <a:p>
            <a:r>
              <a:rPr lang="en-US" dirty="0"/>
              <a:t>captured image 1</a:t>
            </a:r>
          </a:p>
        </p:txBody>
      </p:sp>
      <p:sp>
        <p:nvSpPr>
          <p:cNvPr id="7" name="TextBox 6"/>
          <p:cNvSpPr txBox="1"/>
          <p:nvPr/>
        </p:nvSpPr>
        <p:spPr>
          <a:xfrm>
            <a:off x="5572132" y="6143644"/>
            <a:ext cx="2082621" cy="369332"/>
          </a:xfrm>
          <a:prstGeom prst="rect">
            <a:avLst/>
          </a:prstGeom>
          <a:noFill/>
        </p:spPr>
        <p:txBody>
          <a:bodyPr wrap="none" rtlCol="0">
            <a:spAutoFit/>
          </a:bodyPr>
          <a:lstStyle/>
          <a:p>
            <a:r>
              <a:rPr lang="en-US" dirty="0"/>
              <a:t>captured image 2</a:t>
            </a:r>
          </a:p>
        </p:txBody>
      </p:sp>
    </p:spTree>
    <p:extLst>
      <p:ext uri="{BB962C8B-B14F-4D97-AF65-F5344CB8AC3E}">
        <p14:creationId xmlns:p14="http://schemas.microsoft.com/office/powerpoint/2010/main" val="112712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5710-E2D0-AD2D-8112-AFF780643C94}"/>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321D7D53-B15A-9145-F3C4-5AA65DC6F647}"/>
              </a:ext>
            </a:extLst>
          </p:cNvPr>
          <p:cNvSpPr>
            <a:spLocks noGrp="1"/>
          </p:cNvSpPr>
          <p:nvPr>
            <p:ph idx="1"/>
          </p:nvPr>
        </p:nvSpPr>
        <p:spPr/>
        <p:txBody>
          <a:bodyPr>
            <a:normAutofit/>
          </a:bodyPr>
          <a:lstStyle/>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1. Remote Surveillance </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2. IoT Applications.</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3. Education and Research</a:t>
            </a:r>
            <a:endParaRPr lang="en-IN" sz="2400" dirty="0"/>
          </a:p>
        </p:txBody>
      </p:sp>
    </p:spTree>
    <p:extLst>
      <p:ext uri="{BB962C8B-B14F-4D97-AF65-F5344CB8AC3E}">
        <p14:creationId xmlns:p14="http://schemas.microsoft.com/office/powerpoint/2010/main" val="29462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5411-1C7D-441B-D6D1-B800DEBDD5B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679F4355-7DF0-62F3-DCD5-959F19A01B7F}"/>
              </a:ext>
            </a:extLst>
          </p:cNvPr>
          <p:cNvSpPr>
            <a:spLocks noGrp="1"/>
          </p:cNvSpPr>
          <p:nvPr>
            <p:ph idx="1"/>
          </p:nvPr>
        </p:nvSpPr>
        <p:spPr/>
        <p:txBody>
          <a:bodyPr>
            <a:normAutofit/>
          </a:bodyPr>
          <a:lstStyle/>
          <a:p>
            <a:pPr marL="0" indent="0" algn="just">
              <a:buNone/>
            </a:pP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1. Mobile Application Integration.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2. Multiple Client Support: Enhancing  system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3. Enhanced Security Features: </a:t>
            </a:r>
          </a:p>
          <a:p>
            <a:pPr algn="just"/>
            <a:r>
              <a:rPr lang="en-US" sz="1800" dirty="0">
                <a:effectLst/>
                <a:latin typeface="Times New Roman" panose="02020603050405020304" pitchFamily="18" charset="0"/>
                <a:ea typeface="Calibri" panose="020F0502020204030204" pitchFamily="34" charset="0"/>
              </a:rPr>
              <a:t>5. Video Analytics and Machine Learning</a:t>
            </a:r>
            <a:endParaRPr lang="en-IN" dirty="0"/>
          </a:p>
        </p:txBody>
      </p:sp>
    </p:spTree>
    <p:extLst>
      <p:ext uri="{BB962C8B-B14F-4D97-AF65-F5344CB8AC3E}">
        <p14:creationId xmlns:p14="http://schemas.microsoft.com/office/powerpoint/2010/main" val="163126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990600"/>
          </a:xfrm>
        </p:spPr>
        <p:txBody>
          <a:bodyPr>
            <a:normAutofit/>
          </a:bodyPr>
          <a:lstStyle/>
          <a:p>
            <a:r>
              <a:rPr lang="en-US" b="1" dirty="0"/>
              <a:t>CERTIFICATE</a:t>
            </a:r>
          </a:p>
        </p:txBody>
      </p:sp>
      <p:pic>
        <p:nvPicPr>
          <p:cNvPr id="4" name="Picture 3" descr="A certificate of completion&#10;&#10;Description automatically generated with medium confidence">
            <a:extLst>
              <a:ext uri="{FF2B5EF4-FFF2-40B4-BE49-F238E27FC236}">
                <a16:creationId xmlns:a16="http://schemas.microsoft.com/office/drawing/2014/main" id="{61FF6333-1494-F434-27E7-99449D30A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1054542"/>
            <a:ext cx="4047911" cy="5803457"/>
          </a:xfrm>
          <a:prstGeom prst="rect">
            <a:avLst/>
          </a:prstGeom>
        </p:spPr>
      </p:pic>
    </p:spTree>
    <p:extLst>
      <p:ext uri="{BB962C8B-B14F-4D97-AF65-F5344CB8AC3E}">
        <p14:creationId xmlns:p14="http://schemas.microsoft.com/office/powerpoint/2010/main" val="62742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CONTENTS</a:t>
            </a:r>
          </a:p>
        </p:txBody>
      </p:sp>
      <p:sp>
        <p:nvSpPr>
          <p:cNvPr id="3" name="Content Placeholder 2"/>
          <p:cNvSpPr>
            <a:spLocks noGrp="1"/>
          </p:cNvSpPr>
          <p:nvPr>
            <p:ph idx="1"/>
          </p:nvPr>
        </p:nvSpPr>
        <p:spPr>
          <a:xfrm>
            <a:off x="685800" y="1409700"/>
            <a:ext cx="4724400" cy="4038600"/>
          </a:xfrm>
        </p:spPr>
        <p:txBody>
          <a:bodyPr>
            <a:normAutofit/>
          </a:bodyPr>
          <a:lstStyle/>
          <a:p>
            <a:r>
              <a:rPr lang="en-US" sz="2400" b="1" dirty="0">
                <a:latin typeface="Times New Roman" pitchFamily="18" charset="0"/>
                <a:cs typeface="Times New Roman" pitchFamily="18" charset="0"/>
              </a:rPr>
              <a:t>About the company</a:t>
            </a:r>
          </a:p>
          <a:p>
            <a:r>
              <a:rPr lang="en-US" sz="2400" b="1" dirty="0">
                <a:latin typeface="Times New Roman" pitchFamily="18" charset="0"/>
                <a:cs typeface="Times New Roman" pitchFamily="18" charset="0"/>
              </a:rPr>
              <a:t>Timeline</a:t>
            </a:r>
          </a:p>
          <a:p>
            <a:r>
              <a:rPr lang="en-US" sz="2400" b="1" dirty="0">
                <a:latin typeface="Times New Roman" pitchFamily="18" charset="0"/>
                <a:cs typeface="Times New Roman" pitchFamily="18" charset="0"/>
              </a:rPr>
              <a:t>Introduction</a:t>
            </a:r>
          </a:p>
          <a:p>
            <a:r>
              <a:rPr lang="en-US" sz="2400" b="1" dirty="0">
                <a:latin typeface="Times New Roman" pitchFamily="18" charset="0"/>
                <a:cs typeface="Times New Roman" pitchFamily="18" charset="0"/>
              </a:rPr>
              <a:t>Technical Skills</a:t>
            </a:r>
          </a:p>
          <a:p>
            <a:r>
              <a:rPr lang="en-US" sz="2400" b="1" dirty="0">
                <a:latin typeface="Times New Roman" pitchFamily="18" charset="0"/>
                <a:cs typeface="Times New Roman" pitchFamily="18" charset="0"/>
              </a:rPr>
              <a:t>Knowledge Gained</a:t>
            </a:r>
          </a:p>
          <a:p>
            <a:r>
              <a:rPr lang="en-US" sz="2400" b="1" dirty="0">
                <a:latin typeface="Times New Roman" pitchFamily="18" charset="0"/>
                <a:cs typeface="Times New Roman" pitchFamily="18" charset="0"/>
              </a:rPr>
              <a:t>Modern Tools and Techniques</a:t>
            </a:r>
            <a:endParaRPr lang="en-US" sz="2400" b="1" dirty="0">
              <a:solidFill>
                <a:srgbClr val="FF0000"/>
              </a:solidFill>
              <a:latin typeface="Times New Roman" pitchFamily="18" charset="0"/>
              <a:cs typeface="Times New Roman" pitchFamily="18" charset="0"/>
            </a:endParaRPr>
          </a:p>
          <a:p>
            <a:r>
              <a:rPr lang="en-US" sz="2400" b="1" dirty="0">
                <a:latin typeface="Times New Roman" pitchFamily="18" charset="0"/>
                <a:cs typeface="Times New Roman" pitchFamily="18" charset="0"/>
              </a:rPr>
              <a:t>Applications Developed</a:t>
            </a:r>
          </a:p>
          <a:p>
            <a:r>
              <a:rPr lang="en-US" sz="2400" b="1" dirty="0">
                <a:latin typeface="Times New Roman" pitchFamily="18" charset="0"/>
                <a:cs typeface="Times New Roman" pitchFamily="18" charset="0"/>
              </a:rPr>
              <a:t>Certificate</a:t>
            </a:r>
          </a:p>
          <a:p>
            <a:r>
              <a:rPr lang="en-US" sz="2400" b="1" dirty="0">
                <a:latin typeface="Times New Roman" pitchFamily="18" charset="0"/>
                <a:cs typeface="Times New Roman"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normAutofit/>
          </a:bodyPr>
          <a:lstStyle/>
          <a:p>
            <a:r>
              <a:rPr lang="en-US" b="1" dirty="0"/>
              <a:t>REFLECTIONS</a:t>
            </a:r>
          </a:p>
        </p:txBody>
      </p:sp>
      <p:sp>
        <p:nvSpPr>
          <p:cNvPr id="3" name="Content Placeholder 2"/>
          <p:cNvSpPr>
            <a:spLocks noGrp="1"/>
          </p:cNvSpPr>
          <p:nvPr>
            <p:ph idx="1"/>
          </p:nvPr>
        </p:nvSpPr>
        <p:spPr>
          <a:xfrm>
            <a:off x="0" y="1219200"/>
            <a:ext cx="9144000" cy="4870704"/>
          </a:xfrm>
        </p:spPr>
        <p:txBody>
          <a:bodyPr>
            <a:noAutofit/>
          </a:bodyPr>
          <a:lstStyle/>
          <a:p>
            <a:pPr algn="just"/>
            <a:r>
              <a:rPr lang="en-US" sz="2400" dirty="0">
                <a:latin typeface="Book Antiqua" panose="02040602050305030304" pitchFamily="18" charset="0"/>
              </a:rPr>
              <a:t>Developed technical skills in  Image processing ,Raspberry Pi configuration, networking, and video encoding/decoding.</a:t>
            </a:r>
          </a:p>
          <a:p>
            <a:pPr algn="just"/>
            <a:r>
              <a:rPr lang="en-US" sz="2400" dirty="0">
                <a:latin typeface="Book Antiqua" panose="02040602050305030304" pitchFamily="18" charset="0"/>
              </a:rPr>
              <a:t>Gain knowledge of video streaming principles and industry-standard tools and techniques.</a:t>
            </a:r>
          </a:p>
          <a:p>
            <a:pPr algn="just"/>
            <a:r>
              <a:rPr lang="en-US" sz="2400" dirty="0">
                <a:latin typeface="Book Antiqua" panose="02040602050305030304" pitchFamily="18" charset="0"/>
              </a:rPr>
              <a:t>Learn to set up and configure Raspberry Pi for headless operation and software installation.</a:t>
            </a:r>
          </a:p>
          <a:p>
            <a:pPr algn="just"/>
            <a:r>
              <a:rPr lang="en-US" sz="2400" dirty="0">
                <a:latin typeface="Book Antiqua" panose="02040602050305030304" pitchFamily="18" charset="0"/>
              </a:rPr>
              <a:t>Enhance understanding of networking protocols, IP addressing, and data transmission for video streaming applications.</a:t>
            </a:r>
            <a:endParaRPr lang="en-US" sz="2400" i="0" dirty="0">
              <a:effectLst/>
              <a:latin typeface="Book Antiqua" panose="02040602050305030304" pitchFamily="18" charset="0"/>
            </a:endParaRPr>
          </a:p>
        </p:txBody>
      </p:sp>
    </p:spTree>
    <p:extLst>
      <p:ext uri="{BB962C8B-B14F-4D97-AF65-F5344CB8AC3E}">
        <p14:creationId xmlns:p14="http://schemas.microsoft.com/office/powerpoint/2010/main" val="54242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3042" y="2428868"/>
            <a:ext cx="6242415" cy="1446550"/>
          </a:xfrm>
          <a:prstGeom prst="rect">
            <a:avLst/>
          </a:prstGeom>
          <a:noFill/>
        </p:spPr>
        <p:txBody>
          <a:bodyPr wrap="none" lIns="91440" tIns="45720" rIns="91440" bIns="45720">
            <a:spAutoFit/>
          </a:bodyPr>
          <a:lstStyle/>
          <a:p>
            <a:pPr algn="ctr"/>
            <a:r>
              <a:rPr lang="en-US" sz="8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rPr>
              <a:t>Thank you</a:t>
            </a:r>
            <a:endParaRPr lang="en-US" sz="8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ABOUT THE COMPANY</a:t>
            </a:r>
          </a:p>
        </p:txBody>
      </p:sp>
      <p:sp>
        <p:nvSpPr>
          <p:cNvPr id="3" name="Content Placeholder 2"/>
          <p:cNvSpPr>
            <a:spLocks noGrp="1"/>
          </p:cNvSpPr>
          <p:nvPr>
            <p:ph idx="1"/>
          </p:nvPr>
        </p:nvSpPr>
        <p:spPr>
          <a:xfrm>
            <a:off x="0" y="857232"/>
            <a:ext cx="9144000" cy="5175504"/>
          </a:xfrm>
        </p:spPr>
        <p:txBody>
          <a:bodyPr>
            <a:noAutofit/>
          </a:bodyPr>
          <a:lstStyle/>
          <a:p>
            <a:pPr algn="ctr">
              <a:buNone/>
            </a:pPr>
            <a:r>
              <a:rPr lang="en-US" sz="2400" b="1" dirty="0">
                <a:solidFill>
                  <a:srgbClr val="FF0000"/>
                </a:solidFill>
                <a:latin typeface="Times New Roman" panose="02020603050405020304" pitchFamily="18" charset="0"/>
                <a:cs typeface="Times New Roman" panose="02020603050405020304" pitchFamily="18" charset="0"/>
              </a:rPr>
              <a:t>DIGITECTURA TECHNOLOGIES PVT LTD</a:t>
            </a:r>
          </a:p>
          <a:p>
            <a:pPr algn="just"/>
            <a:r>
              <a:rPr lang="en-US" sz="2400" i="0" dirty="0">
                <a:effectLst/>
                <a:latin typeface="Times New Roman" panose="02020603050405020304" pitchFamily="18" charset="0"/>
                <a:cs typeface="Times New Roman" panose="02020603050405020304" pitchFamily="18" charset="0"/>
              </a:rPr>
              <a:t>A startup company designing and </a:t>
            </a:r>
            <a:r>
              <a:rPr lang="en-US" sz="2400" dirty="0">
                <a:latin typeface="Times New Roman" panose="02020603050405020304" pitchFamily="18" charset="0"/>
                <a:cs typeface="Times New Roman" panose="02020603050405020304" pitchFamily="18" charset="0"/>
              </a:rPr>
              <a:t>manufacturing security systems and technology driven products</a:t>
            </a:r>
          </a:p>
          <a:p>
            <a:pPr algn="just"/>
            <a:r>
              <a:rPr lang="en-US" sz="2400" b="1" i="0" dirty="0">
                <a:effectLst/>
                <a:latin typeface="Times New Roman" panose="02020603050405020304" pitchFamily="18" charset="0"/>
                <a:cs typeface="Times New Roman" panose="02020603050405020304" pitchFamily="18" charset="0"/>
              </a:rPr>
              <a:t>Products: </a:t>
            </a:r>
            <a:r>
              <a:rPr lang="en-US" sz="2400" dirty="0">
                <a:latin typeface="Times New Roman" panose="02020603050405020304" pitchFamily="18" charset="0"/>
                <a:cs typeface="Times New Roman" panose="02020603050405020304" pitchFamily="18" charset="0"/>
              </a:rPr>
              <a:t>They specialize in mobile application development, including emerging niche segments such as the Internet of Things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applications and tools, home automation, and industrial automation.</a:t>
            </a:r>
            <a:endParaRPr lang="en-US" sz="240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Innovation: </a:t>
            </a:r>
            <a:r>
              <a:rPr lang="en-US" sz="2400" dirty="0">
                <a:latin typeface="Times New Roman" panose="02020603050405020304" pitchFamily="18" charset="0"/>
                <a:cs typeface="Times New Roman" panose="02020603050405020304" pitchFamily="18" charset="0"/>
              </a:rPr>
              <a:t>The company's expertise lies in leveraging technology to address various business needs and challenges across industries.</a:t>
            </a:r>
            <a:endParaRPr lang="en-US" sz="2400" i="0" dirty="0">
              <a:effectLst/>
              <a:latin typeface="Times New Roman" panose="02020603050405020304" pitchFamily="18" charset="0"/>
              <a:cs typeface="Times New Roman" panose="02020603050405020304" pitchFamily="18" charset="0"/>
            </a:endParaRPr>
          </a:p>
          <a:p>
            <a:pPr>
              <a:buNone/>
            </a:pPr>
            <a:endParaRPr lang="en-US" sz="2500" b="1" dirty="0">
              <a:latin typeface="Book Antiqua" panose="02040602050305030304" pitchFamily="18" charset="0"/>
              <a:cs typeface="Times New Roman" pitchFamily="18" charset="0"/>
            </a:endParaRPr>
          </a:p>
        </p:txBody>
      </p:sp>
    </p:spTree>
    <p:extLst>
      <p:ext uri="{BB962C8B-B14F-4D97-AF65-F5344CB8AC3E}">
        <p14:creationId xmlns:p14="http://schemas.microsoft.com/office/powerpoint/2010/main" val="40346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B2AE-3D50-659A-5035-82442826C72F}"/>
              </a:ext>
            </a:extLst>
          </p:cNvPr>
          <p:cNvSpPr>
            <a:spLocks noGrp="1"/>
          </p:cNvSpPr>
          <p:nvPr>
            <p:ph type="title"/>
          </p:nvPr>
        </p:nvSpPr>
        <p:spPr>
          <a:xfrm>
            <a:off x="251520" y="116632"/>
            <a:ext cx="8435280" cy="1301006"/>
          </a:xfrm>
        </p:spPr>
        <p:txBody>
          <a:bodyPr/>
          <a:lstStyle/>
          <a:p>
            <a:r>
              <a:rPr lang="en-IN" dirty="0"/>
              <a:t>Department </a:t>
            </a:r>
          </a:p>
        </p:txBody>
      </p:sp>
      <p:sp>
        <p:nvSpPr>
          <p:cNvPr id="3" name="Content Placeholder 2">
            <a:extLst>
              <a:ext uri="{FF2B5EF4-FFF2-40B4-BE49-F238E27FC236}">
                <a16:creationId xmlns:a16="http://schemas.microsoft.com/office/drawing/2014/main" id="{F8142D03-E22F-600B-5A7A-04D41B1496DE}"/>
              </a:ext>
            </a:extLst>
          </p:cNvPr>
          <p:cNvSpPr>
            <a:spLocks noGrp="1"/>
          </p:cNvSpPr>
          <p:nvPr>
            <p:ph idx="1"/>
          </p:nvPr>
        </p:nvSpPr>
        <p:spPr>
          <a:xfrm>
            <a:off x="436222" y="1166018"/>
            <a:ext cx="8229600" cy="4525963"/>
          </a:xfrm>
        </p:spPr>
        <p:txBody>
          <a:bodyPr>
            <a:normAutofit fontScale="25000" lnSpcReduction="20000"/>
          </a:bodyPr>
          <a:lstStyle/>
          <a:p>
            <a:pPr algn="just">
              <a:lnSpc>
                <a:spcPct val="120000"/>
              </a:lnSpc>
            </a:pPr>
            <a:r>
              <a:rPr lang="en-US" sz="9600" b="1" dirty="0">
                <a:solidFill>
                  <a:srgbClr val="000000"/>
                </a:solidFill>
                <a:effectLst/>
                <a:latin typeface="Times New Roman" panose="02020603050405020304" pitchFamily="18" charset="0"/>
                <a:ea typeface="Calibri" panose="020F0502020204030204" pitchFamily="34" charset="0"/>
              </a:rPr>
              <a:t>Software Design and Architecture: </a:t>
            </a:r>
            <a:r>
              <a:rPr lang="en-US" sz="9600" dirty="0">
                <a:solidFill>
                  <a:srgbClr val="000000"/>
                </a:solidFill>
                <a:effectLst/>
                <a:latin typeface="Times New Roman" panose="02020603050405020304" pitchFamily="18" charset="0"/>
                <a:ea typeface="Calibri" panose="020F0502020204030204" pitchFamily="34" charset="0"/>
              </a:rPr>
              <a:t>The department is involved in designing the overall structure, components, and modules of software systems. They define the architecture, frameworks, and patterns that guide the development process. They implement the functionality, logic, and algorithms that drive the software application or system.</a:t>
            </a:r>
            <a:endParaRPr lang="en-IN" sz="9600" dirty="0">
              <a:effectLst/>
              <a:latin typeface="Times New Roman" panose="02020603050405020304" pitchFamily="18" charset="0"/>
              <a:ea typeface="Times New Roman" panose="02020603050405020304" pitchFamily="18" charset="0"/>
            </a:endParaRPr>
          </a:p>
          <a:p>
            <a:pPr algn="just">
              <a:lnSpc>
                <a:spcPct val="120000"/>
              </a:lnSpc>
            </a:pPr>
            <a:r>
              <a:rPr lang="en-US" sz="9600" b="1" dirty="0">
                <a:solidFill>
                  <a:srgbClr val="000000"/>
                </a:solidFill>
                <a:effectLst/>
                <a:latin typeface="Times New Roman" panose="02020603050405020304" pitchFamily="18" charset="0"/>
                <a:ea typeface="Calibri" panose="020F0502020204030204" pitchFamily="34" charset="0"/>
              </a:rPr>
              <a:t>Software Testing and Quality Assurance: </a:t>
            </a:r>
            <a:r>
              <a:rPr lang="en-US" sz="9600" dirty="0">
                <a:solidFill>
                  <a:srgbClr val="000000"/>
                </a:solidFill>
                <a:effectLst/>
                <a:latin typeface="Times New Roman" panose="02020603050405020304" pitchFamily="18" charset="0"/>
                <a:ea typeface="Calibri" panose="020F0502020204030204" pitchFamily="34" charset="0"/>
              </a:rPr>
              <a:t>The department conducts testing activities to identify and fix defects or issues in the software. They perform unit testing, integration testing, and system testing to ensure that the software meets quality standards and functional requirements.</a:t>
            </a:r>
          </a:p>
          <a:p>
            <a:pPr algn="just">
              <a:lnSpc>
                <a:spcPct val="120000"/>
              </a:lnSpc>
            </a:pPr>
            <a:endParaRPr lang="en-IN" sz="9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555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F143C-A81E-A41B-8516-BEFD4A13B57E}"/>
              </a:ext>
            </a:extLst>
          </p:cNvPr>
          <p:cNvSpPr>
            <a:spLocks noGrp="1"/>
          </p:cNvSpPr>
          <p:nvPr>
            <p:ph idx="1"/>
          </p:nvPr>
        </p:nvSpPr>
        <p:spPr>
          <a:xfrm>
            <a:off x="323528" y="260648"/>
            <a:ext cx="8229600" cy="5616624"/>
          </a:xfrm>
        </p:spPr>
        <p:txBody>
          <a:bodyPr>
            <a:normAutofit/>
          </a:bodyPr>
          <a:lstStyle/>
          <a:p>
            <a:pPr algn="just"/>
            <a:r>
              <a:rPr lang="en-US" sz="2400" dirty="0">
                <a:solidFill>
                  <a:srgbClr val="000000"/>
                </a:solidFill>
                <a:effectLst/>
                <a:latin typeface="Times New Roman" panose="02020603050405020304" pitchFamily="18" charset="0"/>
                <a:ea typeface="Calibri" panose="020F0502020204030204" pitchFamily="34" charset="0"/>
              </a:rPr>
              <a:t> </a:t>
            </a:r>
            <a:r>
              <a:rPr lang="en-IN" sz="2400" b="1" dirty="0">
                <a:solidFill>
                  <a:srgbClr val="000000"/>
                </a:solidFill>
                <a:latin typeface="Times New Roman" panose="02020603050405020304" pitchFamily="18" charset="0"/>
                <a:ea typeface="Calibri" panose="020F0502020204030204" pitchFamily="34" charset="0"/>
              </a:rPr>
              <a:t>R&amp;D: </a:t>
            </a:r>
            <a:r>
              <a:rPr lang="en-IN" sz="2400" dirty="0">
                <a:solidFill>
                  <a:srgbClr val="000000"/>
                </a:solidFill>
                <a:latin typeface="Times New Roman" panose="02020603050405020304" pitchFamily="18" charset="0"/>
                <a:ea typeface="Calibri" panose="020F0502020204030204" pitchFamily="34" charset="0"/>
              </a:rPr>
              <a:t>T</a:t>
            </a:r>
            <a:r>
              <a:rPr lang="en-US" sz="2400" dirty="0">
                <a:solidFill>
                  <a:srgbClr val="000000"/>
                </a:solidFill>
                <a:latin typeface="Times New Roman" panose="02020603050405020304" pitchFamily="18" charset="0"/>
                <a:ea typeface="Calibri" panose="020F0502020204030204" pitchFamily="34" charset="0"/>
              </a:rPr>
              <a:t>eam is responsible for conducting research and developing innovative solutions, products, or technologies for the company. They work on exploring new ideas, improving existing products, and finding solutions to technical challenges. They collaborate, conduct experiments, analyze data, and work on prototypes to advance the company's technological capabilities</a:t>
            </a:r>
            <a:r>
              <a:rPr lang="en-IN" sz="2400" dirty="0">
                <a:solidFill>
                  <a:srgbClr val="000000"/>
                </a:solidFill>
                <a:latin typeface="Times New Roman" panose="02020603050405020304" pitchFamily="18" charset="0"/>
                <a:ea typeface="Calibri" panose="020F0502020204030204" pitchFamily="34"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5649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TIMELINE</a:t>
            </a:r>
          </a:p>
        </p:txBody>
      </p:sp>
      <p:sp>
        <p:nvSpPr>
          <p:cNvPr id="3" name="Content Placeholder 2"/>
          <p:cNvSpPr>
            <a:spLocks noGrp="1"/>
          </p:cNvSpPr>
          <p:nvPr>
            <p:ph idx="1"/>
          </p:nvPr>
        </p:nvSpPr>
        <p:spPr>
          <a:xfrm>
            <a:off x="0" y="1371600"/>
            <a:ext cx="9144000" cy="4267200"/>
          </a:xfrm>
        </p:spPr>
        <p:txBody>
          <a:bodyPr>
            <a:noAutofit/>
          </a:bodyPr>
          <a:lstStyle/>
          <a:p>
            <a:pPr algn="just">
              <a:buFont typeface="Arial" panose="020B0604020202020204" pitchFamily="34" charset="0"/>
              <a:buChar char="•"/>
            </a:pPr>
            <a:r>
              <a:rPr lang="en-US" sz="2500" dirty="0">
                <a:latin typeface="Book Antiqua" panose="02040602050305030304" pitchFamily="18" charset="0"/>
              </a:rPr>
              <a:t>May 20th</a:t>
            </a:r>
            <a:r>
              <a:rPr lang="en-US" sz="2500" i="0" dirty="0">
                <a:effectLst/>
                <a:latin typeface="Book Antiqua" panose="02040602050305030304" pitchFamily="18" charset="0"/>
              </a:rPr>
              <a:t>, 2022: Internship start date.</a:t>
            </a:r>
          </a:p>
          <a:p>
            <a:pPr algn="just"/>
            <a:r>
              <a:rPr lang="en-US" sz="2500" b="1" dirty="0">
                <a:latin typeface="Book Antiqua" panose="02040602050305030304" pitchFamily="18" charset="0"/>
              </a:rPr>
              <a:t>June 2022: </a:t>
            </a:r>
            <a:r>
              <a:rPr lang="en-US" sz="2500" dirty="0">
                <a:latin typeface="Book Antiqua" panose="02040602050305030304" pitchFamily="18" charset="0"/>
              </a:rPr>
              <a:t>Beginning of training and orientation period.</a:t>
            </a:r>
            <a:endParaRPr lang="en-US" sz="2500" i="0" dirty="0">
              <a:effectLst/>
              <a:latin typeface="Book Antiqua" panose="02040602050305030304" pitchFamily="18" charset="0"/>
            </a:endParaRPr>
          </a:p>
          <a:p>
            <a:pPr algn="just">
              <a:buFont typeface="Arial" panose="020B0604020202020204" pitchFamily="34" charset="0"/>
              <a:buChar char="•"/>
            </a:pPr>
            <a:r>
              <a:rPr lang="en-US" sz="2500" b="1" i="0" dirty="0">
                <a:effectLst/>
                <a:latin typeface="Book Antiqua" panose="02040602050305030304" pitchFamily="18" charset="0"/>
              </a:rPr>
              <a:t>July2022: </a:t>
            </a:r>
            <a:r>
              <a:rPr lang="en-US" sz="2500" i="0" dirty="0">
                <a:effectLst/>
                <a:latin typeface="Book Antiqua" panose="02040602050305030304" pitchFamily="18" charset="0"/>
              </a:rPr>
              <a:t>Worked on the image formats, types, Datasheets.</a:t>
            </a:r>
          </a:p>
          <a:p>
            <a:pPr algn="just">
              <a:buFont typeface="Arial" panose="020B0604020202020204" pitchFamily="34" charset="0"/>
              <a:buChar char="•"/>
            </a:pPr>
            <a:r>
              <a:rPr lang="en-US" sz="2500" b="1" i="0" dirty="0">
                <a:effectLst/>
                <a:latin typeface="Book Antiqua" panose="02040602050305030304" pitchFamily="18" charset="0"/>
              </a:rPr>
              <a:t>August 2022: </a:t>
            </a:r>
            <a:r>
              <a:rPr lang="en-US" sz="2500" i="0" dirty="0">
                <a:effectLst/>
                <a:latin typeface="Book Antiqua" panose="02040602050305030304" pitchFamily="18" charset="0"/>
              </a:rPr>
              <a:t>Begin of the project </a:t>
            </a:r>
          </a:p>
          <a:p>
            <a:pPr algn="just">
              <a:buFont typeface="Arial" panose="020B0604020202020204" pitchFamily="34" charset="0"/>
              <a:buChar char="•"/>
            </a:pPr>
            <a:r>
              <a:rPr lang="en-US" sz="2500" b="1" dirty="0">
                <a:latin typeface="Book Antiqua" panose="02040602050305030304" pitchFamily="18" charset="0"/>
              </a:rPr>
              <a:t>September</a:t>
            </a:r>
            <a:r>
              <a:rPr lang="en-US" sz="2500" b="1" i="0" dirty="0">
                <a:effectLst/>
                <a:latin typeface="Book Antiqua" panose="02040602050305030304" pitchFamily="18" charset="0"/>
              </a:rPr>
              <a:t> 2022: </a:t>
            </a:r>
            <a:r>
              <a:rPr lang="en-US" sz="2500" i="0" dirty="0">
                <a:effectLst/>
                <a:latin typeface="Book Antiqua" panose="02040602050305030304" pitchFamily="18" charset="0"/>
              </a:rPr>
              <a:t>Development of skills and new technologies required for the project</a:t>
            </a:r>
          </a:p>
          <a:p>
            <a:pPr algn="just"/>
            <a:r>
              <a:rPr lang="en-US" sz="2500" b="1" dirty="0">
                <a:latin typeface="Book Antiqua" panose="02040602050305030304" pitchFamily="18" charset="0"/>
              </a:rPr>
              <a:t>October 2022: </a:t>
            </a:r>
            <a:r>
              <a:rPr lang="en-US" sz="2500" dirty="0">
                <a:latin typeface="Book Antiqua" panose="02040602050305030304" pitchFamily="18" charset="0"/>
              </a:rPr>
              <a:t>Finalizing and presenting completed projects; concluded the internship on Oct 25th, 2022.</a:t>
            </a:r>
            <a:endParaRPr lang="en-US" sz="2500" i="0" dirty="0">
              <a:effectLst/>
              <a:latin typeface="Book Antiqua" panose="02040602050305030304" pitchFamily="18" charset="0"/>
            </a:endParaRPr>
          </a:p>
        </p:txBody>
      </p:sp>
    </p:spTree>
    <p:extLst>
      <p:ext uri="{BB962C8B-B14F-4D97-AF65-F5344CB8AC3E}">
        <p14:creationId xmlns:p14="http://schemas.microsoft.com/office/powerpoint/2010/main" val="354271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TECHNICAL SKILLS</a:t>
            </a:r>
          </a:p>
        </p:txBody>
      </p:sp>
      <p:sp>
        <p:nvSpPr>
          <p:cNvPr id="3" name="Content Placeholder 2"/>
          <p:cNvSpPr>
            <a:spLocks noGrp="1"/>
          </p:cNvSpPr>
          <p:nvPr>
            <p:ph idx="1"/>
          </p:nvPr>
        </p:nvSpPr>
        <p:spPr>
          <a:xfrm>
            <a:off x="0" y="857232"/>
            <a:ext cx="9144000" cy="6000768"/>
          </a:xfrm>
        </p:spPr>
        <p:txBody>
          <a:bodyPr>
            <a:noAutofit/>
          </a:bodyPr>
          <a:lstStyle/>
          <a:p>
            <a:endParaRPr lang="en-US" sz="2400" b="1" dirty="0">
              <a:latin typeface="Book Antiqua" panose="02040602050305030304" pitchFamily="18" charset="0"/>
            </a:endParaRPr>
          </a:p>
          <a:p>
            <a:pPr algn="just"/>
            <a:r>
              <a:rPr lang="en-US" sz="2400" b="1" dirty="0">
                <a:latin typeface="Book Antiqua" panose="02040602050305030304" pitchFamily="18" charset="0"/>
              </a:rPr>
              <a:t>Raspberry Pi setup and configuration: </a:t>
            </a:r>
            <a:r>
              <a:rPr lang="en-US" sz="2400" dirty="0">
                <a:latin typeface="Book Antiqua" panose="02040602050305030304" pitchFamily="18" charset="0"/>
              </a:rPr>
              <a:t>The project requires setting up and configuring the Raspberry Pi for headless operation, including installing the necessary operating system and software components.</a:t>
            </a:r>
          </a:p>
          <a:p>
            <a:pPr algn="just"/>
            <a:r>
              <a:rPr lang="en-US" sz="2400" b="1" dirty="0">
                <a:latin typeface="Book Antiqua" panose="02040602050305030304" pitchFamily="18" charset="0"/>
              </a:rPr>
              <a:t>Networking and communication: </a:t>
            </a:r>
            <a:r>
              <a:rPr lang="en-US" sz="2400" dirty="0">
                <a:latin typeface="Book Antiqua" panose="02040602050305030304" pitchFamily="18" charset="0"/>
              </a:rPr>
              <a:t>Setting up a local network connection between the server and client, configuring IP addresses, and establishing communication protocols for video streaming.</a:t>
            </a:r>
          </a:p>
          <a:p>
            <a:pPr algn="just"/>
            <a:r>
              <a:rPr lang="en-US" sz="2400" b="1" dirty="0">
                <a:latin typeface="Book Antiqua" panose="02040602050305030304" pitchFamily="18" charset="0"/>
              </a:rPr>
              <a:t>Video encoding and decoding: </a:t>
            </a:r>
            <a:r>
              <a:rPr lang="en-US" sz="2400" dirty="0">
                <a:latin typeface="Book Antiqua" panose="02040602050305030304" pitchFamily="18" charset="0"/>
              </a:rPr>
              <a:t>Understanding video encoding formats and implementing the necessary algorithms for video compression and decompression on the Raspberry Pi.</a:t>
            </a:r>
          </a:p>
          <a:p>
            <a:pPr algn="just"/>
            <a:r>
              <a:rPr lang="en-US" sz="2400" b="1" dirty="0">
                <a:latin typeface="Book Antiqua" panose="02040602050305030304" pitchFamily="18" charset="0"/>
              </a:rPr>
              <a:t>Object Detection </a:t>
            </a:r>
            <a:r>
              <a:rPr lang="en-US" sz="2400" dirty="0">
                <a:latin typeface="Book Antiqua" panose="02040602050305030304" pitchFamily="18" charset="0"/>
              </a:rPr>
              <a:t>:  Training the camera module to detect the objects according to application</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365229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b="1" dirty="0"/>
              <a:t>TOOLS EXPOSED </a:t>
            </a:r>
          </a:p>
        </p:txBody>
      </p:sp>
      <p:sp>
        <p:nvSpPr>
          <p:cNvPr id="3" name="Content Placeholder 2"/>
          <p:cNvSpPr>
            <a:spLocks noGrp="1"/>
          </p:cNvSpPr>
          <p:nvPr>
            <p:ph idx="1"/>
          </p:nvPr>
        </p:nvSpPr>
        <p:spPr>
          <a:xfrm>
            <a:off x="642910" y="1071546"/>
            <a:ext cx="7958166" cy="5243538"/>
          </a:xfrm>
        </p:spPr>
        <p:txBody>
          <a:bodyPr>
            <a:noAutofit/>
          </a:bodyPr>
          <a:lstStyle/>
          <a:p>
            <a:pPr algn="just"/>
            <a:r>
              <a:rPr lang="en-US" sz="2400" b="1" dirty="0">
                <a:latin typeface="Times New Roman" panose="02020603050405020304" pitchFamily="18" charset="0"/>
                <a:cs typeface="Times New Roman" panose="02020603050405020304" pitchFamily="18" charset="0"/>
              </a:rPr>
              <a:t>Raspberry Pi: </a:t>
            </a:r>
            <a:r>
              <a:rPr lang="en-US" sz="2400" dirty="0">
                <a:latin typeface="Times New Roman" panose="02020603050405020304" pitchFamily="18" charset="0"/>
                <a:cs typeface="Times New Roman" panose="02020603050405020304" pitchFamily="18" charset="0"/>
              </a:rPr>
              <a:t>Learning to work with Raspberry Pi, a popular and versatile single-board computer widely used in various industries and projects.</a:t>
            </a:r>
          </a:p>
          <a:p>
            <a:pPr algn="just"/>
            <a:r>
              <a:rPr lang="en-US" sz="2400" b="1" dirty="0">
                <a:latin typeface="Times New Roman" panose="02020603050405020304" pitchFamily="18" charset="0"/>
                <a:cs typeface="Times New Roman" panose="02020603050405020304" pitchFamily="18" charset="0"/>
              </a:rPr>
              <a:t>Streaming protocols: </a:t>
            </a:r>
            <a:r>
              <a:rPr lang="en-US" sz="2400" dirty="0">
                <a:latin typeface="Times New Roman" panose="02020603050405020304" pitchFamily="18" charset="0"/>
                <a:cs typeface="Times New Roman" panose="02020603050405020304" pitchFamily="18" charset="0"/>
              </a:rPr>
              <a:t>Gaining familiarity with industry-standard streaming protocols like RTSP, which are widely used for video streaming applications.</a:t>
            </a:r>
          </a:p>
          <a:p>
            <a:pPr algn="just"/>
            <a:r>
              <a:rPr lang="en-US" sz="2400" b="1" dirty="0">
                <a:latin typeface="Times New Roman" panose="02020603050405020304" pitchFamily="18" charset="0"/>
                <a:cs typeface="Times New Roman" panose="02020603050405020304" pitchFamily="18" charset="0"/>
              </a:rPr>
              <a:t>Video encoding and decoding libraries</a:t>
            </a:r>
            <a:r>
              <a:rPr lang="en-US" sz="2400" dirty="0">
                <a:latin typeface="Times New Roman" panose="02020603050405020304" pitchFamily="18" charset="0"/>
                <a:cs typeface="Times New Roman" panose="02020603050405020304" pitchFamily="18" charset="0"/>
              </a:rPr>
              <a:t>: Utilizing modern libraries and tools for video encoding and decoding, such as </a:t>
            </a:r>
            <a:r>
              <a:rPr lang="en-US" sz="2400" dirty="0" err="1">
                <a:latin typeface="Times New Roman" panose="02020603050405020304" pitchFamily="18" charset="0"/>
                <a:cs typeface="Times New Roman" panose="02020603050405020304" pitchFamily="18" charset="0"/>
              </a:rPr>
              <a:t>FFmpeg</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GStreamer</a:t>
            </a:r>
            <a:r>
              <a:rPr lang="en-US" sz="2400" dirty="0">
                <a:latin typeface="Times New Roman" panose="02020603050405020304" pitchFamily="18" charset="0"/>
                <a:cs typeface="Times New Roman" panose="02020603050405020304" pitchFamily="18" charset="0"/>
              </a:rPr>
              <a:t>, which are commonly used in the industry.</a:t>
            </a:r>
          </a:p>
          <a:p>
            <a:pPr algn="just"/>
            <a:r>
              <a:rPr lang="en-US" sz="2400" i="0" dirty="0">
                <a:effectLst/>
                <a:latin typeface="Times New Roman" panose="02020603050405020304" pitchFamily="18" charset="0"/>
                <a:cs typeface="Times New Roman" panose="02020603050405020304" pitchFamily="18" charset="0"/>
              </a:rPr>
              <a:t>Advanced Ip Scanner , VS studio</a:t>
            </a:r>
          </a:p>
        </p:txBody>
      </p:sp>
    </p:spTree>
    <p:extLst>
      <p:ext uri="{BB962C8B-B14F-4D97-AF65-F5344CB8AC3E}">
        <p14:creationId xmlns:p14="http://schemas.microsoft.com/office/powerpoint/2010/main" val="330147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990600"/>
          </a:xfrm>
        </p:spPr>
        <p:txBody>
          <a:bodyPr/>
          <a:lstStyle/>
          <a:p>
            <a:r>
              <a:rPr lang="en-US" b="1" dirty="0"/>
              <a:t>INTRODUCTION</a:t>
            </a:r>
          </a:p>
        </p:txBody>
      </p:sp>
      <p:sp>
        <p:nvSpPr>
          <p:cNvPr id="3" name="Content Placeholder 2"/>
          <p:cNvSpPr>
            <a:spLocks noGrp="1"/>
          </p:cNvSpPr>
          <p:nvPr>
            <p:ph idx="1"/>
          </p:nvPr>
        </p:nvSpPr>
        <p:spPr>
          <a:xfrm>
            <a:off x="0" y="1071546"/>
            <a:ext cx="9144000" cy="4714908"/>
          </a:xfrm>
        </p:spPr>
        <p:txBody>
          <a:bodyPr>
            <a:noAutofit/>
          </a:bodyPr>
          <a:lstStyle/>
          <a:p>
            <a:pPr algn="ctr">
              <a:buNone/>
            </a:pPr>
            <a:r>
              <a:rPr lang="en-US" sz="2400" b="1" dirty="0">
                <a:latin typeface="Times New Roman" panose="02020603050405020304" pitchFamily="18" charset="0"/>
                <a:cs typeface="Times New Roman" panose="02020603050405020304" pitchFamily="18" charset="0"/>
              </a:rPr>
              <a:t>“Video Streaming using Raspberry Pi with server and client</a:t>
            </a:r>
          </a:p>
          <a:p>
            <a:pPr algn="ctr">
              <a:buNone/>
            </a:pPr>
            <a:r>
              <a:rPr lang="en-US" sz="2400" b="1" dirty="0">
                <a:latin typeface="Times New Roman" panose="02020603050405020304" pitchFamily="18" charset="0"/>
                <a:cs typeface="Times New Roman" panose="02020603050405020304" pitchFamily="18" charset="0"/>
              </a:rPr>
              <a:t> in Headless mode”</a:t>
            </a:r>
          </a:p>
          <a:p>
            <a:pPr algn="just"/>
            <a:r>
              <a:rPr lang="en-US" sz="2400" dirty="0">
                <a:latin typeface="Times New Roman" panose="02020603050405020304" pitchFamily="18" charset="0"/>
                <a:cs typeface="Times New Roman" panose="02020603050405020304" pitchFamily="18" charset="0"/>
              </a:rPr>
              <a:t>Video streaming using Raspberry Pi involves combining the small and affordable single-board computer with server and client applications to create a video streaming setup.</a:t>
            </a:r>
          </a:p>
          <a:p>
            <a:pPr algn="just"/>
            <a:r>
              <a:rPr lang="en-US" sz="2400" dirty="0">
                <a:latin typeface="Times New Roman" panose="02020603050405020304" pitchFamily="18" charset="0"/>
                <a:cs typeface="Times New Roman" panose="02020603050405020304" pitchFamily="18" charset="0"/>
              </a:rPr>
              <a:t>This setup operated in headless mode</a:t>
            </a:r>
          </a:p>
          <a:p>
            <a:pPr algn="just"/>
            <a:r>
              <a:rPr lang="en-US" sz="2400" dirty="0">
                <a:latin typeface="Times New Roman" panose="02020603050405020304" pitchFamily="18" charset="0"/>
                <a:cs typeface="Times New Roman" panose="02020603050405020304" pitchFamily="18" charset="0"/>
              </a:rPr>
              <a:t>The server component captures video from a connected camera or video source, encodes it, and sends it over a network.</a:t>
            </a:r>
          </a:p>
          <a:p>
            <a:pPr algn="just"/>
            <a:r>
              <a:rPr lang="en-US" sz="2400" dirty="0">
                <a:latin typeface="Times New Roman" panose="02020603050405020304" pitchFamily="18" charset="0"/>
                <a:cs typeface="Times New Roman" panose="02020603050405020304" pitchFamily="18" charset="0"/>
              </a:rPr>
              <a:t>The client component receives the video stream and decodes it for display on a connected screen or device.</a:t>
            </a:r>
          </a:p>
          <a:p>
            <a:pPr algn="just"/>
            <a:r>
              <a:rPr lang="en-US" sz="2400" dirty="0">
                <a:latin typeface="Times New Roman" panose="02020603050405020304" pitchFamily="18" charset="0"/>
                <a:cs typeface="Times New Roman" panose="02020603050405020304" pitchFamily="18" charset="0"/>
              </a:rPr>
              <a:t>Raspberry Pi's low power consumption and compact size make it an ideal platform for various video streaming applications, including surveillance systems.</a:t>
            </a:r>
          </a:p>
          <a:p>
            <a:pPr algn="just"/>
            <a:endParaRPr lang="en-US" sz="2500" dirty="0">
              <a:latin typeface="Book Antiqua" panose="02040602050305030304" pitchFamily="18" charset="0"/>
            </a:endParaRPr>
          </a:p>
          <a:p>
            <a:endParaRPr lang="en-US" sz="2500" dirty="0">
              <a:latin typeface="Book Antiqua" panose="02040602050305030304" pitchFamily="18" charset="0"/>
            </a:endParaRPr>
          </a:p>
          <a:p>
            <a:endParaRPr lang="en-US" sz="2500" dirty="0">
              <a:latin typeface="Book Antiqua" panose="02040602050305030304" pitchFamily="18" charset="0"/>
            </a:endParaRPr>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8337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5631</TotalTime>
  <Words>989</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Book Antiqua</vt:lpstr>
      <vt:lpstr>Bookman Old Style</vt:lpstr>
      <vt:lpstr>Calibri</vt:lpstr>
      <vt:lpstr>Monotype Corsiva</vt:lpstr>
      <vt:lpstr>Times New Roman</vt:lpstr>
      <vt:lpstr>Office Theme</vt:lpstr>
      <vt:lpstr>PowerPoint Presentation</vt:lpstr>
      <vt:lpstr>CONTENTS</vt:lpstr>
      <vt:lpstr>ABOUT THE COMPANY</vt:lpstr>
      <vt:lpstr>Department </vt:lpstr>
      <vt:lpstr>PowerPoint Presentation</vt:lpstr>
      <vt:lpstr>TIMELINE</vt:lpstr>
      <vt:lpstr>TECHNICAL SKILLS</vt:lpstr>
      <vt:lpstr>TOOLS EXPOSED </vt:lpstr>
      <vt:lpstr>INTRODUCTION</vt:lpstr>
      <vt:lpstr>Objectives</vt:lpstr>
      <vt:lpstr>PowerPoint Presentation</vt:lpstr>
      <vt:lpstr>PowerPoint Presentation</vt:lpstr>
      <vt:lpstr>Implementation</vt:lpstr>
      <vt:lpstr>PowerPoint Presentation</vt:lpstr>
      <vt:lpstr>KNOWLEDGE GAINED</vt:lpstr>
      <vt:lpstr>APPLICATIONS DEVELOPED</vt:lpstr>
      <vt:lpstr>APPLICATIONS </vt:lpstr>
      <vt:lpstr>FUTURE SCOPE</vt:lpstr>
      <vt:lpstr>CERTIFICATE</vt:lpstr>
      <vt:lpstr>REFLECTIONS</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SaiGautham Thota</cp:lastModifiedBy>
  <cp:revision>331</cp:revision>
  <cp:lastPrinted>2012-11-14T16:17:55Z</cp:lastPrinted>
  <dcterms:created xsi:type="dcterms:W3CDTF">2010-12-28T02:07:03Z</dcterms:created>
  <dcterms:modified xsi:type="dcterms:W3CDTF">2023-06-15T06:13:10Z</dcterms:modified>
</cp:coreProperties>
</file>