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7">
  <p:sldMasterIdLst>
    <p:sldMasterId id="2147483743" r:id="rId1"/>
  </p:sldMasterIdLst>
  <p:sldIdLst>
    <p:sldId id="256" r:id="rId2"/>
    <p:sldId id="257" r:id="rId3"/>
    <p:sldId id="265" r:id="rId4"/>
    <p:sldId id="267" r:id="rId5"/>
    <p:sldId id="272" r:id="rId6"/>
    <p:sldId id="258" r:id="rId7"/>
    <p:sldId id="262" r:id="rId8"/>
    <p:sldId id="268" r:id="rId9"/>
    <p:sldId id="269" r:id="rId10"/>
    <p:sldId id="281" r:id="rId11"/>
    <p:sldId id="263" r:id="rId12"/>
    <p:sldId id="259" r:id="rId13"/>
    <p:sldId id="273" r:id="rId14"/>
    <p:sldId id="274" r:id="rId15"/>
    <p:sldId id="275" r:id="rId16"/>
    <p:sldId id="276" r:id="rId17"/>
    <p:sldId id="260" r:id="rId18"/>
    <p:sldId id="264" r:id="rId19"/>
    <p:sldId id="277" r:id="rId20"/>
    <p:sldId id="278" r:id="rId21"/>
    <p:sldId id="279" r:id="rId22"/>
    <p:sldId id="280" r:id="rId23"/>
    <p:sldId id="261" r:id="rId24"/>
    <p:sldId id="270" r:id="rId25"/>
    <p:sldId id="271" r:id="rId26"/>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2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124091A-53C6-413B-ACA2-50D8C00FFCBD}" type="datetimeFigureOut">
              <a:rPr lang="vi-VN" smtClean="0"/>
              <a:t>14/03/2017</a:t>
            </a:fld>
            <a:endParaRPr lang="vi-V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vi-V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FB723F2F-7DF6-4053-987C-A100285839EE}" type="slidenum">
              <a:rPr lang="vi-VN" smtClean="0"/>
              <a:t>‹#›</a:t>
            </a:fld>
            <a:endParaRPr lang="vi-V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102523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24091A-53C6-413B-ACA2-50D8C00FFCBD}" type="datetimeFigureOut">
              <a:rPr lang="vi-VN" smtClean="0"/>
              <a:t>14/03/2017</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B723F2F-7DF6-4053-987C-A100285839EE}" type="slidenum">
              <a:rPr lang="vi-VN" smtClean="0"/>
              <a:t>‹#›</a:t>
            </a:fld>
            <a:endParaRPr lang="vi-VN"/>
          </a:p>
        </p:txBody>
      </p:sp>
    </p:spTree>
    <p:extLst>
      <p:ext uri="{BB962C8B-B14F-4D97-AF65-F5344CB8AC3E}">
        <p14:creationId xmlns:p14="http://schemas.microsoft.com/office/powerpoint/2010/main" val="3340785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24091A-53C6-413B-ACA2-50D8C00FFCBD}" type="datetimeFigureOut">
              <a:rPr lang="vi-VN" smtClean="0"/>
              <a:t>14/03/2017</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B723F2F-7DF6-4053-987C-A100285839EE}" type="slidenum">
              <a:rPr lang="vi-VN" smtClean="0"/>
              <a:t>‹#›</a:t>
            </a:fld>
            <a:endParaRPr lang="vi-VN"/>
          </a:p>
        </p:txBody>
      </p:sp>
    </p:spTree>
    <p:extLst>
      <p:ext uri="{BB962C8B-B14F-4D97-AF65-F5344CB8AC3E}">
        <p14:creationId xmlns:p14="http://schemas.microsoft.com/office/powerpoint/2010/main" val="2629466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24091A-53C6-413B-ACA2-50D8C00FFCBD}" type="datetimeFigureOut">
              <a:rPr lang="vi-VN" smtClean="0"/>
              <a:t>14/03/2017</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B723F2F-7DF6-4053-987C-A100285839EE}" type="slidenum">
              <a:rPr lang="vi-VN" smtClean="0"/>
              <a:t>‹#›</a:t>
            </a:fld>
            <a:endParaRPr lang="vi-VN"/>
          </a:p>
        </p:txBody>
      </p:sp>
    </p:spTree>
    <p:extLst>
      <p:ext uri="{BB962C8B-B14F-4D97-AF65-F5344CB8AC3E}">
        <p14:creationId xmlns:p14="http://schemas.microsoft.com/office/powerpoint/2010/main" val="1534866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24091A-53C6-413B-ACA2-50D8C00FFCBD}" type="datetimeFigureOut">
              <a:rPr lang="vi-VN" smtClean="0"/>
              <a:t>14/03/2017</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B723F2F-7DF6-4053-987C-A100285839EE}" type="slidenum">
              <a:rPr lang="vi-VN" smtClean="0"/>
              <a:t>‹#›</a:t>
            </a:fld>
            <a:endParaRPr lang="vi-V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3484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124091A-53C6-413B-ACA2-50D8C00FFCBD}" type="datetimeFigureOut">
              <a:rPr lang="vi-VN" smtClean="0"/>
              <a:t>14/03/2017</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FB723F2F-7DF6-4053-987C-A100285839EE}" type="slidenum">
              <a:rPr lang="vi-VN" smtClean="0"/>
              <a:t>‹#›</a:t>
            </a:fld>
            <a:endParaRPr lang="vi-VN"/>
          </a:p>
        </p:txBody>
      </p:sp>
    </p:spTree>
    <p:extLst>
      <p:ext uri="{BB962C8B-B14F-4D97-AF65-F5344CB8AC3E}">
        <p14:creationId xmlns:p14="http://schemas.microsoft.com/office/powerpoint/2010/main" val="219382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124091A-53C6-413B-ACA2-50D8C00FFCBD}" type="datetimeFigureOut">
              <a:rPr lang="vi-VN" smtClean="0"/>
              <a:t>14/03/2017</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FB723F2F-7DF6-4053-987C-A100285839EE}" type="slidenum">
              <a:rPr lang="vi-VN" smtClean="0"/>
              <a:t>‹#›</a:t>
            </a:fld>
            <a:endParaRPr lang="vi-VN"/>
          </a:p>
        </p:txBody>
      </p:sp>
    </p:spTree>
    <p:extLst>
      <p:ext uri="{BB962C8B-B14F-4D97-AF65-F5344CB8AC3E}">
        <p14:creationId xmlns:p14="http://schemas.microsoft.com/office/powerpoint/2010/main" val="4061765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124091A-53C6-413B-ACA2-50D8C00FFCBD}" type="datetimeFigureOut">
              <a:rPr lang="vi-VN" smtClean="0"/>
              <a:t>14/03/2017</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FB723F2F-7DF6-4053-987C-A100285839EE}" type="slidenum">
              <a:rPr lang="vi-VN" smtClean="0"/>
              <a:t>‹#›</a:t>
            </a:fld>
            <a:endParaRPr lang="vi-VN"/>
          </a:p>
        </p:txBody>
      </p:sp>
    </p:spTree>
    <p:extLst>
      <p:ext uri="{BB962C8B-B14F-4D97-AF65-F5344CB8AC3E}">
        <p14:creationId xmlns:p14="http://schemas.microsoft.com/office/powerpoint/2010/main" val="2056569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24091A-53C6-413B-ACA2-50D8C00FFCBD}" type="datetimeFigureOut">
              <a:rPr lang="vi-VN" smtClean="0"/>
              <a:t>14/03/2017</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FB723F2F-7DF6-4053-987C-A100285839EE}" type="slidenum">
              <a:rPr lang="vi-VN" smtClean="0"/>
              <a:t>‹#›</a:t>
            </a:fld>
            <a:endParaRPr lang="vi-VN"/>
          </a:p>
        </p:txBody>
      </p:sp>
    </p:spTree>
    <p:extLst>
      <p:ext uri="{BB962C8B-B14F-4D97-AF65-F5344CB8AC3E}">
        <p14:creationId xmlns:p14="http://schemas.microsoft.com/office/powerpoint/2010/main" val="4281458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24091A-53C6-413B-ACA2-50D8C00FFCBD}" type="datetimeFigureOut">
              <a:rPr lang="vi-VN" smtClean="0"/>
              <a:t>14/03/2017</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FB723F2F-7DF6-4053-987C-A100285839EE}" type="slidenum">
              <a:rPr lang="vi-VN" smtClean="0"/>
              <a:t>‹#›</a:t>
            </a:fld>
            <a:endParaRPr lang="vi-VN"/>
          </a:p>
        </p:txBody>
      </p:sp>
    </p:spTree>
    <p:extLst>
      <p:ext uri="{BB962C8B-B14F-4D97-AF65-F5344CB8AC3E}">
        <p14:creationId xmlns:p14="http://schemas.microsoft.com/office/powerpoint/2010/main" val="3867167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24091A-53C6-413B-ACA2-50D8C00FFCBD}" type="datetimeFigureOut">
              <a:rPr lang="vi-VN" smtClean="0"/>
              <a:t>14/03/2017</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FB723F2F-7DF6-4053-987C-A100285839EE}" type="slidenum">
              <a:rPr lang="vi-VN" smtClean="0"/>
              <a:t>‹#›</a:t>
            </a:fld>
            <a:endParaRPr lang="vi-VN"/>
          </a:p>
        </p:txBody>
      </p:sp>
    </p:spTree>
    <p:extLst>
      <p:ext uri="{BB962C8B-B14F-4D97-AF65-F5344CB8AC3E}">
        <p14:creationId xmlns:p14="http://schemas.microsoft.com/office/powerpoint/2010/main" val="973662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124091A-53C6-413B-ACA2-50D8C00FFCBD}" type="datetimeFigureOut">
              <a:rPr lang="vi-VN" smtClean="0"/>
              <a:t>14/03/2017</a:t>
            </a:fld>
            <a:endParaRPr lang="vi-V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vi-V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FB723F2F-7DF6-4053-987C-A100285839EE}" type="slidenum">
              <a:rPr lang="vi-VN" smtClean="0"/>
              <a:t>‹#›</a:t>
            </a:fld>
            <a:endParaRPr lang="vi-VN"/>
          </a:p>
        </p:txBody>
      </p:sp>
    </p:spTree>
    <p:extLst>
      <p:ext uri="{BB962C8B-B14F-4D97-AF65-F5344CB8AC3E}">
        <p14:creationId xmlns:p14="http://schemas.microsoft.com/office/powerpoint/2010/main" val="2653405105"/>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560696"/>
            <a:ext cx="8825658" cy="3329581"/>
          </a:xfrm>
        </p:spPr>
        <p:txBody>
          <a:bodyPr/>
          <a:lstStyle/>
          <a:p>
            <a:r>
              <a:rPr lang="en-US" smtClean="0">
                <a:latin typeface="Times New Roman" panose="02020603050405020304" pitchFamily="18" charset="0"/>
                <a:cs typeface="Times New Roman" panose="02020603050405020304" pitchFamily="18" charset="0"/>
              </a:rPr>
              <a:t>Xây dựng hệ thống hỏi đáp dựa trên cộng đồng</a:t>
            </a:r>
            <a:endParaRPr lang="vi-VN">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pPr algn="r"/>
            <a:r>
              <a:rPr lang="en-US" smtClean="0">
                <a:solidFill>
                  <a:schemeClr val="tx1"/>
                </a:solidFill>
                <a:latin typeface="Times New Roman" panose="02020603050405020304" pitchFamily="18" charset="0"/>
                <a:cs typeface="Times New Roman" panose="02020603050405020304" pitchFamily="18" charset="0"/>
              </a:rPr>
              <a:t>Ngô Hùng Phúc-51303129</a:t>
            </a:r>
          </a:p>
          <a:p>
            <a:pPr algn="r"/>
            <a:r>
              <a:rPr lang="en-US" smtClean="0">
                <a:solidFill>
                  <a:schemeClr val="tx1"/>
                </a:solidFill>
                <a:latin typeface="Times New Roman" panose="02020603050405020304" pitchFamily="18" charset="0"/>
                <a:cs typeface="Times New Roman" panose="02020603050405020304" pitchFamily="18" charset="0"/>
              </a:rPr>
              <a:t>Nguyễn </a:t>
            </a:r>
            <a:r>
              <a:rPr lang="en-US" smtClean="0">
                <a:solidFill>
                  <a:schemeClr val="tx1"/>
                </a:solidFill>
                <a:latin typeface="Times New Roman" panose="02020603050405020304" pitchFamily="18" charset="0"/>
                <a:cs typeface="Times New Roman" panose="02020603050405020304" pitchFamily="18" charset="0"/>
              </a:rPr>
              <a:t>Nhật </a:t>
            </a:r>
            <a:r>
              <a:rPr lang="en-US">
                <a:solidFill>
                  <a:schemeClr val="tx1"/>
                </a:solidFill>
                <a:latin typeface="Times New Roman" panose="02020603050405020304" pitchFamily="18" charset="0"/>
                <a:cs typeface="Times New Roman" panose="02020603050405020304" pitchFamily="18" charset="0"/>
              </a:rPr>
              <a:t>N</a:t>
            </a:r>
            <a:r>
              <a:rPr lang="en-US" smtClean="0">
                <a:solidFill>
                  <a:schemeClr val="tx1"/>
                </a:solidFill>
                <a:latin typeface="Times New Roman" panose="02020603050405020304" pitchFamily="18" charset="0"/>
                <a:cs typeface="Times New Roman" panose="02020603050405020304" pitchFamily="18" charset="0"/>
              </a:rPr>
              <a:t>guyên </a:t>
            </a:r>
            <a:r>
              <a:rPr lang="en-US" smtClean="0">
                <a:solidFill>
                  <a:schemeClr val="tx1"/>
                </a:solidFill>
                <a:latin typeface="Times New Roman" panose="02020603050405020304" pitchFamily="18" charset="0"/>
                <a:cs typeface="Times New Roman" panose="02020603050405020304" pitchFamily="18" charset="0"/>
              </a:rPr>
              <a:t>- 51303352</a:t>
            </a:r>
            <a:endParaRPr lang="vi-VN">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598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0377" y="2115404"/>
            <a:ext cx="10652624" cy="4351337"/>
          </a:xfrm>
        </p:spPr>
        <p:txBody>
          <a:bodyPr>
            <a:normAutofit/>
          </a:bodyPr>
          <a:lstStyle/>
          <a:p>
            <a:endParaRPr lang="en-US" sz="2800" smtClean="0">
              <a:latin typeface="Times New Roman" panose="02020603050405020304" pitchFamily="18" charset="0"/>
              <a:cs typeface="Times New Roman" panose="02020603050405020304" pitchFamily="18" charset="0"/>
            </a:endParaRPr>
          </a:p>
          <a:p>
            <a:endParaRPr lang="en-US" sz="2800">
              <a:latin typeface="Times New Roman" panose="02020603050405020304" pitchFamily="18" charset="0"/>
              <a:cs typeface="Times New Roman" panose="02020603050405020304" pitchFamily="18" charset="0"/>
            </a:endParaRPr>
          </a:p>
          <a:p>
            <a:pPr marL="0" indent="0">
              <a:buNone/>
            </a:pPr>
            <a:r>
              <a:rPr lang="en-US" sz="3200" smtClean="0">
                <a:latin typeface="Times New Roman" panose="02020603050405020304" pitchFamily="18" charset="0"/>
                <a:cs typeface="Times New Roman" panose="02020603050405020304" pitchFamily="18" charset="0"/>
              </a:rPr>
              <a:t>   CHƯƠNG </a:t>
            </a:r>
            <a:r>
              <a:rPr lang="en-US" sz="3200">
                <a:latin typeface="Times New Roman" panose="02020603050405020304" pitchFamily="18" charset="0"/>
                <a:cs typeface="Times New Roman" panose="02020603050405020304" pitchFamily="18" charset="0"/>
              </a:rPr>
              <a:t>3 – XÂY DỰNG CƠ CHẾ TRẢ LỜI TỰ ĐỘNG</a:t>
            </a:r>
            <a:r>
              <a:rPr lang="vi-VN" sz="2800">
                <a:latin typeface="Times New Roman" panose="02020603050405020304" pitchFamily="18" charset="0"/>
                <a:cs typeface="Times New Roman" panose="02020603050405020304" pitchFamily="18" charset="0"/>
              </a:rPr>
              <a:t/>
            </a:r>
            <a:br>
              <a:rPr lang="vi-VN" sz="2800">
                <a:latin typeface="Times New Roman" panose="02020603050405020304" pitchFamily="18" charset="0"/>
                <a:cs typeface="Times New Roman" panose="02020603050405020304" pitchFamily="18" charset="0"/>
              </a:rPr>
            </a:br>
            <a:endParaRPr lang="en-US" sz="28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98431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712" y="0"/>
            <a:ext cx="9692640" cy="1325562"/>
          </a:xfrm>
        </p:spPr>
        <p:txBody>
          <a:bodyPr/>
          <a:lstStyle/>
          <a:p>
            <a:r>
              <a:rPr lang="en-US">
                <a:latin typeface="Times New Roman" panose="02020603050405020304" pitchFamily="18" charset="0"/>
                <a:cs typeface="Times New Roman" panose="02020603050405020304" pitchFamily="18" charset="0"/>
              </a:rPr>
              <a:t>Kiến trúc tổng quan cơ chế trả lời tự động</a:t>
            </a:r>
            <a:endParaRPr lang="vi-VN">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688259" y="1689974"/>
            <a:ext cx="9846448" cy="4697179"/>
          </a:xfrm>
          <a:prstGeom prst="rect">
            <a:avLst/>
          </a:prstGeom>
          <a:noFill/>
          <a:ln>
            <a:noFill/>
          </a:ln>
        </p:spPr>
      </p:pic>
    </p:spTree>
    <p:extLst>
      <p:ext uri="{BB962C8B-B14F-4D97-AF65-F5344CB8AC3E}">
        <p14:creationId xmlns:p14="http://schemas.microsoft.com/office/powerpoint/2010/main" val="27034636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61621" y="1897039"/>
            <a:ext cx="8595360" cy="4351337"/>
          </a:xfrm>
        </p:spPr>
        <p:txBody>
          <a:bodyPr>
            <a:normAutofit/>
          </a:bodyPr>
          <a:lstStyle/>
          <a:p>
            <a:pPr marL="0" indent="0">
              <a:buNone/>
            </a:pPr>
            <a:r>
              <a:rPr lang="vi-VN" sz="2400" b="1" smtClean="0">
                <a:latin typeface="Times New Roman" panose="02020603050405020304" pitchFamily="18" charset="0"/>
                <a:cs typeface="Times New Roman" panose="02020603050405020304" pitchFamily="18" charset="0"/>
              </a:rPr>
              <a:t>Các phương pháp sử dụng trong cơ chế trả lời tự động:</a:t>
            </a:r>
          </a:p>
          <a:p>
            <a:pPr marL="0" indent="0">
              <a:buNone/>
            </a:pPr>
            <a:r>
              <a:rPr lang="en-US" sz="2400" b="1" smtClean="0">
                <a:latin typeface="Times New Roman" panose="02020603050405020304" pitchFamily="18" charset="0"/>
                <a:cs typeface="Times New Roman" panose="02020603050405020304" pitchFamily="18" charset="0"/>
              </a:rPr>
              <a:t>1. Lọc dữ liệu sử dụng Full Text Search:</a:t>
            </a:r>
          </a:p>
          <a:p>
            <a:pPr marL="0" indent="0">
              <a:buNone/>
            </a:pPr>
            <a:r>
              <a:rPr lang="en-US" sz="2200">
                <a:latin typeface="Times New Roman" panose="02020603050405020304" pitchFamily="18" charset="0"/>
                <a:cs typeface="Times New Roman" panose="02020603050405020304" pitchFamily="18" charset="0"/>
              </a:rPr>
              <a:t>FTS là một kỹ thuật tìm kiếm trên cơ sở dữ liệu dạng văn bản. Sở dĩ FTS có hiệu năng và tốc độ truy xuất cao hơn các kỹ thuật tìm kiếm thông thường là nhờ sử dụng phương pháp đánh chỉ mục (Indexing). Mỗi từ trong văn bản mới chèn vào sẽ được lưu vào một mảng gồm địa chỉ các văn bản chứa từ đó</a:t>
            </a:r>
            <a:endParaRPr lang="vi-VN" sz="2200" b="1">
              <a:latin typeface="Times New Roman" panose="02020603050405020304" pitchFamily="18" charset="0"/>
              <a:cs typeface="Times New Roman" panose="02020603050405020304" pitchFamily="18" charset="0"/>
            </a:endParaRPr>
          </a:p>
          <a:p>
            <a:endParaRPr lang="en-US" sz="28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21249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pPr marL="0" indent="0">
              <a:buNone/>
            </a:pPr>
            <a:r>
              <a:rPr lang="en-US" sz="2400" b="1" smtClean="0">
                <a:latin typeface="Times New Roman" panose="02020603050405020304" pitchFamily="18" charset="0"/>
                <a:cs typeface="Times New Roman" panose="02020603050405020304" pitchFamily="18" charset="0"/>
              </a:rPr>
              <a:t>2. Tách từ:</a:t>
            </a:r>
          </a:p>
          <a:p>
            <a:pPr marL="0" indent="0">
              <a:buNone/>
            </a:pPr>
            <a:r>
              <a:rPr lang="en-US" sz="2200" smtClean="0">
                <a:latin typeface="Times New Roman" panose="02020603050405020304" pitchFamily="18" charset="0"/>
                <a:cs typeface="Times New Roman" panose="02020603050405020304" pitchFamily="18" charset="0"/>
              </a:rPr>
              <a:t>Nhằm </a:t>
            </a:r>
            <a:r>
              <a:rPr lang="en-US" sz="2200">
                <a:latin typeface="Times New Roman" panose="02020603050405020304" pitchFamily="18" charset="0"/>
                <a:cs typeface="Times New Roman" panose="02020603050405020304" pitchFamily="18" charset="0"/>
              </a:rPr>
              <a:t>lọc ra những từ có nghĩa trong Tiếng Việt để nâng cao khả năng tìm kiếm các câu hỏi </a:t>
            </a:r>
            <a:r>
              <a:rPr lang="en-US" sz="2200">
                <a:latin typeface="Times New Roman" panose="02020603050405020304" pitchFamily="18" charset="0"/>
                <a:cs typeface="Times New Roman" panose="02020603050405020304" pitchFamily="18" charset="0"/>
              </a:rPr>
              <a:t>tương </a:t>
            </a:r>
            <a:r>
              <a:rPr lang="en-US" sz="2200" smtClean="0">
                <a:latin typeface="Times New Roman" panose="02020603050405020304" pitchFamily="18" charset="0"/>
                <a:cs typeface="Times New Roman" panose="02020603050405020304" pitchFamily="18" charset="0"/>
              </a:rPr>
              <a:t>tự</a:t>
            </a:r>
          </a:p>
          <a:p>
            <a:pPr marL="0" indent="0">
              <a:buNone/>
            </a:pPr>
            <a:r>
              <a:rPr lang="en-US" sz="2200" smtClean="0">
                <a:latin typeface="Times New Roman" panose="02020603050405020304" pitchFamily="18" charset="0"/>
                <a:cs typeface="Times New Roman" panose="02020603050405020304" pitchFamily="18" charset="0"/>
              </a:rPr>
              <a:t>Ví dụ: Sinh viên trường đại học Tôn Đức Thắng.</a:t>
            </a:r>
          </a:p>
          <a:p>
            <a:pPr marL="0" indent="0">
              <a:buNone/>
            </a:pPr>
            <a:r>
              <a:rPr lang="en-US" sz="2200" smtClean="0">
                <a:latin typeface="Times New Roman" panose="02020603050405020304" pitchFamily="18" charset="0"/>
                <a:cs typeface="Times New Roman" panose="02020603050405020304" pitchFamily="18" charset="0"/>
              </a:rPr>
              <a:t>Kết quả tách từ : Sinh_viên trường đại_học Tôn_Đức_Thắng</a:t>
            </a:r>
            <a:endParaRPr lang="en-US" sz="2200">
              <a:latin typeface="Times New Roman" panose="02020603050405020304" pitchFamily="18" charset="0"/>
              <a:cs typeface="Times New Roman" panose="02020603050405020304" pitchFamily="18" charset="0"/>
            </a:endParaRPr>
          </a:p>
          <a:p>
            <a:pPr marL="0" indent="0">
              <a:buNone/>
            </a:pPr>
            <a:endParaRPr lang="en-US" sz="2200">
              <a:latin typeface="Times New Roman" panose="02020603050405020304" pitchFamily="18" charset="0"/>
              <a:cs typeface="Times New Roman" panose="02020603050405020304" pitchFamily="18" charset="0"/>
            </a:endParaRPr>
          </a:p>
          <a:p>
            <a:r>
              <a:rPr lang="fr-FR" smtClean="0">
                <a:latin typeface="Times New Roman" panose="02020603050405020304" pitchFamily="18" charset="0"/>
                <a:cs typeface="Times New Roman" panose="02020603050405020304" pitchFamily="18" charset="0"/>
              </a:rPr>
              <a:t>Đo </a:t>
            </a:r>
            <a:r>
              <a:rPr lang="fr-FR">
                <a:latin typeface="Times New Roman" panose="02020603050405020304" pitchFamily="18" charset="0"/>
                <a:cs typeface="Times New Roman" panose="02020603050405020304" pitchFamily="18" charset="0"/>
              </a:rPr>
              <a:t>độ tương tự giữa các câu hỏi</a:t>
            </a:r>
            <a:endParaRPr lang="vi-VN">
              <a:latin typeface="Times New Roman" panose="02020603050405020304" pitchFamily="18" charset="0"/>
              <a:cs typeface="Times New Roman" panose="02020603050405020304" pitchFamily="18" charset="0"/>
            </a:endParaRPr>
          </a:p>
          <a:p>
            <a:endParaRPr lang="vi-VN"/>
          </a:p>
        </p:txBody>
      </p:sp>
    </p:spTree>
    <p:extLst>
      <p:ext uri="{BB962C8B-B14F-4D97-AF65-F5344CB8AC3E}">
        <p14:creationId xmlns:p14="http://schemas.microsoft.com/office/powerpoint/2010/main" val="19289289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pPr marL="0" indent="0">
              <a:buNone/>
            </a:pPr>
            <a:r>
              <a:rPr lang="en-US" sz="2400" b="1" smtClean="0">
                <a:latin typeface="Times New Roman" panose="02020603050405020304" pitchFamily="18" charset="0"/>
                <a:cs typeface="Times New Roman" panose="02020603050405020304" pitchFamily="18" charset="0"/>
              </a:rPr>
              <a:t>3. Phân </a:t>
            </a:r>
            <a:r>
              <a:rPr lang="en-US" sz="2400" b="1">
                <a:latin typeface="Times New Roman" panose="02020603050405020304" pitchFamily="18" charset="0"/>
                <a:cs typeface="Times New Roman" panose="02020603050405020304" pitchFamily="18" charset="0"/>
              </a:rPr>
              <a:t>loại câu hỏi sử dụng Maximum </a:t>
            </a:r>
            <a:r>
              <a:rPr lang="en-US" sz="2400" b="1">
                <a:latin typeface="Times New Roman" panose="02020603050405020304" pitchFamily="18" charset="0"/>
                <a:cs typeface="Times New Roman" panose="02020603050405020304" pitchFamily="18" charset="0"/>
              </a:rPr>
              <a:t>entropy </a:t>
            </a:r>
            <a:r>
              <a:rPr lang="en-US" sz="2400" b="1" smtClean="0">
                <a:latin typeface="Times New Roman" panose="02020603050405020304" pitchFamily="18" charset="0"/>
                <a:cs typeface="Times New Roman" panose="02020603050405020304" pitchFamily="18" charset="0"/>
              </a:rPr>
              <a:t>classifier</a:t>
            </a:r>
          </a:p>
          <a:p>
            <a:pPr marL="0" indent="0">
              <a:lnSpc>
                <a:spcPct val="100000"/>
              </a:lnSpc>
              <a:buNone/>
            </a:pPr>
            <a:r>
              <a:rPr lang="en-US" sz="2200" smtClean="0">
                <a:latin typeface="Times New Roman" panose="02020603050405020304" pitchFamily="18" charset="0"/>
                <a:cs typeface="Times New Roman" panose="02020603050405020304" pitchFamily="18" charset="0"/>
              </a:rPr>
              <a:t>Maximum entropy classifier là một bộ phân loại thường được sử dụng trong xử lý ngôn ngữ tự nhiên. Nó cho phép xây dựng các đặc trưng từ tập dữ liệu huấn luyện. Tự động phân loại 1 câu theo 1 chủ đề dựa trên các đặc trưng đó.</a:t>
            </a:r>
            <a:endParaRPr lang="vi-VN" sz="2200" smtClean="0">
              <a:latin typeface="Times New Roman" panose="02020603050405020304" pitchFamily="18" charset="0"/>
              <a:cs typeface="Times New Roman" panose="02020603050405020304" pitchFamily="18" charset="0"/>
            </a:endParaRPr>
          </a:p>
          <a:p>
            <a:pPr marL="0" indent="0">
              <a:lnSpc>
                <a:spcPct val="100000"/>
              </a:lnSpc>
              <a:buNone/>
            </a:pPr>
            <a:r>
              <a:rPr lang="fr-FR" sz="2200">
                <a:latin typeface="Times New Roman" panose="02020603050405020304" pitchFamily="18" charset="0"/>
                <a:cs typeface="Times New Roman" panose="02020603050405020304" pitchFamily="18" charset="0"/>
              </a:rPr>
              <a:t>Các thống kê dữ liệu cho rằng 90% các loại câu hỏi When có chứa từ “khi nào”. Như vậy nếu D có chứa từ “khi nào” thì xác suất nó thuộc loại câu hỏi When là 90%, đây cũng gọi là 1 ràng buộc của mô hình và xác suất vào các loại còn lại là </a:t>
            </a:r>
            <a:r>
              <a:rPr lang="fr-FR" sz="2200">
                <a:latin typeface="Times New Roman" panose="02020603050405020304" pitchFamily="18" charset="0"/>
                <a:cs typeface="Times New Roman" panose="02020603050405020304" pitchFamily="18" charset="0"/>
              </a:rPr>
              <a:t>2</a:t>
            </a:r>
            <a:r>
              <a:rPr lang="fr-FR" sz="2200" smtClean="0">
                <a:latin typeface="Times New Roman" panose="02020603050405020304" pitchFamily="18" charset="0"/>
                <a:cs typeface="Times New Roman" panose="02020603050405020304" pitchFamily="18" charset="0"/>
              </a:rPr>
              <a:t>%.</a:t>
            </a:r>
            <a:endParaRPr lang="vi-VN" sz="2200">
              <a:latin typeface="Times New Roman" panose="02020603050405020304" pitchFamily="18" charset="0"/>
              <a:cs typeface="Times New Roman" panose="02020603050405020304" pitchFamily="18" charset="0"/>
            </a:endParaRPr>
          </a:p>
          <a:p>
            <a:pPr marL="0" indent="0">
              <a:buNone/>
            </a:pPr>
            <a:endParaRPr lang="vi-VN"/>
          </a:p>
        </p:txBody>
      </p:sp>
    </p:spTree>
    <p:extLst>
      <p:ext uri="{BB962C8B-B14F-4D97-AF65-F5344CB8AC3E}">
        <p14:creationId xmlns:p14="http://schemas.microsoft.com/office/powerpoint/2010/main" val="8931309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fr-FR" sz="2400" b="1" smtClean="0">
                    <a:latin typeface="Times New Roman" panose="02020603050405020304" pitchFamily="18" charset="0"/>
                    <a:cs typeface="Times New Roman" panose="02020603050405020304" pitchFamily="18" charset="0"/>
                  </a:rPr>
                  <a:t>4. Đo </a:t>
                </a:r>
                <a:r>
                  <a:rPr lang="fr-FR" sz="2400" b="1">
                    <a:latin typeface="Times New Roman" panose="02020603050405020304" pitchFamily="18" charset="0"/>
                    <a:cs typeface="Times New Roman" panose="02020603050405020304" pitchFamily="18" charset="0"/>
                  </a:rPr>
                  <a:t>độ tương tự giữa các </a:t>
                </a:r>
                <a:r>
                  <a:rPr lang="fr-FR" sz="2400" b="1">
                    <a:latin typeface="Times New Roman" panose="02020603050405020304" pitchFamily="18" charset="0"/>
                    <a:cs typeface="Times New Roman" panose="02020603050405020304" pitchFamily="18" charset="0"/>
                  </a:rPr>
                  <a:t>câu </a:t>
                </a:r>
                <a:r>
                  <a:rPr lang="fr-FR" sz="2400" b="1" smtClean="0">
                    <a:latin typeface="Times New Roman" panose="02020603050405020304" pitchFamily="18" charset="0"/>
                    <a:cs typeface="Times New Roman" panose="02020603050405020304" pitchFamily="18" charset="0"/>
                  </a:rPr>
                  <a:t>hỏi</a:t>
                </a:r>
              </a:p>
              <a:p>
                <a:pPr marL="0" indent="0" algn="ctr">
                  <a:buNone/>
                </a:pPr>
                <a:endParaRPr lang="en-US" sz="2800" i="1" smtClean="0"/>
              </a:p>
              <a:p>
                <a:pPr marL="0" indent="0" algn="ctr">
                  <a:buNone/>
                </a:pPr>
                <a:r>
                  <a:rPr lang="en-US" sz="2800" i="1"/>
                  <a:t>Độ </a:t>
                </a:r>
                <a:r>
                  <a:rPr lang="en-US" sz="2800" i="1"/>
                  <a:t>tương tự (s1, s2)</a:t>
                </a:r>
                <a:r>
                  <a:rPr lang="en-US" sz="2800"/>
                  <a:t> =  </a:t>
                </a:r>
                <a14:m>
                  <m:oMath xmlns:m="http://schemas.openxmlformats.org/officeDocument/2006/math">
                    <m:f>
                      <m:fPr>
                        <m:ctrlPr>
                          <a:rPr lang="vi-VN" sz="2800" i="1">
                            <a:latin typeface="Cambria Math" panose="02040503050406030204" pitchFamily="18" charset="0"/>
                          </a:rPr>
                        </m:ctrlPr>
                      </m:fPr>
                      <m:num>
                        <m:r>
                          <a:rPr lang="en-US" sz="2800">
                            <a:latin typeface="Cambria Math" panose="02040503050406030204" pitchFamily="18" charset="0"/>
                          </a:rPr>
                          <m:t>2</m:t>
                        </m:r>
                        <m:r>
                          <a:rPr lang="en-US" sz="2800" i="1">
                            <a:latin typeface="Cambria Math" panose="02040503050406030204" pitchFamily="18" charset="0"/>
                          </a:rPr>
                          <m:t>𝑋</m:t>
                        </m:r>
                        <m:r>
                          <a:rPr lang="en-US" sz="2800">
                            <a:latin typeface="Cambria Math" panose="02040503050406030204" pitchFamily="18" charset="0"/>
                          </a:rPr>
                          <m:t>|</m:t>
                        </m:r>
                        <m:r>
                          <a:rPr lang="en-US" sz="2800" i="1">
                            <a:latin typeface="Cambria Math" panose="02040503050406030204" pitchFamily="18" charset="0"/>
                          </a:rPr>
                          <m:t>𝑐</m:t>
                        </m:r>
                        <m:r>
                          <a:rPr lang="en-US" sz="2800">
                            <a:latin typeface="Cambria Math" panose="02040503050406030204" pitchFamily="18" charset="0"/>
                          </a:rPr>
                          <m:t>ặ</m:t>
                        </m:r>
                        <m:r>
                          <a:rPr lang="en-US" sz="2800" i="1">
                            <a:latin typeface="Cambria Math" panose="02040503050406030204" pitchFamily="18" charset="0"/>
                          </a:rPr>
                          <m:t>𝑝</m:t>
                        </m:r>
                        <m:d>
                          <m:dPr>
                            <m:ctrlPr>
                              <a:rPr lang="vi-VN" sz="2800" i="1">
                                <a:latin typeface="Cambria Math" panose="02040503050406030204" pitchFamily="18" charset="0"/>
                              </a:rPr>
                            </m:ctrlPr>
                          </m:dPr>
                          <m:e>
                            <m:r>
                              <a:rPr lang="en-US" sz="2800" i="1">
                                <a:latin typeface="Cambria Math" panose="02040503050406030204" pitchFamily="18" charset="0"/>
                              </a:rPr>
                              <m:t>𝑠</m:t>
                            </m:r>
                            <m:r>
                              <a:rPr lang="en-US" sz="2800">
                                <a:latin typeface="Cambria Math" panose="02040503050406030204" pitchFamily="18" charset="0"/>
                              </a:rPr>
                              <m:t>1</m:t>
                            </m:r>
                          </m:e>
                        </m:d>
                        <m:r>
                          <a:rPr lang="en-US" sz="2800">
                            <a:latin typeface="Cambria Math" panose="02040503050406030204" pitchFamily="18" charset="0"/>
                          </a:rPr>
                          <m:t>∩</m:t>
                        </m:r>
                        <m:r>
                          <a:rPr lang="en-US" sz="2800" i="1">
                            <a:latin typeface="Cambria Math" panose="02040503050406030204" pitchFamily="18" charset="0"/>
                          </a:rPr>
                          <m:t>𝑐</m:t>
                        </m:r>
                        <m:r>
                          <a:rPr lang="en-US" sz="2800">
                            <a:latin typeface="Cambria Math" panose="02040503050406030204" pitchFamily="18" charset="0"/>
                          </a:rPr>
                          <m:t>ặ</m:t>
                        </m:r>
                        <m:r>
                          <a:rPr lang="en-US" sz="2800" i="1">
                            <a:latin typeface="Cambria Math" panose="02040503050406030204" pitchFamily="18" charset="0"/>
                          </a:rPr>
                          <m:t>𝑝</m:t>
                        </m:r>
                        <m:r>
                          <a:rPr lang="en-US" sz="2800">
                            <a:latin typeface="Cambria Math" panose="02040503050406030204" pitchFamily="18" charset="0"/>
                          </a:rPr>
                          <m:t>(</m:t>
                        </m:r>
                        <m:r>
                          <a:rPr lang="en-US" sz="2800" i="1">
                            <a:latin typeface="Cambria Math" panose="02040503050406030204" pitchFamily="18" charset="0"/>
                          </a:rPr>
                          <m:t>𝑠</m:t>
                        </m:r>
                        <m:r>
                          <a:rPr lang="en-US" sz="2800">
                            <a:latin typeface="Cambria Math" panose="02040503050406030204" pitchFamily="18" charset="0"/>
                          </a:rPr>
                          <m:t>2)|</m:t>
                        </m:r>
                      </m:num>
                      <m:den>
                        <m:d>
                          <m:dPr>
                            <m:begChr m:val="|"/>
                            <m:endChr m:val="|"/>
                            <m:ctrlPr>
                              <a:rPr lang="vi-VN" sz="2800" i="1">
                                <a:latin typeface="Cambria Math" panose="02040503050406030204" pitchFamily="18" charset="0"/>
                              </a:rPr>
                            </m:ctrlPr>
                          </m:dPr>
                          <m:e>
                            <m:r>
                              <a:rPr lang="en-US" sz="2800" i="1">
                                <a:latin typeface="Cambria Math" panose="02040503050406030204" pitchFamily="18" charset="0"/>
                              </a:rPr>
                              <m:t>𝑐</m:t>
                            </m:r>
                            <m:r>
                              <a:rPr lang="en-US" sz="2800">
                                <a:latin typeface="Cambria Math" panose="02040503050406030204" pitchFamily="18" charset="0"/>
                              </a:rPr>
                              <m:t>ặ</m:t>
                            </m:r>
                            <m:r>
                              <a:rPr lang="en-US" sz="2800" i="1">
                                <a:latin typeface="Cambria Math" panose="02040503050406030204" pitchFamily="18" charset="0"/>
                              </a:rPr>
                              <m:t>𝑝</m:t>
                            </m:r>
                            <m:d>
                              <m:dPr>
                                <m:ctrlPr>
                                  <a:rPr lang="vi-VN" sz="2800" i="1">
                                    <a:latin typeface="Cambria Math" panose="02040503050406030204" pitchFamily="18" charset="0"/>
                                  </a:rPr>
                                </m:ctrlPr>
                              </m:dPr>
                              <m:e>
                                <m:r>
                                  <a:rPr lang="en-US" sz="2800" i="1">
                                    <a:latin typeface="Cambria Math" panose="02040503050406030204" pitchFamily="18" charset="0"/>
                                  </a:rPr>
                                  <m:t>𝑠</m:t>
                                </m:r>
                                <m:r>
                                  <a:rPr lang="en-US" sz="2800">
                                    <a:latin typeface="Cambria Math" panose="02040503050406030204" pitchFamily="18" charset="0"/>
                                  </a:rPr>
                                  <m:t>1</m:t>
                                </m:r>
                              </m:e>
                            </m:d>
                          </m:e>
                        </m:d>
                        <m:r>
                          <a:rPr lang="en-US" sz="2800">
                            <a:latin typeface="Cambria Math" panose="02040503050406030204" pitchFamily="18" charset="0"/>
                          </a:rPr>
                          <m:t>+|</m:t>
                        </m:r>
                        <m:r>
                          <a:rPr lang="en-US" sz="2800" i="1">
                            <a:latin typeface="Cambria Math" panose="02040503050406030204" pitchFamily="18" charset="0"/>
                          </a:rPr>
                          <m:t>𝑐</m:t>
                        </m:r>
                        <m:r>
                          <a:rPr lang="en-US" sz="2800">
                            <a:latin typeface="Cambria Math" panose="02040503050406030204" pitchFamily="18" charset="0"/>
                          </a:rPr>
                          <m:t>ặ</m:t>
                        </m:r>
                        <m:r>
                          <a:rPr lang="en-US" sz="2800" i="1">
                            <a:latin typeface="Cambria Math" panose="02040503050406030204" pitchFamily="18" charset="0"/>
                          </a:rPr>
                          <m:t>𝑝</m:t>
                        </m:r>
                        <m:r>
                          <a:rPr lang="en-US" sz="2800">
                            <a:latin typeface="Cambria Math" panose="02040503050406030204" pitchFamily="18" charset="0"/>
                          </a:rPr>
                          <m:t>(</m:t>
                        </m:r>
                        <m:r>
                          <a:rPr lang="en-US" sz="2800" i="1">
                            <a:latin typeface="Cambria Math" panose="02040503050406030204" pitchFamily="18" charset="0"/>
                          </a:rPr>
                          <m:t>𝑠</m:t>
                        </m:r>
                        <m:r>
                          <a:rPr lang="en-US" sz="2800">
                            <a:latin typeface="Cambria Math" panose="02040503050406030204" pitchFamily="18" charset="0"/>
                          </a:rPr>
                          <m:t>2)|</m:t>
                        </m:r>
                      </m:den>
                    </m:f>
                  </m:oMath>
                </a14:m>
                <a:endParaRPr lang="en-US" sz="2800" i="1"/>
              </a:p>
              <a:p>
                <a:pPr marL="0" indent="0">
                  <a:buNone/>
                </a:pPr>
                <a:r>
                  <a:rPr lang="fr-FR" sz="2800">
                    <a:latin typeface="Times New Roman" panose="02020603050405020304" pitchFamily="18" charset="0"/>
                    <a:cs typeface="Times New Roman" panose="02020603050405020304" pitchFamily="18" charset="0"/>
                  </a:rPr>
                  <a:t>	 </a:t>
                </a:r>
                <a:endParaRPr lang="fr-FR" sz="2800" smtClean="0">
                  <a:latin typeface="Times New Roman" panose="02020603050405020304" pitchFamily="18" charset="0"/>
                  <a:cs typeface="Times New Roman" panose="02020603050405020304" pitchFamily="18" charset="0"/>
                </a:endParaRPr>
              </a:p>
              <a:p>
                <a:pPr marL="0" indent="0">
                  <a:buNone/>
                </a:pPr>
                <a:r>
                  <a:rPr lang="fr-FR" sz="2800">
                    <a:latin typeface="Times New Roman" panose="02020603050405020304" pitchFamily="18" charset="0"/>
                    <a:cs typeface="Times New Roman" panose="02020603050405020304" pitchFamily="18" charset="0"/>
                  </a:rPr>
                  <a:t>	</a:t>
                </a:r>
                <a:r>
                  <a:rPr lang="en-US" sz="2200" smtClean="0">
                    <a:latin typeface="Times New Roman" panose="02020603050405020304" pitchFamily="18" charset="0"/>
                    <a:cs typeface="Times New Roman" panose="02020603050405020304" pitchFamily="18" charset="0"/>
                  </a:rPr>
                  <a:t>Trong đó: S1 S2 là 2 câu cần so sánh</a:t>
                </a:r>
                <a:endParaRPr lang="vi-VN" sz="220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64" t="-1541"/>
                </a:stretch>
              </a:blipFill>
            </p:spPr>
            <p:txBody>
              <a:bodyPr/>
              <a:lstStyle/>
              <a:p>
                <a:r>
                  <a:rPr lang="vi-VN">
                    <a:noFill/>
                  </a:rPr>
                  <a:t> </a:t>
                </a:r>
              </a:p>
            </p:txBody>
          </p:sp>
        </mc:Fallback>
      </mc:AlternateContent>
    </p:spTree>
    <p:extLst>
      <p:ext uri="{BB962C8B-B14F-4D97-AF65-F5344CB8AC3E}">
        <p14:creationId xmlns:p14="http://schemas.microsoft.com/office/powerpoint/2010/main" val="14485935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a:bodyPr>
              <a:lstStyle/>
              <a:p>
                <a:pPr marL="0" indent="0">
                  <a:buNone/>
                </a:pPr>
                <a:r>
                  <a:rPr lang="fr-FR">
                    <a:latin typeface="Times New Roman" panose="02020603050405020304" pitchFamily="18" charset="0"/>
                    <a:cs typeface="Times New Roman" panose="02020603050405020304" pitchFamily="18" charset="0"/>
                  </a:rPr>
                  <a:t>Ví dụ:</a:t>
                </a:r>
              </a:p>
              <a:p>
                <a:pPr lvl="0"/>
                <a:r>
                  <a:rPr lang="fr-FR" sz="2200">
                    <a:latin typeface="Times New Roman" panose="02020603050405020304" pitchFamily="18" charset="0"/>
                    <a:cs typeface="Times New Roman" panose="02020603050405020304" pitchFamily="18" charset="0"/>
                  </a:rPr>
                  <a:t>Bao nhiêu tiền một tín chỉ? =&gt;</a:t>
                </a:r>
                <a:r>
                  <a:rPr lang="fr-FR" sz="2200" i="1">
                    <a:latin typeface="Times New Roman" panose="02020603050405020304" pitchFamily="18" charset="0"/>
                    <a:cs typeface="Times New Roman" panose="02020603050405020304" pitchFamily="18" charset="0"/>
                  </a:rPr>
                  <a:t> {bao nhiêu, nhiêu tiền, tiền 1, 1 tín, tín chỉ}</a:t>
                </a:r>
                <a:endParaRPr lang="vi-VN" sz="2200">
                  <a:latin typeface="Times New Roman" panose="02020603050405020304" pitchFamily="18" charset="0"/>
                  <a:cs typeface="Times New Roman" panose="02020603050405020304" pitchFamily="18" charset="0"/>
                </a:endParaRPr>
              </a:p>
              <a:p>
                <a:pPr lvl="0"/>
                <a:r>
                  <a:rPr lang="fr-FR" sz="2200">
                    <a:latin typeface="Times New Roman" panose="02020603050405020304" pitchFamily="18" charset="0"/>
                    <a:cs typeface="Times New Roman" panose="02020603050405020304" pitchFamily="18" charset="0"/>
                  </a:rPr>
                  <a:t>Một tín chỉ bao nhiêu tiền? =&gt;</a:t>
                </a:r>
                <a:r>
                  <a:rPr lang="fr-FR" sz="2200" i="1">
                    <a:latin typeface="Times New Roman" panose="02020603050405020304" pitchFamily="18" charset="0"/>
                    <a:cs typeface="Times New Roman" panose="02020603050405020304" pitchFamily="18" charset="0"/>
                  </a:rPr>
                  <a:t> {học phí, phí 1, 1 tín, tín chỉ, chỉ là, là bao, bao nhiêu}</a:t>
                </a:r>
                <a:endParaRPr lang="vi-VN" sz="2200">
                  <a:latin typeface="Times New Roman" panose="02020603050405020304" pitchFamily="18" charset="0"/>
                  <a:cs typeface="Times New Roman" panose="02020603050405020304" pitchFamily="18" charset="0"/>
                </a:endParaRPr>
              </a:p>
              <a:p>
                <a:pPr marL="0" indent="0">
                  <a:buNone/>
                </a:pPr>
                <a:r>
                  <a:rPr lang="fr-FR" sz="2200">
                    <a:latin typeface="Times New Roman" panose="02020603050405020304" pitchFamily="18" charset="0"/>
                    <a:cs typeface="Times New Roman" panose="02020603050405020304" pitchFamily="18" charset="0"/>
                  </a:rPr>
                  <a:t>Như vậy </a:t>
                </a:r>
                <a:r>
                  <a:rPr lang="fr-FR" sz="2200" i="1">
                    <a:latin typeface="Times New Roman" panose="02020603050405020304" pitchFamily="18" charset="0"/>
                    <a:cs typeface="Times New Roman" panose="02020603050405020304" pitchFamily="18" charset="0"/>
                  </a:rPr>
                  <a:t>S1</a:t>
                </a:r>
                <a:r>
                  <a:rPr lang="fr-FR" sz="2200">
                    <a:latin typeface="Times New Roman" panose="02020603050405020304" pitchFamily="18" charset="0"/>
                    <a:cs typeface="Times New Roman" panose="02020603050405020304" pitchFamily="18" charset="0"/>
                  </a:rPr>
                  <a:t> và </a:t>
                </a:r>
                <a:r>
                  <a:rPr lang="fr-FR" sz="2200" i="1">
                    <a:latin typeface="Times New Roman" panose="02020603050405020304" pitchFamily="18" charset="0"/>
                    <a:cs typeface="Times New Roman" panose="02020603050405020304" pitchFamily="18" charset="0"/>
                  </a:rPr>
                  <a:t>S2</a:t>
                </a:r>
                <a:r>
                  <a:rPr lang="fr-FR" sz="2200">
                    <a:latin typeface="Times New Roman" panose="02020603050405020304" pitchFamily="18" charset="0"/>
                    <a:cs typeface="Times New Roman" panose="02020603050405020304" pitchFamily="18" charset="0"/>
                  </a:rPr>
                  <a:t> có các cặp trùng nhau là: </a:t>
                </a:r>
                <a:r>
                  <a:rPr lang="fr-FR" sz="2200" i="1">
                    <a:latin typeface="Times New Roman" panose="02020603050405020304" pitchFamily="18" charset="0"/>
                    <a:cs typeface="Times New Roman" panose="02020603050405020304" pitchFamily="18" charset="0"/>
                  </a:rPr>
                  <a:t>{bao nhiêu, 1 tín, tín </a:t>
                </a:r>
                <a:r>
                  <a:rPr lang="fr-FR" sz="2200" i="1">
                    <a:latin typeface="Times New Roman" panose="02020603050405020304" pitchFamily="18" charset="0"/>
                    <a:cs typeface="Times New Roman" panose="02020603050405020304" pitchFamily="18" charset="0"/>
                  </a:rPr>
                  <a:t>chỉ</a:t>
                </a:r>
                <a:r>
                  <a:rPr lang="fr-FR" sz="2200" i="1" smtClean="0">
                    <a:latin typeface="Times New Roman" panose="02020603050405020304" pitchFamily="18" charset="0"/>
                    <a:cs typeface="Times New Roman" panose="02020603050405020304" pitchFamily="18" charset="0"/>
                  </a:rPr>
                  <a:t>}</a:t>
                </a:r>
                <a:r>
                  <a:rPr lang="fr-FR" sz="2200" smtClean="0">
                    <a:latin typeface="Times New Roman" panose="02020603050405020304" pitchFamily="18" charset="0"/>
                    <a:cs typeface="Times New Roman" panose="02020603050405020304" pitchFamily="18" charset="0"/>
                  </a:rPr>
                  <a:t>.</a:t>
                </a:r>
              </a:p>
              <a:p>
                <a:endParaRPr lang="vi-VN" sz="2200">
                  <a:latin typeface="Times New Roman" panose="02020603050405020304" pitchFamily="18" charset="0"/>
                  <a:cs typeface="Times New Roman" panose="02020603050405020304" pitchFamily="18" charset="0"/>
                </a:endParaRPr>
              </a:p>
              <a:p>
                <a14:m>
                  <m:oMath xmlns:m="http://schemas.openxmlformats.org/officeDocument/2006/math">
                    <m:r>
                      <a:rPr lang="en-US" sz="2200"/>
                      <m:t>Độ </m:t>
                    </m:r>
                    <m:r>
                      <m:rPr>
                        <m:sty m:val="p"/>
                      </m:rPr>
                      <a:rPr lang="en-US" sz="2200"/>
                      <m:t>t</m:t>
                    </m:r>
                    <m:r>
                      <a:rPr lang="en-US" sz="2200"/>
                      <m:t>ươ</m:t>
                    </m:r>
                    <m:r>
                      <m:rPr>
                        <m:sty m:val="p"/>
                      </m:rPr>
                      <a:rPr lang="en-US" sz="2200"/>
                      <m:t>ng</m:t>
                    </m:r>
                    <m:r>
                      <a:rPr lang="en-US" sz="2200"/>
                      <m:t> </m:t>
                    </m:r>
                    <m:r>
                      <m:rPr>
                        <m:sty m:val="p"/>
                      </m:rPr>
                      <a:rPr lang="en-US" sz="2200"/>
                      <m:t>t</m:t>
                    </m:r>
                    <m:r>
                      <a:rPr lang="en-US" sz="2200"/>
                      <m:t>ự</m:t>
                    </m:r>
                    <m:d>
                      <m:dPr>
                        <m:ctrlPr>
                          <a:rPr lang="vi-VN" sz="2200" i="1"/>
                        </m:ctrlPr>
                      </m:dPr>
                      <m:e>
                        <m:r>
                          <m:rPr>
                            <m:sty m:val="p"/>
                          </m:rPr>
                          <a:rPr lang="en-US" sz="2200"/>
                          <m:t>S</m:t>
                        </m:r>
                        <m:r>
                          <a:rPr lang="en-US" sz="2200"/>
                          <m:t>1, </m:t>
                        </m:r>
                        <m:r>
                          <m:rPr>
                            <m:sty m:val="p"/>
                          </m:rPr>
                          <a:rPr lang="en-US" sz="2200"/>
                          <m:t>S</m:t>
                        </m:r>
                        <m:r>
                          <a:rPr lang="en-US" sz="2200"/>
                          <m:t>2</m:t>
                        </m:r>
                      </m:e>
                    </m:d>
                    <m:r>
                      <a:rPr lang="en-US" sz="2200"/>
                      <m:t>= </m:t>
                    </m:r>
                    <m:f>
                      <m:fPr>
                        <m:ctrlPr>
                          <a:rPr lang="vi-VN" sz="2200" i="1"/>
                        </m:ctrlPr>
                      </m:fPr>
                      <m:num>
                        <m:r>
                          <a:rPr lang="en-US" sz="2200"/>
                          <m:t>2</m:t>
                        </m:r>
                        <m:r>
                          <a:rPr lang="en-US" sz="2200" i="1"/>
                          <m:t>𝑋</m:t>
                        </m:r>
                        <m:r>
                          <a:rPr lang="en-US" sz="2200"/>
                          <m:t>|</m:t>
                        </m:r>
                        <m:r>
                          <a:rPr lang="en-US" sz="2200" i="1"/>
                          <m:t>{</m:t>
                        </m:r>
                        <m:r>
                          <m:rPr>
                            <m:sty m:val="p"/>
                          </m:rPr>
                          <a:rPr lang="en-US" sz="2200"/>
                          <m:t>bao</m:t>
                        </m:r>
                        <m:r>
                          <a:rPr lang="en-US" sz="2200"/>
                          <m:t> </m:t>
                        </m:r>
                        <m:r>
                          <m:rPr>
                            <m:sty m:val="p"/>
                          </m:rPr>
                          <a:rPr lang="en-US" sz="2200"/>
                          <m:t>nhi</m:t>
                        </m:r>
                        <m:r>
                          <a:rPr lang="en-US" sz="2200"/>
                          <m:t>ê</m:t>
                        </m:r>
                        <m:r>
                          <m:rPr>
                            <m:sty m:val="p"/>
                          </m:rPr>
                          <a:rPr lang="en-US" sz="2200"/>
                          <m:t>u</m:t>
                        </m:r>
                        <m:r>
                          <a:rPr lang="en-US" sz="2200"/>
                          <m:t>, 1 </m:t>
                        </m:r>
                        <m:r>
                          <m:rPr>
                            <m:sty m:val="p"/>
                          </m:rPr>
                          <a:rPr lang="en-US" sz="2200"/>
                          <m:t>t</m:t>
                        </m:r>
                        <m:r>
                          <a:rPr lang="en-US" sz="2200"/>
                          <m:t>í</m:t>
                        </m:r>
                        <m:r>
                          <m:rPr>
                            <m:sty m:val="p"/>
                          </m:rPr>
                          <a:rPr lang="en-US" sz="2200"/>
                          <m:t>n</m:t>
                        </m:r>
                        <m:r>
                          <a:rPr lang="en-US" sz="2200"/>
                          <m:t>, </m:t>
                        </m:r>
                        <m:r>
                          <m:rPr>
                            <m:sty m:val="p"/>
                          </m:rPr>
                          <a:rPr lang="en-US" sz="2200"/>
                          <m:t>t</m:t>
                        </m:r>
                        <m:r>
                          <a:rPr lang="en-US" sz="2200"/>
                          <m:t>í</m:t>
                        </m:r>
                        <m:r>
                          <m:rPr>
                            <m:sty m:val="p"/>
                          </m:rPr>
                          <a:rPr lang="en-US" sz="2200"/>
                          <m:t>n</m:t>
                        </m:r>
                        <m:r>
                          <a:rPr lang="en-US" sz="2200"/>
                          <m:t> </m:t>
                        </m:r>
                        <m:r>
                          <m:rPr>
                            <m:sty m:val="p"/>
                          </m:rPr>
                          <a:rPr lang="en-US" sz="2200"/>
                          <m:t>ch</m:t>
                        </m:r>
                        <m:r>
                          <a:rPr lang="en-US" sz="2200"/>
                          <m:t>ỉ</m:t>
                        </m:r>
                        <m:r>
                          <a:rPr lang="en-US" sz="2200" i="1"/>
                          <m:t>}</m:t>
                        </m:r>
                        <m:r>
                          <a:rPr lang="en-US" sz="2200"/>
                          <m:t>|</m:t>
                        </m:r>
                      </m:num>
                      <m:den>
                        <m:d>
                          <m:dPr>
                            <m:begChr m:val="|"/>
                            <m:endChr m:val="|"/>
                            <m:ctrlPr>
                              <a:rPr lang="vi-VN" sz="2200" i="1"/>
                            </m:ctrlPr>
                          </m:dPr>
                          <m:e>
                            <m:r>
                              <a:rPr lang="en-US" sz="2200"/>
                              <m:t>{</m:t>
                            </m:r>
                            <m:r>
                              <m:rPr>
                                <m:sty m:val="p"/>
                              </m:rPr>
                              <a:rPr lang="fr-FR" sz="2200"/>
                              <m:t>bao</m:t>
                            </m:r>
                            <m:r>
                              <a:rPr lang="fr-FR" sz="2200"/>
                              <m:t> </m:t>
                            </m:r>
                            <m:r>
                              <m:rPr>
                                <m:sty m:val="p"/>
                              </m:rPr>
                              <a:rPr lang="fr-FR" sz="2200"/>
                              <m:t>nhi</m:t>
                            </m:r>
                            <m:r>
                              <a:rPr lang="fr-FR" sz="2200"/>
                              <m:t>ê</m:t>
                            </m:r>
                            <m:r>
                              <m:rPr>
                                <m:sty m:val="p"/>
                              </m:rPr>
                              <a:rPr lang="fr-FR" sz="2200"/>
                              <m:t>u</m:t>
                            </m:r>
                            <m:r>
                              <a:rPr lang="fr-FR" sz="2200"/>
                              <m:t>, </m:t>
                            </m:r>
                            <m:r>
                              <m:rPr>
                                <m:sty m:val="p"/>
                              </m:rPr>
                              <a:rPr lang="fr-FR" sz="2200"/>
                              <m:t>nhi</m:t>
                            </m:r>
                            <m:r>
                              <a:rPr lang="fr-FR" sz="2200"/>
                              <m:t>ê</m:t>
                            </m:r>
                            <m:r>
                              <m:rPr>
                                <m:sty m:val="p"/>
                              </m:rPr>
                              <a:rPr lang="fr-FR" sz="2200"/>
                              <m:t>u</m:t>
                            </m:r>
                            <m:r>
                              <a:rPr lang="fr-FR" sz="2200"/>
                              <m:t> </m:t>
                            </m:r>
                            <m:r>
                              <m:rPr>
                                <m:sty m:val="p"/>
                              </m:rPr>
                              <a:rPr lang="fr-FR" sz="2200"/>
                              <m:t>ti</m:t>
                            </m:r>
                            <m:r>
                              <a:rPr lang="fr-FR" sz="2200"/>
                              <m:t>ề</m:t>
                            </m:r>
                            <m:r>
                              <m:rPr>
                                <m:sty m:val="p"/>
                              </m:rPr>
                              <a:rPr lang="fr-FR" sz="2200"/>
                              <m:t>n</m:t>
                            </m:r>
                            <m:r>
                              <a:rPr lang="fr-FR" sz="2200"/>
                              <m:t>, </m:t>
                            </m:r>
                            <m:r>
                              <m:rPr>
                                <m:sty m:val="p"/>
                              </m:rPr>
                              <a:rPr lang="fr-FR" sz="2200"/>
                              <m:t>ti</m:t>
                            </m:r>
                            <m:r>
                              <a:rPr lang="fr-FR" sz="2200"/>
                              <m:t>ề</m:t>
                            </m:r>
                            <m:r>
                              <m:rPr>
                                <m:sty m:val="p"/>
                              </m:rPr>
                              <a:rPr lang="fr-FR" sz="2200"/>
                              <m:t>n</m:t>
                            </m:r>
                            <m:r>
                              <a:rPr lang="fr-FR" sz="2200"/>
                              <m:t> 1, 1 </m:t>
                            </m:r>
                            <m:r>
                              <m:rPr>
                                <m:sty m:val="p"/>
                              </m:rPr>
                              <a:rPr lang="fr-FR" sz="2200"/>
                              <m:t>t</m:t>
                            </m:r>
                            <m:r>
                              <a:rPr lang="fr-FR" sz="2200"/>
                              <m:t>í</m:t>
                            </m:r>
                            <m:r>
                              <m:rPr>
                                <m:sty m:val="p"/>
                              </m:rPr>
                              <a:rPr lang="fr-FR" sz="2200"/>
                              <m:t>n</m:t>
                            </m:r>
                            <m:r>
                              <a:rPr lang="fr-FR" sz="2200"/>
                              <m:t>, </m:t>
                            </m:r>
                            <m:r>
                              <m:rPr>
                                <m:sty m:val="p"/>
                              </m:rPr>
                              <a:rPr lang="fr-FR" sz="2200"/>
                              <m:t>t</m:t>
                            </m:r>
                            <m:r>
                              <a:rPr lang="fr-FR" sz="2200"/>
                              <m:t>í</m:t>
                            </m:r>
                            <m:r>
                              <m:rPr>
                                <m:sty m:val="p"/>
                              </m:rPr>
                              <a:rPr lang="fr-FR" sz="2200"/>
                              <m:t>n</m:t>
                            </m:r>
                            <m:r>
                              <a:rPr lang="fr-FR" sz="2200"/>
                              <m:t> </m:t>
                            </m:r>
                            <m:r>
                              <m:rPr>
                                <m:sty m:val="p"/>
                              </m:rPr>
                              <a:rPr lang="fr-FR" sz="2200"/>
                              <m:t>ch</m:t>
                            </m:r>
                            <m:r>
                              <a:rPr lang="fr-FR" sz="2200"/>
                              <m:t>ỉ</m:t>
                            </m:r>
                            <m:r>
                              <a:rPr lang="en-US" sz="2200"/>
                              <m:t>}</m:t>
                            </m:r>
                          </m:e>
                        </m:d>
                        <m:r>
                          <a:rPr lang="en-US" sz="2200"/>
                          <m:t>+|</m:t>
                        </m:r>
                        <m:r>
                          <a:rPr lang="en-US" sz="2200" i="1"/>
                          <m:t>{</m:t>
                        </m:r>
                        <m:r>
                          <m:rPr>
                            <m:sty m:val="p"/>
                          </m:rPr>
                          <a:rPr lang="en-US" sz="2200"/>
                          <m:t>h</m:t>
                        </m:r>
                        <m:r>
                          <a:rPr lang="en-US" sz="2200"/>
                          <m:t>ọ</m:t>
                        </m:r>
                        <m:r>
                          <m:rPr>
                            <m:sty m:val="p"/>
                          </m:rPr>
                          <a:rPr lang="en-US" sz="2200"/>
                          <m:t>c</m:t>
                        </m:r>
                        <m:r>
                          <a:rPr lang="en-US" sz="2200"/>
                          <m:t> </m:t>
                        </m:r>
                        <m:r>
                          <m:rPr>
                            <m:sty m:val="p"/>
                          </m:rPr>
                          <a:rPr lang="en-US" sz="2200"/>
                          <m:t>ph</m:t>
                        </m:r>
                        <m:r>
                          <a:rPr lang="en-US" sz="2200"/>
                          <m:t>í, </m:t>
                        </m:r>
                        <m:r>
                          <m:rPr>
                            <m:sty m:val="p"/>
                          </m:rPr>
                          <a:rPr lang="en-US" sz="2200"/>
                          <m:t>ph</m:t>
                        </m:r>
                        <m:r>
                          <a:rPr lang="en-US" sz="2200"/>
                          <m:t>í 1, 1 </m:t>
                        </m:r>
                        <m:r>
                          <m:rPr>
                            <m:sty m:val="p"/>
                          </m:rPr>
                          <a:rPr lang="en-US" sz="2200"/>
                          <m:t>t</m:t>
                        </m:r>
                        <m:r>
                          <a:rPr lang="en-US" sz="2200"/>
                          <m:t>í</m:t>
                        </m:r>
                        <m:r>
                          <m:rPr>
                            <m:sty m:val="p"/>
                          </m:rPr>
                          <a:rPr lang="en-US" sz="2200"/>
                          <m:t>n</m:t>
                        </m:r>
                        <m:r>
                          <a:rPr lang="en-US" sz="2200"/>
                          <m:t>, </m:t>
                        </m:r>
                        <m:r>
                          <m:rPr>
                            <m:sty m:val="p"/>
                          </m:rPr>
                          <a:rPr lang="en-US" sz="2200"/>
                          <m:t>t</m:t>
                        </m:r>
                        <m:r>
                          <a:rPr lang="en-US" sz="2200"/>
                          <m:t>í</m:t>
                        </m:r>
                        <m:r>
                          <m:rPr>
                            <m:sty m:val="p"/>
                          </m:rPr>
                          <a:rPr lang="en-US" sz="2200"/>
                          <m:t>n</m:t>
                        </m:r>
                        <m:r>
                          <a:rPr lang="en-US" sz="2200"/>
                          <m:t> </m:t>
                        </m:r>
                        <m:r>
                          <m:rPr>
                            <m:sty m:val="p"/>
                          </m:rPr>
                          <a:rPr lang="en-US" sz="2200"/>
                          <m:t>ch</m:t>
                        </m:r>
                        <m:r>
                          <a:rPr lang="en-US" sz="2200"/>
                          <m:t>ỉ, </m:t>
                        </m:r>
                        <m:r>
                          <m:rPr>
                            <m:sty m:val="p"/>
                          </m:rPr>
                          <a:rPr lang="en-US" sz="2200"/>
                          <m:t>ch</m:t>
                        </m:r>
                        <m:r>
                          <a:rPr lang="en-US" sz="2200"/>
                          <m:t>ỉ </m:t>
                        </m:r>
                        <m:r>
                          <m:rPr>
                            <m:sty m:val="p"/>
                          </m:rPr>
                          <a:rPr lang="en-US" sz="2200"/>
                          <m:t>l</m:t>
                        </m:r>
                        <m:r>
                          <a:rPr lang="en-US" sz="2200"/>
                          <m:t>à, </m:t>
                        </m:r>
                        <m:r>
                          <m:rPr>
                            <m:sty m:val="p"/>
                          </m:rPr>
                          <a:rPr lang="en-US" sz="2200"/>
                          <m:t>l</m:t>
                        </m:r>
                        <m:r>
                          <a:rPr lang="en-US" sz="2200"/>
                          <m:t>à </m:t>
                        </m:r>
                        <m:r>
                          <m:rPr>
                            <m:sty m:val="p"/>
                          </m:rPr>
                          <a:rPr lang="en-US" sz="2200"/>
                          <m:t>bao</m:t>
                        </m:r>
                        <m:r>
                          <a:rPr lang="en-US" sz="2200"/>
                          <m:t>, </m:t>
                        </m:r>
                        <m:r>
                          <m:rPr>
                            <m:sty m:val="p"/>
                          </m:rPr>
                          <a:rPr lang="en-US" sz="2200"/>
                          <m:t>bao</m:t>
                        </m:r>
                        <m:r>
                          <a:rPr lang="en-US" sz="2200"/>
                          <m:t> </m:t>
                        </m:r>
                        <m:r>
                          <m:rPr>
                            <m:sty m:val="p"/>
                          </m:rPr>
                          <a:rPr lang="en-US" sz="2200"/>
                          <m:t>nhi</m:t>
                        </m:r>
                        <m:r>
                          <a:rPr lang="en-US" sz="2200"/>
                          <m:t>ê</m:t>
                        </m:r>
                        <m:r>
                          <m:rPr>
                            <m:sty m:val="p"/>
                          </m:rPr>
                          <a:rPr lang="en-US" sz="2200"/>
                          <m:t>u</m:t>
                        </m:r>
                        <m:r>
                          <a:rPr lang="en-US" sz="2200" i="1"/>
                          <m:t>}</m:t>
                        </m:r>
                        <m:r>
                          <a:rPr lang="en-US" sz="2200"/>
                          <m:t>|</m:t>
                        </m:r>
                      </m:den>
                    </m:f>
                  </m:oMath>
                </a14:m>
                <a:endParaRPr lang="vi-VN" sz="2200">
                  <a:latin typeface="Times New Roman" panose="02020603050405020304" pitchFamily="18" charset="0"/>
                  <a:cs typeface="Times New Roman" panose="02020603050405020304" pitchFamily="18" charset="0"/>
                </a:endParaRPr>
              </a:p>
              <a:p>
                <a:pPr marL="0" indent="0">
                  <a:buNone/>
                </a:pPr>
                <a:r>
                  <a:rPr lang="en-US" sz="2200">
                    <a:latin typeface="Times New Roman" panose="02020603050405020304" pitchFamily="18" charset="0"/>
                    <a:cs typeface="Times New Roman" panose="02020603050405020304" pitchFamily="18" charset="0"/>
                  </a:rPr>
                  <a:t>=</a:t>
                </a:r>
                <a14:m>
                  <m:oMath xmlns:m="http://schemas.openxmlformats.org/officeDocument/2006/math">
                    <m:f>
                      <m:fPr>
                        <m:ctrlPr>
                          <a:rPr lang="vi-VN" sz="2200" i="1"/>
                        </m:ctrlPr>
                      </m:fPr>
                      <m:num>
                        <m:r>
                          <a:rPr lang="en-US" sz="2200" i="1"/>
                          <m:t>2</m:t>
                        </m:r>
                        <m:r>
                          <a:rPr lang="en-US" sz="2200" i="1"/>
                          <m:t>𝑥</m:t>
                        </m:r>
                        <m:r>
                          <a:rPr lang="en-US" sz="2200" i="1"/>
                          <m:t>3</m:t>
                        </m:r>
                      </m:num>
                      <m:den>
                        <m:r>
                          <a:rPr lang="en-US" sz="2200" i="1"/>
                          <m:t>5+7</m:t>
                        </m:r>
                      </m:den>
                    </m:f>
                  </m:oMath>
                </a14:m>
                <a:r>
                  <a:rPr lang="en-US" sz="2200">
                    <a:latin typeface="Times New Roman" panose="02020603050405020304" pitchFamily="18" charset="0"/>
                    <a:cs typeface="Times New Roman" panose="02020603050405020304" pitchFamily="18" charset="0"/>
                  </a:rPr>
                  <a:t> = 0.5</a:t>
                </a:r>
                <a:endParaRPr lang="vi-VN" sz="2200">
                  <a:latin typeface="Times New Roman" panose="02020603050405020304" pitchFamily="18" charset="0"/>
                  <a:cs typeface="Times New Roman" panose="02020603050405020304" pitchFamily="18" charset="0"/>
                </a:endParaRPr>
              </a:p>
              <a:p>
                <a:endParaRPr lang="vi-VN"/>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09" t="-560"/>
                </a:stretch>
              </a:blipFill>
            </p:spPr>
            <p:txBody>
              <a:bodyPr/>
              <a:lstStyle/>
              <a:p>
                <a:r>
                  <a:rPr lang="vi-VN">
                    <a:noFill/>
                  </a:rPr>
                  <a:t> </a:t>
                </a:r>
              </a:p>
            </p:txBody>
          </p:sp>
        </mc:Fallback>
      </mc:AlternateContent>
    </p:spTree>
    <p:extLst>
      <p:ext uri="{BB962C8B-B14F-4D97-AF65-F5344CB8AC3E}">
        <p14:creationId xmlns:p14="http://schemas.microsoft.com/office/powerpoint/2010/main" val="17438716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vi-VN"/>
          </a:p>
        </p:txBody>
      </p:sp>
      <p:sp>
        <p:nvSpPr>
          <p:cNvPr id="3" name="Content Placeholder 2"/>
          <p:cNvSpPr>
            <a:spLocks noGrp="1"/>
          </p:cNvSpPr>
          <p:nvPr>
            <p:ph idx="1"/>
          </p:nvPr>
        </p:nvSpPr>
        <p:spPr>
          <a:xfrm>
            <a:off x="791569" y="1828800"/>
            <a:ext cx="9648967" cy="4351337"/>
          </a:xfrm>
        </p:spPr>
        <p:txBody>
          <a:bodyPr>
            <a:normAutofit/>
          </a:bodyPr>
          <a:lstStyle/>
          <a:p>
            <a:pPr marL="0" indent="0">
              <a:buNone/>
            </a:pPr>
            <a:endParaRPr lang="en-US" sz="3800" smtClean="0">
              <a:latin typeface="Times New Roman" panose="02020603050405020304" pitchFamily="18" charset="0"/>
              <a:cs typeface="Times New Roman" panose="02020603050405020304" pitchFamily="18" charset="0"/>
            </a:endParaRPr>
          </a:p>
          <a:p>
            <a:pPr marL="0" indent="0" algn="ctr">
              <a:buNone/>
            </a:pPr>
            <a:endParaRPr lang="en-US" sz="3800" smtClean="0">
              <a:latin typeface="Times New Roman" panose="02020603050405020304" pitchFamily="18" charset="0"/>
              <a:cs typeface="Times New Roman" panose="02020603050405020304" pitchFamily="18" charset="0"/>
            </a:endParaRPr>
          </a:p>
          <a:p>
            <a:pPr marL="0" indent="0" algn="ctr">
              <a:buNone/>
            </a:pPr>
            <a:r>
              <a:rPr lang="en-US" sz="3800" smtClean="0">
                <a:latin typeface="Times New Roman" panose="02020603050405020304" pitchFamily="18" charset="0"/>
                <a:cs typeface="Times New Roman" panose="02020603050405020304" pitchFamily="18" charset="0"/>
              </a:rPr>
              <a:t>CHƯƠNG </a:t>
            </a:r>
            <a:r>
              <a:rPr lang="en-US" sz="3800">
                <a:latin typeface="Times New Roman" panose="02020603050405020304" pitchFamily="18" charset="0"/>
                <a:cs typeface="Times New Roman" panose="02020603050405020304" pitchFamily="18" charset="0"/>
              </a:rPr>
              <a:t>4–NGHIÊN CỨU THỰC NGHIỆM</a:t>
            </a:r>
            <a:r>
              <a:rPr lang="vi-VN" sz="3800" b="1"/>
              <a:t/>
            </a:r>
            <a:br>
              <a:rPr lang="vi-VN" sz="3800" b="1"/>
            </a:br>
            <a:endParaRPr lang="vi-VN" sz="3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99666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380" y="898023"/>
            <a:ext cx="9692640" cy="1325562"/>
          </a:xfrm>
        </p:spPr>
        <p:txBody>
          <a:bodyPr>
            <a:noAutofit/>
          </a:bodyPr>
          <a:lstStyle/>
          <a:p>
            <a:r>
              <a:rPr lang="en-US" sz="3800" smtClean="0">
                <a:latin typeface="Times New Roman" panose="02020603050405020304" pitchFamily="18" charset="0"/>
                <a:cs typeface="Times New Roman" panose="02020603050405020304" pitchFamily="18" charset="0"/>
              </a:rPr>
              <a:t>4.1 </a:t>
            </a:r>
            <a:r>
              <a:rPr lang="en-US" sz="3800" smtClean="0">
                <a:latin typeface="Times New Roman" panose="02020603050405020304" pitchFamily="18" charset="0"/>
                <a:cs typeface="Times New Roman" panose="02020603050405020304" pitchFamily="18" charset="0"/>
              </a:rPr>
              <a:t>Tổng quan </a:t>
            </a:r>
            <a:r>
              <a:rPr lang="en-US" sz="3800">
                <a:latin typeface="Times New Roman" panose="02020603050405020304" pitchFamily="18" charset="0"/>
                <a:cs typeface="Times New Roman" panose="02020603050405020304" pitchFamily="18" charset="0"/>
              </a:rPr>
              <a:t>mô hình bộ </a:t>
            </a:r>
            <a:r>
              <a:rPr lang="en-US" sz="3800" smtClean="0">
                <a:latin typeface="Times New Roman" panose="02020603050405020304" pitchFamily="18" charset="0"/>
                <a:cs typeface="Times New Roman" panose="02020603050405020304" pitchFamily="18" charset="0"/>
              </a:rPr>
              <a:t>đ</a:t>
            </a:r>
            <a:r>
              <a:rPr lang="en-US" sz="3800" smtClean="0">
                <a:latin typeface="Times New Roman" panose="02020603050405020304" pitchFamily="18" charset="0"/>
                <a:cs typeface="Times New Roman" panose="02020603050405020304" pitchFamily="18" charset="0"/>
              </a:rPr>
              <a:t>ánh </a:t>
            </a:r>
            <a:r>
              <a:rPr lang="en-US" sz="3800">
                <a:latin typeface="Times New Roman" panose="02020603050405020304" pitchFamily="18" charset="0"/>
                <a:cs typeface="Times New Roman" panose="02020603050405020304" pitchFamily="18" charset="0"/>
              </a:rPr>
              <a:t>giá giải thuật phân loại câu hỏi</a:t>
            </a:r>
            <a:r>
              <a:rPr lang="vi-VN" sz="3800"/>
              <a:t/>
            </a:r>
            <a:br>
              <a:rPr lang="vi-VN" sz="3800"/>
            </a:br>
            <a:endParaRPr lang="vi-VN" sz="380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483892" y="1951629"/>
            <a:ext cx="5691115" cy="4654051"/>
          </a:xfrm>
          <a:prstGeom prst="rect">
            <a:avLst/>
          </a:prstGeom>
          <a:noFill/>
          <a:ln>
            <a:noFill/>
          </a:ln>
        </p:spPr>
      </p:pic>
    </p:spTree>
    <p:extLst>
      <p:ext uri="{BB962C8B-B14F-4D97-AF65-F5344CB8AC3E}">
        <p14:creationId xmlns:p14="http://schemas.microsoft.com/office/powerpoint/2010/main" val="35261574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7127" y="810192"/>
            <a:ext cx="9692640" cy="1325562"/>
          </a:xfrm>
        </p:spPr>
        <p:txBody>
          <a:bodyPr>
            <a:noAutofit/>
          </a:bodyPr>
          <a:lstStyle/>
          <a:p>
            <a:pPr marL="0" indent="0"/>
            <a:r>
              <a:rPr lang="en-US" sz="3800" smtClean="0">
                <a:latin typeface="Times New Roman" panose="02020603050405020304" pitchFamily="18" charset="0"/>
                <a:cs typeface="Times New Roman" panose="02020603050405020304" pitchFamily="18" charset="0"/>
              </a:rPr>
              <a:t/>
            </a:r>
            <a:br>
              <a:rPr lang="en-US" sz="3800" smtClean="0">
                <a:latin typeface="Times New Roman" panose="02020603050405020304" pitchFamily="18" charset="0"/>
                <a:cs typeface="Times New Roman" panose="02020603050405020304" pitchFamily="18" charset="0"/>
              </a:rPr>
            </a:br>
            <a:r>
              <a:rPr lang="en-US" sz="3800" smtClean="0">
                <a:latin typeface="Times New Roman" panose="02020603050405020304" pitchFamily="18" charset="0"/>
                <a:cs typeface="Times New Roman" panose="02020603050405020304" pitchFamily="18" charset="0"/>
              </a:rPr>
              <a:t>Kết </a:t>
            </a:r>
            <a:r>
              <a:rPr lang="en-US" sz="3800">
                <a:latin typeface="Times New Roman" panose="02020603050405020304" pitchFamily="18" charset="0"/>
                <a:cs typeface="Times New Roman" panose="02020603050405020304" pitchFamily="18" charset="0"/>
              </a:rPr>
              <a:t>quả thử nghiệm</a:t>
            </a:r>
            <a:br>
              <a:rPr lang="en-US" sz="3800">
                <a:latin typeface="Times New Roman" panose="02020603050405020304" pitchFamily="18" charset="0"/>
                <a:cs typeface="Times New Roman" panose="02020603050405020304" pitchFamily="18" charset="0"/>
              </a:rPr>
            </a:br>
            <a:r>
              <a:rPr lang="vi-VN" sz="3800"/>
              <a:t/>
            </a:r>
            <a:br>
              <a:rPr lang="vi-VN" sz="3800"/>
            </a:br>
            <a:endParaRPr lang="vi-VN" sz="3800"/>
          </a:p>
        </p:txBody>
      </p:sp>
      <p:sp>
        <p:nvSpPr>
          <p:cNvPr id="3" name="Content Placeholder 2"/>
          <p:cNvSpPr>
            <a:spLocks noGrp="1"/>
          </p:cNvSpPr>
          <p:nvPr>
            <p:ph idx="1"/>
          </p:nvPr>
        </p:nvSpPr>
        <p:spPr>
          <a:xfrm>
            <a:off x="1261872" y="2025747"/>
            <a:ext cx="8595360" cy="4351337"/>
          </a:xfrm>
        </p:spPr>
        <p:txBody>
          <a:bodyPr/>
          <a:lstStyle/>
          <a:p>
            <a:pPr marL="0" indent="0">
              <a:buNone/>
            </a:pPr>
            <a:endParaRPr lang="vi-VN"/>
          </a:p>
        </p:txBody>
      </p:sp>
      <p:graphicFrame>
        <p:nvGraphicFramePr>
          <p:cNvPr id="4" name="Table 3"/>
          <p:cNvGraphicFramePr>
            <a:graphicFrameLocks noGrp="1"/>
          </p:cNvGraphicFramePr>
          <p:nvPr>
            <p:extLst>
              <p:ext uri="{D42A27DB-BD31-4B8C-83A1-F6EECF244321}">
                <p14:modId xmlns:p14="http://schemas.microsoft.com/office/powerpoint/2010/main" val="561886882"/>
              </p:ext>
            </p:extLst>
          </p:nvPr>
        </p:nvGraphicFramePr>
        <p:xfrm>
          <a:off x="1702191" y="2429669"/>
          <a:ext cx="7948248" cy="3653500"/>
        </p:xfrm>
        <a:graphic>
          <a:graphicData uri="http://schemas.openxmlformats.org/drawingml/2006/table">
            <a:tbl>
              <a:tblPr firstRow="1" firstCol="1" bandRow="1">
                <a:tableStyleId>{5C22544A-7EE6-4342-B048-85BDC9FD1C3A}</a:tableStyleId>
              </a:tblPr>
              <a:tblGrid>
                <a:gridCol w="1987062"/>
                <a:gridCol w="1987062"/>
                <a:gridCol w="1987062"/>
                <a:gridCol w="1987062"/>
              </a:tblGrid>
              <a:tr h="665223">
                <a:tc>
                  <a:txBody>
                    <a:bodyPr/>
                    <a:lstStyle/>
                    <a:p>
                      <a:pPr indent="457200" algn="just">
                        <a:lnSpc>
                          <a:spcPct val="150000"/>
                        </a:lnSpc>
                        <a:spcAft>
                          <a:spcPts val="600"/>
                        </a:spcAft>
                      </a:pPr>
                      <a:r>
                        <a:rPr lang="en-US" sz="1300">
                          <a:effectLst/>
                        </a:rPr>
                        <a:t> Loại câu hỏi</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en-US" sz="1300">
                          <a:effectLst/>
                        </a:rPr>
                        <a:t>Số kết quả đúng</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en-US" sz="1300">
                          <a:effectLst/>
                        </a:rPr>
                        <a:t>Số câu trong cơ sở dữ liệu</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en-US" sz="1300">
                          <a:effectLst/>
                        </a:rPr>
                        <a:t>Tỉ lệ đúng</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31758">
                <a:tc>
                  <a:txBody>
                    <a:bodyPr/>
                    <a:lstStyle/>
                    <a:p>
                      <a:pPr indent="457200" algn="just">
                        <a:lnSpc>
                          <a:spcPct val="150000"/>
                        </a:lnSpc>
                        <a:spcAft>
                          <a:spcPts val="600"/>
                        </a:spcAft>
                      </a:pPr>
                      <a:r>
                        <a:rPr lang="en-US" sz="1300">
                          <a:effectLst/>
                        </a:rPr>
                        <a:t>How</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en-US" sz="1300">
                          <a:effectLst/>
                        </a:rPr>
                        <a:t>13</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en-US" sz="1300">
                          <a:effectLst/>
                        </a:rPr>
                        <a:t>17</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en-US" sz="1300">
                          <a:effectLst/>
                        </a:rPr>
                        <a:t>76.47 %</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31758">
                <a:tc>
                  <a:txBody>
                    <a:bodyPr/>
                    <a:lstStyle/>
                    <a:p>
                      <a:pPr indent="457200" algn="just">
                        <a:lnSpc>
                          <a:spcPct val="150000"/>
                        </a:lnSpc>
                        <a:spcAft>
                          <a:spcPts val="600"/>
                        </a:spcAft>
                      </a:pPr>
                      <a:r>
                        <a:rPr lang="en-US" sz="1300">
                          <a:effectLst/>
                        </a:rPr>
                        <a:t>Yesno</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en-US" sz="1300">
                          <a:effectLst/>
                        </a:rPr>
                        <a:t>6</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en-US" sz="1300">
                          <a:effectLst/>
                        </a:rPr>
                        <a:t>6</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en-US" sz="1300">
                          <a:effectLst/>
                        </a:rPr>
                        <a:t>100 %</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31758">
                <a:tc>
                  <a:txBody>
                    <a:bodyPr/>
                    <a:lstStyle/>
                    <a:p>
                      <a:pPr indent="457200" algn="just">
                        <a:lnSpc>
                          <a:spcPct val="150000"/>
                        </a:lnSpc>
                        <a:spcAft>
                          <a:spcPts val="600"/>
                        </a:spcAft>
                      </a:pPr>
                      <a:r>
                        <a:rPr lang="en-US" sz="1300">
                          <a:effectLst/>
                        </a:rPr>
                        <a:t>What</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en-US" sz="1300">
                          <a:effectLst/>
                        </a:rPr>
                        <a:t>2</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en-US" sz="1300">
                          <a:effectLst/>
                        </a:rPr>
                        <a:t>3</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en-US" sz="1300">
                          <a:effectLst/>
                        </a:rPr>
                        <a:t>66.66 %</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20415">
                <a:tc>
                  <a:txBody>
                    <a:bodyPr/>
                    <a:lstStyle/>
                    <a:p>
                      <a:pPr indent="457200" algn="just">
                        <a:lnSpc>
                          <a:spcPct val="150000"/>
                        </a:lnSpc>
                        <a:spcAft>
                          <a:spcPts val="600"/>
                        </a:spcAft>
                      </a:pPr>
                      <a:r>
                        <a:rPr lang="en-US" sz="1300">
                          <a:effectLst/>
                        </a:rPr>
                        <a:t>When</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en-US" sz="1300">
                          <a:effectLst/>
                        </a:rPr>
                        <a:t>1</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en-US" sz="1300">
                          <a:effectLst/>
                        </a:rPr>
                        <a:t>1</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en-US" sz="1300">
                          <a:effectLst/>
                        </a:rPr>
                        <a:t>100 %</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31758">
                <a:tc>
                  <a:txBody>
                    <a:bodyPr/>
                    <a:lstStyle/>
                    <a:p>
                      <a:pPr indent="457200" algn="just">
                        <a:lnSpc>
                          <a:spcPct val="150000"/>
                        </a:lnSpc>
                        <a:spcAft>
                          <a:spcPts val="600"/>
                        </a:spcAft>
                      </a:pPr>
                      <a:r>
                        <a:rPr lang="en-US" sz="1300">
                          <a:effectLst/>
                        </a:rPr>
                        <a:t>Why</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en-US" sz="1300">
                          <a:effectLst/>
                        </a:rPr>
                        <a:t>1</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en-US" sz="1300">
                          <a:effectLst/>
                        </a:rPr>
                        <a:t>1</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en-US" sz="1300">
                          <a:effectLst/>
                        </a:rPr>
                        <a:t>100 %</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20415">
                <a:tc>
                  <a:txBody>
                    <a:bodyPr/>
                    <a:lstStyle/>
                    <a:p>
                      <a:pPr indent="457200" algn="just">
                        <a:lnSpc>
                          <a:spcPct val="150000"/>
                        </a:lnSpc>
                        <a:spcAft>
                          <a:spcPts val="600"/>
                        </a:spcAft>
                      </a:pPr>
                      <a:r>
                        <a:rPr lang="en-US" sz="1300">
                          <a:effectLst/>
                        </a:rPr>
                        <a:t>Where</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en-US" sz="1300">
                          <a:effectLst/>
                        </a:rPr>
                        <a:t>2</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en-US" sz="1300">
                          <a:effectLst/>
                        </a:rPr>
                        <a:t>2</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en-US" sz="1300">
                          <a:effectLst/>
                        </a:rPr>
                        <a:t>100 %</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20415">
                <a:tc>
                  <a:txBody>
                    <a:bodyPr/>
                    <a:lstStyle/>
                    <a:p>
                      <a:pPr indent="457200" algn="just">
                        <a:lnSpc>
                          <a:spcPct val="150000"/>
                        </a:lnSpc>
                        <a:spcAft>
                          <a:spcPts val="600"/>
                        </a:spcAft>
                      </a:pPr>
                      <a:r>
                        <a:rPr lang="en-US" sz="1300">
                          <a:effectLst/>
                        </a:rPr>
                        <a:t> </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en-US" sz="1300">
                          <a:effectLst/>
                        </a:rPr>
                        <a:t>25</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en-US" sz="1300">
                          <a:effectLst/>
                        </a:rPr>
                        <a:t>30</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gn="just">
                        <a:lnSpc>
                          <a:spcPct val="150000"/>
                        </a:lnSpc>
                        <a:spcAft>
                          <a:spcPts val="600"/>
                        </a:spcAft>
                      </a:pPr>
                      <a:r>
                        <a:rPr lang="en-US" sz="1300">
                          <a:effectLst/>
                        </a:rPr>
                        <a:t>83.33 %</a:t>
                      </a:r>
                      <a:endParaRPr lang="vi-V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5" name="Rectangle 1"/>
          <p:cNvSpPr>
            <a:spLocks noChangeArrowheads="1"/>
          </p:cNvSpPr>
          <p:nvPr/>
        </p:nvSpPr>
        <p:spPr bwMode="auto">
          <a:xfrm>
            <a:off x="2484438" y="24304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Tree>
    <p:extLst>
      <p:ext uri="{BB962C8B-B14F-4D97-AF65-F5344CB8AC3E}">
        <p14:creationId xmlns:p14="http://schemas.microsoft.com/office/powerpoint/2010/main" val="16151167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smtClean="0">
                <a:latin typeface="Times New Roman" panose="02020603050405020304" pitchFamily="18" charset="0"/>
                <a:cs typeface="Times New Roman" panose="02020603050405020304" pitchFamily="18" charset="0"/>
              </a:rPr>
              <a:t>CHƯƠNG 1: MỞ ĐẦU</a:t>
            </a:r>
            <a:endParaRPr lang="vi-VN" sz="38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400" b="1" smtClean="0">
                <a:latin typeface="Times New Roman" panose="02020603050405020304" pitchFamily="18" charset="0"/>
                <a:cs typeface="Times New Roman" panose="02020603050405020304" pitchFamily="18" charset="0"/>
              </a:rPr>
              <a:t>1</a:t>
            </a:r>
            <a:r>
              <a:rPr lang="en-US" sz="2400" b="1" smtClean="0">
                <a:latin typeface="Times New Roman" panose="02020603050405020304" pitchFamily="18" charset="0"/>
                <a:cs typeface="Times New Roman" panose="02020603050405020304" pitchFamily="18" charset="0"/>
              </a:rPr>
              <a:t>. Giới </a:t>
            </a:r>
            <a:r>
              <a:rPr lang="en-US" sz="2400" b="1">
                <a:latin typeface="Times New Roman" panose="02020603050405020304" pitchFamily="18" charset="0"/>
                <a:cs typeface="Times New Roman" panose="02020603050405020304" pitchFamily="18" charset="0"/>
              </a:rPr>
              <a:t>Thiệu Hệ Thống Hỏi Đáp Tự </a:t>
            </a:r>
            <a:r>
              <a:rPr lang="en-US" sz="2400" b="1" smtClean="0">
                <a:latin typeface="Times New Roman" panose="02020603050405020304" pitchFamily="18" charset="0"/>
                <a:cs typeface="Times New Roman" panose="02020603050405020304" pitchFamily="18" charset="0"/>
              </a:rPr>
              <a:t>Động</a:t>
            </a:r>
            <a:r>
              <a:rPr lang="en-US" sz="2400" smtClean="0">
                <a:latin typeface="Times New Roman" panose="02020603050405020304" pitchFamily="18" charset="0"/>
                <a:cs typeface="Times New Roman" panose="02020603050405020304" pitchFamily="18" charset="0"/>
              </a:rPr>
              <a:t>:</a:t>
            </a:r>
          </a:p>
          <a:p>
            <a:pPr marL="548640" lvl="2" indent="0">
              <a:lnSpc>
                <a:spcPct val="170000"/>
              </a:lnSpc>
              <a:buNone/>
            </a:pPr>
            <a:r>
              <a:rPr lang="en-US" sz="2200" smtClean="0">
                <a:latin typeface="Times New Roman" panose="02020603050405020304" pitchFamily="18" charset="0"/>
                <a:cs typeface="Times New Roman" panose="02020603050405020304" pitchFamily="18" charset="0"/>
              </a:rPr>
              <a:t>Hệ thống internet ngày càng </a:t>
            </a:r>
            <a:r>
              <a:rPr lang="en-US" sz="2200">
                <a:latin typeface="Times New Roman" panose="02020603050405020304" pitchFamily="18" charset="0"/>
                <a:cs typeface="Times New Roman" panose="02020603050405020304" pitchFamily="18" charset="0"/>
              </a:rPr>
              <a:t>phát triển với một khối lượng dữ </a:t>
            </a:r>
            <a:r>
              <a:rPr lang="en-US" sz="2200">
                <a:latin typeface="Times New Roman" panose="02020603050405020304" pitchFamily="18" charset="0"/>
                <a:cs typeface="Times New Roman" panose="02020603050405020304" pitchFamily="18" charset="0"/>
              </a:rPr>
              <a:t>liệu </a:t>
            </a:r>
            <a:r>
              <a:rPr lang="en-US" sz="2200" smtClean="0">
                <a:latin typeface="Times New Roman" panose="02020603050405020304" pitchFamily="18" charset="0"/>
                <a:cs typeface="Times New Roman" panose="02020603050405020304" pitchFamily="18" charset="0"/>
              </a:rPr>
              <a:t>lớn dẫn </a:t>
            </a:r>
            <a:r>
              <a:rPr lang="en-US" sz="2200">
                <a:latin typeface="Times New Roman" panose="02020603050405020304" pitchFamily="18" charset="0"/>
                <a:cs typeface="Times New Roman" panose="02020603050405020304" pitchFamily="18" charset="0"/>
              </a:rPr>
              <a:t>đến việc tìm kiếm thông tin sẽ gặp </a:t>
            </a:r>
            <a:r>
              <a:rPr lang="en-US" sz="2200">
                <a:latin typeface="Times New Roman" panose="02020603050405020304" pitchFamily="18" charset="0"/>
                <a:cs typeface="Times New Roman" panose="02020603050405020304" pitchFamily="18" charset="0"/>
              </a:rPr>
              <a:t>khó </a:t>
            </a:r>
            <a:r>
              <a:rPr lang="en-US" sz="2200" smtClean="0">
                <a:latin typeface="Times New Roman" panose="02020603050405020304" pitchFamily="18" charset="0"/>
                <a:cs typeface="Times New Roman" panose="02020603050405020304" pitchFamily="18" charset="0"/>
              </a:rPr>
              <a:t>khăn.</a:t>
            </a:r>
            <a:endParaRPr lang="en-US" sz="2200">
              <a:latin typeface="Times New Roman" panose="02020603050405020304" pitchFamily="18" charset="0"/>
              <a:cs typeface="Times New Roman" panose="02020603050405020304" pitchFamily="18" charset="0"/>
            </a:endParaRPr>
          </a:p>
          <a:p>
            <a:pPr marL="548640" lvl="2" indent="0">
              <a:buNone/>
            </a:pPr>
            <a:endParaRPr lang="en-US" sz="2200" smtClean="0">
              <a:latin typeface="Times New Roman" panose="02020603050405020304" pitchFamily="18" charset="0"/>
              <a:cs typeface="Times New Roman" panose="02020603050405020304" pitchFamily="18" charset="0"/>
            </a:endParaRPr>
          </a:p>
          <a:p>
            <a:pPr marL="548640" lvl="2" indent="0">
              <a:lnSpc>
                <a:spcPct val="170000"/>
              </a:lnSpc>
              <a:buNone/>
            </a:pPr>
            <a:r>
              <a:rPr lang="en-US" sz="2200">
                <a:latin typeface="Times New Roman" panose="02020603050405020304" pitchFamily="18" charset="0"/>
                <a:cs typeface="Times New Roman" panose="02020603050405020304" pitchFamily="18" charset="0"/>
              </a:rPr>
              <a:t>Thông tin tìm kiếm đôi khỉ chỉ dừng ở mức tài liệu nghiên cứu, còn hệ thống hỏi đáp sẽ cho ta một câu trả lời ngắn gọn nhất có thể và đôi khi là 1 hướng giải quyết vấn đề từ những người đi trước.</a:t>
            </a:r>
            <a:endParaRPr lang="vi-VN" sz="2200">
              <a:latin typeface="Times New Roman" panose="02020603050405020304" pitchFamily="18" charset="0"/>
              <a:cs typeface="Times New Roman" panose="02020603050405020304" pitchFamily="18" charset="0"/>
            </a:endParaRPr>
          </a:p>
          <a:p>
            <a:pPr marL="548640" lvl="2" indent="0">
              <a:buNone/>
            </a:pPr>
            <a:endParaRPr lang="vi-VN" sz="2800"/>
          </a:p>
          <a:p>
            <a:pPr marL="571500" indent="-571500">
              <a:buFont typeface="+mj-lt"/>
              <a:buAutoNum type="romanUcPeriod"/>
            </a:pPr>
            <a:endParaRPr lang="en-US" sz="3000" smtClean="0">
              <a:latin typeface="Times New Roman" panose="02020603050405020304" pitchFamily="18" charset="0"/>
              <a:cs typeface="Times New Roman" panose="02020603050405020304" pitchFamily="18" charset="0"/>
            </a:endParaRPr>
          </a:p>
          <a:p>
            <a:pPr marL="571500" indent="-571500">
              <a:buFont typeface="+mj-lt"/>
              <a:buAutoNum type="romanUcPeriod"/>
            </a:pPr>
            <a:endParaRPr lang="en-US" sz="3000">
              <a:latin typeface="Times New Roman" panose="02020603050405020304" pitchFamily="18" charset="0"/>
              <a:cs typeface="Times New Roman" panose="02020603050405020304" pitchFamily="18" charset="0"/>
            </a:endParaRPr>
          </a:p>
          <a:p>
            <a:pPr marL="571500" indent="-571500">
              <a:buFont typeface="+mj-lt"/>
              <a:buAutoNum type="romanUcPeriod"/>
            </a:pPr>
            <a:endParaRPr lang="en-US" sz="3000" smtClean="0">
              <a:latin typeface="Times New Roman" panose="02020603050405020304" pitchFamily="18" charset="0"/>
              <a:cs typeface="Times New Roman" panose="02020603050405020304" pitchFamily="18" charset="0"/>
            </a:endParaRPr>
          </a:p>
          <a:p>
            <a:pPr marL="571500" indent="-571500">
              <a:buFont typeface="+mj-lt"/>
              <a:buAutoNum type="romanUcPeriod"/>
            </a:pPr>
            <a:endParaRPr lang="en-US" sz="30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98825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608" y="0"/>
            <a:ext cx="9692640" cy="1325562"/>
          </a:xfrm>
        </p:spPr>
        <p:txBody>
          <a:bodyPr>
            <a:normAutofit/>
          </a:bodyPr>
          <a:lstStyle/>
          <a:p>
            <a:r>
              <a:rPr lang="en-US" sz="3800" smtClean="0">
                <a:latin typeface="Times New Roman" panose="02020603050405020304" pitchFamily="18" charset="0"/>
                <a:cs typeface="Times New Roman" panose="02020603050405020304" pitchFamily="18" charset="0"/>
              </a:rPr>
              <a:t>4.2 Bộ </a:t>
            </a:r>
            <a:r>
              <a:rPr lang="en-US" sz="3800">
                <a:latin typeface="Times New Roman" panose="02020603050405020304" pitchFamily="18" charset="0"/>
                <a:cs typeface="Times New Roman" panose="02020603050405020304" pitchFamily="18" charset="0"/>
              </a:rPr>
              <a:t>đánh giá mô-đun trả lời tự động</a:t>
            </a:r>
            <a:endParaRPr lang="vi-VN" sz="380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10937" y="1908237"/>
            <a:ext cx="6509982" cy="4328789"/>
          </a:xfrm>
          <a:prstGeom prst="rect">
            <a:avLst/>
          </a:prstGeom>
          <a:noFill/>
          <a:ln>
            <a:noFill/>
          </a:ln>
        </p:spPr>
      </p:pic>
    </p:spTree>
    <p:extLst>
      <p:ext uri="{BB962C8B-B14F-4D97-AF65-F5344CB8AC3E}">
        <p14:creationId xmlns:p14="http://schemas.microsoft.com/office/powerpoint/2010/main" val="6671942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pPr marL="0" indent="0">
              <a:buNone/>
            </a:pPr>
            <a:r>
              <a:rPr lang="en-US" sz="2200" b="1" smtClean="0">
                <a:latin typeface="Times New Roman" panose="02020603050405020304" pitchFamily="18" charset="0"/>
                <a:cs typeface="Times New Roman" panose="02020603050405020304" pitchFamily="18" charset="0"/>
              </a:rPr>
              <a:t>Ví dụ:</a:t>
            </a:r>
          </a:p>
          <a:p>
            <a:r>
              <a:rPr lang="en-US" sz="2200" smtClean="0">
                <a:latin typeface="Times New Roman" panose="02020603050405020304" pitchFamily="18" charset="0"/>
                <a:cs typeface="Times New Roman" panose="02020603050405020304" pitchFamily="18" charset="0"/>
              </a:rPr>
              <a:t>Câu </a:t>
            </a:r>
            <a:r>
              <a:rPr lang="en-US" sz="2200">
                <a:latin typeface="Times New Roman" panose="02020603050405020304" pitchFamily="18" charset="0"/>
                <a:cs typeface="Times New Roman" panose="02020603050405020304" pitchFamily="18" charset="0"/>
              </a:rPr>
              <a:t>hỏi kiểm thử: “Có </a:t>
            </a:r>
            <a:r>
              <a:rPr lang="en-US" sz="2200">
                <a:latin typeface="Times New Roman" panose="02020603050405020304" pitchFamily="18" charset="0"/>
                <a:cs typeface="Times New Roman" panose="02020603050405020304" pitchFamily="18" charset="0"/>
              </a:rPr>
              <a:t>được </a:t>
            </a:r>
            <a:r>
              <a:rPr lang="en-US" sz="2200" smtClean="0">
                <a:latin typeface="Times New Roman" panose="02020603050405020304" pitchFamily="18" charset="0"/>
                <a:cs typeface="Times New Roman" panose="02020603050405020304" pitchFamily="18" charset="0"/>
              </a:rPr>
              <a:t>tốt </a:t>
            </a:r>
            <a:r>
              <a:rPr lang="en-US" sz="2200">
                <a:latin typeface="Times New Roman" panose="02020603050405020304" pitchFamily="18" charset="0"/>
                <a:cs typeface="Times New Roman" panose="02020603050405020304" pitchFamily="18" charset="0"/>
              </a:rPr>
              <a:t>nghiệp sớm </a:t>
            </a:r>
            <a:r>
              <a:rPr lang="en-US" sz="2200">
                <a:latin typeface="Times New Roman" panose="02020603050405020304" pitchFamily="18" charset="0"/>
                <a:cs typeface="Times New Roman" panose="02020603050405020304" pitchFamily="18" charset="0"/>
              </a:rPr>
              <a:t>không</a:t>
            </a:r>
            <a:r>
              <a:rPr lang="en-US" sz="2200" smtClean="0">
                <a:latin typeface="Times New Roman" panose="02020603050405020304" pitchFamily="18" charset="0"/>
                <a:cs typeface="Times New Roman" panose="02020603050405020304" pitchFamily="18" charset="0"/>
              </a:rPr>
              <a:t>?”</a:t>
            </a:r>
          </a:p>
          <a:p>
            <a:r>
              <a:rPr lang="en-US" sz="2200" smtClean="0">
                <a:latin typeface="Times New Roman" panose="02020603050405020304" pitchFamily="18" charset="0"/>
                <a:cs typeface="Times New Roman" panose="02020603050405020304" pitchFamily="18" charset="0"/>
              </a:rPr>
              <a:t>Câu </a:t>
            </a:r>
            <a:r>
              <a:rPr lang="en-US" sz="2200">
                <a:latin typeface="Times New Roman" panose="02020603050405020304" pitchFamily="18" charset="0"/>
                <a:cs typeface="Times New Roman" panose="02020603050405020304" pitchFamily="18" charset="0"/>
              </a:rPr>
              <a:t>hỏi </a:t>
            </a:r>
            <a:r>
              <a:rPr lang="en-US" sz="2200">
                <a:latin typeface="Times New Roman" panose="02020603050405020304" pitchFamily="18" charset="0"/>
                <a:cs typeface="Times New Roman" panose="02020603050405020304" pitchFamily="18" charset="0"/>
              </a:rPr>
              <a:t>tương </a:t>
            </a:r>
            <a:r>
              <a:rPr lang="en-US" sz="2200" smtClean="0">
                <a:latin typeface="Times New Roman" panose="02020603050405020304" pitchFamily="18" charset="0"/>
                <a:cs typeface="Times New Roman" panose="02020603050405020304" pitchFamily="18" charset="0"/>
              </a:rPr>
              <a:t>tự được gán là</a:t>
            </a:r>
            <a:r>
              <a:rPr lang="en-US" sz="2200">
                <a:latin typeface="Times New Roman" panose="02020603050405020304" pitchFamily="18" charset="0"/>
                <a:cs typeface="Times New Roman" panose="02020603050405020304" pitchFamily="18" charset="0"/>
              </a:rPr>
              <a:t>: “Em muốn tốt nghiệp sớm khoảng 2 năm có được không</a:t>
            </a:r>
            <a:r>
              <a:rPr lang="en-US" sz="2200">
                <a:latin typeface="Times New Roman" panose="02020603050405020304" pitchFamily="18" charset="0"/>
                <a:cs typeface="Times New Roman" panose="02020603050405020304" pitchFamily="18" charset="0"/>
              </a:rPr>
              <a:t>?”. </a:t>
            </a:r>
            <a:endParaRPr lang="en-US" sz="2200" smtClean="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Sau khi được xử lý bởi mô đun trả lời tự động ta nhận được một câu hỏi tương tự có trọng số cao nhất (0.7058823529411765) </a:t>
            </a:r>
            <a:r>
              <a:rPr lang="en-US" sz="2200">
                <a:latin typeface="Times New Roman" panose="02020603050405020304" pitchFamily="18" charset="0"/>
                <a:cs typeface="Times New Roman" panose="02020603050405020304" pitchFamily="18" charset="0"/>
              </a:rPr>
              <a:t>là</a:t>
            </a:r>
            <a:r>
              <a:rPr lang="en-US" sz="2200" smtClean="0">
                <a:latin typeface="Times New Roman" panose="02020603050405020304" pitchFamily="18" charset="0"/>
                <a:cs typeface="Times New Roman" panose="02020603050405020304" pitchFamily="18" charset="0"/>
              </a:rPr>
              <a:t>: </a:t>
            </a:r>
            <a:r>
              <a:rPr lang="en-US" sz="2200">
                <a:latin typeface="Times New Roman" panose="02020603050405020304" pitchFamily="18" charset="0"/>
                <a:cs typeface="Times New Roman" panose="02020603050405020304" pitchFamily="18" charset="0"/>
              </a:rPr>
              <a:t>“Em muốn tốt nghiệp sớm khoảng 2 năm có được </a:t>
            </a:r>
            <a:r>
              <a:rPr lang="en-US" sz="2200">
                <a:latin typeface="Times New Roman" panose="02020603050405020304" pitchFamily="18" charset="0"/>
                <a:cs typeface="Times New Roman" panose="02020603050405020304" pitchFamily="18" charset="0"/>
              </a:rPr>
              <a:t>không</a:t>
            </a:r>
            <a:r>
              <a:rPr lang="en-US" sz="2200" smtClean="0">
                <a:latin typeface="Times New Roman" panose="02020603050405020304" pitchFamily="18" charset="0"/>
                <a:cs typeface="Times New Roman" panose="02020603050405020304" pitchFamily="18" charset="0"/>
              </a:rPr>
              <a:t>?”.</a:t>
            </a:r>
          </a:p>
          <a:p>
            <a:r>
              <a:rPr lang="en-US" sz="2200" smtClean="0">
                <a:latin typeface="Times New Roman" panose="02020603050405020304" pitchFamily="18" charset="0"/>
                <a:cs typeface="Times New Roman" panose="02020603050405020304" pitchFamily="18" charset="0"/>
              </a:rPr>
              <a:t>Ta thấy câu hỏi tương tự được gán và kết quả được hệ thống xử lý và trả về giống nhau nên ta có thể rút ra kết luận là hệ thống xử lý đúng.</a:t>
            </a:r>
            <a:endParaRPr lang="vi-VN" sz="2200">
              <a:latin typeface="Times New Roman" panose="02020603050405020304" pitchFamily="18" charset="0"/>
              <a:cs typeface="Times New Roman" panose="02020603050405020304" pitchFamily="18" charset="0"/>
            </a:endParaRPr>
          </a:p>
          <a:p>
            <a:endParaRPr lang="vi-VN"/>
          </a:p>
        </p:txBody>
      </p:sp>
    </p:spTree>
    <p:extLst>
      <p:ext uri="{BB962C8B-B14F-4D97-AF65-F5344CB8AC3E}">
        <p14:creationId xmlns:p14="http://schemas.microsoft.com/office/powerpoint/2010/main" val="35073445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2313" y="297522"/>
            <a:ext cx="9692640" cy="1325562"/>
          </a:xfrm>
        </p:spPr>
        <p:txBody>
          <a:bodyPr>
            <a:normAutofit/>
          </a:bodyPr>
          <a:lstStyle/>
          <a:p>
            <a:r>
              <a:rPr lang="en-US" smtClean="0">
                <a:latin typeface="Times New Roman" panose="02020603050405020304" pitchFamily="18" charset="0"/>
                <a:cs typeface="Times New Roman" panose="02020603050405020304" pitchFamily="18" charset="0"/>
              </a:rPr>
              <a:t>Kết quả thực nghiệm</a:t>
            </a:r>
            <a:endParaRPr lang="vi-VN">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graphicFrame>
            <p:nvGraphicFramePr>
              <p:cNvPr id="4" name="Content Placeholder 3"/>
              <p:cNvGraphicFramePr>
                <a:graphicFrameLocks noGrp="1"/>
              </p:cNvGraphicFramePr>
              <p:nvPr>
                <p:ph idx="1"/>
                <p:extLst>
                  <p:ext uri="{D42A27DB-BD31-4B8C-83A1-F6EECF244321}">
                    <p14:modId xmlns:p14="http://schemas.microsoft.com/office/powerpoint/2010/main" val="4066433903"/>
                  </p:ext>
                </p:extLst>
              </p:nvPr>
            </p:nvGraphicFramePr>
            <p:xfrm>
              <a:off x="1692321" y="1828800"/>
              <a:ext cx="8529852" cy="4351337"/>
            </p:xfrm>
            <a:graphic>
              <a:graphicData uri="http://schemas.openxmlformats.org/drawingml/2006/table">
                <a:tbl>
                  <a:tblPr firstRow="1" firstCol="1" bandRow="1">
                    <a:tableStyleId>{5C22544A-7EE6-4342-B048-85BDC9FD1C3A}</a:tableStyleId>
                  </a:tblPr>
                  <a:tblGrid>
                    <a:gridCol w="1606503"/>
                    <a:gridCol w="1599348"/>
                    <a:gridCol w="1795241"/>
                    <a:gridCol w="1784506"/>
                    <a:gridCol w="1744254"/>
                  </a:tblGrid>
                  <a:tr h="1279805">
                    <a:tc>
                      <a:txBody>
                        <a:bodyPr/>
                        <a:lstStyle/>
                        <a:p>
                          <a:pPr indent="457200" algn="ctr">
                            <a:lnSpc>
                              <a:spcPct val="150000"/>
                            </a:lnSpc>
                            <a:spcAft>
                              <a:spcPts val="600"/>
                            </a:spcAft>
                          </a:pPr>
                          <a:r>
                            <a:rPr lang="en-US" sz="1100">
                              <a:effectLst/>
                            </a:rPr>
                            <a:t>Tiêu chí đánh giá</a:t>
                          </a:r>
                          <a:endParaRPr lang="vi-V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68" marR="59068" marT="0" marB="0"/>
                    </a:tc>
                    <a:tc>
                      <a:txBody>
                        <a:bodyPr/>
                        <a:lstStyle/>
                        <a:p>
                          <a:pPr indent="457200" algn="ctr">
                            <a:lnSpc>
                              <a:spcPct val="150000"/>
                            </a:lnSpc>
                            <a:spcAft>
                              <a:spcPts val="600"/>
                            </a:spcAft>
                          </a:pPr>
                          <a:r>
                            <a:rPr lang="en-US" sz="1100">
                              <a:effectLst/>
                            </a:rPr>
                            <a:t>Lấy 1 câu hỏi có số điểm cao nhất</a:t>
                          </a:r>
                          <a:endParaRPr lang="vi-VN" sz="1100">
                            <a:effectLst/>
                          </a:endParaRPr>
                        </a:p>
                        <a:p>
                          <a:pPr indent="457200" algn="ctr">
                            <a:lnSpc>
                              <a:spcPct val="150000"/>
                            </a:lnSpc>
                            <a:spcAft>
                              <a:spcPts val="600"/>
                            </a:spcAft>
                          </a:pPr>
                          <a:r>
                            <a:rPr lang="en-US" sz="1100">
                              <a:effectLst/>
                            </a:rPr>
                            <a:t> </a:t>
                          </a:r>
                          <a:endParaRPr lang="vi-V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68" marR="59068" marT="0" marB="0"/>
                    </a:tc>
                    <a:tc>
                      <a:txBody>
                        <a:bodyPr/>
                        <a:lstStyle/>
                        <a:p>
                          <a:pPr indent="457200" algn="ctr">
                            <a:lnSpc>
                              <a:spcPct val="150000"/>
                            </a:lnSpc>
                            <a:spcAft>
                              <a:spcPts val="600"/>
                            </a:spcAft>
                          </a:pPr>
                          <a:r>
                            <a:rPr lang="en-US" sz="1100">
                              <a:effectLst/>
                            </a:rPr>
                            <a:t>Lấy 1 câu hỏi có số điểm cao nhất không sử dụng bộ phân loại</a:t>
                          </a:r>
                          <a:endParaRPr lang="vi-V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68" marR="59068" marT="0" marB="0"/>
                    </a:tc>
                    <a:tc>
                      <a:txBody>
                        <a:bodyPr/>
                        <a:lstStyle/>
                        <a:p>
                          <a:pPr indent="457200" algn="ctr">
                            <a:lnSpc>
                              <a:spcPct val="150000"/>
                            </a:lnSpc>
                            <a:spcAft>
                              <a:spcPts val="600"/>
                            </a:spcAft>
                          </a:pPr>
                          <a:r>
                            <a:rPr lang="en-US" sz="1100">
                              <a:effectLst/>
                            </a:rPr>
                            <a:t>Lấy 3 câu hỏi có số điểm cao nhất</a:t>
                          </a:r>
                          <a:endParaRPr lang="vi-V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68" marR="59068" marT="0" marB="0"/>
                    </a:tc>
                    <a:tc>
                      <a:txBody>
                        <a:bodyPr/>
                        <a:lstStyle/>
                        <a:p>
                          <a:pPr indent="457200" algn="ctr">
                            <a:lnSpc>
                              <a:spcPct val="150000"/>
                            </a:lnSpc>
                            <a:spcAft>
                              <a:spcPts val="600"/>
                            </a:spcAft>
                          </a:pPr>
                          <a:r>
                            <a:rPr lang="en-US" sz="1100">
                              <a:effectLst/>
                            </a:rPr>
                            <a:t>Lấy 3 câu hỏi có số điểm cao nhất không sử dụng bộ phân loại</a:t>
                          </a:r>
                          <a:endParaRPr lang="vi-V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68" marR="59068" marT="0" marB="0"/>
                    </a:tc>
                  </a:tr>
                  <a:tr h="767883">
                    <a:tc>
                      <a:txBody>
                        <a:bodyPr/>
                        <a:lstStyle/>
                        <a:p>
                          <a:pPr indent="457200" algn="ctr">
                            <a:lnSpc>
                              <a:spcPct val="150000"/>
                            </a:lnSpc>
                            <a:spcAft>
                              <a:spcPts val="600"/>
                            </a:spcAft>
                          </a:pPr>
                          <a:r>
                            <a:rPr lang="en-US" sz="1100">
                              <a:effectLst/>
                            </a:rPr>
                            <a:t>Số lượng câu đánh giá</a:t>
                          </a:r>
                          <a:endParaRPr lang="vi-V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68" marR="59068" marT="0" marB="0"/>
                    </a:tc>
                    <a:tc>
                      <a:txBody>
                        <a:bodyPr/>
                        <a:lstStyle/>
                        <a:p>
                          <a:pPr indent="457200" algn="ctr">
                            <a:lnSpc>
                              <a:spcPct val="150000"/>
                            </a:lnSpc>
                            <a:spcAft>
                              <a:spcPts val="600"/>
                            </a:spcAft>
                          </a:pPr>
                          <a:r>
                            <a:rPr lang="en-US" sz="1100">
                              <a:effectLst/>
                            </a:rPr>
                            <a:t>30</a:t>
                          </a:r>
                          <a:endParaRPr lang="vi-V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68" marR="59068" marT="0" marB="0"/>
                    </a:tc>
                    <a:tc>
                      <a:txBody>
                        <a:bodyPr/>
                        <a:lstStyle/>
                        <a:p>
                          <a:pPr indent="457200" algn="ctr">
                            <a:lnSpc>
                              <a:spcPct val="150000"/>
                            </a:lnSpc>
                            <a:spcAft>
                              <a:spcPts val="600"/>
                            </a:spcAft>
                          </a:pPr>
                          <a:r>
                            <a:rPr lang="en-US" sz="1100">
                              <a:effectLst/>
                            </a:rPr>
                            <a:t>30</a:t>
                          </a:r>
                          <a:endParaRPr lang="vi-V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68" marR="59068" marT="0" marB="0"/>
                    </a:tc>
                    <a:tc>
                      <a:txBody>
                        <a:bodyPr/>
                        <a:lstStyle/>
                        <a:p>
                          <a:pPr indent="457200" algn="ctr">
                            <a:lnSpc>
                              <a:spcPct val="150000"/>
                            </a:lnSpc>
                            <a:spcAft>
                              <a:spcPts val="600"/>
                            </a:spcAft>
                          </a:pPr>
                          <a:r>
                            <a:rPr lang="en-US" sz="1100">
                              <a:effectLst/>
                            </a:rPr>
                            <a:t>30</a:t>
                          </a:r>
                          <a:endParaRPr lang="vi-V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68" marR="59068" marT="0" marB="0"/>
                    </a:tc>
                    <a:tc>
                      <a:txBody>
                        <a:bodyPr/>
                        <a:lstStyle/>
                        <a:p>
                          <a:pPr indent="457200" algn="ctr">
                            <a:lnSpc>
                              <a:spcPct val="150000"/>
                            </a:lnSpc>
                            <a:spcAft>
                              <a:spcPts val="600"/>
                            </a:spcAft>
                          </a:pPr>
                          <a:r>
                            <a:rPr lang="en-US" sz="1100">
                              <a:effectLst/>
                            </a:rPr>
                            <a:t>30</a:t>
                          </a:r>
                          <a:endParaRPr lang="vi-V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68" marR="59068" marT="0" marB="0"/>
                    </a:tc>
                  </a:tr>
                  <a:tr h="1023844">
                    <a:tc>
                      <a:txBody>
                        <a:bodyPr/>
                        <a:lstStyle/>
                        <a:p>
                          <a:pPr indent="457200" algn="ctr">
                            <a:lnSpc>
                              <a:spcPct val="150000"/>
                            </a:lnSpc>
                            <a:spcAft>
                              <a:spcPts val="600"/>
                            </a:spcAft>
                          </a:pPr>
                          <a:r>
                            <a:rPr lang="en-US" sz="1100">
                              <a:effectLst/>
                            </a:rPr>
                            <a:t>Số lượng câu nguồn để kiểm tra</a:t>
                          </a:r>
                          <a:endParaRPr lang="vi-V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68" marR="59068" marT="0" marB="0"/>
                    </a:tc>
                    <a:tc>
                      <a:txBody>
                        <a:bodyPr/>
                        <a:lstStyle/>
                        <a:p>
                          <a:pPr indent="457200" algn="ctr">
                            <a:lnSpc>
                              <a:spcPct val="150000"/>
                            </a:lnSpc>
                            <a:spcAft>
                              <a:spcPts val="600"/>
                            </a:spcAft>
                          </a:pPr>
                          <a:r>
                            <a:rPr lang="en-US" sz="1100">
                              <a:effectLst/>
                            </a:rPr>
                            <a:t>44</a:t>
                          </a:r>
                          <a:endParaRPr lang="vi-V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68" marR="59068" marT="0" marB="0"/>
                    </a:tc>
                    <a:tc>
                      <a:txBody>
                        <a:bodyPr/>
                        <a:lstStyle/>
                        <a:p>
                          <a:pPr indent="457200" algn="ctr">
                            <a:lnSpc>
                              <a:spcPct val="150000"/>
                            </a:lnSpc>
                            <a:spcAft>
                              <a:spcPts val="600"/>
                            </a:spcAft>
                          </a:pPr>
                          <a:r>
                            <a:rPr lang="en-US" sz="1100">
                              <a:effectLst/>
                            </a:rPr>
                            <a:t>44</a:t>
                          </a:r>
                          <a:endParaRPr lang="vi-V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68" marR="59068" marT="0" marB="0"/>
                    </a:tc>
                    <a:tc>
                      <a:txBody>
                        <a:bodyPr/>
                        <a:lstStyle/>
                        <a:p>
                          <a:pPr indent="457200" algn="ctr">
                            <a:lnSpc>
                              <a:spcPct val="150000"/>
                            </a:lnSpc>
                            <a:spcAft>
                              <a:spcPts val="600"/>
                            </a:spcAft>
                          </a:pPr>
                          <a:r>
                            <a:rPr lang="en-US" sz="1100">
                              <a:effectLst/>
                            </a:rPr>
                            <a:t>44</a:t>
                          </a:r>
                          <a:endParaRPr lang="vi-V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68" marR="59068" marT="0" marB="0"/>
                    </a:tc>
                    <a:tc>
                      <a:txBody>
                        <a:bodyPr/>
                        <a:lstStyle/>
                        <a:p>
                          <a:pPr indent="457200" algn="ctr">
                            <a:lnSpc>
                              <a:spcPct val="150000"/>
                            </a:lnSpc>
                            <a:spcAft>
                              <a:spcPts val="600"/>
                            </a:spcAft>
                          </a:pPr>
                          <a:r>
                            <a:rPr lang="en-US" sz="1100">
                              <a:effectLst/>
                            </a:rPr>
                            <a:t>44</a:t>
                          </a:r>
                          <a:endParaRPr lang="vi-V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68" marR="59068" marT="0" marB="0"/>
                    </a:tc>
                  </a:tr>
                  <a:tr h="767883">
                    <a:tc>
                      <a:txBody>
                        <a:bodyPr/>
                        <a:lstStyle/>
                        <a:p>
                          <a:pPr indent="457200" algn="ctr">
                            <a:lnSpc>
                              <a:spcPct val="150000"/>
                            </a:lnSpc>
                            <a:spcAft>
                              <a:spcPts val="600"/>
                            </a:spcAft>
                          </a:pPr>
                          <a:r>
                            <a:rPr lang="en-US" sz="1100">
                              <a:effectLst/>
                            </a:rPr>
                            <a:t>Số lượng câu đúng</a:t>
                          </a:r>
                          <a:endParaRPr lang="vi-V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68" marR="59068" marT="0" marB="0"/>
                    </a:tc>
                    <a:tc>
                      <a:txBody>
                        <a:bodyPr/>
                        <a:lstStyle/>
                        <a:p>
                          <a:pPr indent="457200" algn="ctr">
                            <a:lnSpc>
                              <a:spcPct val="150000"/>
                            </a:lnSpc>
                            <a:spcAft>
                              <a:spcPts val="600"/>
                            </a:spcAft>
                          </a:pPr>
                          <a14:m>
                            <m:oMathPara xmlns:m="http://schemas.openxmlformats.org/officeDocument/2006/math">
                              <m:oMathParaPr>
                                <m:jc m:val="centerGroup"/>
                              </m:oMathParaPr>
                              <m:oMath xmlns:m="http://schemas.openxmlformats.org/officeDocument/2006/math">
                                <m:f>
                                  <m:fPr>
                                    <m:ctrlPr>
                                      <a:rPr lang="vi-VN" sz="1000">
                                        <a:effectLst/>
                                      </a:rPr>
                                    </m:ctrlPr>
                                  </m:fPr>
                                  <m:num>
                                    <m:r>
                                      <a:rPr lang="en-US" sz="1000">
                                        <a:effectLst/>
                                      </a:rPr>
                                      <m:t>17</m:t>
                                    </m:r>
                                  </m:num>
                                  <m:den>
                                    <m:r>
                                      <a:rPr lang="en-US" sz="1000">
                                        <a:effectLst/>
                                      </a:rPr>
                                      <m:t>30</m:t>
                                    </m:r>
                                  </m:den>
                                </m:f>
                              </m:oMath>
                            </m:oMathPara>
                          </a14:m>
                          <a:endParaRPr lang="vi-V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68" marR="59068" marT="0" marB="0"/>
                    </a:tc>
                    <a:tc>
                      <a:txBody>
                        <a:bodyPr/>
                        <a:lstStyle/>
                        <a:p>
                          <a:pPr indent="457200" algn="just">
                            <a:lnSpc>
                              <a:spcPct val="150000"/>
                            </a:lnSpc>
                            <a:spcAft>
                              <a:spcPts val="600"/>
                            </a:spcAft>
                            <a:tabLst>
                              <a:tab pos="685800" algn="l"/>
                            </a:tabLst>
                          </a:pPr>
                          <a14:m>
                            <m:oMathPara xmlns:m="http://schemas.openxmlformats.org/officeDocument/2006/math">
                              <m:oMathParaPr>
                                <m:jc m:val="centerGroup"/>
                              </m:oMathParaPr>
                              <m:oMath xmlns:m="http://schemas.openxmlformats.org/officeDocument/2006/math">
                                <m:f>
                                  <m:fPr>
                                    <m:ctrlPr>
                                      <a:rPr lang="vi-VN" sz="1000">
                                        <a:effectLst/>
                                      </a:rPr>
                                    </m:ctrlPr>
                                  </m:fPr>
                                  <m:num>
                                    <m:r>
                                      <a:rPr lang="en-US" sz="1000">
                                        <a:effectLst/>
                                      </a:rPr>
                                      <m:t>18</m:t>
                                    </m:r>
                                  </m:num>
                                  <m:den>
                                    <m:r>
                                      <a:rPr lang="en-US" sz="1000">
                                        <a:effectLst/>
                                      </a:rPr>
                                      <m:t>30</m:t>
                                    </m:r>
                                  </m:den>
                                </m:f>
                              </m:oMath>
                            </m:oMathPara>
                          </a14:m>
                          <a:endParaRPr lang="vi-V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68" marR="59068" marT="0" marB="0"/>
                    </a:tc>
                    <a:tc>
                      <a:txBody>
                        <a:bodyPr/>
                        <a:lstStyle/>
                        <a:p>
                          <a:pPr indent="457200" algn="ctr">
                            <a:lnSpc>
                              <a:spcPct val="150000"/>
                            </a:lnSpc>
                            <a:spcAft>
                              <a:spcPts val="600"/>
                            </a:spcAft>
                            <a:tabLst>
                              <a:tab pos="685800" algn="l"/>
                            </a:tabLst>
                          </a:pPr>
                          <a14:m>
                            <m:oMathPara xmlns:m="http://schemas.openxmlformats.org/officeDocument/2006/math">
                              <m:oMathParaPr>
                                <m:jc m:val="centerGroup"/>
                              </m:oMathParaPr>
                              <m:oMath xmlns:m="http://schemas.openxmlformats.org/officeDocument/2006/math">
                                <m:f>
                                  <m:fPr>
                                    <m:ctrlPr>
                                      <a:rPr lang="vi-VN" sz="1000">
                                        <a:effectLst/>
                                      </a:rPr>
                                    </m:ctrlPr>
                                  </m:fPr>
                                  <m:num>
                                    <m:r>
                                      <a:rPr lang="en-US" sz="1000">
                                        <a:effectLst/>
                                      </a:rPr>
                                      <m:t>24</m:t>
                                    </m:r>
                                  </m:num>
                                  <m:den>
                                    <m:r>
                                      <a:rPr lang="en-US" sz="1000">
                                        <a:effectLst/>
                                      </a:rPr>
                                      <m:t>30</m:t>
                                    </m:r>
                                  </m:den>
                                </m:f>
                              </m:oMath>
                            </m:oMathPara>
                          </a14:m>
                          <a:endParaRPr lang="vi-V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68" marR="59068" marT="0" marB="0"/>
                    </a:tc>
                    <a:tc>
                      <a:txBody>
                        <a:bodyPr/>
                        <a:lstStyle/>
                        <a:p>
                          <a:pPr indent="457200" algn="ctr">
                            <a:lnSpc>
                              <a:spcPct val="150000"/>
                            </a:lnSpc>
                            <a:spcAft>
                              <a:spcPts val="600"/>
                            </a:spcAft>
                            <a:tabLst>
                              <a:tab pos="685800" algn="l"/>
                            </a:tabLst>
                          </a:pPr>
                          <a14:m>
                            <m:oMathPara xmlns:m="http://schemas.openxmlformats.org/officeDocument/2006/math">
                              <m:oMathParaPr>
                                <m:jc m:val="centerGroup"/>
                              </m:oMathParaPr>
                              <m:oMath xmlns:m="http://schemas.openxmlformats.org/officeDocument/2006/math">
                                <m:f>
                                  <m:fPr>
                                    <m:ctrlPr>
                                      <a:rPr lang="vi-VN" sz="1000">
                                        <a:effectLst/>
                                      </a:rPr>
                                    </m:ctrlPr>
                                  </m:fPr>
                                  <m:num>
                                    <m:r>
                                      <a:rPr lang="en-US" sz="1000">
                                        <a:effectLst/>
                                      </a:rPr>
                                      <m:t>27</m:t>
                                    </m:r>
                                  </m:num>
                                  <m:den>
                                    <m:r>
                                      <a:rPr lang="en-US" sz="1000">
                                        <a:effectLst/>
                                      </a:rPr>
                                      <m:t>30</m:t>
                                    </m:r>
                                  </m:den>
                                </m:f>
                              </m:oMath>
                            </m:oMathPara>
                          </a14:m>
                          <a:endParaRPr lang="vi-V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68" marR="59068" marT="0" marB="0"/>
                    </a:tc>
                  </a:tr>
                  <a:tr h="511922">
                    <a:tc>
                      <a:txBody>
                        <a:bodyPr/>
                        <a:lstStyle/>
                        <a:p>
                          <a:pPr indent="457200" algn="ctr">
                            <a:lnSpc>
                              <a:spcPct val="150000"/>
                            </a:lnSpc>
                            <a:spcAft>
                              <a:spcPts val="600"/>
                            </a:spcAft>
                          </a:pPr>
                          <a:r>
                            <a:rPr lang="en-US" sz="1100">
                              <a:effectLst/>
                            </a:rPr>
                            <a:t>Tỉ lệ đúng</a:t>
                          </a:r>
                          <a:endParaRPr lang="vi-V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68" marR="59068" marT="0" marB="0"/>
                    </a:tc>
                    <a:tc>
                      <a:txBody>
                        <a:bodyPr/>
                        <a:lstStyle/>
                        <a:p>
                          <a:pPr indent="457200" algn="ctr">
                            <a:lnSpc>
                              <a:spcPct val="150000"/>
                            </a:lnSpc>
                            <a:spcAft>
                              <a:spcPts val="600"/>
                            </a:spcAft>
                          </a:pPr>
                          <a:r>
                            <a:rPr lang="en-US" sz="1100">
                              <a:effectLst/>
                            </a:rPr>
                            <a:t>56,67%</a:t>
                          </a:r>
                          <a:endParaRPr lang="vi-V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68" marR="59068" marT="0" marB="0"/>
                    </a:tc>
                    <a:tc>
                      <a:txBody>
                        <a:bodyPr/>
                        <a:lstStyle/>
                        <a:p>
                          <a:pPr indent="457200" algn="ctr">
                            <a:lnSpc>
                              <a:spcPct val="150000"/>
                            </a:lnSpc>
                            <a:spcAft>
                              <a:spcPts val="600"/>
                            </a:spcAft>
                          </a:pPr>
                          <a:r>
                            <a:rPr lang="en-US" sz="1100">
                              <a:effectLst/>
                            </a:rPr>
                            <a:t>60%</a:t>
                          </a:r>
                          <a:endParaRPr lang="vi-V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68" marR="59068" marT="0" marB="0"/>
                    </a:tc>
                    <a:tc>
                      <a:txBody>
                        <a:bodyPr/>
                        <a:lstStyle/>
                        <a:p>
                          <a:pPr indent="457200" algn="ctr">
                            <a:lnSpc>
                              <a:spcPct val="150000"/>
                            </a:lnSpc>
                            <a:spcAft>
                              <a:spcPts val="600"/>
                            </a:spcAft>
                          </a:pPr>
                          <a:r>
                            <a:rPr lang="en-US" sz="1100">
                              <a:effectLst/>
                            </a:rPr>
                            <a:t>80%</a:t>
                          </a:r>
                          <a:endParaRPr lang="vi-V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68" marR="59068" marT="0" marB="0"/>
                    </a:tc>
                    <a:tc>
                      <a:txBody>
                        <a:bodyPr/>
                        <a:lstStyle/>
                        <a:p>
                          <a:pPr indent="457200" algn="ctr">
                            <a:lnSpc>
                              <a:spcPct val="150000"/>
                            </a:lnSpc>
                            <a:spcAft>
                              <a:spcPts val="600"/>
                            </a:spcAft>
                          </a:pPr>
                          <a:r>
                            <a:rPr lang="en-US" sz="1100">
                              <a:effectLst/>
                            </a:rPr>
                            <a:t>90%</a:t>
                          </a:r>
                          <a:endParaRPr lang="vi-V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68" marR="59068" marT="0" marB="0"/>
                    </a:tc>
                  </a:tr>
                </a:tbl>
              </a:graphicData>
            </a:graphic>
          </p:graphicFrame>
        </mc:Choice>
        <mc:Fallback>
          <p:graphicFrame>
            <p:nvGraphicFramePr>
              <p:cNvPr id="4" name="Content Placeholder 3"/>
              <p:cNvGraphicFramePr>
                <a:graphicFrameLocks noGrp="1"/>
              </p:cNvGraphicFramePr>
              <p:nvPr>
                <p:ph idx="1"/>
                <p:extLst>
                  <p:ext uri="{D42A27DB-BD31-4B8C-83A1-F6EECF244321}">
                    <p14:modId xmlns:p14="http://schemas.microsoft.com/office/powerpoint/2010/main" val="4066433903"/>
                  </p:ext>
                </p:extLst>
              </p:nvPr>
            </p:nvGraphicFramePr>
            <p:xfrm>
              <a:off x="1692321" y="1828800"/>
              <a:ext cx="8529852" cy="4351337"/>
            </p:xfrm>
            <a:graphic>
              <a:graphicData uri="http://schemas.openxmlformats.org/drawingml/2006/table">
                <a:tbl>
                  <a:tblPr firstRow="1" firstCol="1" bandRow="1">
                    <a:tableStyleId>{5C22544A-7EE6-4342-B048-85BDC9FD1C3A}</a:tableStyleId>
                  </a:tblPr>
                  <a:tblGrid>
                    <a:gridCol w="1606503"/>
                    <a:gridCol w="1599348"/>
                    <a:gridCol w="1795241"/>
                    <a:gridCol w="1784506"/>
                    <a:gridCol w="1744254"/>
                  </a:tblGrid>
                  <a:tr h="1279805">
                    <a:tc>
                      <a:txBody>
                        <a:bodyPr/>
                        <a:lstStyle/>
                        <a:p>
                          <a:pPr indent="457200" algn="ctr">
                            <a:lnSpc>
                              <a:spcPct val="150000"/>
                            </a:lnSpc>
                            <a:spcAft>
                              <a:spcPts val="600"/>
                            </a:spcAft>
                          </a:pPr>
                          <a:r>
                            <a:rPr lang="en-US" sz="1100">
                              <a:effectLst/>
                            </a:rPr>
                            <a:t>Tiêu chí đánh giá</a:t>
                          </a:r>
                          <a:endParaRPr lang="vi-V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68" marR="59068" marT="0" marB="0"/>
                    </a:tc>
                    <a:tc>
                      <a:txBody>
                        <a:bodyPr/>
                        <a:lstStyle/>
                        <a:p>
                          <a:pPr indent="457200" algn="ctr">
                            <a:lnSpc>
                              <a:spcPct val="150000"/>
                            </a:lnSpc>
                            <a:spcAft>
                              <a:spcPts val="600"/>
                            </a:spcAft>
                          </a:pPr>
                          <a:r>
                            <a:rPr lang="en-US" sz="1100">
                              <a:effectLst/>
                            </a:rPr>
                            <a:t>Lấy 1 câu hỏi có số điểm cao nhất</a:t>
                          </a:r>
                          <a:endParaRPr lang="vi-VN" sz="1100">
                            <a:effectLst/>
                          </a:endParaRPr>
                        </a:p>
                        <a:p>
                          <a:pPr indent="457200" algn="ctr">
                            <a:lnSpc>
                              <a:spcPct val="150000"/>
                            </a:lnSpc>
                            <a:spcAft>
                              <a:spcPts val="600"/>
                            </a:spcAft>
                          </a:pPr>
                          <a:r>
                            <a:rPr lang="en-US" sz="1100">
                              <a:effectLst/>
                            </a:rPr>
                            <a:t> </a:t>
                          </a:r>
                          <a:endParaRPr lang="vi-V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68" marR="59068" marT="0" marB="0"/>
                    </a:tc>
                    <a:tc>
                      <a:txBody>
                        <a:bodyPr/>
                        <a:lstStyle/>
                        <a:p>
                          <a:pPr indent="457200" algn="ctr">
                            <a:lnSpc>
                              <a:spcPct val="150000"/>
                            </a:lnSpc>
                            <a:spcAft>
                              <a:spcPts val="600"/>
                            </a:spcAft>
                          </a:pPr>
                          <a:r>
                            <a:rPr lang="en-US" sz="1100">
                              <a:effectLst/>
                            </a:rPr>
                            <a:t>Lấy 1 câu hỏi có số điểm cao nhất không sử dụng bộ phân loại</a:t>
                          </a:r>
                          <a:endParaRPr lang="vi-V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68" marR="59068" marT="0" marB="0"/>
                    </a:tc>
                    <a:tc>
                      <a:txBody>
                        <a:bodyPr/>
                        <a:lstStyle/>
                        <a:p>
                          <a:pPr indent="457200" algn="ctr">
                            <a:lnSpc>
                              <a:spcPct val="150000"/>
                            </a:lnSpc>
                            <a:spcAft>
                              <a:spcPts val="600"/>
                            </a:spcAft>
                          </a:pPr>
                          <a:r>
                            <a:rPr lang="en-US" sz="1100">
                              <a:effectLst/>
                            </a:rPr>
                            <a:t>Lấy 3 câu hỏi có số điểm cao nhất</a:t>
                          </a:r>
                          <a:endParaRPr lang="vi-V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68" marR="59068" marT="0" marB="0"/>
                    </a:tc>
                    <a:tc>
                      <a:txBody>
                        <a:bodyPr/>
                        <a:lstStyle/>
                        <a:p>
                          <a:pPr indent="457200" algn="ctr">
                            <a:lnSpc>
                              <a:spcPct val="150000"/>
                            </a:lnSpc>
                            <a:spcAft>
                              <a:spcPts val="600"/>
                            </a:spcAft>
                          </a:pPr>
                          <a:r>
                            <a:rPr lang="en-US" sz="1100">
                              <a:effectLst/>
                            </a:rPr>
                            <a:t>Lấy 3 câu hỏi có số điểm cao nhất không sử dụng bộ phân loại</a:t>
                          </a:r>
                          <a:endParaRPr lang="vi-V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68" marR="59068" marT="0" marB="0"/>
                    </a:tc>
                  </a:tr>
                  <a:tr h="767883">
                    <a:tc>
                      <a:txBody>
                        <a:bodyPr/>
                        <a:lstStyle/>
                        <a:p>
                          <a:pPr indent="457200" algn="ctr">
                            <a:lnSpc>
                              <a:spcPct val="150000"/>
                            </a:lnSpc>
                            <a:spcAft>
                              <a:spcPts val="600"/>
                            </a:spcAft>
                          </a:pPr>
                          <a:r>
                            <a:rPr lang="en-US" sz="1100">
                              <a:effectLst/>
                            </a:rPr>
                            <a:t>Số lượng câu đánh giá</a:t>
                          </a:r>
                          <a:endParaRPr lang="vi-V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68" marR="59068" marT="0" marB="0"/>
                    </a:tc>
                    <a:tc>
                      <a:txBody>
                        <a:bodyPr/>
                        <a:lstStyle/>
                        <a:p>
                          <a:pPr indent="457200" algn="ctr">
                            <a:lnSpc>
                              <a:spcPct val="150000"/>
                            </a:lnSpc>
                            <a:spcAft>
                              <a:spcPts val="600"/>
                            </a:spcAft>
                          </a:pPr>
                          <a:r>
                            <a:rPr lang="en-US" sz="1100">
                              <a:effectLst/>
                            </a:rPr>
                            <a:t>30</a:t>
                          </a:r>
                          <a:endParaRPr lang="vi-V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68" marR="59068" marT="0" marB="0"/>
                    </a:tc>
                    <a:tc>
                      <a:txBody>
                        <a:bodyPr/>
                        <a:lstStyle/>
                        <a:p>
                          <a:pPr indent="457200" algn="ctr">
                            <a:lnSpc>
                              <a:spcPct val="150000"/>
                            </a:lnSpc>
                            <a:spcAft>
                              <a:spcPts val="600"/>
                            </a:spcAft>
                          </a:pPr>
                          <a:r>
                            <a:rPr lang="en-US" sz="1100">
                              <a:effectLst/>
                            </a:rPr>
                            <a:t>30</a:t>
                          </a:r>
                          <a:endParaRPr lang="vi-V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68" marR="59068" marT="0" marB="0"/>
                    </a:tc>
                    <a:tc>
                      <a:txBody>
                        <a:bodyPr/>
                        <a:lstStyle/>
                        <a:p>
                          <a:pPr indent="457200" algn="ctr">
                            <a:lnSpc>
                              <a:spcPct val="150000"/>
                            </a:lnSpc>
                            <a:spcAft>
                              <a:spcPts val="600"/>
                            </a:spcAft>
                          </a:pPr>
                          <a:r>
                            <a:rPr lang="en-US" sz="1100">
                              <a:effectLst/>
                            </a:rPr>
                            <a:t>30</a:t>
                          </a:r>
                          <a:endParaRPr lang="vi-V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68" marR="59068" marT="0" marB="0"/>
                    </a:tc>
                    <a:tc>
                      <a:txBody>
                        <a:bodyPr/>
                        <a:lstStyle/>
                        <a:p>
                          <a:pPr indent="457200" algn="ctr">
                            <a:lnSpc>
                              <a:spcPct val="150000"/>
                            </a:lnSpc>
                            <a:spcAft>
                              <a:spcPts val="600"/>
                            </a:spcAft>
                          </a:pPr>
                          <a:r>
                            <a:rPr lang="en-US" sz="1100">
                              <a:effectLst/>
                            </a:rPr>
                            <a:t>30</a:t>
                          </a:r>
                          <a:endParaRPr lang="vi-V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68" marR="59068" marT="0" marB="0"/>
                    </a:tc>
                  </a:tr>
                  <a:tr h="1023844">
                    <a:tc>
                      <a:txBody>
                        <a:bodyPr/>
                        <a:lstStyle/>
                        <a:p>
                          <a:pPr indent="457200" algn="ctr">
                            <a:lnSpc>
                              <a:spcPct val="150000"/>
                            </a:lnSpc>
                            <a:spcAft>
                              <a:spcPts val="600"/>
                            </a:spcAft>
                          </a:pPr>
                          <a:r>
                            <a:rPr lang="en-US" sz="1100">
                              <a:effectLst/>
                            </a:rPr>
                            <a:t>Số lượng câu nguồn để kiểm tra</a:t>
                          </a:r>
                          <a:endParaRPr lang="vi-V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68" marR="59068" marT="0" marB="0"/>
                    </a:tc>
                    <a:tc>
                      <a:txBody>
                        <a:bodyPr/>
                        <a:lstStyle/>
                        <a:p>
                          <a:pPr indent="457200" algn="ctr">
                            <a:lnSpc>
                              <a:spcPct val="150000"/>
                            </a:lnSpc>
                            <a:spcAft>
                              <a:spcPts val="600"/>
                            </a:spcAft>
                          </a:pPr>
                          <a:r>
                            <a:rPr lang="en-US" sz="1100">
                              <a:effectLst/>
                            </a:rPr>
                            <a:t>44</a:t>
                          </a:r>
                          <a:endParaRPr lang="vi-V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68" marR="59068" marT="0" marB="0"/>
                    </a:tc>
                    <a:tc>
                      <a:txBody>
                        <a:bodyPr/>
                        <a:lstStyle/>
                        <a:p>
                          <a:pPr indent="457200" algn="ctr">
                            <a:lnSpc>
                              <a:spcPct val="150000"/>
                            </a:lnSpc>
                            <a:spcAft>
                              <a:spcPts val="600"/>
                            </a:spcAft>
                          </a:pPr>
                          <a:r>
                            <a:rPr lang="en-US" sz="1100">
                              <a:effectLst/>
                            </a:rPr>
                            <a:t>44</a:t>
                          </a:r>
                          <a:endParaRPr lang="vi-V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68" marR="59068" marT="0" marB="0"/>
                    </a:tc>
                    <a:tc>
                      <a:txBody>
                        <a:bodyPr/>
                        <a:lstStyle/>
                        <a:p>
                          <a:pPr indent="457200" algn="ctr">
                            <a:lnSpc>
                              <a:spcPct val="150000"/>
                            </a:lnSpc>
                            <a:spcAft>
                              <a:spcPts val="600"/>
                            </a:spcAft>
                          </a:pPr>
                          <a:r>
                            <a:rPr lang="en-US" sz="1100">
                              <a:effectLst/>
                            </a:rPr>
                            <a:t>44</a:t>
                          </a:r>
                          <a:endParaRPr lang="vi-V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68" marR="59068" marT="0" marB="0"/>
                    </a:tc>
                    <a:tc>
                      <a:txBody>
                        <a:bodyPr/>
                        <a:lstStyle/>
                        <a:p>
                          <a:pPr indent="457200" algn="ctr">
                            <a:lnSpc>
                              <a:spcPct val="150000"/>
                            </a:lnSpc>
                            <a:spcAft>
                              <a:spcPts val="600"/>
                            </a:spcAft>
                          </a:pPr>
                          <a:r>
                            <a:rPr lang="en-US" sz="1100">
                              <a:effectLst/>
                            </a:rPr>
                            <a:t>44</a:t>
                          </a:r>
                          <a:endParaRPr lang="vi-V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68" marR="59068" marT="0" marB="0"/>
                    </a:tc>
                  </a:tr>
                  <a:tr h="767883">
                    <a:tc>
                      <a:txBody>
                        <a:bodyPr/>
                        <a:lstStyle/>
                        <a:p>
                          <a:pPr indent="457200" algn="ctr">
                            <a:lnSpc>
                              <a:spcPct val="150000"/>
                            </a:lnSpc>
                            <a:spcAft>
                              <a:spcPts val="600"/>
                            </a:spcAft>
                          </a:pPr>
                          <a:r>
                            <a:rPr lang="en-US" sz="1100">
                              <a:effectLst/>
                            </a:rPr>
                            <a:t>Số lượng câu đúng</a:t>
                          </a:r>
                          <a:endParaRPr lang="vi-V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68" marR="59068" marT="0" marB="0"/>
                    </a:tc>
                    <a:tc>
                      <a:txBody>
                        <a:bodyPr/>
                        <a:lstStyle/>
                        <a:p>
                          <a:endParaRPr lang="vi-VN"/>
                        </a:p>
                      </a:txBody>
                      <a:tcPr marL="59068" marR="59068" marT="0" marB="0">
                        <a:blipFill rotWithShape="0">
                          <a:blip r:embed="rId2"/>
                          <a:stretch>
                            <a:fillRect l="-101145" t="-401587" r="-335496" b="-68254"/>
                          </a:stretch>
                        </a:blipFill>
                      </a:tcPr>
                    </a:tc>
                    <a:tc>
                      <a:txBody>
                        <a:bodyPr/>
                        <a:lstStyle/>
                        <a:p>
                          <a:endParaRPr lang="vi-VN"/>
                        </a:p>
                      </a:txBody>
                      <a:tcPr marL="59068" marR="59068" marT="0" marB="0">
                        <a:blipFill rotWithShape="0">
                          <a:blip r:embed="rId2"/>
                          <a:stretch>
                            <a:fillRect l="-178644" t="-401587" r="-197966" b="-68254"/>
                          </a:stretch>
                        </a:blipFill>
                      </a:tcPr>
                    </a:tc>
                    <a:tc>
                      <a:txBody>
                        <a:bodyPr/>
                        <a:lstStyle/>
                        <a:p>
                          <a:endParaRPr lang="vi-VN"/>
                        </a:p>
                      </a:txBody>
                      <a:tcPr marL="59068" marR="59068" marT="0" marB="0">
                        <a:blipFill rotWithShape="0">
                          <a:blip r:embed="rId2"/>
                          <a:stretch>
                            <a:fillRect l="-280546" t="-401587" r="-99317" b="-68254"/>
                          </a:stretch>
                        </a:blipFill>
                      </a:tcPr>
                    </a:tc>
                    <a:tc>
                      <a:txBody>
                        <a:bodyPr/>
                        <a:lstStyle/>
                        <a:p>
                          <a:endParaRPr lang="vi-VN"/>
                        </a:p>
                      </a:txBody>
                      <a:tcPr marL="59068" marR="59068" marT="0" marB="0">
                        <a:blipFill rotWithShape="0">
                          <a:blip r:embed="rId2"/>
                          <a:stretch>
                            <a:fillRect l="-389860" t="-401587" r="-1748" b="-68254"/>
                          </a:stretch>
                        </a:blipFill>
                      </a:tcPr>
                    </a:tc>
                  </a:tr>
                  <a:tr h="511922">
                    <a:tc>
                      <a:txBody>
                        <a:bodyPr/>
                        <a:lstStyle/>
                        <a:p>
                          <a:pPr indent="457200" algn="ctr">
                            <a:lnSpc>
                              <a:spcPct val="150000"/>
                            </a:lnSpc>
                            <a:spcAft>
                              <a:spcPts val="600"/>
                            </a:spcAft>
                          </a:pPr>
                          <a:r>
                            <a:rPr lang="en-US" sz="1100">
                              <a:effectLst/>
                            </a:rPr>
                            <a:t>Tỉ lệ đúng</a:t>
                          </a:r>
                          <a:endParaRPr lang="vi-V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68" marR="59068" marT="0" marB="0"/>
                    </a:tc>
                    <a:tc>
                      <a:txBody>
                        <a:bodyPr/>
                        <a:lstStyle/>
                        <a:p>
                          <a:pPr indent="457200" algn="ctr">
                            <a:lnSpc>
                              <a:spcPct val="150000"/>
                            </a:lnSpc>
                            <a:spcAft>
                              <a:spcPts val="600"/>
                            </a:spcAft>
                          </a:pPr>
                          <a:r>
                            <a:rPr lang="en-US" sz="1100">
                              <a:effectLst/>
                            </a:rPr>
                            <a:t>56,67%</a:t>
                          </a:r>
                          <a:endParaRPr lang="vi-V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68" marR="59068" marT="0" marB="0"/>
                    </a:tc>
                    <a:tc>
                      <a:txBody>
                        <a:bodyPr/>
                        <a:lstStyle/>
                        <a:p>
                          <a:pPr indent="457200" algn="ctr">
                            <a:lnSpc>
                              <a:spcPct val="150000"/>
                            </a:lnSpc>
                            <a:spcAft>
                              <a:spcPts val="600"/>
                            </a:spcAft>
                          </a:pPr>
                          <a:r>
                            <a:rPr lang="en-US" sz="1100">
                              <a:effectLst/>
                            </a:rPr>
                            <a:t>60%</a:t>
                          </a:r>
                          <a:endParaRPr lang="vi-V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68" marR="59068" marT="0" marB="0"/>
                    </a:tc>
                    <a:tc>
                      <a:txBody>
                        <a:bodyPr/>
                        <a:lstStyle/>
                        <a:p>
                          <a:pPr indent="457200" algn="ctr">
                            <a:lnSpc>
                              <a:spcPct val="150000"/>
                            </a:lnSpc>
                            <a:spcAft>
                              <a:spcPts val="600"/>
                            </a:spcAft>
                          </a:pPr>
                          <a:r>
                            <a:rPr lang="en-US" sz="1100">
                              <a:effectLst/>
                            </a:rPr>
                            <a:t>80%</a:t>
                          </a:r>
                          <a:endParaRPr lang="vi-V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68" marR="59068" marT="0" marB="0"/>
                    </a:tc>
                    <a:tc>
                      <a:txBody>
                        <a:bodyPr/>
                        <a:lstStyle/>
                        <a:p>
                          <a:pPr indent="457200" algn="ctr">
                            <a:lnSpc>
                              <a:spcPct val="150000"/>
                            </a:lnSpc>
                            <a:spcAft>
                              <a:spcPts val="600"/>
                            </a:spcAft>
                          </a:pPr>
                          <a:r>
                            <a:rPr lang="en-US" sz="1100">
                              <a:effectLst/>
                            </a:rPr>
                            <a:t>90%</a:t>
                          </a:r>
                          <a:endParaRPr lang="vi-V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068" marR="59068" marT="0" marB="0"/>
                    </a:tc>
                  </a:tr>
                </a:tbl>
              </a:graphicData>
            </a:graphic>
          </p:graphicFrame>
        </mc:Fallback>
      </mc:AlternateContent>
    </p:spTree>
    <p:extLst>
      <p:ext uri="{BB962C8B-B14F-4D97-AF65-F5344CB8AC3E}">
        <p14:creationId xmlns:p14="http://schemas.microsoft.com/office/powerpoint/2010/main" val="33039984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597" y="365760"/>
            <a:ext cx="9692640" cy="1325562"/>
          </a:xfrm>
        </p:spPr>
        <p:txBody>
          <a:bodyPr>
            <a:normAutofit/>
          </a:bodyPr>
          <a:lstStyle/>
          <a:p>
            <a:r>
              <a:rPr lang="en-US" sz="3800">
                <a:latin typeface="Times New Roman" panose="02020603050405020304" pitchFamily="18" charset="0"/>
                <a:cs typeface="Times New Roman" panose="02020603050405020304" pitchFamily="18" charset="0"/>
              </a:rPr>
              <a:t>CHƯƠNG 5– TỔNG KẾT</a:t>
            </a:r>
            <a:r>
              <a:rPr lang="vi-VN" sz="3800">
                <a:latin typeface="Times New Roman" panose="02020603050405020304" pitchFamily="18" charset="0"/>
                <a:cs typeface="Times New Roman" panose="02020603050405020304" pitchFamily="18" charset="0"/>
              </a:rPr>
              <a:t/>
            </a:r>
            <a:br>
              <a:rPr lang="vi-VN" sz="3800">
                <a:latin typeface="Times New Roman" panose="02020603050405020304" pitchFamily="18" charset="0"/>
                <a:cs typeface="Times New Roman" panose="02020603050405020304" pitchFamily="18" charset="0"/>
              </a:rPr>
            </a:br>
            <a:endParaRPr lang="vi-VN" sz="38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97597" y="1691322"/>
            <a:ext cx="9560803" cy="4828008"/>
          </a:xfrm>
        </p:spPr>
        <p:txBody>
          <a:bodyPr>
            <a:noAutofit/>
          </a:bodyPr>
          <a:lstStyle/>
          <a:p>
            <a:pPr marL="0" indent="0">
              <a:buNone/>
            </a:pPr>
            <a:r>
              <a:rPr lang="en-US" sz="2000" b="1" smtClean="0">
                <a:latin typeface="Times New Roman" panose="02020603050405020304" pitchFamily="18" charset="0"/>
                <a:cs typeface="Times New Roman" panose="02020603050405020304" pitchFamily="18" charset="0"/>
              </a:rPr>
              <a:t>Các </a:t>
            </a:r>
            <a:r>
              <a:rPr lang="en-US" sz="2000" b="1">
                <a:latin typeface="Times New Roman" panose="02020603050405020304" pitchFamily="18" charset="0"/>
                <a:cs typeface="Times New Roman" panose="02020603050405020304" pitchFamily="18" charset="0"/>
              </a:rPr>
              <a:t>vấn đề đã làm </a:t>
            </a:r>
            <a:r>
              <a:rPr lang="en-US" sz="2000" b="1" smtClean="0">
                <a:latin typeface="Times New Roman" panose="02020603050405020304" pitchFamily="18" charset="0"/>
                <a:cs typeface="Times New Roman" panose="02020603050405020304" pitchFamily="18" charset="0"/>
              </a:rPr>
              <a:t>được:</a:t>
            </a:r>
          </a:p>
          <a:p>
            <a:pPr lvl="0"/>
            <a:r>
              <a:rPr lang="en-US" sz="2200" smtClean="0">
                <a:latin typeface="Times New Roman" panose="02020603050405020304" pitchFamily="18" charset="0"/>
                <a:cs typeface="Times New Roman" panose="02020603050405020304" pitchFamily="18" charset="0"/>
              </a:rPr>
              <a:t>Xây dựng hệ thống hỏi đáp bằng web và ứng dụng điện thoại trên nền tảng android.</a:t>
            </a:r>
            <a:endParaRPr lang="vi-VN" sz="2200" smtClean="0">
              <a:latin typeface="Times New Roman" panose="02020603050405020304" pitchFamily="18" charset="0"/>
              <a:cs typeface="Times New Roman" panose="02020603050405020304" pitchFamily="18" charset="0"/>
            </a:endParaRPr>
          </a:p>
          <a:p>
            <a:pPr lvl="0"/>
            <a:r>
              <a:rPr lang="en-US" sz="2200" smtClean="0">
                <a:latin typeface="Times New Roman" panose="02020603050405020304" pitchFamily="18" charset="0"/>
                <a:cs typeface="Times New Roman" panose="02020603050405020304" pitchFamily="18" charset="0"/>
              </a:rPr>
              <a:t>Xây dựng được hệ thống Rest API cho cả web và điện thoại cùng sử dụng.</a:t>
            </a:r>
            <a:endParaRPr lang="vi-VN" sz="2200" smtClean="0">
              <a:latin typeface="Times New Roman" panose="02020603050405020304" pitchFamily="18" charset="0"/>
              <a:cs typeface="Times New Roman" panose="02020603050405020304" pitchFamily="18" charset="0"/>
            </a:endParaRPr>
          </a:p>
          <a:p>
            <a:pPr lvl="0"/>
            <a:r>
              <a:rPr lang="en-US" sz="2200" smtClean="0">
                <a:latin typeface="Times New Roman" panose="02020603050405020304" pitchFamily="18" charset="0"/>
                <a:cs typeface="Times New Roman" panose="02020603050405020304" pitchFamily="18" charset="0"/>
              </a:rPr>
              <a:t>Hiện thực được các chức năng cần có của một hệ thống hỏi đáp.</a:t>
            </a:r>
            <a:endParaRPr lang="vi-VN" sz="2200" smtClean="0">
              <a:latin typeface="Times New Roman" panose="02020603050405020304" pitchFamily="18" charset="0"/>
              <a:cs typeface="Times New Roman" panose="02020603050405020304" pitchFamily="18" charset="0"/>
            </a:endParaRPr>
          </a:p>
          <a:p>
            <a:pPr lvl="0"/>
            <a:r>
              <a:rPr lang="en-US" sz="2200" smtClean="0">
                <a:latin typeface="Times New Roman" panose="02020603050405020304" pitchFamily="18" charset="0"/>
                <a:cs typeface="Times New Roman" panose="02020603050405020304" pitchFamily="18" charset="0"/>
              </a:rPr>
              <a:t>Hiện thực được giải thuật tìm kiếm cho phép hệ thống trả lời tự động người dùng.</a:t>
            </a:r>
            <a:endParaRPr lang="vi-VN" sz="22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79537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normAutofit/>
          </a:bodyPr>
          <a:lstStyle/>
          <a:p>
            <a:pPr marL="0" indent="0">
              <a:buNone/>
            </a:pPr>
            <a:r>
              <a:rPr lang="en-US" sz="2000" b="1" smtClean="0">
                <a:latin typeface="Times New Roman" panose="02020603050405020304" pitchFamily="18" charset="0"/>
                <a:cs typeface="Times New Roman" panose="02020603050405020304" pitchFamily="18" charset="0"/>
              </a:rPr>
              <a:t>Các vấn đề chưa làm được:</a:t>
            </a:r>
            <a:endParaRPr lang="vi-VN" sz="2000" b="1" smtClean="0">
              <a:latin typeface="Times New Roman" panose="02020603050405020304" pitchFamily="18" charset="0"/>
              <a:cs typeface="Times New Roman" panose="02020603050405020304" pitchFamily="18" charset="0"/>
            </a:endParaRPr>
          </a:p>
          <a:p>
            <a:pPr lvl="0"/>
            <a:r>
              <a:rPr lang="en-US" sz="2200" smtClean="0">
                <a:latin typeface="Times New Roman" panose="02020603050405020304" pitchFamily="18" charset="0"/>
                <a:cs typeface="Times New Roman" panose="02020603050405020304" pitchFamily="18" charset="0"/>
              </a:rPr>
              <a:t>Hệ thống chưa kiếm các câu hỏi tương tự đúng 100%.</a:t>
            </a:r>
            <a:endParaRPr lang="vi-VN" sz="2200" smtClean="0">
              <a:latin typeface="Times New Roman" panose="02020603050405020304" pitchFamily="18" charset="0"/>
              <a:cs typeface="Times New Roman" panose="02020603050405020304" pitchFamily="18" charset="0"/>
            </a:endParaRPr>
          </a:p>
          <a:p>
            <a:pPr lvl="0"/>
            <a:r>
              <a:rPr lang="en-US" sz="2200" smtClean="0">
                <a:latin typeface="Times New Roman" panose="02020603050405020304" pitchFamily="18" charset="0"/>
                <a:cs typeface="Times New Roman" panose="02020603050405020304" pitchFamily="18" charset="0"/>
              </a:rPr>
              <a:t>Chưa có thông báo cho người dùng câu hỏi đã có người trả lời hay chưa.</a:t>
            </a:r>
            <a:endParaRPr lang="vi-VN" sz="2200" smtClean="0">
              <a:latin typeface="Times New Roman" panose="02020603050405020304" pitchFamily="18" charset="0"/>
              <a:cs typeface="Times New Roman" panose="02020603050405020304" pitchFamily="18" charset="0"/>
            </a:endParaRPr>
          </a:p>
          <a:p>
            <a:pPr lvl="0"/>
            <a:r>
              <a:rPr lang="en-US" sz="2200" smtClean="0">
                <a:latin typeface="Times New Roman" panose="02020603050405020304" pitchFamily="18" charset="0"/>
                <a:cs typeface="Times New Roman" panose="02020603050405020304" pitchFamily="18" charset="0"/>
              </a:rPr>
              <a:t>Xử lý bài viết không hợp lệ với tiêu chí của diễn đàn.</a:t>
            </a:r>
            <a:endParaRPr lang="vi-VN" sz="2200" smtClean="0">
              <a:latin typeface="Times New Roman" panose="02020603050405020304" pitchFamily="18" charset="0"/>
              <a:cs typeface="Times New Roman" panose="02020603050405020304" pitchFamily="18" charset="0"/>
            </a:endParaRPr>
          </a:p>
          <a:p>
            <a:pPr lvl="0"/>
            <a:r>
              <a:rPr lang="en-US" sz="2200" smtClean="0">
                <a:latin typeface="Times New Roman" panose="02020603050405020304" pitchFamily="18" charset="0"/>
                <a:cs typeface="Times New Roman" panose="02020603050405020304" pitchFamily="18" charset="0"/>
              </a:rPr>
              <a:t>Bảo mật cho hệ thống.</a:t>
            </a:r>
            <a:endParaRPr lang="vi-VN" sz="2200" smtClean="0">
              <a:latin typeface="Times New Roman" panose="02020603050405020304" pitchFamily="18" charset="0"/>
              <a:cs typeface="Times New Roman" panose="02020603050405020304" pitchFamily="18" charset="0"/>
            </a:endParaRPr>
          </a:p>
          <a:p>
            <a:pPr marL="0" indent="0">
              <a:buNone/>
            </a:pPr>
            <a:r>
              <a:rPr lang="en-US" sz="2000" b="1" smtClean="0">
                <a:latin typeface="Times New Roman" panose="02020603050405020304" pitchFamily="18" charset="0"/>
                <a:cs typeface="Times New Roman" panose="02020603050405020304" pitchFamily="18" charset="0"/>
              </a:rPr>
              <a:t>Hướng phát triển cho tương lai:</a:t>
            </a:r>
            <a:endParaRPr lang="vi-VN" sz="2000" b="1" smtClean="0">
              <a:latin typeface="Times New Roman" panose="02020603050405020304" pitchFamily="18" charset="0"/>
              <a:cs typeface="Times New Roman" panose="02020603050405020304" pitchFamily="18" charset="0"/>
            </a:endParaRPr>
          </a:p>
          <a:p>
            <a:r>
              <a:rPr lang="en-US" sz="2200" smtClean="0">
                <a:latin typeface="Times New Roman" panose="02020603050405020304" pitchFamily="18" charset="0"/>
                <a:cs typeface="Times New Roman" panose="02020603050405020304" pitchFamily="18" charset="0"/>
              </a:rPr>
              <a:t>Áp dụng thêm một số giải thuật để tăng độ chính xác đồng thời tạo thêm một phân phân loại câu hỏi theo chủ đề. </a:t>
            </a:r>
            <a:endParaRPr lang="vi-VN" sz="2200">
              <a:latin typeface="Times New Roman" panose="02020603050405020304" pitchFamily="18" charset="0"/>
              <a:cs typeface="Times New Roman" panose="02020603050405020304" pitchFamily="18" charset="0"/>
            </a:endParaRPr>
          </a:p>
          <a:p>
            <a:endParaRPr lang="vi-VN"/>
          </a:p>
        </p:txBody>
      </p:sp>
    </p:spTree>
    <p:extLst>
      <p:ext uri="{BB962C8B-B14F-4D97-AF65-F5344CB8AC3E}">
        <p14:creationId xmlns:p14="http://schemas.microsoft.com/office/powerpoint/2010/main" val="35325986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en-US" smtClean="0"/>
          </a:p>
          <a:p>
            <a:endParaRPr lang="en-US"/>
          </a:p>
          <a:p>
            <a:pPr marL="0" indent="0">
              <a:buNone/>
            </a:pPr>
            <a:r>
              <a:rPr lang="en-US" sz="3600">
                <a:latin typeface="Times New Roman" panose="02020603050405020304" pitchFamily="18" charset="0"/>
                <a:cs typeface="Times New Roman" panose="02020603050405020304" pitchFamily="18" charset="0"/>
              </a:rPr>
              <a:t>XIN CẢM ƠN CÁC THẦY ĐÃ LẮNG NGHE PHẦN TRÌNH BÀY CỦA NHÓM</a:t>
            </a:r>
            <a:endParaRPr lang="vi-VN" sz="3600">
              <a:latin typeface="Times New Roman" panose="02020603050405020304" pitchFamily="18" charset="0"/>
              <a:cs typeface="Times New Roman" panose="02020603050405020304" pitchFamily="18" charset="0"/>
            </a:endParaRPr>
          </a:p>
          <a:p>
            <a:endParaRPr lang="en-US" sz="3600" smtClean="0"/>
          </a:p>
        </p:txBody>
      </p:sp>
    </p:spTree>
    <p:extLst>
      <p:ext uri="{BB962C8B-B14F-4D97-AF65-F5344CB8AC3E}">
        <p14:creationId xmlns:p14="http://schemas.microsoft.com/office/powerpoint/2010/main" val="30442235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767" y="0"/>
            <a:ext cx="9692640" cy="1325562"/>
          </a:xfrm>
        </p:spPr>
        <p:txBody>
          <a:bodyPr/>
          <a:lstStyle/>
          <a:p>
            <a:endParaRPr lang="vi-VN"/>
          </a:p>
        </p:txBody>
      </p:sp>
      <p:sp>
        <p:nvSpPr>
          <p:cNvPr id="3" name="Content Placeholder 2"/>
          <p:cNvSpPr>
            <a:spLocks noGrp="1"/>
          </p:cNvSpPr>
          <p:nvPr>
            <p:ph idx="1"/>
          </p:nvPr>
        </p:nvSpPr>
        <p:spPr>
          <a:xfrm>
            <a:off x="754515" y="1645420"/>
            <a:ext cx="8933143" cy="4351337"/>
          </a:xfrm>
        </p:spPr>
        <p:txBody>
          <a:bodyPr>
            <a:normAutofit/>
          </a:bodyPr>
          <a:lstStyle/>
          <a:p>
            <a:pPr marL="0" indent="0">
              <a:buNone/>
            </a:pPr>
            <a:r>
              <a:rPr lang="en-US" sz="2400" b="1" smtClean="0">
                <a:latin typeface="Times New Roman" panose="02020603050405020304" pitchFamily="18" charset="0"/>
                <a:cs typeface="Times New Roman" panose="02020603050405020304" pitchFamily="18" charset="0"/>
              </a:rPr>
              <a:t>Hệ </a:t>
            </a:r>
            <a:r>
              <a:rPr lang="en-US" sz="2400" b="1">
                <a:latin typeface="Times New Roman" panose="02020603050405020304" pitchFamily="18" charset="0"/>
                <a:cs typeface="Times New Roman" panose="02020603050405020304" pitchFamily="18" charset="0"/>
              </a:rPr>
              <a:t>thống hỏi đáp là gì</a:t>
            </a:r>
            <a:r>
              <a:rPr lang="en-US" sz="2400" b="1" smtClean="0">
                <a:latin typeface="Times New Roman" panose="02020603050405020304" pitchFamily="18" charset="0"/>
                <a:cs typeface="Times New Roman" panose="02020603050405020304" pitchFamily="18" charset="0"/>
              </a:rPr>
              <a:t>:</a:t>
            </a:r>
            <a:endParaRPr lang="vi-VN" sz="2400" b="1">
              <a:latin typeface="Times New Roman" panose="02020603050405020304" pitchFamily="18" charset="0"/>
              <a:cs typeface="Times New Roman" panose="02020603050405020304" pitchFamily="18" charset="0"/>
            </a:endParaRPr>
          </a:p>
          <a:p>
            <a:pPr marL="274320" lvl="1" indent="0">
              <a:lnSpc>
                <a:spcPct val="150000"/>
              </a:lnSpc>
              <a:buNone/>
            </a:pPr>
            <a:r>
              <a:rPr lang="en-US" sz="2200" smtClean="0">
                <a:latin typeface="Times New Roman" panose="02020603050405020304" pitchFamily="18" charset="0"/>
                <a:cs typeface="Times New Roman" panose="02020603050405020304" pitchFamily="18" charset="0"/>
              </a:rPr>
              <a:t>Hệ </a:t>
            </a:r>
            <a:r>
              <a:rPr lang="en-US" sz="2200">
                <a:latin typeface="Times New Roman" panose="02020603050405020304" pitchFamily="18" charset="0"/>
                <a:cs typeface="Times New Roman" panose="02020603050405020304" pitchFamily="18" charset="0"/>
              </a:rPr>
              <a:t>thống hỏi đáp là hệ thống cho phép người dùng đặt câu hỏi và nhận được câu trả </a:t>
            </a:r>
            <a:r>
              <a:rPr lang="en-US" sz="2200" smtClean="0">
                <a:latin typeface="Times New Roman" panose="02020603050405020304" pitchFamily="18" charset="0"/>
                <a:cs typeface="Times New Roman" panose="02020603050405020304" pitchFamily="18" charset="0"/>
              </a:rPr>
              <a:t>lời.</a:t>
            </a:r>
            <a:endParaRPr lang="en-US" sz="2200" smtClean="0">
              <a:latin typeface="Times New Roman" panose="02020603050405020304" pitchFamily="18" charset="0"/>
              <a:cs typeface="Times New Roman" panose="02020603050405020304" pitchFamily="18" charset="0"/>
            </a:endParaRPr>
          </a:p>
          <a:p>
            <a:pPr marL="274320" lvl="1" indent="0">
              <a:lnSpc>
                <a:spcPct val="150000"/>
              </a:lnSpc>
              <a:buNone/>
            </a:pPr>
            <a:r>
              <a:rPr lang="en-US" sz="2200" smtClean="0">
                <a:latin typeface="Times New Roman" panose="02020603050405020304" pitchFamily="18" charset="0"/>
                <a:cs typeface="Times New Roman" panose="02020603050405020304" pitchFamily="18" charset="0"/>
              </a:rPr>
              <a:t>Có 2 hệ thống hỏi đáp:</a:t>
            </a:r>
          </a:p>
          <a:p>
            <a:pPr lvl="1">
              <a:lnSpc>
                <a:spcPct val="160000"/>
              </a:lnSpc>
            </a:pPr>
            <a:r>
              <a:rPr lang="en-US" sz="2200">
                <a:latin typeface="Times New Roman" panose="02020603050405020304" pitchFamily="18" charset="0"/>
                <a:cs typeface="Times New Roman" panose="02020603050405020304" pitchFamily="18" charset="0"/>
              </a:rPr>
              <a:t>Hỏi đáp dựa trên cộng đồng (Community Question Answering System</a:t>
            </a:r>
            <a:r>
              <a:rPr lang="en-US" sz="2200" smtClean="0">
                <a:latin typeface="Times New Roman" panose="02020603050405020304" pitchFamily="18" charset="0"/>
                <a:cs typeface="Times New Roman" panose="02020603050405020304" pitchFamily="18" charset="0"/>
              </a:rPr>
              <a:t>)</a:t>
            </a:r>
          </a:p>
          <a:p>
            <a:pPr lvl="1">
              <a:lnSpc>
                <a:spcPct val="160000"/>
              </a:lnSpc>
            </a:pPr>
            <a:r>
              <a:rPr lang="en-US" sz="2200" smtClean="0">
                <a:latin typeface="Times New Roman" panose="02020603050405020304" pitchFamily="18" charset="0"/>
                <a:cs typeface="Times New Roman" panose="02020603050405020304" pitchFamily="18" charset="0"/>
              </a:rPr>
              <a:t>Hỏi </a:t>
            </a:r>
            <a:r>
              <a:rPr lang="en-US" sz="2200">
                <a:latin typeface="Times New Roman" panose="02020603050405020304" pitchFamily="18" charset="0"/>
                <a:cs typeface="Times New Roman" panose="02020603050405020304" pitchFamily="18" charset="0"/>
              </a:rPr>
              <a:t>đáp dựa trên bộ sinh (Generative Question Answering System</a:t>
            </a:r>
            <a:r>
              <a:rPr lang="en-US" sz="2200" smtClean="0">
                <a:latin typeface="Times New Roman" panose="02020603050405020304" pitchFamily="18" charset="0"/>
                <a:cs typeface="Times New Roman" panose="02020603050405020304" pitchFamily="18" charset="0"/>
              </a:rPr>
              <a:t>)</a:t>
            </a:r>
            <a:endParaRPr lang="en-US" sz="2200" smtClean="0">
              <a:latin typeface="Times New Roman" panose="02020603050405020304" pitchFamily="18" charset="0"/>
              <a:cs typeface="Times New Roman" panose="02020603050405020304" pitchFamily="18" charset="0"/>
            </a:endParaRPr>
          </a:p>
          <a:p>
            <a:pPr marL="845820" lvl="1" indent="-571500">
              <a:buFont typeface="+mj-lt"/>
              <a:buAutoNum type="romanUcPeriod"/>
            </a:pPr>
            <a:endParaRPr lang="en-US" sz="2200">
              <a:latin typeface="Times New Roman" panose="02020603050405020304" pitchFamily="18" charset="0"/>
              <a:cs typeface="Times New Roman" panose="02020603050405020304" pitchFamily="18" charset="0"/>
            </a:endParaRPr>
          </a:p>
          <a:p>
            <a:pPr marL="571500" indent="-571500">
              <a:buFont typeface="+mj-lt"/>
              <a:buAutoNum type="romanUcPeriod"/>
            </a:pPr>
            <a:endParaRPr lang="en-US" sz="2200" smtClean="0">
              <a:latin typeface="Times New Roman" panose="02020603050405020304" pitchFamily="18" charset="0"/>
              <a:cs typeface="Times New Roman" panose="02020603050405020304" pitchFamily="18" charset="0"/>
            </a:endParaRPr>
          </a:p>
          <a:p>
            <a:endParaRPr lang="vi-VN" sz="2200"/>
          </a:p>
        </p:txBody>
      </p:sp>
    </p:spTree>
    <p:extLst>
      <p:ext uri="{BB962C8B-B14F-4D97-AF65-F5344CB8AC3E}">
        <p14:creationId xmlns:p14="http://schemas.microsoft.com/office/powerpoint/2010/main" val="37767753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a:xfrm>
            <a:off x="415710" y="1801504"/>
            <a:ext cx="9342439" cy="4351337"/>
          </a:xfrm>
        </p:spPr>
        <p:txBody>
          <a:bodyPr>
            <a:normAutofit/>
          </a:bodyPr>
          <a:lstStyle/>
          <a:p>
            <a:pPr marL="548640" lvl="2" indent="0">
              <a:buNone/>
            </a:pPr>
            <a:r>
              <a:rPr lang="en-US" sz="2400" b="1" smtClean="0">
                <a:latin typeface="Times New Roman" panose="02020603050405020304" pitchFamily="18" charset="0"/>
                <a:cs typeface="Times New Roman" panose="02020603050405020304" pitchFamily="18" charset="0"/>
              </a:rPr>
              <a:t>2. Mục </a:t>
            </a:r>
            <a:r>
              <a:rPr lang="en-US" sz="2400" b="1">
                <a:latin typeface="Times New Roman" panose="02020603050405020304" pitchFamily="18" charset="0"/>
                <a:cs typeface="Times New Roman" panose="02020603050405020304" pitchFamily="18" charset="0"/>
              </a:rPr>
              <a:t>đích đề </a:t>
            </a:r>
            <a:r>
              <a:rPr lang="en-US" sz="2400" b="1" smtClean="0">
                <a:latin typeface="Times New Roman" panose="02020603050405020304" pitchFamily="18" charset="0"/>
                <a:cs typeface="Times New Roman" panose="02020603050405020304" pitchFamily="18" charset="0"/>
              </a:rPr>
              <a:t>tài</a:t>
            </a:r>
          </a:p>
          <a:p>
            <a:pPr lvl="2">
              <a:lnSpc>
                <a:spcPct val="150000"/>
              </a:lnSpc>
            </a:pPr>
            <a:r>
              <a:rPr lang="en-US" sz="2200">
                <a:latin typeface="Times New Roman" panose="02020603050405020304" pitchFamily="18" charset="0"/>
                <a:cs typeface="Times New Roman" panose="02020603050405020304" pitchFamily="18" charset="0"/>
              </a:rPr>
              <a:t>Tạo ra diễn đàn kết nối giữa sinh viên và nhà </a:t>
            </a:r>
            <a:r>
              <a:rPr lang="en-US" sz="2200" smtClean="0">
                <a:latin typeface="Times New Roman" panose="02020603050405020304" pitchFamily="18" charset="0"/>
                <a:cs typeface="Times New Roman" panose="02020603050405020304" pitchFamily="18" charset="0"/>
              </a:rPr>
              <a:t>trường </a:t>
            </a:r>
            <a:r>
              <a:rPr lang="en-US" sz="2200">
                <a:latin typeface="Times New Roman" panose="02020603050405020304" pitchFamily="18" charset="0"/>
                <a:cs typeface="Times New Roman" panose="02020603050405020304" pitchFamily="18" charset="0"/>
              </a:rPr>
              <a:t>thông qua website và ứng dụng điện thoại trên nền tảng Android. Là </a:t>
            </a:r>
            <a:r>
              <a:rPr lang="en-US" sz="2200" smtClean="0">
                <a:latin typeface="Times New Roman" panose="02020603050405020304" pitchFamily="18" charset="0"/>
                <a:cs typeface="Times New Roman" panose="02020603050405020304" pitchFamily="18" charset="0"/>
              </a:rPr>
              <a:t>nơi </a:t>
            </a:r>
            <a:r>
              <a:rPr lang="en-US" sz="2200">
                <a:latin typeface="Times New Roman" panose="02020603050405020304" pitchFamily="18" charset="0"/>
                <a:cs typeface="Times New Roman" panose="02020603050405020304" pitchFamily="18" charset="0"/>
              </a:rPr>
              <a:t>trao đổi, giải đáp các thắc mắc của các bạn sinh viên, hỗ trợ sinh viên tìm kiếm thông tin một cách nhanh chóng và chính xác nhất.</a:t>
            </a:r>
            <a:endParaRPr lang="vi-VN" sz="2200">
              <a:latin typeface="Times New Roman" panose="02020603050405020304" pitchFamily="18" charset="0"/>
              <a:cs typeface="Times New Roman" panose="02020603050405020304" pitchFamily="18" charset="0"/>
            </a:endParaRPr>
          </a:p>
          <a:p>
            <a:pPr lvl="2">
              <a:lnSpc>
                <a:spcPct val="150000"/>
              </a:lnSpc>
            </a:pPr>
            <a:r>
              <a:rPr lang="en-US" sz="2200">
                <a:latin typeface="Times New Roman" panose="02020603050405020304" pitchFamily="18" charset="0"/>
                <a:cs typeface="Times New Roman" panose="02020603050405020304" pitchFamily="18" charset="0"/>
              </a:rPr>
              <a:t>Nghiên cứu hệ thống Question Answering và cách hiện thực một hệ thống trả lời tự động áp dụng cho sinh viên trường Đại Học Tôn </a:t>
            </a:r>
            <a:r>
              <a:rPr lang="en-US" sz="2200" smtClean="0">
                <a:latin typeface="Times New Roman" panose="02020603050405020304" pitchFamily="18" charset="0"/>
                <a:cs typeface="Times New Roman" panose="02020603050405020304" pitchFamily="18" charset="0"/>
              </a:rPr>
              <a:t>Đức Thắng.</a:t>
            </a:r>
            <a:endParaRPr lang="vi-VN" sz="2200">
              <a:latin typeface="Times New Roman" panose="02020603050405020304" pitchFamily="18" charset="0"/>
              <a:cs typeface="Times New Roman" panose="02020603050405020304" pitchFamily="18" charset="0"/>
            </a:endParaRPr>
          </a:p>
          <a:p>
            <a:endParaRPr lang="vi-VN"/>
          </a:p>
        </p:txBody>
      </p:sp>
    </p:spTree>
    <p:extLst>
      <p:ext uri="{BB962C8B-B14F-4D97-AF65-F5344CB8AC3E}">
        <p14:creationId xmlns:p14="http://schemas.microsoft.com/office/powerpoint/2010/main" val="25577579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pPr marL="548640" lvl="2" indent="0">
              <a:buNone/>
            </a:pPr>
            <a:r>
              <a:rPr lang="en-US" sz="2400" b="1">
                <a:latin typeface="Times New Roman" panose="02020603050405020304" pitchFamily="18" charset="0"/>
                <a:cs typeface="Times New Roman" panose="02020603050405020304" pitchFamily="18" charset="0"/>
              </a:rPr>
              <a:t>3. Đối tượng và phạm vi nghiên cứu</a:t>
            </a:r>
          </a:p>
          <a:p>
            <a:pPr lvl="2">
              <a:lnSpc>
                <a:spcPct val="150000"/>
              </a:lnSpc>
            </a:pPr>
            <a:r>
              <a:rPr lang="en-US" sz="2200">
                <a:latin typeface="Times New Roman" panose="02020603050405020304" pitchFamily="18" charset="0"/>
                <a:cs typeface="Times New Roman" panose="02020603050405020304" pitchFamily="18" charset="0"/>
              </a:rPr>
              <a:t>Nghiên cứu xây dựng diễn đàn.</a:t>
            </a:r>
            <a:endParaRPr lang="vi-VN" sz="2200">
              <a:latin typeface="Times New Roman" panose="02020603050405020304" pitchFamily="18" charset="0"/>
              <a:cs typeface="Times New Roman" panose="02020603050405020304" pitchFamily="18" charset="0"/>
            </a:endParaRPr>
          </a:p>
          <a:p>
            <a:pPr lvl="2">
              <a:lnSpc>
                <a:spcPct val="150000"/>
              </a:lnSpc>
            </a:pPr>
            <a:r>
              <a:rPr lang="en-US" sz="2200">
                <a:latin typeface="Times New Roman" panose="02020603050405020304" pitchFamily="18" charset="0"/>
                <a:cs typeface="Times New Roman" panose="02020603050405020304" pitchFamily="18" charset="0"/>
              </a:rPr>
              <a:t>Nghiên cứu xây dụng ứng dụng chạy trên nền tảng android.</a:t>
            </a:r>
            <a:endParaRPr lang="vi-VN" sz="2200">
              <a:latin typeface="Times New Roman" panose="02020603050405020304" pitchFamily="18" charset="0"/>
              <a:cs typeface="Times New Roman" panose="02020603050405020304" pitchFamily="18" charset="0"/>
            </a:endParaRPr>
          </a:p>
          <a:p>
            <a:pPr lvl="2">
              <a:lnSpc>
                <a:spcPct val="150000"/>
              </a:lnSpc>
            </a:pPr>
            <a:r>
              <a:rPr lang="en-US" sz="2200">
                <a:latin typeface="Times New Roman" panose="02020603050405020304" pitchFamily="18" charset="0"/>
                <a:cs typeface="Times New Roman" panose="02020603050405020304" pitchFamily="18" charset="0"/>
              </a:rPr>
              <a:t>Hệ thống tự động trả lời.</a:t>
            </a:r>
            <a:endParaRPr lang="vi-VN" sz="2200">
              <a:latin typeface="Times New Roman" panose="02020603050405020304" pitchFamily="18" charset="0"/>
              <a:cs typeface="Times New Roman" panose="02020603050405020304" pitchFamily="18" charset="0"/>
            </a:endParaRPr>
          </a:p>
          <a:p>
            <a:endParaRPr lang="vi-VN"/>
          </a:p>
        </p:txBody>
      </p:sp>
    </p:spTree>
    <p:extLst>
      <p:ext uri="{BB962C8B-B14F-4D97-AF65-F5344CB8AC3E}">
        <p14:creationId xmlns:p14="http://schemas.microsoft.com/office/powerpoint/2010/main" val="3869730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358" y="679658"/>
            <a:ext cx="9692640" cy="1325562"/>
          </a:xfrm>
        </p:spPr>
        <p:txBody>
          <a:bodyPr/>
          <a:lstStyle/>
          <a:p>
            <a:r>
              <a:rPr lang="en-US" sz="3800">
                <a:latin typeface="Times New Roman" panose="02020603050405020304" pitchFamily="18" charset="0"/>
                <a:cs typeface="Times New Roman" panose="02020603050405020304" pitchFamily="18" charset="0"/>
              </a:rPr>
              <a:t>CHƯƠNG</a:t>
            </a: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2: XÂY </a:t>
            </a:r>
            <a:r>
              <a:rPr lang="en-US">
                <a:latin typeface="Times New Roman" panose="02020603050405020304" pitchFamily="18" charset="0"/>
                <a:cs typeface="Times New Roman" panose="02020603050405020304" pitchFamily="18" charset="0"/>
              </a:rPr>
              <a:t>DỰNG HỆ THỐNG</a:t>
            </a:r>
            <a:r>
              <a:rPr lang="vi-VN"/>
              <a:t/>
            </a:r>
            <a:br>
              <a:rPr lang="vi-VN"/>
            </a:br>
            <a:endParaRPr lang="vi-VN"/>
          </a:p>
        </p:txBody>
      </p:sp>
      <p:sp>
        <p:nvSpPr>
          <p:cNvPr id="3" name="Content Placeholder 2"/>
          <p:cNvSpPr>
            <a:spLocks noGrp="1"/>
          </p:cNvSpPr>
          <p:nvPr>
            <p:ph idx="1"/>
          </p:nvPr>
        </p:nvSpPr>
        <p:spPr/>
        <p:txBody>
          <a:bodyPr>
            <a:noAutofit/>
          </a:bodyPr>
          <a:lstStyle/>
          <a:p>
            <a:pPr marL="0" indent="0">
              <a:buNone/>
            </a:pPr>
            <a:r>
              <a:rPr lang="en-US" sz="2400" b="1" smtClean="0">
                <a:latin typeface="Times New Roman" panose="02020603050405020304" pitchFamily="18" charset="0"/>
                <a:cs typeface="Times New Roman" panose="02020603050405020304" pitchFamily="18" charset="0"/>
              </a:rPr>
              <a:t>1</a:t>
            </a:r>
            <a:r>
              <a:rPr lang="en-US" sz="2400" b="1" smtClean="0">
                <a:latin typeface="Times New Roman" panose="02020603050405020304" pitchFamily="18" charset="0"/>
                <a:cs typeface="Times New Roman" panose="02020603050405020304" pitchFamily="18" charset="0"/>
              </a:rPr>
              <a:t>. Kiến </a:t>
            </a:r>
            <a:r>
              <a:rPr lang="en-US" sz="2400" b="1">
                <a:latin typeface="Times New Roman" panose="02020603050405020304" pitchFamily="18" charset="0"/>
                <a:cs typeface="Times New Roman" panose="02020603050405020304" pitchFamily="18" charset="0"/>
              </a:rPr>
              <a:t>trúc tổng quan của hệ </a:t>
            </a:r>
            <a:r>
              <a:rPr lang="en-US" sz="2400" b="1" smtClean="0">
                <a:latin typeface="Times New Roman" panose="02020603050405020304" pitchFamily="18" charset="0"/>
                <a:cs typeface="Times New Roman" panose="02020603050405020304" pitchFamily="18" charset="0"/>
              </a:rPr>
              <a:t>thống:</a:t>
            </a:r>
          </a:p>
          <a:p>
            <a:pPr marL="0" indent="0">
              <a:buNone/>
            </a:pPr>
            <a:r>
              <a:rPr lang="en-US" sz="2200">
                <a:latin typeface="Times New Roman" panose="02020603050405020304" pitchFamily="18" charset="0"/>
                <a:cs typeface="Times New Roman" panose="02020603050405020304" pitchFamily="18" charset="0"/>
              </a:rPr>
              <a:t>Hệ thống bao gồm 4 thành phần chính: </a:t>
            </a:r>
            <a:endParaRPr lang="en-US" sz="2200" smtClean="0">
              <a:latin typeface="Times New Roman" panose="02020603050405020304" pitchFamily="18" charset="0"/>
              <a:cs typeface="Times New Roman" panose="02020603050405020304" pitchFamily="18" charset="0"/>
            </a:endParaRPr>
          </a:p>
          <a:p>
            <a:r>
              <a:rPr lang="en-US" sz="2200" smtClean="0">
                <a:latin typeface="Times New Roman" panose="02020603050405020304" pitchFamily="18" charset="0"/>
                <a:cs typeface="Times New Roman" panose="02020603050405020304" pitchFamily="18" charset="0"/>
              </a:rPr>
              <a:t>Cơ sỡ dữ liệu</a:t>
            </a:r>
            <a:endParaRPr lang="vi-VN" sz="2200" b="1">
              <a:latin typeface="Times New Roman" panose="02020603050405020304" pitchFamily="18" charset="0"/>
              <a:cs typeface="Times New Roman" panose="02020603050405020304" pitchFamily="18" charset="0"/>
            </a:endParaRPr>
          </a:p>
          <a:p>
            <a:pPr lvl="0"/>
            <a:r>
              <a:rPr lang="en-US" sz="2200">
                <a:latin typeface="Times New Roman" panose="02020603050405020304" pitchFamily="18" charset="0"/>
                <a:cs typeface="Times New Roman" panose="02020603050405020304" pitchFamily="18" charset="0"/>
              </a:rPr>
              <a:t>Web Client </a:t>
            </a:r>
            <a:r>
              <a:rPr lang="en-US" sz="2200" smtClean="0">
                <a:latin typeface="Times New Roman" panose="02020603050405020304" pitchFamily="18" charset="0"/>
                <a:cs typeface="Times New Roman" panose="02020603050405020304" pitchFamily="18" charset="0"/>
              </a:rPr>
              <a:t>và Ứng dụng trên hệ điều hành Android</a:t>
            </a:r>
            <a:endParaRPr lang="en-US" sz="2200" smtClean="0">
              <a:latin typeface="Times New Roman" panose="02020603050405020304" pitchFamily="18" charset="0"/>
              <a:cs typeface="Times New Roman" panose="02020603050405020304" pitchFamily="18" charset="0"/>
            </a:endParaRPr>
          </a:p>
          <a:p>
            <a:pPr lvl="0"/>
            <a:r>
              <a:rPr lang="en-US" sz="2200" smtClean="0">
                <a:latin typeface="Times New Roman" panose="02020603050405020304" pitchFamily="18" charset="0"/>
                <a:cs typeface="Times New Roman" panose="02020603050405020304" pitchFamily="18" charset="0"/>
              </a:rPr>
              <a:t>Rest API (Web Services)</a:t>
            </a:r>
            <a:endParaRPr lang="en-US" sz="2200" smtClean="0">
              <a:latin typeface="Times New Roman" panose="02020603050405020304" pitchFamily="18" charset="0"/>
              <a:cs typeface="Times New Roman" panose="02020603050405020304" pitchFamily="18" charset="0"/>
            </a:endParaRPr>
          </a:p>
          <a:p>
            <a:pPr lvl="0"/>
            <a:r>
              <a:rPr lang="en-US" sz="2200" smtClean="0">
                <a:latin typeface="Times New Roman" panose="02020603050405020304" pitchFamily="18" charset="0"/>
                <a:cs typeface="Times New Roman" panose="02020603050405020304" pitchFamily="18" charset="0"/>
              </a:rPr>
              <a:t>Module trả lời tự động </a:t>
            </a:r>
          </a:p>
          <a:p>
            <a:pPr lvl="0"/>
            <a:endParaRPr lang="en-US" sz="2800" smtClean="0">
              <a:latin typeface="Times New Roman" panose="02020603050405020304" pitchFamily="18" charset="0"/>
              <a:cs typeface="Times New Roman" panose="02020603050405020304" pitchFamily="18" charset="0"/>
            </a:endParaRPr>
          </a:p>
          <a:p>
            <a:endParaRPr lang="en-US" sz="28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24212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smtClean="0">
                <a:latin typeface="Times New Roman" panose="02020603050405020304" pitchFamily="18" charset="0"/>
                <a:cs typeface="Times New Roman" panose="02020603050405020304" pitchFamily="18" charset="0"/>
              </a:rPr>
              <a:t>Kiến </a:t>
            </a:r>
            <a:r>
              <a:rPr lang="en-US" sz="3800">
                <a:latin typeface="Times New Roman" panose="02020603050405020304" pitchFamily="18" charset="0"/>
                <a:cs typeface="Times New Roman" panose="02020603050405020304" pitchFamily="18" charset="0"/>
              </a:rPr>
              <a:t>T</a:t>
            </a:r>
            <a:r>
              <a:rPr lang="en-US" sz="3800" smtClean="0">
                <a:latin typeface="Times New Roman" panose="02020603050405020304" pitchFamily="18" charset="0"/>
                <a:cs typeface="Times New Roman" panose="02020603050405020304" pitchFamily="18" charset="0"/>
              </a:rPr>
              <a:t>rúc </a:t>
            </a:r>
            <a:r>
              <a:rPr lang="en-US" sz="3800">
                <a:latin typeface="Times New Roman" panose="02020603050405020304" pitchFamily="18" charset="0"/>
                <a:cs typeface="Times New Roman" panose="02020603050405020304" pitchFamily="18" charset="0"/>
              </a:rPr>
              <a:t>T</a:t>
            </a:r>
            <a:r>
              <a:rPr lang="en-US" sz="3800" smtClean="0">
                <a:latin typeface="Times New Roman" panose="02020603050405020304" pitchFamily="18" charset="0"/>
                <a:cs typeface="Times New Roman" panose="02020603050405020304" pitchFamily="18" charset="0"/>
              </a:rPr>
              <a:t>ổng </a:t>
            </a:r>
            <a:r>
              <a:rPr lang="en-US" sz="3800">
                <a:latin typeface="Times New Roman" panose="02020603050405020304" pitchFamily="18" charset="0"/>
                <a:cs typeface="Times New Roman" panose="02020603050405020304" pitchFamily="18" charset="0"/>
              </a:rPr>
              <a:t>Q</a:t>
            </a:r>
            <a:r>
              <a:rPr lang="en-US" sz="3800" smtClean="0">
                <a:latin typeface="Times New Roman" panose="02020603050405020304" pitchFamily="18" charset="0"/>
                <a:cs typeface="Times New Roman" panose="02020603050405020304" pitchFamily="18" charset="0"/>
              </a:rPr>
              <a:t>uan </a:t>
            </a:r>
            <a:r>
              <a:rPr lang="en-US" sz="3800">
                <a:latin typeface="Times New Roman" panose="02020603050405020304" pitchFamily="18" charset="0"/>
                <a:cs typeface="Times New Roman" panose="02020603050405020304" pitchFamily="18" charset="0"/>
              </a:rPr>
              <a:t>C</a:t>
            </a:r>
            <a:r>
              <a:rPr lang="en-US" sz="3800" smtClean="0">
                <a:latin typeface="Times New Roman" panose="02020603050405020304" pitchFamily="18" charset="0"/>
                <a:cs typeface="Times New Roman" panose="02020603050405020304" pitchFamily="18" charset="0"/>
              </a:rPr>
              <a:t>ủa </a:t>
            </a:r>
            <a:r>
              <a:rPr lang="en-US" sz="3800">
                <a:latin typeface="Times New Roman" panose="02020603050405020304" pitchFamily="18" charset="0"/>
                <a:cs typeface="Times New Roman" panose="02020603050405020304" pitchFamily="18" charset="0"/>
              </a:rPr>
              <a:t>H</a:t>
            </a:r>
            <a:r>
              <a:rPr lang="en-US" sz="3800" smtClean="0">
                <a:latin typeface="Times New Roman" panose="02020603050405020304" pitchFamily="18" charset="0"/>
                <a:cs typeface="Times New Roman" panose="02020603050405020304" pitchFamily="18" charset="0"/>
              </a:rPr>
              <a:t>ệ </a:t>
            </a:r>
            <a:r>
              <a:rPr lang="en-US" sz="3800">
                <a:latin typeface="Times New Roman" panose="02020603050405020304" pitchFamily="18" charset="0"/>
                <a:cs typeface="Times New Roman" panose="02020603050405020304" pitchFamily="18" charset="0"/>
              </a:rPr>
              <a:t>T</a:t>
            </a:r>
            <a:r>
              <a:rPr lang="en-US" sz="3800" smtClean="0">
                <a:latin typeface="Times New Roman" panose="02020603050405020304" pitchFamily="18" charset="0"/>
                <a:cs typeface="Times New Roman" panose="02020603050405020304" pitchFamily="18" charset="0"/>
              </a:rPr>
              <a:t>hống</a:t>
            </a:r>
            <a:r>
              <a:rPr lang="en-US" sz="3800">
                <a:latin typeface="Times New Roman" panose="02020603050405020304" pitchFamily="18" charset="0"/>
                <a:cs typeface="Times New Roman" panose="02020603050405020304" pitchFamily="18" charset="0"/>
              </a:rPr>
              <a:t/>
            </a:r>
            <a:br>
              <a:rPr lang="en-US" sz="3800">
                <a:latin typeface="Times New Roman" panose="02020603050405020304" pitchFamily="18" charset="0"/>
                <a:cs typeface="Times New Roman" panose="02020603050405020304" pitchFamily="18" charset="0"/>
              </a:rPr>
            </a:br>
            <a:endParaRPr lang="vi-VN" sz="380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920678" y="1472958"/>
            <a:ext cx="9692640" cy="4832308"/>
          </a:xfrm>
          <a:prstGeom prst="rect">
            <a:avLst/>
          </a:prstGeom>
          <a:noFill/>
          <a:ln>
            <a:noFill/>
          </a:ln>
        </p:spPr>
      </p:pic>
    </p:spTree>
    <p:extLst>
      <p:ext uri="{BB962C8B-B14F-4D97-AF65-F5344CB8AC3E}">
        <p14:creationId xmlns:p14="http://schemas.microsoft.com/office/powerpoint/2010/main" val="37146326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smtClean="0"/>
              <a:t>Cơ Sở Dữ Liệu Hệ Thống</a:t>
            </a:r>
            <a:endParaRPr lang="vi-VN" sz="380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1872" y="1828800"/>
            <a:ext cx="8209674" cy="4708478"/>
          </a:xfrm>
        </p:spPr>
      </p:pic>
    </p:spTree>
    <p:extLst>
      <p:ext uri="{BB962C8B-B14F-4D97-AF65-F5344CB8AC3E}">
        <p14:creationId xmlns:p14="http://schemas.microsoft.com/office/powerpoint/2010/main" val="32916305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smtClean="0">
                <a:latin typeface="Times New Roman" panose="02020603050405020304" pitchFamily="18" charset="0"/>
                <a:cs typeface="Times New Roman" panose="02020603050405020304" pitchFamily="18" charset="0"/>
              </a:rPr>
              <a:t>Mô Hình Mean JS</a:t>
            </a:r>
            <a:endParaRPr lang="vi-VN" sz="380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007737" y="1828800"/>
            <a:ext cx="7103377" cy="4351338"/>
          </a:xfrm>
          <a:prstGeom prst="rect">
            <a:avLst/>
          </a:prstGeom>
        </p:spPr>
      </p:pic>
    </p:spTree>
    <p:extLst>
      <p:ext uri="{BB962C8B-B14F-4D97-AF65-F5344CB8AC3E}">
        <p14:creationId xmlns:p14="http://schemas.microsoft.com/office/powerpoint/2010/main" val="1706943198"/>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479</TotalTime>
  <Words>1234</Words>
  <Application>Microsoft Office PowerPoint</Application>
  <PresentationFormat>Widescreen</PresentationFormat>
  <Paragraphs>148</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Cambria Math</vt:lpstr>
      <vt:lpstr>Century Schoolbook</vt:lpstr>
      <vt:lpstr>Tahoma</vt:lpstr>
      <vt:lpstr>Times New Roman</vt:lpstr>
      <vt:lpstr>Verdana</vt:lpstr>
      <vt:lpstr>Wingdings 2</vt:lpstr>
      <vt:lpstr>View</vt:lpstr>
      <vt:lpstr>Xây dựng hệ thống hỏi đáp dựa trên cộng đồng</vt:lpstr>
      <vt:lpstr>CHƯƠNG 1: MỞ ĐẦU</vt:lpstr>
      <vt:lpstr>PowerPoint Presentation</vt:lpstr>
      <vt:lpstr>PowerPoint Presentation</vt:lpstr>
      <vt:lpstr>PowerPoint Presentation</vt:lpstr>
      <vt:lpstr>CHƯƠNG 2: XÂY DỰNG HỆ THỐNG </vt:lpstr>
      <vt:lpstr>Kiến Trúc Tổng Quan Của Hệ Thống </vt:lpstr>
      <vt:lpstr>Cơ Sở Dữ Liệu Hệ Thống</vt:lpstr>
      <vt:lpstr>Mô Hình Mean JS</vt:lpstr>
      <vt:lpstr>PowerPoint Presentation</vt:lpstr>
      <vt:lpstr>Kiến trúc tổng quan cơ chế trả lời tự động</vt:lpstr>
      <vt:lpstr>PowerPoint Presentation</vt:lpstr>
      <vt:lpstr>PowerPoint Presentation</vt:lpstr>
      <vt:lpstr>PowerPoint Presentation</vt:lpstr>
      <vt:lpstr>PowerPoint Presentation</vt:lpstr>
      <vt:lpstr>PowerPoint Presentation</vt:lpstr>
      <vt:lpstr>PowerPoint Presentation</vt:lpstr>
      <vt:lpstr>4.1 Tổng quan mô hình bộ đánh giá giải thuật phân loại câu hỏi </vt:lpstr>
      <vt:lpstr> Kết quả thử nghiệm  </vt:lpstr>
      <vt:lpstr>4.2 Bộ đánh giá mô-đun trả lời tự động</vt:lpstr>
      <vt:lpstr>PowerPoint Presentation</vt:lpstr>
      <vt:lpstr>Kết quả thực nghiệm</vt:lpstr>
      <vt:lpstr>CHƯƠNG 5– TỔNG KẾT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hệ thống hỏi đáp dựa trên cộng đồng</dc:title>
  <dc:creator>ngohungphuc</dc:creator>
  <cp:lastModifiedBy>ngohungphuc</cp:lastModifiedBy>
  <cp:revision>66</cp:revision>
  <dcterms:created xsi:type="dcterms:W3CDTF">2017-03-07T14:59:15Z</dcterms:created>
  <dcterms:modified xsi:type="dcterms:W3CDTF">2017-03-14T06:13:06Z</dcterms:modified>
</cp:coreProperties>
</file>