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07" r:id="rId1"/>
  </p:sldMasterIdLst>
  <p:sldIdLst>
    <p:sldId id="256" r:id="rId2"/>
    <p:sldId id="257" r:id="rId3"/>
    <p:sldId id="265" r:id="rId4"/>
    <p:sldId id="266" r:id="rId5"/>
    <p:sldId id="267" r:id="rId6"/>
    <p:sldId id="258" r:id="rId7"/>
    <p:sldId id="262" r:id="rId8"/>
    <p:sldId id="268" r:id="rId9"/>
    <p:sldId id="259" r:id="rId10"/>
    <p:sldId id="263" r:id="rId11"/>
    <p:sldId id="260" r:id="rId12"/>
    <p:sldId id="264" r:id="rId13"/>
    <p:sldId id="261"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24091A-53C6-413B-ACA2-50D8C00FFCBD}" type="datetimeFigureOut">
              <a:rPr lang="vi-VN" smtClean="0"/>
              <a:t>13/03/2017</a:t>
            </a:fld>
            <a:endParaRPr lang="vi-V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vi-V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B723F2F-7DF6-4053-987C-A100285839EE}" type="slidenum">
              <a:rPr lang="vi-VN" smtClean="0"/>
              <a:t>‹#›</a:t>
            </a:fld>
            <a:endParaRPr lang="vi-V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14267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091A-53C6-413B-ACA2-50D8C00FFCBD}" type="datetimeFigureOut">
              <a:rPr lang="vi-VN" smtClean="0"/>
              <a:t>13/03/2017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359735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091A-53C6-413B-ACA2-50D8C00FFCBD}" type="datetimeFigureOut">
              <a:rPr lang="vi-VN" smtClean="0"/>
              <a:t>13/03/2017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330449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4091A-53C6-413B-ACA2-50D8C00FFCBD}" type="datetimeFigureOut">
              <a:rPr lang="vi-VN" smtClean="0"/>
              <a:t>13/03/2017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125706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24091A-53C6-413B-ACA2-50D8C00FFCBD}" type="datetimeFigureOut">
              <a:rPr lang="vi-VN" smtClean="0"/>
              <a:t>13/03/2017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FB723F2F-7DF6-4053-987C-A100285839EE}" type="slidenum">
              <a:rPr lang="vi-VN" smtClean="0"/>
              <a:t>‹#›</a:t>
            </a:fld>
            <a:endParaRPr lang="vi-V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74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24091A-53C6-413B-ACA2-50D8C00FFCBD}" type="datetimeFigureOut">
              <a:rPr lang="vi-VN" smtClean="0"/>
              <a:t>13/03/2017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417617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24091A-53C6-413B-ACA2-50D8C00FFCBD}" type="datetimeFigureOut">
              <a:rPr lang="vi-VN" smtClean="0"/>
              <a:t>13/03/2017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155711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24091A-53C6-413B-ACA2-50D8C00FFCBD}" type="datetimeFigureOut">
              <a:rPr lang="vi-VN" smtClean="0"/>
              <a:t>13/03/2017</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314591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091A-53C6-413B-ACA2-50D8C00FFCBD}" type="datetimeFigureOut">
              <a:rPr lang="vi-VN" smtClean="0"/>
              <a:t>13/03/2017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41535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4091A-53C6-413B-ACA2-50D8C00FFCBD}" type="datetimeFigureOut">
              <a:rPr lang="vi-VN" smtClean="0"/>
              <a:t>13/03/2017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348328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4091A-53C6-413B-ACA2-50D8C00FFCBD}" type="datetimeFigureOut">
              <a:rPr lang="vi-VN" smtClean="0"/>
              <a:t>13/03/2017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FB723F2F-7DF6-4053-987C-A100285839EE}" type="slidenum">
              <a:rPr lang="vi-VN" smtClean="0"/>
              <a:t>‹#›</a:t>
            </a:fld>
            <a:endParaRPr lang="vi-VN"/>
          </a:p>
        </p:txBody>
      </p:sp>
    </p:spTree>
    <p:extLst>
      <p:ext uri="{BB962C8B-B14F-4D97-AF65-F5344CB8AC3E}">
        <p14:creationId xmlns:p14="http://schemas.microsoft.com/office/powerpoint/2010/main" val="273104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124091A-53C6-413B-ACA2-50D8C00FFCBD}" type="datetimeFigureOut">
              <a:rPr lang="vi-VN" smtClean="0"/>
              <a:t>13/03/2017</a:t>
            </a:fld>
            <a:endParaRPr lang="vi-V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vi-V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B723F2F-7DF6-4053-987C-A100285839EE}" type="slidenum">
              <a:rPr lang="vi-VN" smtClean="0"/>
              <a:t>‹#›</a:t>
            </a:fld>
            <a:endParaRPr lang="vi-VN"/>
          </a:p>
        </p:txBody>
      </p:sp>
    </p:spTree>
    <p:extLst>
      <p:ext uri="{BB962C8B-B14F-4D97-AF65-F5344CB8AC3E}">
        <p14:creationId xmlns:p14="http://schemas.microsoft.com/office/powerpoint/2010/main" val="26234536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60696"/>
            <a:ext cx="8825658" cy="3329581"/>
          </a:xfrm>
        </p:spPr>
        <p:txBody>
          <a:bodyPr/>
          <a:lstStyle/>
          <a:p>
            <a:r>
              <a:rPr lang="en-US" smtClean="0">
                <a:latin typeface="Times New Roman" panose="02020603050405020304" pitchFamily="18" charset="0"/>
                <a:cs typeface="Times New Roman" panose="02020603050405020304" pitchFamily="18" charset="0"/>
              </a:rPr>
              <a:t>Xây dựng hệ thống hỏi đáp dựa trên cộng đồng</a:t>
            </a:r>
            <a:endParaRPr lang="vi-VN">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smtClean="0">
                <a:solidFill>
                  <a:schemeClr val="tx1"/>
                </a:solidFill>
                <a:latin typeface="Times New Roman" panose="02020603050405020304" pitchFamily="18" charset="0"/>
                <a:cs typeface="Times New Roman" panose="02020603050405020304" pitchFamily="18" charset="0"/>
              </a:rPr>
              <a:t>Ngô Hùng Phúc-51303129</a:t>
            </a:r>
          </a:p>
          <a:p>
            <a:pPr algn="r"/>
            <a:r>
              <a:rPr lang="en-US" smtClean="0">
                <a:solidFill>
                  <a:schemeClr val="tx1"/>
                </a:solidFill>
                <a:latin typeface="Times New Roman" panose="02020603050405020304" pitchFamily="18" charset="0"/>
                <a:cs typeface="Times New Roman" panose="02020603050405020304" pitchFamily="18" charset="0"/>
              </a:rPr>
              <a:t>Nguyễn nhật nguyên - 51303352</a:t>
            </a:r>
            <a:endParaRPr lang="vi-V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9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1" y="148397"/>
            <a:ext cx="9692640" cy="1325562"/>
          </a:xfrm>
        </p:spPr>
        <p:txBody>
          <a:bodyPr/>
          <a:lstStyle/>
          <a:p>
            <a:r>
              <a:rPr lang="en-US">
                <a:latin typeface="Times New Roman" panose="02020603050405020304" pitchFamily="18" charset="0"/>
                <a:cs typeface="Times New Roman" panose="02020603050405020304" pitchFamily="18" charset="0"/>
              </a:rPr>
              <a:t>Kiến trúc tổng quan cơ chế trả lời tự động</a:t>
            </a:r>
            <a:endParaRPr lang="vi-VN">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01" y="1473959"/>
            <a:ext cx="11778017" cy="5384041"/>
          </a:xfrm>
          <a:prstGeom prst="rect">
            <a:avLst/>
          </a:prstGeom>
          <a:noFill/>
          <a:ln>
            <a:noFill/>
          </a:ln>
        </p:spPr>
      </p:pic>
    </p:spTree>
    <p:extLst>
      <p:ext uri="{BB962C8B-B14F-4D97-AF65-F5344CB8AC3E}">
        <p14:creationId xmlns:p14="http://schemas.microsoft.com/office/powerpoint/2010/main" val="2703463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CHƯƠNG 4–NGHIÊN CỨU THỰC NGHIỆM</a:t>
            </a:r>
            <a:r>
              <a:rPr lang="vi-VN" b="1"/>
              <a:t/>
            </a:r>
            <a:br>
              <a:rPr lang="vi-VN" b="1"/>
            </a:br>
            <a:endParaRPr lang="vi-VN"/>
          </a:p>
        </p:txBody>
      </p:sp>
      <p:sp>
        <p:nvSpPr>
          <p:cNvPr id="3" name="Content Placeholder 2"/>
          <p:cNvSpPr>
            <a:spLocks noGrp="1"/>
          </p:cNvSpPr>
          <p:nvPr>
            <p:ph idx="1"/>
          </p:nvPr>
        </p:nvSpPr>
        <p:spPr/>
        <p:txBody>
          <a:bodyPr>
            <a:normAutofit/>
          </a:bodyPr>
          <a:lstStyle/>
          <a:p>
            <a:r>
              <a:rPr lang="en-US" sz="2800">
                <a:latin typeface="Times New Roman" panose="02020603050405020304" pitchFamily="18" charset="0"/>
                <a:cs typeface="Times New Roman" panose="02020603050405020304" pitchFamily="18" charset="0"/>
              </a:rPr>
              <a:t>Bộ đánh giá giải thuật phân loại câu </a:t>
            </a:r>
            <a:r>
              <a:rPr lang="en-US" sz="2800" smtClean="0">
                <a:latin typeface="Times New Roman" panose="02020603050405020304" pitchFamily="18" charset="0"/>
                <a:cs typeface="Times New Roman" panose="02020603050405020304" pitchFamily="18" charset="0"/>
              </a:rPr>
              <a:t>hỏi</a:t>
            </a:r>
            <a:endParaRPr lang="vi-VN" sz="2800" smtClean="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Xây dựng bộ đánh giá giải thuật phân loại câu </a:t>
            </a:r>
            <a:r>
              <a:rPr lang="en-US" sz="2800" smtClean="0">
                <a:latin typeface="Times New Roman" panose="02020603050405020304" pitchFamily="18" charset="0"/>
                <a:cs typeface="Times New Roman" panose="02020603050405020304" pitchFamily="18" charset="0"/>
              </a:rPr>
              <a:t>hỏi</a:t>
            </a:r>
            <a:endParaRPr lang="vi-VN" sz="2800" smtClean="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Kết quả thử </a:t>
            </a:r>
            <a:r>
              <a:rPr lang="en-US" sz="2800" smtClean="0">
                <a:latin typeface="Times New Roman" panose="02020603050405020304" pitchFamily="18" charset="0"/>
                <a:cs typeface="Times New Roman" panose="02020603050405020304" pitchFamily="18" charset="0"/>
              </a:rPr>
              <a:t>nghiệm</a:t>
            </a:r>
            <a:endParaRPr lang="vi-VN" sz="2800" smtClean="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Bộ đánh giá mô-đun trả lời tự </a:t>
            </a:r>
            <a:r>
              <a:rPr lang="en-US" sz="2800" smtClean="0">
                <a:latin typeface="Times New Roman" panose="02020603050405020304" pitchFamily="18" charset="0"/>
                <a:cs typeface="Times New Roman" panose="02020603050405020304" pitchFamily="18" charset="0"/>
              </a:rPr>
              <a:t>động</a:t>
            </a:r>
          </a:p>
          <a:p>
            <a:r>
              <a:rPr lang="en-US" sz="2800">
                <a:latin typeface="Times New Roman" panose="02020603050405020304" pitchFamily="18" charset="0"/>
                <a:cs typeface="Times New Roman" panose="02020603050405020304" pitchFamily="18" charset="0"/>
              </a:rPr>
              <a:t>Xây dựng bộ đánh giá mô-đun trả lời tự </a:t>
            </a:r>
            <a:r>
              <a:rPr lang="en-US" sz="2800" smtClean="0">
                <a:latin typeface="Times New Roman" panose="02020603050405020304" pitchFamily="18" charset="0"/>
                <a:cs typeface="Times New Roman" panose="02020603050405020304" pitchFamily="18" charset="0"/>
              </a:rPr>
              <a:t>động</a:t>
            </a:r>
          </a:p>
          <a:p>
            <a:r>
              <a:rPr lang="en-US" sz="2800">
                <a:latin typeface="Times New Roman" panose="02020603050405020304" pitchFamily="18" charset="0"/>
                <a:cs typeface="Times New Roman" panose="02020603050405020304" pitchFamily="18" charset="0"/>
              </a:rPr>
              <a:t>Kế hoạch thử nghiệm </a:t>
            </a:r>
            <a:r>
              <a:rPr lang="en-US" sz="2800" smtClean="0">
                <a:latin typeface="Times New Roman" panose="02020603050405020304" pitchFamily="18" charset="0"/>
                <a:cs typeface="Times New Roman" panose="02020603050405020304" pitchFamily="18" charset="0"/>
              </a:rPr>
              <a:t>mô hình 1n gram và 2n gram</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966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Tổng quan mô hình bộ dánh giá giải thuật phân loại câu hỏi</a:t>
            </a:r>
            <a:r>
              <a:rPr lang="vi-VN"/>
              <a:t/>
            </a:r>
            <a:br>
              <a:rPr lang="vi-VN"/>
            </a:br>
            <a:endParaRPr lang="vi-VN"/>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2322" y="1337481"/>
            <a:ext cx="8256896" cy="5363570"/>
          </a:xfrm>
          <a:prstGeom prst="rect">
            <a:avLst/>
          </a:prstGeom>
          <a:noFill/>
          <a:ln>
            <a:noFill/>
          </a:ln>
        </p:spPr>
      </p:pic>
    </p:spTree>
    <p:extLst>
      <p:ext uri="{BB962C8B-B14F-4D97-AF65-F5344CB8AC3E}">
        <p14:creationId xmlns:p14="http://schemas.microsoft.com/office/powerpoint/2010/main" val="3526157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CHƯƠNG 5– TỔNG KẾT</a:t>
            </a:r>
            <a:r>
              <a:rPr lang="vi-VN" b="1">
                <a:latin typeface="Times New Roman" panose="02020603050405020304" pitchFamily="18" charset="0"/>
                <a:cs typeface="Times New Roman" panose="02020603050405020304" pitchFamily="18" charset="0"/>
              </a:rPr>
              <a:t/>
            </a:r>
            <a:br>
              <a:rPr lang="vi-VN" b="1">
                <a:latin typeface="Times New Roman" panose="02020603050405020304" pitchFamily="18" charset="0"/>
                <a:cs typeface="Times New Roman" panose="02020603050405020304" pitchFamily="18" charset="0"/>
              </a:rPr>
            </a:b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800">
                <a:latin typeface="Times New Roman" panose="02020603050405020304" pitchFamily="18" charset="0"/>
                <a:cs typeface="Times New Roman" panose="02020603050405020304" pitchFamily="18" charset="0"/>
              </a:rPr>
              <a:t>Các vấn đề đã làm được:</a:t>
            </a:r>
            <a:endParaRPr lang="vi-VN"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Các vấn đề chưa làm được:</a:t>
            </a:r>
            <a:endParaRPr lang="vi-VN"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Hướng phát triển cho tương </a:t>
            </a:r>
            <a:r>
              <a:rPr lang="en-US" sz="2800" smtClean="0">
                <a:latin typeface="Times New Roman" panose="02020603050405020304" pitchFamily="18" charset="0"/>
                <a:cs typeface="Times New Roman" panose="02020603050405020304" pitchFamily="18" charset="0"/>
              </a:rPr>
              <a:t>lai</a:t>
            </a:r>
            <a:endParaRPr lang="vi-VN" sz="2800">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2787953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latin typeface="Times New Roman" panose="02020603050405020304" pitchFamily="18" charset="0"/>
                <a:cs typeface="Times New Roman" panose="02020603050405020304" pitchFamily="18" charset="0"/>
              </a:rPr>
              <a:t>CHƯƠNG 1: MỞ ĐẦU</a:t>
            </a:r>
            <a:endParaRPr lang="vi-VN" sz="3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b="1" smtClean="0">
                <a:latin typeface="Times New Roman" panose="02020603050405020304" pitchFamily="18" charset="0"/>
                <a:cs typeface="Times New Roman" panose="02020603050405020304" pitchFamily="18" charset="0"/>
              </a:rPr>
              <a:t>1.Giới </a:t>
            </a:r>
            <a:r>
              <a:rPr lang="en-US" sz="2000" b="1">
                <a:latin typeface="Times New Roman" panose="02020603050405020304" pitchFamily="18" charset="0"/>
                <a:cs typeface="Times New Roman" panose="02020603050405020304" pitchFamily="18" charset="0"/>
              </a:rPr>
              <a:t>Thiệu Hệ Thống Hỏi Đáp Tự </a:t>
            </a:r>
            <a:r>
              <a:rPr lang="en-US" sz="2000" b="1" smtClean="0">
                <a:latin typeface="Times New Roman" panose="02020603050405020304" pitchFamily="18" charset="0"/>
                <a:cs typeface="Times New Roman" panose="02020603050405020304" pitchFamily="18" charset="0"/>
              </a:rPr>
              <a:t>Động</a:t>
            </a:r>
            <a:r>
              <a:rPr lang="en-US" sz="2000" smtClean="0">
                <a:latin typeface="Times New Roman" panose="02020603050405020304" pitchFamily="18" charset="0"/>
                <a:cs typeface="Times New Roman" panose="02020603050405020304" pitchFamily="18" charset="0"/>
              </a:rPr>
              <a:t>:</a:t>
            </a:r>
          </a:p>
          <a:p>
            <a:pPr marL="548640" lvl="2" indent="0">
              <a:lnSpc>
                <a:spcPct val="170000"/>
              </a:lnSpc>
              <a:buNone/>
            </a:pPr>
            <a:r>
              <a:rPr lang="en-US" sz="1900" smtClean="0">
                <a:latin typeface="Times New Roman" panose="02020603050405020304" pitchFamily="18" charset="0"/>
                <a:cs typeface="Times New Roman" panose="02020603050405020304" pitchFamily="18" charset="0"/>
              </a:rPr>
              <a:t>Ngày </a:t>
            </a:r>
            <a:r>
              <a:rPr lang="en-US" sz="1900">
                <a:latin typeface="Times New Roman" panose="02020603050405020304" pitchFamily="18" charset="0"/>
                <a:cs typeface="Times New Roman" panose="02020603050405020304" pitchFamily="18" charset="0"/>
              </a:rPr>
              <a:t>nay hệ thống internet phát triển với một </a:t>
            </a:r>
            <a:r>
              <a:rPr lang="en-US" sz="1900">
                <a:latin typeface="Times New Roman" panose="02020603050405020304" pitchFamily="18" charset="0"/>
                <a:cs typeface="Times New Roman" panose="02020603050405020304" pitchFamily="18" charset="0"/>
              </a:rPr>
              <a:t>khối </a:t>
            </a:r>
            <a:r>
              <a:rPr lang="en-US" sz="1900" smtClean="0">
                <a:latin typeface="Times New Roman" panose="02020603050405020304" pitchFamily="18" charset="0"/>
                <a:cs typeface="Times New Roman" panose="02020603050405020304" pitchFamily="18" charset="0"/>
              </a:rPr>
              <a:t>lượng </a:t>
            </a:r>
            <a:r>
              <a:rPr lang="en-US" sz="1900">
                <a:latin typeface="Times New Roman" panose="02020603050405020304" pitchFamily="18" charset="0"/>
                <a:cs typeface="Times New Roman" panose="02020603050405020304" pitchFamily="18" charset="0"/>
              </a:rPr>
              <a:t>dữ liệu khổng lồ dẫn đến việc tìm </a:t>
            </a:r>
            <a:r>
              <a:rPr lang="en-US" sz="1900">
                <a:latin typeface="Times New Roman" panose="02020603050405020304" pitchFamily="18" charset="0"/>
                <a:cs typeface="Times New Roman" panose="02020603050405020304" pitchFamily="18" charset="0"/>
              </a:rPr>
              <a:t>kiếm </a:t>
            </a:r>
            <a:r>
              <a:rPr lang="en-US" sz="1900" smtClean="0">
                <a:latin typeface="Times New Roman" panose="02020603050405020304" pitchFamily="18" charset="0"/>
                <a:cs typeface="Times New Roman" panose="02020603050405020304" pitchFamily="18" charset="0"/>
              </a:rPr>
              <a:t>thông tin sẽ </a:t>
            </a:r>
            <a:r>
              <a:rPr lang="en-US" sz="1900">
                <a:latin typeface="Times New Roman" panose="02020603050405020304" pitchFamily="18" charset="0"/>
                <a:cs typeface="Times New Roman" panose="02020603050405020304" pitchFamily="18" charset="0"/>
              </a:rPr>
              <a:t>gặp khó khăn cùng với đó là </a:t>
            </a:r>
            <a:r>
              <a:rPr lang="en-US" sz="1900">
                <a:latin typeface="Times New Roman" panose="02020603050405020304" pitchFamily="18" charset="0"/>
                <a:cs typeface="Times New Roman" panose="02020603050405020304" pitchFamily="18" charset="0"/>
              </a:rPr>
              <a:t>sự </a:t>
            </a:r>
            <a:r>
              <a:rPr lang="en-US" sz="1900" smtClean="0">
                <a:latin typeface="Times New Roman" panose="02020603050405020304" pitchFamily="18" charset="0"/>
                <a:cs typeface="Times New Roman" panose="02020603050405020304" pitchFamily="18" charset="0"/>
              </a:rPr>
              <a:t>nguồn thông tin từ nhiều chiều </a:t>
            </a:r>
            <a:r>
              <a:rPr lang="en-US" sz="1900">
                <a:latin typeface="Times New Roman" panose="02020603050405020304" pitchFamily="18" charset="0"/>
                <a:cs typeface="Times New Roman" panose="02020603050405020304" pitchFamily="18" charset="0"/>
              </a:rPr>
              <a:t>cũng có thể dẫn tới việc nắm bắt sai thông </a:t>
            </a:r>
            <a:r>
              <a:rPr lang="en-US" sz="1900">
                <a:latin typeface="Times New Roman" panose="02020603050405020304" pitchFamily="18" charset="0"/>
                <a:cs typeface="Times New Roman" panose="02020603050405020304" pitchFamily="18" charset="0"/>
              </a:rPr>
              <a:t>tin</a:t>
            </a:r>
            <a:r>
              <a:rPr lang="en-US" sz="1900" smtClean="0">
                <a:latin typeface="Times New Roman" panose="02020603050405020304" pitchFamily="18" charset="0"/>
                <a:cs typeface="Times New Roman" panose="02020603050405020304" pitchFamily="18" charset="0"/>
              </a:rPr>
              <a:t>.</a:t>
            </a:r>
          </a:p>
          <a:p>
            <a:pPr marL="548640" lvl="2" indent="0">
              <a:buNone/>
            </a:pPr>
            <a:endParaRPr lang="en-US" sz="1900" smtClean="0">
              <a:latin typeface="Times New Roman" panose="02020603050405020304" pitchFamily="18" charset="0"/>
              <a:cs typeface="Times New Roman" panose="02020603050405020304" pitchFamily="18" charset="0"/>
            </a:endParaRPr>
          </a:p>
          <a:p>
            <a:pPr marL="548640" lvl="2" indent="0">
              <a:lnSpc>
                <a:spcPct val="170000"/>
              </a:lnSpc>
              <a:buNone/>
            </a:pPr>
            <a:r>
              <a:rPr lang="en-US" sz="1900">
                <a:latin typeface="Times New Roman" panose="02020603050405020304" pitchFamily="18" charset="0"/>
                <a:cs typeface="Times New Roman" panose="02020603050405020304" pitchFamily="18" charset="0"/>
              </a:rPr>
              <a:t>Thông tin tìm kiếm đôi khỉ chỉ dừng ở mức tài liệu nghiên cứu, còn hệ thống hỏi đáp sẽ cho ta một câu trả lời ngắn gọn nhất có thể và đôi khi là 1 hướng giải quyết vấn đề từ những người đi trước.</a:t>
            </a:r>
            <a:endParaRPr lang="vi-VN" sz="1900">
              <a:latin typeface="Times New Roman" panose="02020603050405020304" pitchFamily="18" charset="0"/>
              <a:cs typeface="Times New Roman" panose="02020603050405020304" pitchFamily="18" charset="0"/>
            </a:endParaRPr>
          </a:p>
          <a:p>
            <a:pPr marL="548640" lvl="2" indent="0">
              <a:buNone/>
            </a:pPr>
            <a:endParaRPr lang="vi-VN" sz="2800"/>
          </a:p>
          <a:p>
            <a:pPr marL="571500" indent="-571500">
              <a:buFont typeface="+mj-lt"/>
              <a:buAutoNum type="romanUcPeriod"/>
            </a:pPr>
            <a:endParaRPr lang="en-US" sz="3000" smtClean="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z="300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z="3000" smtClean="0">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z="30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882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67" y="0"/>
            <a:ext cx="9692640" cy="1325562"/>
          </a:xfrm>
        </p:spPr>
        <p:txBody>
          <a:bodyPr/>
          <a:lstStyle/>
          <a:p>
            <a:endParaRPr lang="vi-VN"/>
          </a:p>
        </p:txBody>
      </p:sp>
      <p:sp>
        <p:nvSpPr>
          <p:cNvPr id="3" name="Content Placeholder 2"/>
          <p:cNvSpPr>
            <a:spLocks noGrp="1"/>
          </p:cNvSpPr>
          <p:nvPr>
            <p:ph idx="1"/>
          </p:nvPr>
        </p:nvSpPr>
        <p:spPr>
          <a:xfrm>
            <a:off x="754515" y="1645420"/>
            <a:ext cx="8933143" cy="4351337"/>
          </a:xfrm>
        </p:spPr>
        <p:txBody>
          <a:bodyPr>
            <a:normAutofit fontScale="92500" lnSpcReduction="10000"/>
          </a:bodyPr>
          <a:lstStyle/>
          <a:p>
            <a:pPr marL="0" indent="0">
              <a:buNone/>
            </a:pPr>
            <a:r>
              <a:rPr lang="en-US" sz="2600" b="1">
                <a:latin typeface="Times New Roman" panose="02020603050405020304" pitchFamily="18" charset="0"/>
                <a:cs typeface="Times New Roman" panose="02020603050405020304" pitchFamily="18" charset="0"/>
              </a:rPr>
              <a:t>Hệ </a:t>
            </a:r>
            <a:r>
              <a:rPr lang="en-US" sz="2200" b="1">
                <a:latin typeface="Times New Roman" panose="02020603050405020304" pitchFamily="18" charset="0"/>
                <a:cs typeface="Times New Roman" panose="02020603050405020304" pitchFamily="18" charset="0"/>
              </a:rPr>
              <a:t>thống</a:t>
            </a:r>
            <a:r>
              <a:rPr lang="en-US" sz="2600" b="1">
                <a:latin typeface="Times New Roman" panose="02020603050405020304" pitchFamily="18" charset="0"/>
                <a:cs typeface="Times New Roman" panose="02020603050405020304" pitchFamily="18" charset="0"/>
              </a:rPr>
              <a:t> hỏi đáp là gì:</a:t>
            </a:r>
            <a:endParaRPr lang="vi-VN" sz="2600" b="1">
              <a:latin typeface="Times New Roman" panose="02020603050405020304" pitchFamily="18" charset="0"/>
              <a:cs typeface="Times New Roman" panose="02020603050405020304" pitchFamily="18" charset="0"/>
            </a:endParaRPr>
          </a:p>
          <a:p>
            <a:pPr marL="274320" lvl="1" indent="0">
              <a:lnSpc>
                <a:spcPct val="150000"/>
              </a:lnSpc>
              <a:buNone/>
            </a:pPr>
            <a:r>
              <a:rPr lang="en-US" sz="1900">
                <a:latin typeface="Times New Roman" panose="02020603050405020304" pitchFamily="18" charset="0"/>
                <a:cs typeface="Times New Roman" panose="02020603050405020304" pitchFamily="18" charset="0"/>
              </a:rPr>
              <a:t>Hệ thống hỏi đáp là hệ thống cho phép người dùng đặt câu hỏi và nhận được câu trả lời về những vấn đề mà họ đang gặp khó khăn và chưa tìm ra hướng </a:t>
            </a:r>
            <a:r>
              <a:rPr lang="en-US" sz="1900">
                <a:latin typeface="Times New Roman" panose="02020603050405020304" pitchFamily="18" charset="0"/>
                <a:cs typeface="Times New Roman" panose="02020603050405020304" pitchFamily="18" charset="0"/>
              </a:rPr>
              <a:t>giải </a:t>
            </a:r>
            <a:r>
              <a:rPr lang="en-US" sz="1900" smtClean="0">
                <a:latin typeface="Times New Roman" panose="02020603050405020304" pitchFamily="18" charset="0"/>
                <a:cs typeface="Times New Roman" panose="02020603050405020304" pitchFamily="18" charset="0"/>
              </a:rPr>
              <a:t>quyết đồng thời là </a:t>
            </a:r>
            <a:r>
              <a:rPr lang="en-US" sz="1900">
                <a:latin typeface="Times New Roman" panose="02020603050405020304" pitchFamily="18" charset="0"/>
                <a:cs typeface="Times New Roman" panose="02020603050405020304" pitchFamily="18" charset="0"/>
              </a:rPr>
              <a:t>nơi tập trung các </a:t>
            </a:r>
            <a:r>
              <a:rPr lang="en-US" sz="1900">
                <a:latin typeface="Times New Roman" panose="02020603050405020304" pitchFamily="18" charset="0"/>
                <a:cs typeface="Times New Roman" panose="02020603050405020304" pitchFamily="18" charset="0"/>
              </a:rPr>
              <a:t>kiến </a:t>
            </a:r>
            <a:r>
              <a:rPr lang="en-US" sz="1900" smtClean="0">
                <a:latin typeface="Times New Roman" panose="02020603050405020304" pitchFamily="18" charset="0"/>
                <a:cs typeface="Times New Roman" panose="02020603050405020304" pitchFamily="18" charset="0"/>
              </a:rPr>
              <a:t>thứ, đồng thời cũng </a:t>
            </a:r>
            <a:r>
              <a:rPr lang="en-US" sz="1900">
                <a:latin typeface="Times New Roman" panose="02020603050405020304" pitchFamily="18" charset="0"/>
                <a:cs typeface="Times New Roman" panose="02020603050405020304" pitchFamily="18" charset="0"/>
              </a:rPr>
              <a:t>là thế giới thông tin mở và là kho tàng </a:t>
            </a:r>
            <a:r>
              <a:rPr lang="en-US" sz="1900">
                <a:latin typeface="Times New Roman" panose="02020603050405020304" pitchFamily="18" charset="0"/>
                <a:cs typeface="Times New Roman" panose="02020603050405020304" pitchFamily="18" charset="0"/>
              </a:rPr>
              <a:t>kiến </a:t>
            </a:r>
            <a:r>
              <a:rPr lang="en-US" sz="1900" smtClean="0">
                <a:latin typeface="Times New Roman" panose="02020603050405020304" pitchFamily="18" charset="0"/>
                <a:cs typeface="Times New Roman" panose="02020603050405020304" pitchFamily="18" charset="0"/>
              </a:rPr>
              <a:t>thức.</a:t>
            </a:r>
          </a:p>
          <a:p>
            <a:pPr marL="274320" lvl="1" indent="0">
              <a:lnSpc>
                <a:spcPct val="150000"/>
              </a:lnSpc>
              <a:buNone/>
            </a:pPr>
            <a:r>
              <a:rPr lang="en-US" sz="1900" smtClean="0">
                <a:latin typeface="Times New Roman" panose="02020603050405020304" pitchFamily="18" charset="0"/>
                <a:cs typeface="Times New Roman" panose="02020603050405020304" pitchFamily="18" charset="0"/>
              </a:rPr>
              <a:t>Có 2 hệ thống hỏi đáp:</a:t>
            </a:r>
          </a:p>
          <a:p>
            <a:pPr lvl="1">
              <a:lnSpc>
                <a:spcPct val="160000"/>
              </a:lnSpc>
            </a:pPr>
            <a:r>
              <a:rPr lang="en-US" sz="1900">
                <a:latin typeface="Times New Roman" panose="02020603050405020304" pitchFamily="18" charset="0"/>
                <a:cs typeface="Times New Roman" panose="02020603050405020304" pitchFamily="18" charset="0"/>
              </a:rPr>
              <a:t>Hỏi đáp dựa trên cộng đồng (Community Question Answering System): dữ liệu được thu thập chủ yếu từ những cơ sở tri thức trên internet để xây dựng nên hệ thống.</a:t>
            </a:r>
            <a:endParaRPr lang="vi-VN" sz="1900">
              <a:latin typeface="Times New Roman" panose="02020603050405020304" pitchFamily="18" charset="0"/>
              <a:cs typeface="Times New Roman" panose="02020603050405020304" pitchFamily="18" charset="0"/>
            </a:endParaRPr>
          </a:p>
          <a:p>
            <a:pPr lvl="1">
              <a:lnSpc>
                <a:spcPct val="160000"/>
              </a:lnSpc>
            </a:pPr>
            <a:r>
              <a:rPr lang="en-US" sz="1900">
                <a:latin typeface="Times New Roman" panose="02020603050405020304" pitchFamily="18" charset="0"/>
                <a:cs typeface="Times New Roman" panose="02020603050405020304" pitchFamily="18" charset="0"/>
              </a:rPr>
              <a:t>Hỏi đáp dựa trên bộ sinh (Generative Question Answering System): Câu trả lời sẽ tự động được sinh ra đáp ứng nhu cầu hỏi đáp được xây dựng từ các tri thức có sẵn và sinh ra câu trả lời.</a:t>
            </a:r>
            <a:endParaRPr lang="vi-VN" sz="1900">
              <a:latin typeface="Times New Roman" panose="02020603050405020304" pitchFamily="18" charset="0"/>
              <a:cs typeface="Times New Roman" panose="02020603050405020304" pitchFamily="18" charset="0"/>
            </a:endParaRPr>
          </a:p>
          <a:p>
            <a:pPr marL="274320" lvl="1" indent="0">
              <a:lnSpc>
                <a:spcPct val="150000"/>
              </a:lnSpc>
              <a:buNone/>
            </a:pPr>
            <a:endParaRPr lang="en-US" sz="2000" smtClean="0">
              <a:latin typeface="Times New Roman" panose="02020603050405020304" pitchFamily="18" charset="0"/>
              <a:cs typeface="Times New Roman" panose="02020603050405020304" pitchFamily="18" charset="0"/>
            </a:endParaRPr>
          </a:p>
          <a:p>
            <a:pPr marL="845820" lvl="1" indent="-571500">
              <a:buFont typeface="+mj-lt"/>
              <a:buAutoNum type="romanUcPeriod"/>
            </a:pPr>
            <a:endParaRPr lang="en-US">
              <a:latin typeface="Times New Roman" panose="02020603050405020304" pitchFamily="18" charset="0"/>
              <a:cs typeface="Times New Roman" panose="02020603050405020304" pitchFamily="18" charset="0"/>
            </a:endParaRPr>
          </a:p>
          <a:p>
            <a:pPr marL="571500" indent="-571500">
              <a:buFont typeface="+mj-lt"/>
              <a:buAutoNum type="romanUcPeriod"/>
            </a:pPr>
            <a:endParaRPr lang="en-US" smtClean="0">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3776775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en-US" sz="2400" b="1" smtClean="0">
                <a:latin typeface="Times New Roman" panose="02020603050405020304" pitchFamily="18" charset="0"/>
                <a:cs typeface="Times New Roman" panose="02020603050405020304" pitchFamily="18" charset="0"/>
              </a:rPr>
              <a:t>Ý </a:t>
            </a:r>
            <a:r>
              <a:rPr lang="en-US" sz="2400" b="1">
                <a:latin typeface="Times New Roman" panose="02020603050405020304" pitchFamily="18" charset="0"/>
                <a:cs typeface="Times New Roman" panose="02020603050405020304" pitchFamily="18" charset="0"/>
              </a:rPr>
              <a:t>nghĩa hệ thống hỏi đáp và nhu cầu xã hội: </a:t>
            </a:r>
            <a:endParaRPr lang="vi-VN" sz="2400" b="1">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Là nơi tập trung các giải quyết các vấn đề khó khăn hoặc thắc mắc,góp ý của các bạn sinh viên.</a:t>
            </a:r>
          </a:p>
          <a:p>
            <a:r>
              <a:rPr lang="en-US">
                <a:latin typeface="Times New Roman" panose="02020603050405020304" pitchFamily="18" charset="0"/>
                <a:cs typeface="Times New Roman" panose="02020603050405020304" pitchFamily="18" charset="0"/>
              </a:rPr>
              <a:t> Hệ thống cho phép sinh viên đặt và trả lời các </a:t>
            </a:r>
            <a:r>
              <a:rPr lang="en-US">
                <a:latin typeface="Times New Roman" panose="02020603050405020304" pitchFamily="18" charset="0"/>
                <a:cs typeface="Times New Roman" panose="02020603050405020304" pitchFamily="18" charset="0"/>
              </a:rPr>
              <a:t>câu </a:t>
            </a:r>
            <a:r>
              <a:rPr lang="en-US" smtClean="0">
                <a:latin typeface="Times New Roman" panose="02020603050405020304" pitchFamily="18" charset="0"/>
                <a:cs typeface="Times New Roman" panose="02020603050405020304" pitchFamily="18" charset="0"/>
              </a:rPr>
              <a:t>hỏi và sẽ là kênh thông tin kết nối giữa nhà trường và các bạn sinh viên.</a:t>
            </a:r>
          </a:p>
          <a:p>
            <a:r>
              <a:rPr lang="en-US" smtClean="0">
                <a:latin typeface="Times New Roman" panose="02020603050405020304" pitchFamily="18" charset="0"/>
                <a:cs typeface="Times New Roman" panose="02020603050405020304" pitchFamily="18" charset="0"/>
              </a:rPr>
              <a:t>Một địa chỉ đáng tin cậy và tập trung thông tin cho toàn thể sinh viên trường Đại Học Tôn Đức Thắng.</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47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a:xfrm>
            <a:off x="415710" y="1801504"/>
            <a:ext cx="9342439" cy="4351337"/>
          </a:xfrm>
        </p:spPr>
        <p:txBody>
          <a:bodyPr>
            <a:normAutofit fontScale="92500" lnSpcReduction="10000"/>
          </a:bodyPr>
          <a:lstStyle/>
          <a:p>
            <a:pPr marL="548640" lvl="2" indent="0">
              <a:buNone/>
            </a:pPr>
            <a:r>
              <a:rPr lang="en-US" sz="2200" b="1" smtClean="0">
                <a:latin typeface="Times New Roman" panose="02020603050405020304" pitchFamily="18" charset="0"/>
                <a:cs typeface="Times New Roman" panose="02020603050405020304" pitchFamily="18" charset="0"/>
              </a:rPr>
              <a:t>2. Mục </a:t>
            </a:r>
            <a:r>
              <a:rPr lang="en-US" sz="2200" b="1">
                <a:latin typeface="Times New Roman" panose="02020603050405020304" pitchFamily="18" charset="0"/>
                <a:cs typeface="Times New Roman" panose="02020603050405020304" pitchFamily="18" charset="0"/>
              </a:rPr>
              <a:t>đích </a:t>
            </a:r>
            <a:r>
              <a:rPr lang="en-US" sz="2200" b="1">
                <a:latin typeface="Times New Roman" panose="02020603050405020304" pitchFamily="18" charset="0"/>
                <a:cs typeface="Times New Roman" panose="02020603050405020304" pitchFamily="18" charset="0"/>
              </a:rPr>
              <a:t>đề </a:t>
            </a:r>
            <a:r>
              <a:rPr lang="en-US" sz="2200" b="1" smtClean="0">
                <a:latin typeface="Times New Roman" panose="02020603050405020304" pitchFamily="18" charset="0"/>
                <a:cs typeface="Times New Roman" panose="02020603050405020304" pitchFamily="18" charset="0"/>
              </a:rPr>
              <a:t>tài</a:t>
            </a:r>
          </a:p>
          <a:p>
            <a:pPr lvl="2">
              <a:lnSpc>
                <a:spcPct val="150000"/>
              </a:lnSpc>
            </a:pPr>
            <a:r>
              <a:rPr lang="en-US" sz="1800">
                <a:latin typeface="Times New Roman" panose="02020603050405020304" pitchFamily="18" charset="0"/>
                <a:cs typeface="Times New Roman" panose="02020603050405020304" pitchFamily="18" charset="0"/>
              </a:rPr>
              <a:t>Tạo ra diễn đàn kết nối giữa sinh viên và nhà trường, thông qua website và ứng dụng điện thoại trên nền tảng Android. Là nơi cung cấp lời, trao đổi, giải đáp các thắc mắc của các bạn sinh viên, hỗ trợ sinh viên tìm kiếm thông tin một cách nhanh chóng và chính xác nhất.</a:t>
            </a:r>
            <a:endParaRPr lang="vi-VN" sz="1800">
              <a:latin typeface="Times New Roman" panose="02020603050405020304" pitchFamily="18" charset="0"/>
              <a:cs typeface="Times New Roman" panose="02020603050405020304" pitchFamily="18" charset="0"/>
            </a:endParaRPr>
          </a:p>
          <a:p>
            <a:pPr lvl="2">
              <a:lnSpc>
                <a:spcPct val="150000"/>
              </a:lnSpc>
            </a:pPr>
            <a:r>
              <a:rPr lang="en-US" sz="1800">
                <a:latin typeface="Times New Roman" panose="02020603050405020304" pitchFamily="18" charset="0"/>
                <a:cs typeface="Times New Roman" panose="02020603050405020304" pitchFamily="18" charset="0"/>
              </a:rPr>
              <a:t>Nghiên cứu hệ thống Question Answering và cách hiện thực một hệ thống trả lời tự động áp dụng cho sinh viên trường Đại Học Tôn Đức Thắng nói riêng và có thể mở rộng cho toàn thể xã hội sử dụng từ cơ sở dữ liệu của diễn đàn.</a:t>
            </a:r>
            <a:endParaRPr lang="vi-VN" sz="1800">
              <a:latin typeface="Times New Roman" panose="02020603050405020304" pitchFamily="18" charset="0"/>
              <a:cs typeface="Times New Roman" panose="02020603050405020304" pitchFamily="18" charset="0"/>
            </a:endParaRPr>
          </a:p>
          <a:p>
            <a:pPr marL="548640" lvl="2" indent="0">
              <a:buNone/>
            </a:pPr>
            <a:r>
              <a:rPr lang="en-US" sz="2200" b="1" smtClean="0">
                <a:latin typeface="Times New Roman" panose="02020603050405020304" pitchFamily="18" charset="0"/>
                <a:cs typeface="Times New Roman" panose="02020603050405020304" pitchFamily="18" charset="0"/>
              </a:rPr>
              <a:t>3. Đối </a:t>
            </a:r>
            <a:r>
              <a:rPr lang="en-US" sz="2200" b="1">
                <a:latin typeface="Times New Roman" panose="02020603050405020304" pitchFamily="18" charset="0"/>
                <a:cs typeface="Times New Roman" panose="02020603050405020304" pitchFamily="18" charset="0"/>
              </a:rPr>
              <a:t>tượng và phạm vi </a:t>
            </a:r>
            <a:r>
              <a:rPr lang="en-US" sz="2200" b="1">
                <a:latin typeface="Times New Roman" panose="02020603050405020304" pitchFamily="18" charset="0"/>
                <a:cs typeface="Times New Roman" panose="02020603050405020304" pitchFamily="18" charset="0"/>
              </a:rPr>
              <a:t>nghiên </a:t>
            </a:r>
            <a:r>
              <a:rPr lang="en-US" sz="2200" b="1" smtClean="0">
                <a:latin typeface="Times New Roman" panose="02020603050405020304" pitchFamily="18" charset="0"/>
                <a:cs typeface="Times New Roman" panose="02020603050405020304" pitchFamily="18" charset="0"/>
              </a:rPr>
              <a:t>cứu</a:t>
            </a:r>
          </a:p>
          <a:p>
            <a:pPr lvl="2">
              <a:lnSpc>
                <a:spcPct val="150000"/>
              </a:lnSpc>
            </a:pPr>
            <a:r>
              <a:rPr lang="en-US" sz="1800">
                <a:latin typeface="Times New Roman" panose="02020603050405020304" pitchFamily="18" charset="0"/>
                <a:cs typeface="Times New Roman" panose="02020603050405020304" pitchFamily="18" charset="0"/>
              </a:rPr>
              <a:t>Nghiên cứu xây dựng diễn đàn.</a:t>
            </a:r>
            <a:endParaRPr lang="vi-VN" sz="1800">
              <a:latin typeface="Times New Roman" panose="02020603050405020304" pitchFamily="18" charset="0"/>
              <a:cs typeface="Times New Roman" panose="02020603050405020304" pitchFamily="18" charset="0"/>
            </a:endParaRPr>
          </a:p>
          <a:p>
            <a:pPr lvl="2">
              <a:lnSpc>
                <a:spcPct val="150000"/>
              </a:lnSpc>
            </a:pPr>
            <a:r>
              <a:rPr lang="en-US" sz="1800">
                <a:latin typeface="Times New Roman" panose="02020603050405020304" pitchFamily="18" charset="0"/>
                <a:cs typeface="Times New Roman" panose="02020603050405020304" pitchFamily="18" charset="0"/>
              </a:rPr>
              <a:t>Nghiên cứu xây dụng ứng dụng chạy trên nền tảng android.</a:t>
            </a:r>
            <a:endParaRPr lang="vi-VN" sz="1800">
              <a:latin typeface="Times New Roman" panose="02020603050405020304" pitchFamily="18" charset="0"/>
              <a:cs typeface="Times New Roman" panose="02020603050405020304" pitchFamily="18" charset="0"/>
            </a:endParaRPr>
          </a:p>
          <a:p>
            <a:pPr lvl="2">
              <a:lnSpc>
                <a:spcPct val="150000"/>
              </a:lnSpc>
            </a:pPr>
            <a:r>
              <a:rPr lang="en-US" sz="1800">
                <a:latin typeface="Times New Roman" panose="02020603050405020304" pitchFamily="18" charset="0"/>
                <a:cs typeface="Times New Roman" panose="02020603050405020304" pitchFamily="18" charset="0"/>
              </a:rPr>
              <a:t>Hệ thống tìm kiếm câu hỏi tương đương.</a:t>
            </a:r>
            <a:endParaRPr lang="vi-VN" sz="1800">
              <a:latin typeface="Times New Roman" panose="02020603050405020304" pitchFamily="18" charset="0"/>
              <a:cs typeface="Times New Roman" panose="02020603050405020304" pitchFamily="18" charset="0"/>
            </a:endParaRPr>
          </a:p>
          <a:p>
            <a:endParaRPr lang="vi-VN"/>
          </a:p>
        </p:txBody>
      </p:sp>
    </p:spTree>
    <p:extLst>
      <p:ext uri="{BB962C8B-B14F-4D97-AF65-F5344CB8AC3E}">
        <p14:creationId xmlns:p14="http://schemas.microsoft.com/office/powerpoint/2010/main" val="2557757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358" y="679658"/>
            <a:ext cx="9692640" cy="1325562"/>
          </a:xfrm>
        </p:spPr>
        <p:txBody>
          <a:bodyPr/>
          <a:lstStyle/>
          <a:p>
            <a:r>
              <a:rPr lang="en-US" sz="3800">
                <a:latin typeface="Times New Roman" panose="02020603050405020304" pitchFamily="18" charset="0"/>
                <a:cs typeface="Times New Roman" panose="02020603050405020304" pitchFamily="18" charset="0"/>
              </a:rPr>
              <a:t>CHƯƠNG</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2: XÂY </a:t>
            </a:r>
            <a:r>
              <a:rPr lang="en-US">
                <a:latin typeface="Times New Roman" panose="02020603050405020304" pitchFamily="18" charset="0"/>
                <a:cs typeface="Times New Roman" panose="02020603050405020304" pitchFamily="18" charset="0"/>
              </a:rPr>
              <a:t>DỰNG HỆ THỐNG</a:t>
            </a:r>
            <a:r>
              <a:rPr lang="vi-VN"/>
              <a:t/>
            </a:r>
            <a:br>
              <a:rPr lang="vi-VN"/>
            </a:br>
            <a:endParaRPr lang="vi-VN"/>
          </a:p>
        </p:txBody>
      </p:sp>
      <p:sp>
        <p:nvSpPr>
          <p:cNvPr id="3" name="Content Placeholder 2"/>
          <p:cNvSpPr>
            <a:spLocks noGrp="1"/>
          </p:cNvSpPr>
          <p:nvPr>
            <p:ph idx="1"/>
          </p:nvPr>
        </p:nvSpPr>
        <p:spPr/>
        <p:txBody>
          <a:bodyPr>
            <a:noAutofit/>
          </a:bodyPr>
          <a:lstStyle/>
          <a:p>
            <a:pPr marL="0" indent="0">
              <a:buNone/>
            </a:pPr>
            <a:r>
              <a:rPr lang="en-US" sz="2000" b="1" smtClean="0">
                <a:latin typeface="Times New Roman" panose="02020603050405020304" pitchFamily="18" charset="0"/>
                <a:cs typeface="Times New Roman" panose="02020603050405020304" pitchFamily="18" charset="0"/>
              </a:rPr>
              <a:t>1.Kiến </a:t>
            </a:r>
            <a:r>
              <a:rPr lang="en-US" sz="2000" b="1">
                <a:latin typeface="Times New Roman" panose="02020603050405020304" pitchFamily="18" charset="0"/>
                <a:cs typeface="Times New Roman" panose="02020603050405020304" pitchFamily="18" charset="0"/>
              </a:rPr>
              <a:t>trúc tổng quan của hệ </a:t>
            </a:r>
            <a:r>
              <a:rPr lang="en-US" sz="2000" b="1" smtClean="0">
                <a:latin typeface="Times New Roman" panose="02020603050405020304" pitchFamily="18" charset="0"/>
                <a:cs typeface="Times New Roman" panose="02020603050405020304" pitchFamily="18" charset="0"/>
              </a:rPr>
              <a:t>thống:</a:t>
            </a:r>
          </a:p>
          <a:p>
            <a:pPr marL="0" indent="0">
              <a:buNone/>
            </a:pPr>
            <a:r>
              <a:rPr lang="en-US">
                <a:latin typeface="Times New Roman" panose="02020603050405020304" pitchFamily="18" charset="0"/>
                <a:cs typeface="Times New Roman" panose="02020603050405020304" pitchFamily="18" charset="0"/>
              </a:rPr>
              <a:t>Hệ thống bao gồm 4 thành phần chính: </a:t>
            </a:r>
            <a:endParaRPr lang="vi-VN" b="1">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Web Client hay ứng dụng trên điện thoại di động là nơi hiển thì giao diện cho người dùng tương tác.</a:t>
            </a:r>
            <a:endParaRPr lang="vi-VN" b="1">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 Rest API là nơi tiếp nhận xử lý các yêu cầu từ người dùng như đăng nhập, đặt câu hỏi, tìm kiếm câu hỏi… </a:t>
            </a:r>
            <a:endParaRPr lang="vi-VN" b="1">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Mô đun trả lời tự động là nơi xử lý các câu hỏi, tìm ra câu hỏi tương tự và gửi về cho Rest API</a:t>
            </a:r>
            <a:endParaRPr lang="vi-VN" b="1">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 Database là nơi cung cấp dữ liệu như các câu hỏi, câu trả lời, thông tin người dùng…</a:t>
            </a:r>
            <a:endParaRPr lang="vi-VN" b="1">
              <a:latin typeface="Times New Roman" panose="02020603050405020304" pitchFamily="18" charset="0"/>
              <a:cs typeface="Times New Roman" panose="02020603050405020304" pitchFamily="18" charset="0"/>
            </a:endParaRPr>
          </a:p>
          <a:p>
            <a:endParaRPr lang="en-US" sz="2800" smtClean="0">
              <a:latin typeface="Times New Roman" panose="02020603050405020304" pitchFamily="18" charset="0"/>
              <a:cs typeface="Times New Roman" panose="02020603050405020304" pitchFamily="18" charset="0"/>
            </a:endParaRPr>
          </a:p>
          <a:p>
            <a:endParaRPr lang="en-US" sz="28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42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latin typeface="Times New Roman" panose="02020603050405020304" pitchFamily="18" charset="0"/>
                <a:cs typeface="Times New Roman" panose="02020603050405020304" pitchFamily="18" charset="0"/>
              </a:rPr>
              <a:t>Kiến </a:t>
            </a:r>
            <a:r>
              <a:rPr lang="en-US" sz="3800">
                <a:latin typeface="Times New Roman" panose="02020603050405020304" pitchFamily="18" charset="0"/>
                <a:cs typeface="Times New Roman" panose="02020603050405020304" pitchFamily="18" charset="0"/>
              </a:rPr>
              <a:t>T</a:t>
            </a:r>
            <a:r>
              <a:rPr lang="en-US" sz="3800" smtClean="0">
                <a:latin typeface="Times New Roman" panose="02020603050405020304" pitchFamily="18" charset="0"/>
                <a:cs typeface="Times New Roman" panose="02020603050405020304" pitchFamily="18" charset="0"/>
              </a:rPr>
              <a:t>rúc </a:t>
            </a:r>
            <a:r>
              <a:rPr lang="en-US" sz="3800">
                <a:latin typeface="Times New Roman" panose="02020603050405020304" pitchFamily="18" charset="0"/>
                <a:cs typeface="Times New Roman" panose="02020603050405020304" pitchFamily="18" charset="0"/>
              </a:rPr>
              <a:t>T</a:t>
            </a:r>
            <a:r>
              <a:rPr lang="en-US" sz="3800" smtClean="0">
                <a:latin typeface="Times New Roman" panose="02020603050405020304" pitchFamily="18" charset="0"/>
                <a:cs typeface="Times New Roman" panose="02020603050405020304" pitchFamily="18" charset="0"/>
              </a:rPr>
              <a:t>ổng </a:t>
            </a:r>
            <a:r>
              <a:rPr lang="en-US" sz="3800">
                <a:latin typeface="Times New Roman" panose="02020603050405020304" pitchFamily="18" charset="0"/>
                <a:cs typeface="Times New Roman" panose="02020603050405020304" pitchFamily="18" charset="0"/>
              </a:rPr>
              <a:t>Q</a:t>
            </a:r>
            <a:r>
              <a:rPr lang="en-US" sz="3800" smtClean="0">
                <a:latin typeface="Times New Roman" panose="02020603050405020304" pitchFamily="18" charset="0"/>
                <a:cs typeface="Times New Roman" panose="02020603050405020304" pitchFamily="18" charset="0"/>
              </a:rPr>
              <a:t>uan </a:t>
            </a:r>
            <a:r>
              <a:rPr lang="en-US" sz="3800">
                <a:latin typeface="Times New Roman" panose="02020603050405020304" pitchFamily="18" charset="0"/>
                <a:cs typeface="Times New Roman" panose="02020603050405020304" pitchFamily="18" charset="0"/>
              </a:rPr>
              <a:t>C</a:t>
            </a:r>
            <a:r>
              <a:rPr lang="en-US" sz="3800" smtClean="0">
                <a:latin typeface="Times New Roman" panose="02020603050405020304" pitchFamily="18" charset="0"/>
                <a:cs typeface="Times New Roman" panose="02020603050405020304" pitchFamily="18" charset="0"/>
              </a:rPr>
              <a:t>ủa </a:t>
            </a:r>
            <a:r>
              <a:rPr lang="en-US" sz="3800">
                <a:latin typeface="Times New Roman" panose="02020603050405020304" pitchFamily="18" charset="0"/>
                <a:cs typeface="Times New Roman" panose="02020603050405020304" pitchFamily="18" charset="0"/>
              </a:rPr>
              <a:t>H</a:t>
            </a:r>
            <a:r>
              <a:rPr lang="en-US" sz="3800" smtClean="0">
                <a:latin typeface="Times New Roman" panose="02020603050405020304" pitchFamily="18" charset="0"/>
                <a:cs typeface="Times New Roman" panose="02020603050405020304" pitchFamily="18" charset="0"/>
              </a:rPr>
              <a:t>ệ </a:t>
            </a:r>
            <a:r>
              <a:rPr lang="en-US" sz="3800">
                <a:latin typeface="Times New Roman" panose="02020603050405020304" pitchFamily="18" charset="0"/>
                <a:cs typeface="Times New Roman" panose="02020603050405020304" pitchFamily="18" charset="0"/>
              </a:rPr>
              <a:t>T</a:t>
            </a:r>
            <a:r>
              <a:rPr lang="en-US" sz="3800" smtClean="0">
                <a:latin typeface="Times New Roman" panose="02020603050405020304" pitchFamily="18" charset="0"/>
                <a:cs typeface="Times New Roman" panose="02020603050405020304" pitchFamily="18" charset="0"/>
              </a:rPr>
              <a:t>hống</a:t>
            </a:r>
            <a:r>
              <a:rPr lang="en-US" sz="3800">
                <a:latin typeface="Times New Roman" panose="02020603050405020304" pitchFamily="18" charset="0"/>
                <a:cs typeface="Times New Roman" panose="02020603050405020304" pitchFamily="18" charset="0"/>
              </a:rPr>
              <a:t/>
            </a:r>
            <a:br>
              <a:rPr lang="en-US" sz="3800">
                <a:latin typeface="Times New Roman" panose="02020603050405020304" pitchFamily="18" charset="0"/>
                <a:cs typeface="Times New Roman" panose="02020603050405020304" pitchFamily="18" charset="0"/>
              </a:rPr>
            </a:br>
            <a:endParaRPr lang="vi-VN" sz="380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20678" y="1472958"/>
            <a:ext cx="9692640" cy="4832308"/>
          </a:xfrm>
          <a:prstGeom prst="rect">
            <a:avLst/>
          </a:prstGeom>
          <a:noFill/>
          <a:ln>
            <a:noFill/>
          </a:ln>
        </p:spPr>
      </p:pic>
    </p:spTree>
    <p:extLst>
      <p:ext uri="{BB962C8B-B14F-4D97-AF65-F5344CB8AC3E}">
        <p14:creationId xmlns:p14="http://schemas.microsoft.com/office/powerpoint/2010/main" val="371463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smtClean="0"/>
              <a:t>Cơ Sở Dữ Liệu Hệ Thống</a:t>
            </a:r>
            <a:endParaRPr lang="vi-VN" sz="380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4677" y="2402006"/>
            <a:ext cx="7332153" cy="4351338"/>
          </a:xfrm>
        </p:spPr>
      </p:pic>
    </p:spTree>
    <p:extLst>
      <p:ext uri="{BB962C8B-B14F-4D97-AF65-F5344CB8AC3E}">
        <p14:creationId xmlns:p14="http://schemas.microsoft.com/office/powerpoint/2010/main" val="3291630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CHƯƠNG 3 – </a:t>
            </a:r>
            <a:r>
              <a:rPr lang="en-US" smtClean="0">
                <a:latin typeface="Times New Roman" panose="02020603050405020304" pitchFamily="18" charset="0"/>
                <a:cs typeface="Times New Roman" panose="02020603050405020304" pitchFamily="18" charset="0"/>
              </a:rPr>
              <a:t>XÂY </a:t>
            </a:r>
            <a:r>
              <a:rPr lang="en-US">
                <a:latin typeface="Times New Roman" panose="02020603050405020304" pitchFamily="18" charset="0"/>
                <a:cs typeface="Times New Roman" panose="02020603050405020304" pitchFamily="18" charset="0"/>
              </a:rPr>
              <a:t>DỰNG CƠ CHẾ TRẢ LỜI TỰ ĐỘNG</a:t>
            </a:r>
            <a:r>
              <a:rPr lang="vi-VN">
                <a:latin typeface="Times New Roman" panose="02020603050405020304" pitchFamily="18" charset="0"/>
                <a:cs typeface="Times New Roman" panose="02020603050405020304" pitchFamily="18" charset="0"/>
              </a:rPr>
              <a:t/>
            </a:r>
            <a:br>
              <a:rPr lang="vi-VN">
                <a:latin typeface="Times New Roman" panose="02020603050405020304" pitchFamily="18" charset="0"/>
                <a:cs typeface="Times New Roman" panose="02020603050405020304" pitchFamily="18" charset="0"/>
              </a:rPr>
            </a:b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a:latin typeface="Times New Roman" panose="02020603050405020304" pitchFamily="18" charset="0"/>
                <a:cs typeface="Times New Roman" panose="02020603050405020304" pitchFamily="18" charset="0"/>
              </a:rPr>
              <a:t>Kiến trúc tổng </a:t>
            </a:r>
            <a:r>
              <a:rPr lang="en-US" sz="2800" smtClean="0">
                <a:latin typeface="Times New Roman" panose="02020603050405020304" pitchFamily="18" charset="0"/>
                <a:cs typeface="Times New Roman" panose="02020603050405020304" pitchFamily="18" charset="0"/>
              </a:rPr>
              <a:t>quan</a:t>
            </a:r>
            <a:r>
              <a:rPr lang="vi-VN" sz="2800" smtClean="0">
                <a:latin typeface="Times New Roman" panose="02020603050405020304" pitchFamily="18" charset="0"/>
                <a:cs typeface="Times New Roman" panose="02020603050405020304" pitchFamily="18" charset="0"/>
              </a:rPr>
              <a:t> hệ thống trả lời tự động</a:t>
            </a:r>
          </a:p>
          <a:p>
            <a:r>
              <a:rPr lang="en-US" sz="2800" smtClean="0">
                <a:latin typeface="Times New Roman" panose="02020603050405020304" pitchFamily="18" charset="0"/>
                <a:cs typeface="Times New Roman" panose="02020603050405020304" pitchFamily="18" charset="0"/>
              </a:rPr>
              <a:t>Lọc </a:t>
            </a:r>
            <a:r>
              <a:rPr lang="en-US" sz="2800">
                <a:latin typeface="Times New Roman" panose="02020603050405020304" pitchFamily="18" charset="0"/>
                <a:cs typeface="Times New Roman" panose="02020603050405020304" pitchFamily="18" charset="0"/>
              </a:rPr>
              <a:t>dữ liệu sử dụng Full Text </a:t>
            </a:r>
            <a:r>
              <a:rPr lang="en-US" sz="2800" smtClean="0">
                <a:latin typeface="Times New Roman" panose="02020603050405020304" pitchFamily="18" charset="0"/>
                <a:cs typeface="Times New Roman" panose="02020603050405020304" pitchFamily="18" charset="0"/>
              </a:rPr>
              <a:t>Search</a:t>
            </a:r>
          </a:p>
          <a:p>
            <a:r>
              <a:rPr lang="en-US" sz="2800">
                <a:latin typeface="Times New Roman" panose="02020603050405020304" pitchFamily="18" charset="0"/>
                <a:cs typeface="Times New Roman" panose="02020603050405020304" pitchFamily="18" charset="0"/>
              </a:rPr>
              <a:t>Tách từ</a:t>
            </a:r>
            <a:endParaRPr lang="en-US" sz="2800" smtClean="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Phân loại câu hỏi sử dụng Maximum entropy classifier</a:t>
            </a:r>
            <a:endParaRPr lang="en-US" sz="2800" smtClean="0">
              <a:latin typeface="Times New Roman" panose="02020603050405020304" pitchFamily="18" charset="0"/>
              <a:cs typeface="Times New Roman" panose="02020603050405020304" pitchFamily="18" charset="0"/>
            </a:endParaRPr>
          </a:p>
          <a:p>
            <a:r>
              <a:rPr lang="fr-FR" sz="2800">
                <a:latin typeface="Times New Roman" panose="02020603050405020304" pitchFamily="18" charset="0"/>
                <a:cs typeface="Times New Roman" panose="02020603050405020304" pitchFamily="18" charset="0"/>
              </a:rPr>
              <a:t>Đo độ tương tự giữa các câu </a:t>
            </a:r>
            <a:r>
              <a:rPr lang="fr-FR" sz="2800" smtClean="0">
                <a:latin typeface="Times New Roman" panose="02020603050405020304" pitchFamily="18" charset="0"/>
                <a:cs typeface="Times New Roman" panose="02020603050405020304" pitchFamily="18" charset="0"/>
              </a:rPr>
              <a:t>hỏi</a:t>
            </a:r>
            <a:endParaRPr lang="vi-V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124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198</TotalTime>
  <Words>817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Schoolbook</vt:lpstr>
      <vt:lpstr>Tahoma</vt:lpstr>
      <vt:lpstr>Times New Roman</vt:lpstr>
      <vt:lpstr>Verdana</vt:lpstr>
      <vt:lpstr>Wingdings 2</vt:lpstr>
      <vt:lpstr>View</vt:lpstr>
      <vt:lpstr>Xây dựng hệ thống hỏi đáp dựa trên cộng đồng</vt:lpstr>
      <vt:lpstr>CHƯƠNG 1: MỞ ĐẦU</vt:lpstr>
      <vt:lpstr>PowerPoint Presentation</vt:lpstr>
      <vt:lpstr>PowerPoint Presentation</vt:lpstr>
      <vt:lpstr>PowerPoint Presentation</vt:lpstr>
      <vt:lpstr>CHƯƠNG 2: XÂY DỰNG HỆ THỐNG </vt:lpstr>
      <vt:lpstr>Kiến Trúc Tổng Quan Của Hệ Thống </vt:lpstr>
      <vt:lpstr>Cơ Sở Dữ Liệu Hệ Thống</vt:lpstr>
      <vt:lpstr>CHƯƠNG 3 – XÂY DỰNG CƠ CHẾ TRẢ LỜI TỰ ĐỘNG </vt:lpstr>
      <vt:lpstr>Kiến trúc tổng quan cơ chế trả lời tự động</vt:lpstr>
      <vt:lpstr>CHƯƠNG 4–NGHIÊN CỨU THỰC NGHIỆM </vt:lpstr>
      <vt:lpstr>Tổng quan mô hình bộ dánh giá giải thuật phân loại câu hỏi </vt:lpstr>
      <vt:lpstr>CHƯƠNG 5– TỔNG KẾT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hỏi đáp dựa trên cộng đồng</dc:title>
  <dc:creator>ngohungphuc</dc:creator>
  <cp:lastModifiedBy>ngohungphuc</cp:lastModifiedBy>
  <cp:revision>21</cp:revision>
  <dcterms:created xsi:type="dcterms:W3CDTF">2017-03-07T14:59:15Z</dcterms:created>
  <dcterms:modified xsi:type="dcterms:W3CDTF">2017-03-13T15:01:56Z</dcterms:modified>
</cp:coreProperties>
</file>