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8" r:id="rId3"/>
    <p:sldId id="278" r:id="rId4"/>
    <p:sldId id="279" r:id="rId5"/>
    <p:sldId id="280" r:id="rId6"/>
    <p:sldId id="261" r:id="rId7"/>
    <p:sldId id="281" r:id="rId8"/>
    <p:sldId id="259" r:id="rId9"/>
    <p:sldId id="260" r:id="rId10"/>
    <p:sldId id="262" r:id="rId11"/>
    <p:sldId id="263" r:id="rId12"/>
    <p:sldId id="283" r:id="rId13"/>
    <p:sldId id="284" r:id="rId14"/>
    <p:sldId id="282" r:id="rId15"/>
    <p:sldId id="287" r:id="rId16"/>
    <p:sldId id="288" r:id="rId17"/>
    <p:sldId id="285" r:id="rId18"/>
    <p:sldId id="265" r:id="rId19"/>
    <p:sldId id="266" r:id="rId20"/>
    <p:sldId id="268" r:id="rId21"/>
    <p:sldId id="267" r:id="rId22"/>
    <p:sldId id="270" r:id="rId23"/>
    <p:sldId id="271" r:id="rId24"/>
    <p:sldId id="275" r:id="rId25"/>
    <p:sldId id="272"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82" d="100"/>
          <a:sy n="82" d="100"/>
        </p:scale>
        <p:origin x="38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050E71D-AB99-498B-B867-C87C4D68DC38}" type="datetimeFigureOut">
              <a:rPr lang="en-IN" smtClean="0"/>
              <a:t>27-03-2024</a:t>
            </a:fld>
            <a:endParaRPr lang="en-IN"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A80FB30-3486-433F-ACF8-1DF3F5471E16}" type="slidenum">
              <a:rPr lang="en-IN" smtClean="0"/>
              <a:t>‹#›</a:t>
            </a:fld>
            <a:endParaRPr lang="en-IN"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88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0E71D-AB99-498B-B867-C87C4D68DC38}" type="datetimeFigureOut">
              <a:rPr lang="en-IN" smtClean="0"/>
              <a:t>27-03-2024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0FB30-3486-433F-ACF8-1DF3F5471E16}" type="slidenum">
              <a:rPr lang="en-IN" smtClean="0"/>
              <a:t>‹#›</a:t>
            </a:fld>
            <a:endParaRPr lang="en-IN" dirty="0"/>
          </a:p>
        </p:txBody>
      </p:sp>
    </p:spTree>
    <p:extLst>
      <p:ext uri="{BB962C8B-B14F-4D97-AF65-F5344CB8AC3E}">
        <p14:creationId xmlns:p14="http://schemas.microsoft.com/office/powerpoint/2010/main" val="212281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0E71D-AB99-498B-B867-C87C4D68DC38}" type="datetimeFigureOut">
              <a:rPr lang="en-IN" smtClean="0"/>
              <a:t>27-03-2024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0FB30-3486-433F-ACF8-1DF3F5471E16}" type="slidenum">
              <a:rPr lang="en-IN" smtClean="0"/>
              <a:t>‹#›</a:t>
            </a:fld>
            <a:endParaRPr lang="en-IN" dirty="0"/>
          </a:p>
        </p:txBody>
      </p:sp>
    </p:spTree>
    <p:extLst>
      <p:ext uri="{BB962C8B-B14F-4D97-AF65-F5344CB8AC3E}">
        <p14:creationId xmlns:p14="http://schemas.microsoft.com/office/powerpoint/2010/main" val="270183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0E71D-AB99-498B-B867-C87C4D68DC38}" type="datetimeFigureOut">
              <a:rPr lang="en-IN" smtClean="0"/>
              <a:t>27-03-2024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0FB30-3486-433F-ACF8-1DF3F5471E16}" type="slidenum">
              <a:rPr lang="en-IN" smtClean="0"/>
              <a:t>‹#›</a:t>
            </a:fld>
            <a:endParaRPr lang="en-IN" dirty="0"/>
          </a:p>
        </p:txBody>
      </p:sp>
    </p:spTree>
    <p:extLst>
      <p:ext uri="{BB962C8B-B14F-4D97-AF65-F5344CB8AC3E}">
        <p14:creationId xmlns:p14="http://schemas.microsoft.com/office/powerpoint/2010/main" val="290683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0E71D-AB99-498B-B867-C87C4D68DC38}" type="datetimeFigureOut">
              <a:rPr lang="en-IN" smtClean="0"/>
              <a:t>27-03-2024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80FB30-3486-433F-ACF8-1DF3F5471E16}" type="slidenum">
              <a:rPr lang="en-IN" smtClean="0"/>
              <a:t>‹#›</a:t>
            </a:fld>
            <a:endParaRPr lang="en-IN"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46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50E71D-AB99-498B-B867-C87C4D68DC38}" type="datetimeFigureOut">
              <a:rPr lang="en-IN" smtClean="0"/>
              <a:t>27-03-2024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0FB30-3486-433F-ACF8-1DF3F5471E16}" type="slidenum">
              <a:rPr lang="en-IN" smtClean="0"/>
              <a:t>‹#›</a:t>
            </a:fld>
            <a:endParaRPr lang="en-IN" dirty="0"/>
          </a:p>
        </p:txBody>
      </p:sp>
    </p:spTree>
    <p:extLst>
      <p:ext uri="{BB962C8B-B14F-4D97-AF65-F5344CB8AC3E}">
        <p14:creationId xmlns:p14="http://schemas.microsoft.com/office/powerpoint/2010/main" val="213426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50E71D-AB99-498B-B867-C87C4D68DC38}" type="datetimeFigureOut">
              <a:rPr lang="en-IN" smtClean="0"/>
              <a:t>27-03-2024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A80FB30-3486-433F-ACF8-1DF3F5471E16}" type="slidenum">
              <a:rPr lang="en-IN" smtClean="0"/>
              <a:t>‹#›</a:t>
            </a:fld>
            <a:endParaRPr lang="en-IN" dirty="0"/>
          </a:p>
        </p:txBody>
      </p:sp>
    </p:spTree>
    <p:extLst>
      <p:ext uri="{BB962C8B-B14F-4D97-AF65-F5344CB8AC3E}">
        <p14:creationId xmlns:p14="http://schemas.microsoft.com/office/powerpoint/2010/main" val="39430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50E71D-AB99-498B-B867-C87C4D68DC38}" type="datetimeFigureOut">
              <a:rPr lang="en-IN" smtClean="0"/>
              <a:t>27-03-2024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A80FB30-3486-433F-ACF8-1DF3F5471E16}" type="slidenum">
              <a:rPr lang="en-IN" smtClean="0"/>
              <a:t>‹#›</a:t>
            </a:fld>
            <a:endParaRPr lang="en-IN" dirty="0"/>
          </a:p>
        </p:txBody>
      </p:sp>
    </p:spTree>
    <p:extLst>
      <p:ext uri="{BB962C8B-B14F-4D97-AF65-F5344CB8AC3E}">
        <p14:creationId xmlns:p14="http://schemas.microsoft.com/office/powerpoint/2010/main" val="2536637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0E71D-AB99-498B-B867-C87C4D68DC38}" type="datetimeFigureOut">
              <a:rPr lang="en-IN" smtClean="0"/>
              <a:t>27-03-2024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A80FB30-3486-433F-ACF8-1DF3F5471E16}" type="slidenum">
              <a:rPr lang="en-IN" smtClean="0"/>
              <a:t>‹#›</a:t>
            </a:fld>
            <a:endParaRPr lang="en-IN" dirty="0"/>
          </a:p>
        </p:txBody>
      </p:sp>
    </p:spTree>
    <p:extLst>
      <p:ext uri="{BB962C8B-B14F-4D97-AF65-F5344CB8AC3E}">
        <p14:creationId xmlns:p14="http://schemas.microsoft.com/office/powerpoint/2010/main" val="48997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0E71D-AB99-498B-B867-C87C4D68DC38}" type="datetimeFigureOut">
              <a:rPr lang="en-IN" smtClean="0"/>
              <a:t>27-03-2024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0FB30-3486-433F-ACF8-1DF3F5471E16}" type="slidenum">
              <a:rPr lang="en-IN" smtClean="0"/>
              <a:t>‹#›</a:t>
            </a:fld>
            <a:endParaRPr lang="en-IN" dirty="0"/>
          </a:p>
        </p:txBody>
      </p:sp>
    </p:spTree>
    <p:extLst>
      <p:ext uri="{BB962C8B-B14F-4D97-AF65-F5344CB8AC3E}">
        <p14:creationId xmlns:p14="http://schemas.microsoft.com/office/powerpoint/2010/main" val="294772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0E71D-AB99-498B-B867-C87C4D68DC38}" type="datetimeFigureOut">
              <a:rPr lang="en-IN" smtClean="0"/>
              <a:t>27-03-2024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80FB30-3486-433F-ACF8-1DF3F5471E16}" type="slidenum">
              <a:rPr lang="en-IN" smtClean="0"/>
              <a:t>‹#›</a:t>
            </a:fld>
            <a:endParaRPr lang="en-IN" dirty="0"/>
          </a:p>
        </p:txBody>
      </p:sp>
    </p:spTree>
    <p:extLst>
      <p:ext uri="{BB962C8B-B14F-4D97-AF65-F5344CB8AC3E}">
        <p14:creationId xmlns:p14="http://schemas.microsoft.com/office/powerpoint/2010/main" val="334777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050E71D-AB99-498B-B867-C87C4D68DC38}" type="datetimeFigureOut">
              <a:rPr lang="en-IN" smtClean="0"/>
              <a:t>27-03-2024</a:t>
            </a:fld>
            <a:endParaRPr lang="en-IN"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A80FB30-3486-433F-ACF8-1DF3F5471E16}" type="slidenum">
              <a:rPr lang="en-IN" smtClean="0"/>
              <a:t>‹#›</a:t>
            </a:fld>
            <a:endParaRPr lang="en-IN" dirty="0"/>
          </a:p>
        </p:txBody>
      </p:sp>
    </p:spTree>
    <p:extLst>
      <p:ext uri="{BB962C8B-B14F-4D97-AF65-F5344CB8AC3E}">
        <p14:creationId xmlns:p14="http://schemas.microsoft.com/office/powerpoint/2010/main" val="107416501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2AA4F7-29C6-98BA-7A3E-388A622B98B1}"/>
              </a:ext>
            </a:extLst>
          </p:cNvPr>
          <p:cNvSpPr>
            <a:spLocks noGrp="1"/>
          </p:cNvSpPr>
          <p:nvPr>
            <p:ph type="ctrTitle"/>
          </p:nvPr>
        </p:nvSpPr>
        <p:spPr>
          <a:xfrm>
            <a:off x="1109980" y="882376"/>
            <a:ext cx="9966960" cy="1758187"/>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PHISHING WEBSITE DETECTION USING MACHINE LEARNING</a:t>
            </a:r>
            <a:endParaRPr lang="en-IN" sz="3200" dirty="0">
              <a:solidFill>
                <a:schemeClr val="tx1"/>
              </a:solidFill>
            </a:endParaRPr>
          </a:p>
        </p:txBody>
      </p:sp>
      <p:sp>
        <p:nvSpPr>
          <p:cNvPr id="8" name="Subtitle 7">
            <a:extLst>
              <a:ext uri="{FF2B5EF4-FFF2-40B4-BE49-F238E27FC236}">
                <a16:creationId xmlns:a16="http://schemas.microsoft.com/office/drawing/2014/main" id="{897AE532-2805-7B3E-A510-92BF141868B7}"/>
              </a:ext>
            </a:extLst>
          </p:cNvPr>
          <p:cNvSpPr>
            <a:spLocks noGrp="1"/>
          </p:cNvSpPr>
          <p:nvPr>
            <p:ph type="subTitle" idx="1"/>
          </p:nvPr>
        </p:nvSpPr>
        <p:spPr>
          <a:xfrm>
            <a:off x="998376" y="3869634"/>
            <a:ext cx="10310326" cy="2185933"/>
          </a:xfrm>
        </p:spPr>
        <p:txBody>
          <a:bodyPr>
            <a:normAutofit fontScale="77500" lnSpcReduction="20000"/>
          </a:bodyPr>
          <a:lstStyle/>
          <a:p>
            <a:r>
              <a:rPr lang="en-US" sz="27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2700" b="1" dirty="0">
                <a:solidFill>
                  <a:schemeClr val="tx2">
                    <a:lumMod val="20000"/>
                    <a:lumOff val="80000"/>
                  </a:schemeClr>
                </a:solidFill>
                <a:latin typeface="Times New Roman" panose="02020603050405020304" pitchFamily="18" charset="0"/>
                <a:cs typeface="Times New Roman" panose="02020603050405020304" pitchFamily="18" charset="0"/>
              </a:rPr>
              <a:t>Presented by:</a:t>
            </a:r>
          </a:p>
          <a:p>
            <a:br>
              <a:rPr lang="en-US" sz="2700" dirty="0">
                <a:solidFill>
                  <a:schemeClr val="tx2">
                    <a:lumMod val="20000"/>
                    <a:lumOff val="80000"/>
                  </a:schemeClr>
                </a:solidFill>
                <a:latin typeface="Times New Roman" panose="02020603050405020304" pitchFamily="18" charset="0"/>
                <a:cs typeface="Times New Roman" panose="02020603050405020304" pitchFamily="18" charset="0"/>
              </a:rPr>
            </a:br>
            <a:r>
              <a:rPr lang="en-US" sz="22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P.SAI HAREEN(20NG1A1244)</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G.SANJAY BHARGHAV(20NG1A1221)</a:t>
            </a:r>
            <a:br>
              <a:rPr lang="en-US" sz="2400" b="1" dirty="0">
                <a:solidFill>
                  <a:schemeClr val="tx1"/>
                </a:solidFill>
                <a:latin typeface="Times New Roman" panose="02020603050405020304" pitchFamily="18" charset="0"/>
                <a:cs typeface="Times New Roman" panose="02020603050405020304" pitchFamily="18" charset="0"/>
              </a:rPr>
            </a:br>
            <a:r>
              <a:rPr lang="en-US" sz="2400" b="1">
                <a:solidFill>
                  <a:schemeClr val="tx1"/>
                </a:solidFill>
                <a:latin typeface="Times New Roman" panose="02020603050405020304" pitchFamily="18" charset="0"/>
                <a:cs typeface="Times New Roman" panose="02020603050405020304" pitchFamily="18" charset="0"/>
              </a:rPr>
              <a:t>                                                                                K</a:t>
            </a:r>
            <a:r>
              <a:rPr lang="en-US" sz="2400" b="1" dirty="0">
                <a:solidFill>
                  <a:schemeClr val="tx1"/>
                </a:solidFill>
                <a:latin typeface="Times New Roman" panose="02020603050405020304" pitchFamily="18" charset="0"/>
                <a:cs typeface="Times New Roman" panose="02020603050405020304" pitchFamily="18" charset="0"/>
              </a:rPr>
              <a:t>.RAMESH BABU(20NG1A1229)</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P.SIVA KOTESWARRAO(20NG1A1242)</a:t>
            </a:r>
          </a:p>
          <a:p>
            <a:br>
              <a:rPr lang="en-US" sz="2400" b="1" dirty="0">
                <a:solidFill>
                  <a:schemeClr val="tx1"/>
                </a:solidFill>
                <a:latin typeface="Times New Roman" panose="02020603050405020304" pitchFamily="18" charset="0"/>
                <a:cs typeface="Times New Roman" panose="02020603050405020304" pitchFamily="18" charset="0"/>
              </a:rPr>
            </a:br>
            <a:r>
              <a:rPr lang="en-US" sz="2200" b="1" dirty="0">
                <a:solidFill>
                  <a:schemeClr val="tx1"/>
                </a:solidFill>
                <a:latin typeface="Times New Roman" panose="02020603050405020304" pitchFamily="18" charset="0"/>
                <a:cs typeface="Times New Roman" panose="02020603050405020304" pitchFamily="18" charset="0"/>
              </a:rPr>
              <a:t>                                                                                        Under The Guidance of : M.Rajesh Sir</a:t>
            </a:r>
            <a:endParaRPr lang="en-IN" b="1" dirty="0">
              <a:solidFill>
                <a:schemeClr val="tx1"/>
              </a:solidFill>
            </a:endParaRPr>
          </a:p>
        </p:txBody>
      </p:sp>
    </p:spTree>
    <p:extLst>
      <p:ext uri="{BB962C8B-B14F-4D97-AF65-F5344CB8AC3E}">
        <p14:creationId xmlns:p14="http://schemas.microsoft.com/office/powerpoint/2010/main" val="370792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4E5F-1669-444C-8CFC-D9B817CA1B0F}"/>
              </a:ext>
            </a:extLst>
          </p:cNvPr>
          <p:cNvSpPr>
            <a:spLocks noGrp="1"/>
          </p:cNvSpPr>
          <p:nvPr>
            <p:ph type="title"/>
          </p:nvPr>
        </p:nvSpPr>
        <p:spPr>
          <a:xfrm>
            <a:off x="921058" y="310719"/>
            <a:ext cx="9875520" cy="775317"/>
          </a:xfrm>
        </p:spPr>
        <p:txBody>
          <a:bodyPr>
            <a:normAutofit/>
          </a:bodyPr>
          <a:lstStyle/>
          <a:p>
            <a:r>
              <a:rPr lang="en-US" sz="3600" dirty="0">
                <a:solidFill>
                  <a:srgbClr val="002060"/>
                </a:solidFill>
                <a:latin typeface="Times New Roman" panose="02020603050405020304" pitchFamily="18" charset="0"/>
                <a:cs typeface="Times New Roman" panose="02020603050405020304" pitchFamily="18" charset="0"/>
              </a:rPr>
              <a:t>ALGORITHMS USED</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21511DE-FB93-4AA8-AB34-3E66E29C75BB}"/>
              </a:ext>
            </a:extLst>
          </p:cNvPr>
          <p:cNvSpPr txBox="1"/>
          <p:nvPr/>
        </p:nvSpPr>
        <p:spPr>
          <a:xfrm>
            <a:off x="1145535" y="1861353"/>
            <a:ext cx="10291439" cy="3539430"/>
          </a:xfrm>
          <a:prstGeom prst="rect">
            <a:avLst/>
          </a:prstGeom>
          <a:noFill/>
        </p:spPr>
        <p:txBody>
          <a:bodyPr wrap="square">
            <a:spAutoFit/>
          </a:bodyPr>
          <a:lstStyle/>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Random forest is a supervised learning algorithm which is used for both classification as well as regression. </a:t>
            </a:r>
          </a:p>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But however, it is mainly used for classification problems. </a:t>
            </a:r>
          </a:p>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As we know that a forest is made up of trees and more trees means more robust forest. </a:t>
            </a:r>
          </a:p>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Similarly, random forest algorithm creates decision trees on data samples and then gets the prediction from each of them and finally selects the best solution by means of voting</a:t>
            </a:r>
            <a:r>
              <a:rPr lang="en-US" sz="2400" b="0" i="0" dirty="0">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A786196B-6792-4F5B-953F-BE9D8FA215D6}"/>
              </a:ext>
            </a:extLst>
          </p:cNvPr>
          <p:cNvSpPr txBox="1"/>
          <p:nvPr/>
        </p:nvSpPr>
        <p:spPr>
          <a:xfrm>
            <a:off x="1145535" y="1086036"/>
            <a:ext cx="3435658" cy="523220"/>
          </a:xfrm>
          <a:prstGeom prst="rect">
            <a:avLst/>
          </a:prstGeom>
          <a:noFill/>
        </p:spPr>
        <p:txBody>
          <a:bodyPr wrap="square" rtlCol="0">
            <a:spAutoFit/>
          </a:bodyPr>
          <a:lstStyle/>
          <a:p>
            <a:r>
              <a:rPr lang="en-US" sz="2800" dirty="0">
                <a:solidFill>
                  <a:srgbClr val="002060"/>
                </a:solidFill>
                <a:latin typeface="Times New Roman" panose="02020603050405020304" pitchFamily="18" charset="0"/>
                <a:cs typeface="Times New Roman" panose="02020603050405020304" pitchFamily="18" charset="0"/>
              </a:rPr>
              <a:t>RANDOM FOREST</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840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andom Forest Algorithm">
            <a:extLst>
              <a:ext uri="{FF2B5EF4-FFF2-40B4-BE49-F238E27FC236}">
                <a16:creationId xmlns:a16="http://schemas.microsoft.com/office/drawing/2014/main" id="{F9E09C04-3F23-42DD-A789-C791AB7C1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716" y="808706"/>
            <a:ext cx="4657725" cy="52405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3E4718F-47BF-4217-B673-09A84AC57F58}"/>
              </a:ext>
            </a:extLst>
          </p:cNvPr>
          <p:cNvSpPr txBox="1"/>
          <p:nvPr/>
        </p:nvSpPr>
        <p:spPr>
          <a:xfrm>
            <a:off x="699609" y="659935"/>
            <a:ext cx="6094520" cy="5539978"/>
          </a:xfrm>
          <a:prstGeom prst="rect">
            <a:avLst/>
          </a:prstGeom>
          <a:noFill/>
        </p:spPr>
        <p:txBody>
          <a:bodyPr wrap="square">
            <a:spAutoFit/>
          </a:bodyPr>
          <a:lstStyle/>
          <a:p>
            <a:pPr algn="l"/>
            <a:r>
              <a:rPr lang="en-US" sz="3600" i="0" dirty="0">
                <a:solidFill>
                  <a:srgbClr val="002060"/>
                </a:solidFill>
                <a:effectLst/>
                <a:latin typeface="Times New Roman" panose="02020603050405020304" pitchFamily="18" charset="0"/>
                <a:cs typeface="Times New Roman" panose="02020603050405020304" pitchFamily="18" charset="0"/>
              </a:rPr>
              <a:t>WORKING OF RANDOM FOREST ALGORITHM</a:t>
            </a:r>
          </a:p>
          <a:p>
            <a:pPr algn="l"/>
            <a:endParaRPr lang="en-US" b="1" i="0" dirty="0">
              <a:solidFill>
                <a:schemeClr val="accent6">
                  <a:lumMod val="50000"/>
                </a:schemeClr>
              </a:solidFill>
              <a:effectLst/>
              <a:latin typeface="Times New Roman" panose="02020603050405020304" pitchFamily="18" charset="0"/>
              <a:cs typeface="Times New Roman" panose="02020603050405020304" pitchFamily="18" charset="0"/>
            </a:endParaRPr>
          </a:p>
          <a:p>
            <a:pPr algn="just"/>
            <a:r>
              <a:rPr lang="en-US" sz="2200" b="0" i="0" dirty="0">
                <a:effectLst/>
                <a:latin typeface="Times New Roman" panose="02020603050405020304" pitchFamily="18" charset="0"/>
                <a:cs typeface="Times New Roman" panose="02020603050405020304" pitchFamily="18" charset="0"/>
              </a:rPr>
              <a:t>We can understand the working of Random Forest algorithm with the help of following steps −</a:t>
            </a:r>
          </a:p>
          <a:p>
            <a:pPr algn="just"/>
            <a:endParaRPr lang="en-US" sz="22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Step 1</a:t>
            </a:r>
            <a:r>
              <a:rPr lang="en-US" sz="2200" b="0" i="0" dirty="0">
                <a:effectLst/>
                <a:latin typeface="Times New Roman" panose="02020603050405020304" pitchFamily="18" charset="0"/>
                <a:cs typeface="Times New Roman" panose="02020603050405020304" pitchFamily="18" charset="0"/>
              </a:rPr>
              <a:t> − First, start with the selection of random samples from a given dataset.</a:t>
            </a:r>
          </a:p>
          <a:p>
            <a:pPr algn="just">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Step 2</a:t>
            </a:r>
            <a:r>
              <a:rPr lang="en-US" sz="2200" b="0" i="0" dirty="0">
                <a:effectLst/>
                <a:latin typeface="Times New Roman" panose="02020603050405020304" pitchFamily="18" charset="0"/>
                <a:cs typeface="Times New Roman" panose="02020603050405020304" pitchFamily="18" charset="0"/>
              </a:rPr>
              <a:t> − Next, this algorithm will construct a decision tree for every sample. Then it will get the prediction result from every decision tree.</a:t>
            </a:r>
          </a:p>
          <a:p>
            <a:pPr algn="just">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Step 3</a:t>
            </a:r>
            <a:r>
              <a:rPr lang="en-US" sz="2200" b="0" i="0" dirty="0">
                <a:effectLst/>
                <a:latin typeface="Times New Roman" panose="02020603050405020304" pitchFamily="18" charset="0"/>
                <a:cs typeface="Times New Roman" panose="02020603050405020304" pitchFamily="18" charset="0"/>
              </a:rPr>
              <a:t> − In this step, voting will be performed for every predicted result.</a:t>
            </a:r>
          </a:p>
          <a:p>
            <a:pPr algn="just">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Step 4</a:t>
            </a:r>
            <a:r>
              <a:rPr lang="en-US" sz="2200" b="0" i="0" dirty="0">
                <a:effectLst/>
                <a:latin typeface="Times New Roman" panose="02020603050405020304" pitchFamily="18" charset="0"/>
                <a:cs typeface="Times New Roman" panose="02020603050405020304" pitchFamily="18" charset="0"/>
              </a:rPr>
              <a:t> − At last, select the most voted prediction result as the final prediction result</a:t>
            </a:r>
            <a:r>
              <a:rPr lang="en-US" sz="20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5994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D5EF-8F32-4573-8FE4-3AB898950AA3}"/>
              </a:ext>
            </a:extLst>
          </p:cNvPr>
          <p:cNvSpPr>
            <a:spLocks noGrp="1"/>
          </p:cNvSpPr>
          <p:nvPr>
            <p:ph type="title"/>
          </p:nvPr>
        </p:nvSpPr>
        <p:spPr>
          <a:xfrm>
            <a:off x="1158240" y="547456"/>
            <a:ext cx="9875520" cy="1356360"/>
          </a:xfrm>
        </p:spPr>
        <p:txBody>
          <a:bodyPr>
            <a:normAutofit/>
          </a:bodyPr>
          <a:lstStyle/>
          <a:p>
            <a:r>
              <a:rPr lang="en-US" sz="3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APPROACH</a:t>
            </a:r>
            <a:r>
              <a:rPr lang="en-US" sz="3600" dirty="0">
                <a:solidFill>
                  <a:srgbClr val="002060"/>
                </a:solidFill>
                <a:latin typeface="Calibri" panose="020F0502020204030204" pitchFamily="34" charset="0"/>
                <a:ea typeface="Calibri" panose="020F0502020204030204" pitchFamily="34" charset="0"/>
              </a:rPr>
              <a:t> :</a:t>
            </a:r>
            <a:endParaRPr lang="en-IN" sz="3600" dirty="0">
              <a:solidFill>
                <a:srgbClr val="002060"/>
              </a:solidFill>
            </a:endParaRPr>
          </a:p>
        </p:txBody>
      </p:sp>
      <p:sp>
        <p:nvSpPr>
          <p:cNvPr id="3" name="Content Placeholder 2">
            <a:extLst>
              <a:ext uri="{FF2B5EF4-FFF2-40B4-BE49-F238E27FC236}">
                <a16:creationId xmlns:a16="http://schemas.microsoft.com/office/drawing/2014/main" id="{08FB618E-728D-4271-BDFF-4DC3BB14BEFC}"/>
              </a:ext>
            </a:extLst>
          </p:cNvPr>
          <p:cNvSpPr>
            <a:spLocks noGrp="1"/>
          </p:cNvSpPr>
          <p:nvPr>
            <p:ph idx="1"/>
          </p:nvPr>
        </p:nvSpPr>
        <p:spPr>
          <a:xfrm>
            <a:off x="1337194" y="1668612"/>
            <a:ext cx="9138456" cy="4195481"/>
          </a:xfrm>
        </p:spPr>
        <p:txBody>
          <a:bodyPr>
            <a:normAutofit/>
          </a:bodyPr>
          <a:lstStyle/>
          <a:p>
            <a:pPr algn="just" fontAlgn="base">
              <a:lnSpc>
                <a:spcPct val="150000"/>
              </a:lnSpc>
              <a:spcAft>
                <a:spcPts val="1000"/>
              </a:spcAft>
              <a:buClrTx/>
              <a:buSzPct val="106000"/>
              <a:buFont typeface="Arial" panose="020B0604020202020204" pitchFamily="34" charset="0"/>
              <a:buChar char="•"/>
              <a:tabLst>
                <a:tab pos="457200" algn="l"/>
              </a:tabLst>
            </a:pPr>
            <a:r>
              <a:rPr lang="en-US" sz="2400" dirty="0">
                <a:solidFill>
                  <a:schemeClr val="tx1"/>
                </a:solidFill>
                <a:effectLst/>
                <a:latin typeface="Times New Roman" panose="02020603050405020304" pitchFamily="18" charset="0"/>
                <a:ea typeface="Calibri" panose="020F0502020204030204" pitchFamily="34" charset="0"/>
              </a:rPr>
              <a:t>Pick a random K data points from the training set.</a:t>
            </a:r>
            <a:endParaRPr lang="en-IN" sz="2400" dirty="0">
              <a:solidFill>
                <a:schemeClr val="tx1"/>
              </a:solidFill>
              <a:effectLst/>
              <a:latin typeface="Calibri" panose="020F0502020204030204" pitchFamily="34" charset="0"/>
              <a:ea typeface="Calibri" panose="020F0502020204030204" pitchFamily="34" charset="0"/>
            </a:endParaRPr>
          </a:p>
          <a:p>
            <a:pPr algn="just" fontAlgn="base">
              <a:lnSpc>
                <a:spcPct val="150000"/>
              </a:lnSpc>
              <a:spcAft>
                <a:spcPts val="1000"/>
              </a:spcAft>
              <a:buClrTx/>
              <a:buSzPct val="106000"/>
              <a:buFont typeface="Arial" panose="020B0604020202020204" pitchFamily="34" charset="0"/>
              <a:buChar char="•"/>
              <a:tabLst>
                <a:tab pos="457200" algn="l"/>
              </a:tabLst>
            </a:pPr>
            <a:r>
              <a:rPr lang="en-US" sz="2400" dirty="0">
                <a:solidFill>
                  <a:schemeClr val="tx1"/>
                </a:solidFill>
                <a:effectLst/>
                <a:latin typeface="Times New Roman" panose="02020603050405020304" pitchFamily="18" charset="0"/>
                <a:ea typeface="Calibri" panose="020F0502020204030204" pitchFamily="34" charset="0"/>
              </a:rPr>
              <a:t>Build the decision tree associated with those K data points.</a:t>
            </a:r>
            <a:endParaRPr lang="en-IN" sz="2400" dirty="0">
              <a:solidFill>
                <a:schemeClr val="tx1"/>
              </a:solidFill>
              <a:effectLst/>
              <a:latin typeface="Calibri" panose="020F0502020204030204" pitchFamily="34" charset="0"/>
              <a:ea typeface="Calibri" panose="020F0502020204030204" pitchFamily="34" charset="0"/>
            </a:endParaRPr>
          </a:p>
          <a:p>
            <a:pPr algn="just" fontAlgn="base">
              <a:lnSpc>
                <a:spcPct val="150000"/>
              </a:lnSpc>
              <a:spcAft>
                <a:spcPts val="1000"/>
              </a:spcAft>
              <a:buClrTx/>
              <a:buSzPct val="106000"/>
              <a:buFont typeface="Arial" panose="020B0604020202020204" pitchFamily="34" charset="0"/>
              <a:buChar char="•"/>
              <a:tabLst>
                <a:tab pos="457200" algn="l"/>
              </a:tabLst>
            </a:pPr>
            <a:r>
              <a:rPr lang="en-US" sz="2400" dirty="0">
                <a:solidFill>
                  <a:schemeClr val="tx1"/>
                </a:solidFill>
                <a:effectLst/>
                <a:latin typeface="Times New Roman" panose="02020603050405020304" pitchFamily="18" charset="0"/>
                <a:ea typeface="Calibri" panose="020F0502020204030204" pitchFamily="34" charset="0"/>
              </a:rPr>
              <a:t>Choose the number Ntree of trees you want to build and repeat step 1 &amp; 2.</a:t>
            </a:r>
            <a:endParaRPr lang="en-IN" sz="2400" dirty="0">
              <a:solidFill>
                <a:schemeClr val="tx1"/>
              </a:solidFill>
              <a:effectLst/>
              <a:latin typeface="Calibri" panose="020F0502020204030204" pitchFamily="34" charset="0"/>
              <a:ea typeface="Calibri" panose="020F0502020204030204" pitchFamily="34" charset="0"/>
            </a:endParaRPr>
          </a:p>
          <a:p>
            <a:pPr>
              <a:buClrTx/>
              <a:buSzPct val="106000"/>
              <a:buFont typeface="Arial" panose="020B0604020202020204" pitchFamily="34" charset="0"/>
              <a:buChar char="•"/>
            </a:pPr>
            <a:r>
              <a:rPr lang="en-US" sz="2400" dirty="0">
                <a:solidFill>
                  <a:schemeClr val="tx1"/>
                </a:solidFill>
                <a:effectLst/>
                <a:latin typeface="Times New Roman" panose="02020603050405020304" pitchFamily="18" charset="0"/>
                <a:ea typeface="Calibri" panose="020F0502020204030204" pitchFamily="34" charset="0"/>
              </a:rPr>
              <a:t>For a new data point, make each one of your Ntree trees predict the value of Y for the data point, and assign the new data point the average across all of the predicted Y values</a:t>
            </a:r>
            <a:endParaRPr lang="en-IN" sz="2400" dirty="0">
              <a:solidFill>
                <a:schemeClr val="tx1"/>
              </a:solidFill>
            </a:endParaRPr>
          </a:p>
        </p:txBody>
      </p:sp>
    </p:spTree>
    <p:extLst>
      <p:ext uri="{BB962C8B-B14F-4D97-AF65-F5344CB8AC3E}">
        <p14:creationId xmlns:p14="http://schemas.microsoft.com/office/powerpoint/2010/main" val="416870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2B3544-C66A-4163-B64B-DD9647A0A16E}"/>
              </a:ext>
            </a:extLst>
          </p:cNvPr>
          <p:cNvSpPr txBox="1"/>
          <p:nvPr/>
        </p:nvSpPr>
        <p:spPr>
          <a:xfrm>
            <a:off x="1129759" y="567895"/>
            <a:ext cx="7250097" cy="1200329"/>
          </a:xfrm>
          <a:prstGeom prst="rect">
            <a:avLst/>
          </a:prstGeom>
          <a:noFill/>
        </p:spPr>
        <p:txBody>
          <a:bodyPr wrap="square" rtlCol="0">
            <a:spAutoFit/>
          </a:bodyPr>
          <a:lstStyle/>
          <a:p>
            <a:r>
              <a:rPr lang="en-US" sz="3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ARCHITECTURE DIAGRAM:</a:t>
            </a:r>
            <a:endParaRPr lang="en-IN" sz="3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3600" dirty="0">
              <a:solidFill>
                <a:schemeClr val="accent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A92C237-D284-472D-859F-E325634429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84783" y="1623527"/>
            <a:ext cx="8689322" cy="4599992"/>
          </a:xfrm>
          <a:prstGeom prst="rect">
            <a:avLst/>
          </a:prstGeom>
          <a:noFill/>
          <a:ln>
            <a:noFill/>
          </a:ln>
        </p:spPr>
      </p:pic>
    </p:spTree>
    <p:extLst>
      <p:ext uri="{BB962C8B-B14F-4D97-AF65-F5344CB8AC3E}">
        <p14:creationId xmlns:p14="http://schemas.microsoft.com/office/powerpoint/2010/main" val="2886169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C2D3-CDC6-4B04-840D-55C591B977A3}"/>
              </a:ext>
            </a:extLst>
          </p:cNvPr>
          <p:cNvSpPr>
            <a:spLocks noGrp="1"/>
          </p:cNvSpPr>
          <p:nvPr>
            <p:ph type="title"/>
          </p:nvPr>
        </p:nvSpPr>
        <p:spPr/>
        <p:txBody>
          <a:bodyPr>
            <a:normAutofit/>
          </a:bodyPr>
          <a:lstStyle/>
          <a:p>
            <a:r>
              <a:rPr lang="en-US" sz="3600" dirty="0">
                <a:solidFill>
                  <a:srgbClr val="002060"/>
                </a:solidFill>
                <a:latin typeface="Times New Roman" panose="02020603050405020304" pitchFamily="18" charset="0"/>
                <a:cs typeface="Times New Roman" panose="02020603050405020304" pitchFamily="18" charset="0"/>
              </a:rPr>
              <a:t>USE CASE DIAGRAM</a:t>
            </a:r>
            <a:endParaRPr lang="en-IN" sz="3600" dirty="0">
              <a:solidFill>
                <a:srgbClr val="00206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A109D04-80B5-42FC-AEEB-41B9CC5A1BBA}"/>
              </a:ext>
            </a:extLst>
          </p:cNvPr>
          <p:cNvPicPr>
            <a:picLocks noChangeAspect="1"/>
          </p:cNvPicPr>
          <p:nvPr/>
        </p:nvPicPr>
        <p:blipFill>
          <a:blip r:embed="rId2"/>
          <a:stretch>
            <a:fillRect/>
          </a:stretch>
        </p:blipFill>
        <p:spPr>
          <a:xfrm>
            <a:off x="3885747" y="1287780"/>
            <a:ext cx="5410200" cy="4401482"/>
          </a:xfrm>
          <a:prstGeom prst="rect">
            <a:avLst/>
          </a:prstGeom>
        </p:spPr>
      </p:pic>
    </p:spTree>
    <p:extLst>
      <p:ext uri="{BB962C8B-B14F-4D97-AF65-F5344CB8AC3E}">
        <p14:creationId xmlns:p14="http://schemas.microsoft.com/office/powerpoint/2010/main" val="364440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91CC-2608-458B-8C6C-9CE079800E27}"/>
              </a:ext>
            </a:extLst>
          </p:cNvPr>
          <p:cNvSpPr>
            <a:spLocks noGrp="1"/>
          </p:cNvSpPr>
          <p:nvPr>
            <p:ph type="title"/>
          </p:nvPr>
        </p:nvSpPr>
        <p:spPr>
          <a:xfrm>
            <a:off x="464599" y="290004"/>
            <a:ext cx="9875520" cy="1356360"/>
          </a:xfrm>
        </p:spPr>
        <p:txBody>
          <a:bodyPr>
            <a:normAutofit/>
          </a:bodyPr>
          <a:lstStyle/>
          <a:p>
            <a:r>
              <a:rPr lang="en-US" sz="3600" dirty="0">
                <a:solidFill>
                  <a:srgbClr val="002060"/>
                </a:solidFill>
                <a:latin typeface="Times New Roman" panose="02020603050405020304" pitchFamily="18" charset="0"/>
                <a:cs typeface="Times New Roman" panose="02020603050405020304" pitchFamily="18" charset="0"/>
              </a:rPr>
              <a:t>SEQUENCE DIAGRAM</a:t>
            </a:r>
            <a:endParaRPr lang="en-IN" sz="3600" dirty="0">
              <a:solidFill>
                <a:srgbClr val="00206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2805835-985B-4A34-8CE4-BA3B50D5CA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02359" y="376294"/>
            <a:ext cx="6325042" cy="6191702"/>
          </a:xfrm>
          <a:prstGeom prst="rect">
            <a:avLst/>
          </a:prstGeom>
          <a:noFill/>
          <a:ln>
            <a:noFill/>
          </a:ln>
        </p:spPr>
      </p:pic>
    </p:spTree>
    <p:extLst>
      <p:ext uri="{BB962C8B-B14F-4D97-AF65-F5344CB8AC3E}">
        <p14:creationId xmlns:p14="http://schemas.microsoft.com/office/powerpoint/2010/main" val="112005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1BBF-2C12-4962-898E-3410A224E9FF}"/>
              </a:ext>
            </a:extLst>
          </p:cNvPr>
          <p:cNvSpPr>
            <a:spLocks noGrp="1"/>
          </p:cNvSpPr>
          <p:nvPr>
            <p:ph type="title"/>
          </p:nvPr>
        </p:nvSpPr>
        <p:spPr>
          <a:xfrm>
            <a:off x="475861" y="536842"/>
            <a:ext cx="10338473" cy="1356360"/>
          </a:xfrm>
        </p:spPr>
        <p:txBody>
          <a:bodyPr>
            <a:normAutofit/>
          </a:bodyPr>
          <a:lstStyle/>
          <a:p>
            <a:r>
              <a:rPr lang="en-US" sz="3600" dirty="0">
                <a:solidFill>
                  <a:srgbClr val="002060"/>
                </a:solidFill>
                <a:latin typeface="Times New Roman" panose="02020603050405020304" pitchFamily="18" charset="0"/>
                <a:cs typeface="Times New Roman" panose="02020603050405020304" pitchFamily="18" charset="0"/>
              </a:rPr>
              <a:t>ACTIVITY DIAGRAM</a:t>
            </a:r>
            <a:endParaRPr lang="en-IN" sz="3600" dirty="0">
              <a:solidFill>
                <a:srgbClr val="00206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2C24E71-F8DD-475C-B8E4-1FDE35B50AE8}"/>
              </a:ext>
            </a:extLst>
          </p:cNvPr>
          <p:cNvPicPr>
            <a:picLocks noChangeAspect="1"/>
          </p:cNvPicPr>
          <p:nvPr/>
        </p:nvPicPr>
        <p:blipFill>
          <a:blip r:embed="rId2"/>
          <a:stretch>
            <a:fillRect/>
          </a:stretch>
        </p:blipFill>
        <p:spPr>
          <a:xfrm>
            <a:off x="5645097" y="638301"/>
            <a:ext cx="4566300" cy="5944115"/>
          </a:xfrm>
          <a:prstGeom prst="rect">
            <a:avLst/>
          </a:prstGeom>
        </p:spPr>
      </p:pic>
    </p:spTree>
    <p:extLst>
      <p:ext uri="{BB962C8B-B14F-4D97-AF65-F5344CB8AC3E}">
        <p14:creationId xmlns:p14="http://schemas.microsoft.com/office/powerpoint/2010/main" val="4032266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D7E0-89CF-4B63-A395-FCAFDCA91FE0}"/>
              </a:ext>
            </a:extLst>
          </p:cNvPr>
          <p:cNvSpPr>
            <a:spLocks noGrp="1"/>
          </p:cNvSpPr>
          <p:nvPr>
            <p:ph type="title"/>
          </p:nvPr>
        </p:nvSpPr>
        <p:spPr>
          <a:xfrm>
            <a:off x="1005840" y="210412"/>
            <a:ext cx="9875520" cy="1356360"/>
          </a:xfrm>
        </p:spPr>
        <p:txBody>
          <a:bodyPr>
            <a:normAutofit/>
          </a:bodyPr>
          <a:lstStyle/>
          <a:p>
            <a:r>
              <a:rPr lang="en-US" sz="3600" dirty="0">
                <a:solidFill>
                  <a:srgbClr val="002060"/>
                </a:solidFill>
                <a:latin typeface="Times New Roman" panose="02020603050405020304" pitchFamily="18" charset="0"/>
                <a:cs typeface="Times New Roman" panose="02020603050405020304" pitchFamily="18" charset="0"/>
              </a:rPr>
              <a:t>UNDERSTANDING THE DATASET</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22E7F0-7CDA-4C4F-A125-A9B724814061}"/>
              </a:ext>
            </a:extLst>
          </p:cNvPr>
          <p:cNvSpPr txBox="1"/>
          <p:nvPr/>
        </p:nvSpPr>
        <p:spPr>
          <a:xfrm>
            <a:off x="1393055" y="1173332"/>
            <a:ext cx="7467600" cy="155504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use the phishing dataset for website detection.</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dataset is downloaded from Kaggle website.</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Dataset consists of 30 parameters and a result parameter </a:t>
            </a:r>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67D04D-4136-42ED-993A-F63EDBE7C0DF}"/>
              </a:ext>
            </a:extLst>
          </p:cNvPr>
          <p:cNvPicPr>
            <a:picLocks noChangeAspect="1"/>
          </p:cNvPicPr>
          <p:nvPr/>
        </p:nvPicPr>
        <p:blipFill rotWithShape="1">
          <a:blip r:embed="rId2"/>
          <a:srcRect l="847" t="26553" r="27965" b="50847"/>
          <a:stretch/>
        </p:blipFill>
        <p:spPr>
          <a:xfrm>
            <a:off x="1423068" y="2728373"/>
            <a:ext cx="9041064" cy="3803056"/>
          </a:xfrm>
          <a:prstGeom prst="rect">
            <a:avLst/>
          </a:prstGeom>
        </p:spPr>
      </p:pic>
    </p:spTree>
    <p:extLst>
      <p:ext uri="{BB962C8B-B14F-4D97-AF65-F5344CB8AC3E}">
        <p14:creationId xmlns:p14="http://schemas.microsoft.com/office/powerpoint/2010/main" val="4212677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295B-5C34-4DAC-B90C-5E1A310C1AA8}"/>
              </a:ext>
            </a:extLst>
          </p:cNvPr>
          <p:cNvSpPr>
            <a:spLocks noGrp="1"/>
          </p:cNvSpPr>
          <p:nvPr>
            <p:ph type="title"/>
          </p:nvPr>
        </p:nvSpPr>
        <p:spPr>
          <a:xfrm>
            <a:off x="1009834" y="449802"/>
            <a:ext cx="9875520" cy="651029"/>
          </a:xfrm>
        </p:spPr>
        <p:txBody>
          <a:bodyPr>
            <a:normAutofit/>
          </a:bodyPr>
          <a:lstStyle/>
          <a:p>
            <a:r>
              <a:rPr lang="en-US" sz="3600" dirty="0">
                <a:solidFill>
                  <a:srgbClr val="002060"/>
                </a:solidFill>
                <a:latin typeface="Times New Roman" panose="02020603050405020304" pitchFamily="18" charset="0"/>
                <a:cs typeface="Times New Roman" panose="02020603050405020304" pitchFamily="18" charset="0"/>
              </a:rPr>
              <a:t>INPUT PARAMETERS</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7F9FC0-B74E-4DDB-9D8A-8C8A348487C8}"/>
              </a:ext>
            </a:extLst>
          </p:cNvPr>
          <p:cNvSpPr txBox="1"/>
          <p:nvPr/>
        </p:nvSpPr>
        <p:spPr>
          <a:xfrm>
            <a:off x="830424" y="1194481"/>
            <a:ext cx="10938106"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As an input we take data set . Here, we have 11055 rows and 31 columns of data.</a:t>
            </a:r>
          </a:p>
        </p:txBody>
      </p:sp>
      <p:pic>
        <p:nvPicPr>
          <p:cNvPr id="8" name="Picture 7">
            <a:extLst>
              <a:ext uri="{FF2B5EF4-FFF2-40B4-BE49-F238E27FC236}">
                <a16:creationId xmlns:a16="http://schemas.microsoft.com/office/drawing/2014/main" id="{AA684C14-B573-4734-85E6-128297135584}"/>
              </a:ext>
            </a:extLst>
          </p:cNvPr>
          <p:cNvPicPr>
            <a:picLocks noChangeAspect="1"/>
          </p:cNvPicPr>
          <p:nvPr/>
        </p:nvPicPr>
        <p:blipFill rotWithShape="1">
          <a:blip r:embed="rId2">
            <a:extLst>
              <a:ext uri="{28A0092B-C50C-407E-A947-70E740481C1C}">
                <a14:useLocalDpi xmlns:a14="http://schemas.microsoft.com/office/drawing/2010/main" val="0"/>
              </a:ext>
            </a:extLst>
          </a:blip>
          <a:srcRect t="22912" r="13204" b="6559"/>
          <a:stretch/>
        </p:blipFill>
        <p:spPr>
          <a:xfrm>
            <a:off x="599983" y="1657464"/>
            <a:ext cx="10582183" cy="4836850"/>
          </a:xfrm>
          <a:prstGeom prst="rect">
            <a:avLst/>
          </a:prstGeom>
        </p:spPr>
      </p:pic>
    </p:spTree>
    <p:extLst>
      <p:ext uri="{BB962C8B-B14F-4D97-AF65-F5344CB8AC3E}">
        <p14:creationId xmlns:p14="http://schemas.microsoft.com/office/powerpoint/2010/main" val="211961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9E4-01CD-46DF-9300-B51B98447ACF}"/>
              </a:ext>
            </a:extLst>
          </p:cNvPr>
          <p:cNvSpPr>
            <a:spLocks noGrp="1"/>
          </p:cNvSpPr>
          <p:nvPr>
            <p:ph type="title"/>
          </p:nvPr>
        </p:nvSpPr>
        <p:spPr>
          <a:xfrm>
            <a:off x="758746" y="538578"/>
            <a:ext cx="9875520" cy="881849"/>
          </a:xfrm>
        </p:spPr>
        <p:txBody>
          <a:bodyPr>
            <a:normAutofit fontScale="90000"/>
          </a:bodyPr>
          <a:lstStyle/>
          <a:p>
            <a:r>
              <a:rPr lang="en-US" sz="3600" dirty="0">
                <a:solidFill>
                  <a:srgbClr val="002060"/>
                </a:solidFill>
                <a:latin typeface="Times New Roman" panose="02020603050405020304" pitchFamily="18" charset="0"/>
                <a:cs typeface="Times New Roman" panose="02020603050405020304" pitchFamily="18" charset="0"/>
              </a:rPr>
              <a:t>INPUT PARAMETERS</a:t>
            </a:r>
            <a:br>
              <a:rPr lang="en-US" sz="3600" dirty="0">
                <a:latin typeface="Times New Roman" panose="02020603050405020304" pitchFamily="18" charset="0"/>
                <a:cs typeface="Times New Roman" panose="02020603050405020304" pitchFamily="18" charset="0"/>
              </a:rPr>
            </a:br>
            <a:br>
              <a:rPr lang="en-US" sz="2000" dirty="0">
                <a:solidFill>
                  <a:schemeClr val="accent2">
                    <a:lumMod val="75000"/>
                  </a:schemeClr>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After pre processing the data</a:t>
            </a:r>
            <a:endParaRPr lang="en-IN" sz="27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12A0302-6B76-4EF2-B300-B268AEB939F9}"/>
              </a:ext>
            </a:extLst>
          </p:cNvPr>
          <p:cNvPicPr>
            <a:picLocks noChangeAspect="1"/>
          </p:cNvPicPr>
          <p:nvPr/>
        </p:nvPicPr>
        <p:blipFill rotWithShape="1">
          <a:blip r:embed="rId2">
            <a:extLst>
              <a:ext uri="{28A0092B-C50C-407E-A947-70E740481C1C}">
                <a14:useLocalDpi xmlns:a14="http://schemas.microsoft.com/office/drawing/2010/main" val="0"/>
              </a:ext>
            </a:extLst>
          </a:blip>
          <a:srcRect l="3932" t="22525" r="16226" b="9221"/>
          <a:stretch/>
        </p:blipFill>
        <p:spPr>
          <a:xfrm>
            <a:off x="758746" y="1523999"/>
            <a:ext cx="9875520" cy="5044752"/>
          </a:xfrm>
          <a:prstGeom prst="rect">
            <a:avLst/>
          </a:prstGeom>
        </p:spPr>
      </p:pic>
      <p:pic>
        <p:nvPicPr>
          <p:cNvPr id="4" name="Picture 3">
            <a:extLst>
              <a:ext uri="{FF2B5EF4-FFF2-40B4-BE49-F238E27FC236}">
                <a16:creationId xmlns:a16="http://schemas.microsoft.com/office/drawing/2014/main" id="{35AEADFB-EBE7-4A27-93A6-7CE1EF619243}"/>
              </a:ext>
            </a:extLst>
          </p:cNvPr>
          <p:cNvPicPr>
            <a:picLocks noChangeAspect="1"/>
          </p:cNvPicPr>
          <p:nvPr/>
        </p:nvPicPr>
        <p:blipFill rotWithShape="1">
          <a:blip r:embed="rId2">
            <a:extLst>
              <a:ext uri="{28A0092B-C50C-407E-A947-70E740481C1C}">
                <a14:useLocalDpi xmlns:a14="http://schemas.microsoft.com/office/drawing/2010/main" val="0"/>
              </a:ext>
            </a:extLst>
          </a:blip>
          <a:srcRect l="83388" t="22525" r="12777" b="6148"/>
          <a:stretch/>
        </p:blipFill>
        <p:spPr>
          <a:xfrm>
            <a:off x="10802942" y="1523999"/>
            <a:ext cx="813670" cy="5044752"/>
          </a:xfrm>
          <a:prstGeom prst="rect">
            <a:avLst/>
          </a:prstGeom>
        </p:spPr>
      </p:pic>
    </p:spTree>
    <p:extLst>
      <p:ext uri="{BB962C8B-B14F-4D97-AF65-F5344CB8AC3E}">
        <p14:creationId xmlns:p14="http://schemas.microsoft.com/office/powerpoint/2010/main" val="25984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15FF-2581-49B7-96EE-B121CE8E839E}"/>
              </a:ext>
            </a:extLst>
          </p:cNvPr>
          <p:cNvSpPr>
            <a:spLocks noGrp="1"/>
          </p:cNvSpPr>
          <p:nvPr>
            <p:ph type="title"/>
          </p:nvPr>
        </p:nvSpPr>
        <p:spPr>
          <a:xfrm>
            <a:off x="1158240" y="938073"/>
            <a:ext cx="9875520" cy="748683"/>
          </a:xfrm>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ABSTRACT</a:t>
            </a:r>
            <a:endParaRPr lang="en-I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F6F25E0-3F81-4525-8F84-5813F2F4376F}"/>
              </a:ext>
            </a:extLst>
          </p:cNvPr>
          <p:cNvSpPr txBox="1"/>
          <p:nvPr/>
        </p:nvSpPr>
        <p:spPr>
          <a:xfrm>
            <a:off x="1143000" y="1970842"/>
            <a:ext cx="10229295" cy="3989041"/>
          </a:xfrm>
          <a:prstGeom prst="rect">
            <a:avLst/>
          </a:prstGeom>
          <a:noFill/>
        </p:spPr>
        <p:txBody>
          <a:bodyPr wrap="square">
            <a:spAutoFit/>
          </a:bodyPr>
          <a:lstStyle/>
          <a:p>
            <a:pPr marL="285750" indent="-285750" algn="just">
              <a:lnSpc>
                <a:spcPct val="115000"/>
              </a:lnSpc>
              <a:spcAft>
                <a:spcPts val="1000"/>
              </a:spcAft>
              <a:buFont typeface="Arial" panose="020B0604020202020204" pitchFamily="34" charset="0"/>
              <a:buChar char="•"/>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800" dirty="0">
                <a:effectLst/>
                <a:latin typeface="Times New Roman" panose="02020603050405020304" pitchFamily="18" charset="0"/>
                <a:ea typeface="Times New Roman" panose="02020603050405020304" pitchFamily="18" charset="0"/>
                <a:cs typeface="Arial" panose="020B0604020202020204" pitchFamily="34" charset="0"/>
              </a:rPr>
              <a:t>Phishing is quite a popular form of cyber-attacks these days. In these websites, the user can be tricked into revealing his sensitive information such as username, passwords, bank details, </a:t>
            </a:r>
            <a:r>
              <a:rPr lang="en-US" sz="2800" dirty="0">
                <a:effectLst/>
                <a:latin typeface="Times New Roman" panose="02020603050405020304" pitchFamily="18" charset="0"/>
                <a:ea typeface="Times New Roman" panose="02020603050405020304" pitchFamily="18" charset="0"/>
              </a:rPr>
              <a:t>card details, etc. </a:t>
            </a:r>
            <a:r>
              <a:rPr lang="en-US" sz="2800" dirty="0">
                <a:effectLst/>
                <a:latin typeface="Times New Roman" panose="02020603050405020304" pitchFamily="18" charset="0"/>
                <a:ea typeface="Times New Roman" panose="02020603050405020304" pitchFamily="18" charset="0"/>
                <a:cs typeface="Arial" panose="020B0604020202020204" pitchFamily="34" charset="0"/>
              </a:rPr>
              <a:t>The phishing URLs look almost similar to the legitimate ones. In our method, we make use of only the information about the URL of a website to determine whether the website is a </a:t>
            </a:r>
            <a:r>
              <a:rPr lang="en-US" sz="2800" dirty="0">
                <a:effectLst/>
                <a:latin typeface="Times New Roman" panose="02020603050405020304" pitchFamily="18" charset="0"/>
                <a:ea typeface="Times New Roman" panose="02020603050405020304" pitchFamily="18" charset="0"/>
              </a:rPr>
              <a:t>phishing website or not.</a:t>
            </a:r>
          </a:p>
          <a:p>
            <a:pPr algn="just">
              <a:lnSpc>
                <a:spcPct val="115000"/>
              </a:lnSpc>
              <a:spcAft>
                <a:spcPts val="1000"/>
              </a:spcAft>
            </a:pPr>
            <a:endParaRPr lang="en-IN" dirty="0">
              <a:solidFill>
                <a:schemeClr val="accent6">
                  <a:lumMod val="50000"/>
                </a:schemeClr>
              </a:solidFill>
            </a:endParaRPr>
          </a:p>
        </p:txBody>
      </p:sp>
    </p:spTree>
    <p:extLst>
      <p:ext uri="{BB962C8B-B14F-4D97-AF65-F5344CB8AC3E}">
        <p14:creationId xmlns:p14="http://schemas.microsoft.com/office/powerpoint/2010/main" val="422289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D63E-E17C-4175-B92F-9A13CA93C133}"/>
              </a:ext>
            </a:extLst>
          </p:cNvPr>
          <p:cNvSpPr>
            <a:spLocks noGrp="1"/>
          </p:cNvSpPr>
          <p:nvPr>
            <p:ph type="title"/>
          </p:nvPr>
        </p:nvSpPr>
        <p:spPr>
          <a:xfrm>
            <a:off x="841611" y="499263"/>
            <a:ext cx="9875520" cy="748683"/>
          </a:xfrm>
        </p:spPr>
        <p:txBody>
          <a:bodyPr>
            <a:noAutofit/>
          </a:bodyPr>
          <a:lstStyle/>
          <a:p>
            <a:br>
              <a:rPr lang="en-US" sz="2800" dirty="0">
                <a:solidFill>
                  <a:schemeClr val="accent5"/>
                </a:solidFill>
                <a:latin typeface="Times New Roman" panose="02020603050405020304" pitchFamily="18" charset="0"/>
                <a:cs typeface="Times New Roman" panose="02020603050405020304" pitchFamily="18" charset="0"/>
              </a:rPr>
            </a:br>
            <a:br>
              <a:rPr lang="en-US" sz="2800" dirty="0">
                <a:solidFill>
                  <a:schemeClr val="accent5"/>
                </a:solidFill>
                <a:latin typeface="Times New Roman" panose="02020603050405020304" pitchFamily="18" charset="0"/>
                <a:cs typeface="Times New Roman" panose="02020603050405020304" pitchFamily="18" charset="0"/>
              </a:rPr>
            </a:br>
            <a:r>
              <a:rPr lang="en-US" sz="2800" dirty="0">
                <a:solidFill>
                  <a:srgbClr val="002060"/>
                </a:solidFill>
                <a:latin typeface="Times New Roman" panose="02020603050405020304" pitchFamily="18" charset="0"/>
                <a:cs typeface="Times New Roman" panose="02020603050405020304" pitchFamily="18" charset="0"/>
              </a:rPr>
              <a:t>Importing the libraries, loading the dataset, preprocessing</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solidFill>
                <a:schemeClr val="accent5"/>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CDC45B-55F8-4636-BF0B-BB2EDF3DFF6E}"/>
              </a:ext>
            </a:extLst>
          </p:cNvPr>
          <p:cNvPicPr>
            <a:picLocks noChangeAspect="1"/>
          </p:cNvPicPr>
          <p:nvPr/>
        </p:nvPicPr>
        <p:blipFill rotWithShape="1">
          <a:blip r:embed="rId2"/>
          <a:srcRect t="11111" r="38107" b="49242"/>
          <a:stretch/>
        </p:blipFill>
        <p:spPr>
          <a:xfrm>
            <a:off x="1022744" y="1548882"/>
            <a:ext cx="10771150" cy="4809856"/>
          </a:xfrm>
          <a:prstGeom prst="rect">
            <a:avLst/>
          </a:prstGeom>
        </p:spPr>
      </p:pic>
    </p:spTree>
    <p:extLst>
      <p:ext uri="{BB962C8B-B14F-4D97-AF65-F5344CB8AC3E}">
        <p14:creationId xmlns:p14="http://schemas.microsoft.com/office/powerpoint/2010/main" val="555432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907F-B124-4FE8-A7FF-71EDFB522417}"/>
              </a:ext>
            </a:extLst>
          </p:cNvPr>
          <p:cNvSpPr>
            <a:spLocks noGrp="1"/>
          </p:cNvSpPr>
          <p:nvPr>
            <p:ph type="title"/>
          </p:nvPr>
        </p:nvSpPr>
        <p:spPr>
          <a:xfrm>
            <a:off x="923731" y="609600"/>
            <a:ext cx="10094789" cy="784194"/>
          </a:xfrm>
        </p:spPr>
        <p:txBody>
          <a:bodyPr>
            <a:normAutofit/>
          </a:bodyPr>
          <a:lstStyle/>
          <a:p>
            <a:r>
              <a:rPr lang="en-US" sz="3600" dirty="0">
                <a:solidFill>
                  <a:srgbClr val="002060"/>
                </a:solidFill>
                <a:latin typeface="Times New Roman" panose="02020603050405020304" pitchFamily="18" charset="0"/>
                <a:cs typeface="Times New Roman" panose="02020603050405020304" pitchFamily="18" charset="0"/>
              </a:rPr>
              <a:t>OUTPUT PARAMETERS</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43360BA-682B-47BB-B519-91052541B083}"/>
              </a:ext>
            </a:extLst>
          </p:cNvPr>
          <p:cNvSpPr txBox="1"/>
          <p:nvPr/>
        </p:nvSpPr>
        <p:spPr>
          <a:xfrm>
            <a:off x="1233996" y="2024109"/>
            <a:ext cx="7137647"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Accuracy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Confusion Matrix</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Variable Importance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Legitimate or Phishing</a:t>
            </a:r>
          </a:p>
          <a:p>
            <a:pPr marL="285750" indent="-285750">
              <a:buFont typeface="Arial" panose="020B0604020202020204" pitchFamily="34" charset="0"/>
              <a:buChar char="•"/>
            </a:pPr>
            <a:endParaRPr lang="en-US" sz="2800" dirty="0">
              <a:solidFill>
                <a:schemeClr val="accent6">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800" dirty="0">
              <a:solidFill>
                <a:schemeClr val="accent6">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171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02E5-E88F-4656-86B0-47B28C833B15}"/>
              </a:ext>
            </a:extLst>
          </p:cNvPr>
          <p:cNvSpPr>
            <a:spLocks noGrp="1"/>
          </p:cNvSpPr>
          <p:nvPr>
            <p:ph type="title"/>
          </p:nvPr>
        </p:nvSpPr>
        <p:spPr>
          <a:xfrm>
            <a:off x="1020708" y="675905"/>
            <a:ext cx="9875520" cy="1356360"/>
          </a:xfrm>
        </p:spPr>
        <p:txBody>
          <a:bodyPr>
            <a:normAutofit/>
          </a:bodyPr>
          <a:lstStyle/>
          <a:p>
            <a:br>
              <a:rPr lang="en-US" sz="2000" dirty="0">
                <a:solidFill>
                  <a:schemeClr val="accent2">
                    <a:lumMod val="75000"/>
                  </a:schemeClr>
                </a:solidFill>
                <a:latin typeface="Times New Roman" panose="02020603050405020304" pitchFamily="18" charset="0"/>
                <a:cs typeface="Times New Roman" panose="02020603050405020304" pitchFamily="18" charset="0"/>
              </a:rPr>
            </a:br>
            <a:br>
              <a:rPr lang="en-US" sz="2000" dirty="0">
                <a:solidFill>
                  <a:schemeClr val="accent2">
                    <a:lumMod val="75000"/>
                  </a:schemeClr>
                </a:solidFill>
                <a:latin typeface="Times New Roman" panose="02020603050405020304" pitchFamily="18" charset="0"/>
                <a:cs typeface="Times New Roman" panose="02020603050405020304" pitchFamily="18" charset="0"/>
              </a:rPr>
            </a:br>
            <a:r>
              <a:rPr lang="en-US" sz="2000" dirty="0">
                <a:solidFill>
                  <a:schemeClr val="accent6">
                    <a:lumMod val="50000"/>
                  </a:schemeClr>
                </a:solidFill>
                <a:latin typeface="Times New Roman" panose="02020603050405020304" pitchFamily="18" charset="0"/>
                <a:cs typeface="Times New Roman" panose="02020603050405020304" pitchFamily="18" charset="0"/>
              </a:rPr>
              <a:t>CONFUSION MATRIX</a:t>
            </a:r>
            <a:endParaRPr lang="en-IN" sz="200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7A7A701-3C4E-4642-9856-8EB36FB17D44}"/>
              </a:ext>
            </a:extLst>
          </p:cNvPr>
          <p:cNvPicPr>
            <a:picLocks noChangeAspect="1"/>
          </p:cNvPicPr>
          <p:nvPr/>
        </p:nvPicPr>
        <p:blipFill rotWithShape="1">
          <a:blip r:embed="rId2"/>
          <a:srcRect t="40130" r="40510" b="41489"/>
          <a:stretch/>
        </p:blipFill>
        <p:spPr>
          <a:xfrm>
            <a:off x="1142999" y="1802167"/>
            <a:ext cx="7823447" cy="2379216"/>
          </a:xfrm>
          <a:prstGeom prst="rect">
            <a:avLst/>
          </a:prstGeom>
        </p:spPr>
      </p:pic>
      <p:pic>
        <p:nvPicPr>
          <p:cNvPr id="7" name="Picture 6">
            <a:extLst>
              <a:ext uri="{FF2B5EF4-FFF2-40B4-BE49-F238E27FC236}">
                <a16:creationId xmlns:a16="http://schemas.microsoft.com/office/drawing/2014/main" id="{51B04879-BD76-49FC-9730-FA87441A8F64}"/>
              </a:ext>
            </a:extLst>
          </p:cNvPr>
          <p:cNvPicPr>
            <a:picLocks noChangeAspect="1"/>
          </p:cNvPicPr>
          <p:nvPr/>
        </p:nvPicPr>
        <p:blipFill rotWithShape="1">
          <a:blip r:embed="rId2"/>
          <a:srcRect t="40130" r="40510" b="41489"/>
          <a:stretch/>
        </p:blipFill>
        <p:spPr>
          <a:xfrm>
            <a:off x="1143000" y="1802167"/>
            <a:ext cx="8943392" cy="3954821"/>
          </a:xfrm>
          <a:prstGeom prst="rect">
            <a:avLst/>
          </a:prstGeom>
        </p:spPr>
      </p:pic>
      <p:pic>
        <p:nvPicPr>
          <p:cNvPr id="9" name="Picture 8">
            <a:extLst>
              <a:ext uri="{FF2B5EF4-FFF2-40B4-BE49-F238E27FC236}">
                <a16:creationId xmlns:a16="http://schemas.microsoft.com/office/drawing/2014/main" id="{3C8E9AF0-EB55-4282-A950-C2452449F6AB}"/>
              </a:ext>
            </a:extLst>
          </p:cNvPr>
          <p:cNvPicPr>
            <a:picLocks noChangeAspect="1"/>
          </p:cNvPicPr>
          <p:nvPr/>
        </p:nvPicPr>
        <p:blipFill rotWithShape="1">
          <a:blip r:embed="rId3">
            <a:extLst>
              <a:ext uri="{28A0092B-C50C-407E-A947-70E740481C1C}">
                <a14:useLocalDpi xmlns:a14="http://schemas.microsoft.com/office/drawing/2010/main" val="0"/>
              </a:ext>
            </a:extLst>
          </a:blip>
          <a:srcRect l="6014" t="11954" r="8493" b="11198"/>
          <a:stretch/>
        </p:blipFill>
        <p:spPr>
          <a:xfrm>
            <a:off x="5887615" y="1484790"/>
            <a:ext cx="6012899" cy="3888419"/>
          </a:xfrm>
          <a:prstGeom prst="rect">
            <a:avLst/>
          </a:prstGeom>
        </p:spPr>
      </p:pic>
      <p:sp>
        <p:nvSpPr>
          <p:cNvPr id="8" name="TextBox 7">
            <a:extLst>
              <a:ext uri="{FF2B5EF4-FFF2-40B4-BE49-F238E27FC236}">
                <a16:creationId xmlns:a16="http://schemas.microsoft.com/office/drawing/2014/main" id="{CFADD230-B6C9-4404-AE32-DDF2DB8FBC11}"/>
              </a:ext>
            </a:extLst>
          </p:cNvPr>
          <p:cNvSpPr txBox="1"/>
          <p:nvPr/>
        </p:nvSpPr>
        <p:spPr>
          <a:xfrm>
            <a:off x="889986" y="577049"/>
            <a:ext cx="6094520" cy="646331"/>
          </a:xfrm>
          <a:prstGeom prst="rect">
            <a:avLst/>
          </a:prstGeom>
          <a:noFill/>
        </p:spPr>
        <p:txBody>
          <a:bodyPr wrap="square">
            <a:spAutoFit/>
          </a:bodyPr>
          <a:lstStyle/>
          <a:p>
            <a:r>
              <a:rPr lang="en-US" sz="3600" dirty="0">
                <a:solidFill>
                  <a:srgbClr val="002060"/>
                </a:solidFill>
                <a:latin typeface="Times New Roman" panose="02020603050405020304" pitchFamily="18" charset="0"/>
                <a:cs typeface="Times New Roman" panose="02020603050405020304" pitchFamily="18" charset="0"/>
              </a:rPr>
              <a:t>RESULT INTERPRETATION</a:t>
            </a:r>
            <a:endParaRPr lang="en-IN" sz="3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103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839E-A45B-4607-8ADD-AA6CE2246BEB}"/>
              </a:ext>
            </a:extLst>
          </p:cNvPr>
          <p:cNvSpPr>
            <a:spLocks noGrp="1"/>
          </p:cNvSpPr>
          <p:nvPr>
            <p:ph type="title"/>
          </p:nvPr>
        </p:nvSpPr>
        <p:spPr>
          <a:xfrm>
            <a:off x="793101" y="547456"/>
            <a:ext cx="9870311" cy="1356360"/>
          </a:xfrm>
        </p:spPr>
        <p:txBody>
          <a:bodyPr>
            <a:normAutofit/>
          </a:bodyPr>
          <a:lstStyle/>
          <a:p>
            <a:r>
              <a:rPr lang="en-US" sz="2800" dirty="0">
                <a:solidFill>
                  <a:schemeClr val="accent1">
                    <a:lumMod val="50000"/>
                  </a:schemeClr>
                </a:solidFill>
                <a:latin typeface="Times New Roman" panose="02020603050405020304" pitchFamily="18" charset="0"/>
                <a:cs typeface="Times New Roman" panose="02020603050405020304" pitchFamily="18" charset="0"/>
              </a:rPr>
              <a:t>VARIABLE IMPORTANCE</a:t>
            </a:r>
            <a:endParaRPr lang="en-IN" sz="28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F98ED3-21C2-4AD8-A757-1BB6BCF6EA7F}"/>
              </a:ext>
            </a:extLst>
          </p:cNvPr>
          <p:cNvPicPr>
            <a:picLocks noChangeAspect="1"/>
          </p:cNvPicPr>
          <p:nvPr/>
        </p:nvPicPr>
        <p:blipFill rotWithShape="1">
          <a:blip r:embed="rId2">
            <a:extLst>
              <a:ext uri="{28A0092B-C50C-407E-A947-70E740481C1C}">
                <a14:useLocalDpi xmlns:a14="http://schemas.microsoft.com/office/drawing/2010/main" val="0"/>
              </a:ext>
            </a:extLst>
          </a:blip>
          <a:srcRect l="3131" t="11133" r="5098" b="6796"/>
          <a:stretch/>
        </p:blipFill>
        <p:spPr>
          <a:xfrm>
            <a:off x="7417837" y="731655"/>
            <a:ext cx="4348065" cy="5771782"/>
          </a:xfrm>
          <a:prstGeom prst="rect">
            <a:avLst/>
          </a:prstGeom>
        </p:spPr>
      </p:pic>
      <p:pic>
        <p:nvPicPr>
          <p:cNvPr id="5" name="Picture 4">
            <a:extLst>
              <a:ext uri="{FF2B5EF4-FFF2-40B4-BE49-F238E27FC236}">
                <a16:creationId xmlns:a16="http://schemas.microsoft.com/office/drawing/2014/main" id="{3D82AB7B-0C7B-413F-B549-ECBFBC9F0980}"/>
              </a:ext>
            </a:extLst>
          </p:cNvPr>
          <p:cNvPicPr>
            <a:picLocks noChangeAspect="1"/>
          </p:cNvPicPr>
          <p:nvPr/>
        </p:nvPicPr>
        <p:blipFill rotWithShape="1">
          <a:blip r:embed="rId3"/>
          <a:srcRect l="-802" t="57569" r="57141" b="11362"/>
          <a:stretch/>
        </p:blipFill>
        <p:spPr>
          <a:xfrm>
            <a:off x="565018" y="1509012"/>
            <a:ext cx="6083514" cy="5084827"/>
          </a:xfrm>
          <a:prstGeom prst="rect">
            <a:avLst/>
          </a:prstGeom>
        </p:spPr>
      </p:pic>
    </p:spTree>
    <p:extLst>
      <p:ext uri="{BB962C8B-B14F-4D97-AF65-F5344CB8AC3E}">
        <p14:creationId xmlns:p14="http://schemas.microsoft.com/office/powerpoint/2010/main" val="3040518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23C9-05A0-429B-92C5-1B168AB15670}"/>
              </a:ext>
            </a:extLst>
          </p:cNvPr>
          <p:cNvSpPr>
            <a:spLocks noGrp="1"/>
          </p:cNvSpPr>
          <p:nvPr>
            <p:ph type="title"/>
          </p:nvPr>
        </p:nvSpPr>
        <p:spPr/>
        <p:txBody>
          <a:bodyPr>
            <a:normAutofit/>
          </a:bodyPr>
          <a:lstStyle/>
          <a:p>
            <a:r>
              <a:rPr lang="en-US" sz="2800" dirty="0">
                <a:solidFill>
                  <a:schemeClr val="accent1">
                    <a:lumMod val="50000"/>
                  </a:schemeClr>
                </a:solidFill>
                <a:latin typeface="Times New Roman" panose="02020603050405020304" pitchFamily="18" charset="0"/>
                <a:cs typeface="Times New Roman" panose="02020603050405020304" pitchFamily="18" charset="0"/>
              </a:rPr>
              <a:t>LEGITIMATE OR PHISHY CLASSIFICATION</a:t>
            </a:r>
            <a:endParaRPr lang="en-IN" sz="28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13E68F2-EE82-4E6D-A2CF-13F203B1FF0D}"/>
              </a:ext>
            </a:extLst>
          </p:cNvPr>
          <p:cNvPicPr>
            <a:picLocks noChangeAspect="1"/>
          </p:cNvPicPr>
          <p:nvPr/>
        </p:nvPicPr>
        <p:blipFill rotWithShape="1">
          <a:blip r:embed="rId2">
            <a:extLst>
              <a:ext uri="{28A0092B-C50C-407E-A947-70E740481C1C}">
                <a14:useLocalDpi xmlns:a14="http://schemas.microsoft.com/office/drawing/2010/main" val="0"/>
              </a:ext>
            </a:extLst>
          </a:blip>
          <a:srcRect l="39248" t="52945" r="25218" b="14175"/>
          <a:stretch/>
        </p:blipFill>
        <p:spPr>
          <a:xfrm>
            <a:off x="1047564" y="2077374"/>
            <a:ext cx="6267635" cy="3828904"/>
          </a:xfrm>
          <a:prstGeom prst="rect">
            <a:avLst/>
          </a:prstGeom>
        </p:spPr>
      </p:pic>
      <p:pic>
        <p:nvPicPr>
          <p:cNvPr id="6" name="Picture 5">
            <a:extLst>
              <a:ext uri="{FF2B5EF4-FFF2-40B4-BE49-F238E27FC236}">
                <a16:creationId xmlns:a16="http://schemas.microsoft.com/office/drawing/2014/main" id="{93DE27FA-B01A-4263-ADED-669B250A84A0}"/>
              </a:ext>
            </a:extLst>
          </p:cNvPr>
          <p:cNvPicPr>
            <a:picLocks noChangeAspect="1"/>
          </p:cNvPicPr>
          <p:nvPr/>
        </p:nvPicPr>
        <p:blipFill rotWithShape="1">
          <a:blip r:embed="rId3">
            <a:extLst>
              <a:ext uri="{28A0092B-C50C-407E-A947-70E740481C1C}">
                <a14:useLocalDpi xmlns:a14="http://schemas.microsoft.com/office/drawing/2010/main" val="0"/>
              </a:ext>
            </a:extLst>
          </a:blip>
          <a:srcRect l="-1239" t="10097" r="51724" b="31910"/>
          <a:stretch/>
        </p:blipFill>
        <p:spPr>
          <a:xfrm>
            <a:off x="5792499" y="1751572"/>
            <a:ext cx="6036815" cy="3977198"/>
          </a:xfrm>
          <a:prstGeom prst="rect">
            <a:avLst/>
          </a:prstGeom>
        </p:spPr>
      </p:pic>
    </p:spTree>
    <p:extLst>
      <p:ext uri="{BB962C8B-B14F-4D97-AF65-F5344CB8AC3E}">
        <p14:creationId xmlns:p14="http://schemas.microsoft.com/office/powerpoint/2010/main" val="926725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2696-F877-440A-A9D4-114DF24DEB3A}"/>
              </a:ext>
            </a:extLst>
          </p:cNvPr>
          <p:cNvSpPr>
            <a:spLocks noGrp="1"/>
          </p:cNvSpPr>
          <p:nvPr>
            <p:ph type="title"/>
          </p:nvPr>
        </p:nvSpPr>
        <p:spPr>
          <a:xfrm>
            <a:off x="922908" y="778275"/>
            <a:ext cx="9875520" cy="1356360"/>
          </a:xfrm>
        </p:spPr>
        <p:txBody>
          <a:bodyPr>
            <a:normAutofit/>
          </a:bodyPr>
          <a:lstStyle/>
          <a:p>
            <a:r>
              <a:rPr lang="en-US" sz="3600" dirty="0">
                <a:solidFill>
                  <a:srgbClr val="002060"/>
                </a:solidFill>
                <a:latin typeface="Times New Roman" panose="02020603050405020304" pitchFamily="18" charset="0"/>
                <a:cs typeface="Times New Roman" panose="02020603050405020304" pitchFamily="18" charset="0"/>
              </a:rPr>
              <a:t>CONCLUSION</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67DFD1-0030-4612-9402-0DB04A336DF6}"/>
              </a:ext>
            </a:extLst>
          </p:cNvPr>
          <p:cNvSpPr txBox="1"/>
          <p:nvPr/>
        </p:nvSpPr>
        <p:spPr>
          <a:xfrm>
            <a:off x="1018712" y="1983714"/>
            <a:ext cx="9435336" cy="3901196"/>
          </a:xfrm>
          <a:prstGeom prst="rect">
            <a:avLst/>
          </a:prstGeom>
          <a:noFill/>
        </p:spPr>
        <p:txBody>
          <a:bodyPr wrap="square">
            <a:spAutoFit/>
          </a:bodyPr>
          <a:lstStyle/>
          <a:p>
            <a:pPr algn="just">
              <a:lnSpc>
                <a:spcPct val="150000"/>
              </a:lnSpc>
              <a:spcAft>
                <a:spcPts val="1000"/>
              </a:spcAft>
              <a:tabLst>
                <a:tab pos="1104900" algn="l"/>
              </a:tabLst>
            </a:pPr>
            <a:r>
              <a:rPr lang="en-US" sz="2800" dirty="0">
                <a:effectLst/>
                <a:latin typeface="Times New Roman" panose="02020603050405020304" pitchFamily="18" charset="0"/>
                <a:ea typeface="Times New Roman" panose="02020603050405020304" pitchFamily="18" charset="0"/>
                <a:cs typeface="Arial" panose="020B0604020202020204" pitchFamily="34" charset="0"/>
              </a:rPr>
              <a:t>In our work, we made use of a powerful classifier, namely Random Forest, to perform the classifications. Another advantage that Random Forest offers is that it doesn’t overfit the data, if the parameters are tuned and selected carefully. Thus, they are a suitable choice for use in URL Phishing datasets and in determining whether a URL is phishing or not.</a:t>
            </a:r>
            <a:endParaRPr lang="en-IN" sz="28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59504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5951-CF2A-4B7C-9EC6-443E3F8A09D8}"/>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88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C273-4CD1-4D32-841B-094EF495353D}"/>
              </a:ext>
            </a:extLst>
          </p:cNvPr>
          <p:cNvSpPr>
            <a:spLocks noGrp="1"/>
          </p:cNvSpPr>
          <p:nvPr>
            <p:ph type="title"/>
          </p:nvPr>
        </p:nvSpPr>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TITLE JUSTIFICATION</a:t>
            </a:r>
            <a:endParaRPr lang="en-I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655E7D-9462-46CC-94DC-FB058096E909}"/>
              </a:ext>
            </a:extLst>
          </p:cNvPr>
          <p:cNvSpPr txBox="1"/>
          <p:nvPr/>
        </p:nvSpPr>
        <p:spPr>
          <a:xfrm>
            <a:off x="1173479" y="1770991"/>
            <a:ext cx="10189937" cy="5289268"/>
          </a:xfrm>
          <a:prstGeom prst="rect">
            <a:avLst/>
          </a:prstGeom>
          <a:noFill/>
        </p:spPr>
        <p:txBody>
          <a:bodyPr wrap="square">
            <a:spAutoFit/>
          </a:bodyPr>
          <a:lstStyle/>
          <a:p>
            <a:pPr algn="just">
              <a:lnSpc>
                <a:spcPct val="250000"/>
              </a:lnSpc>
              <a:buClr>
                <a:schemeClr val="tx1"/>
              </a:buClr>
              <a:buSzPct val="100000"/>
              <a:buFont typeface="Arial" panose="020B0604020202020204" pitchFamily="34" charset="0"/>
              <a:buChar char="•"/>
            </a:pPr>
            <a:r>
              <a:rPr lang="en-US" sz="2400" dirty="0">
                <a:latin typeface="Times New Roman" pitchFamily="18" charset="0"/>
                <a:cs typeface="Times New Roman" pitchFamily="18" charset="0"/>
              </a:rPr>
              <a:t>The purpose of this project is to perform Machine Learning based classification. </a:t>
            </a:r>
          </a:p>
          <a:p>
            <a:pPr algn="just">
              <a:lnSpc>
                <a:spcPct val="250000"/>
              </a:lnSpc>
              <a:buClr>
                <a:schemeClr val="tx1"/>
              </a:buClr>
              <a:buSzPct val="100000"/>
              <a:buFont typeface="Arial" panose="020B0604020202020204" pitchFamily="34" charset="0"/>
              <a:buChar char="•"/>
            </a:pPr>
            <a:r>
              <a:rPr lang="en-US" sz="2400" dirty="0">
                <a:latin typeface="Times New Roman" pitchFamily="18" charset="0"/>
                <a:cs typeface="Times New Roman" pitchFamily="18" charset="0"/>
              </a:rPr>
              <a:t>There are different types of features based on web pages. </a:t>
            </a:r>
          </a:p>
          <a:p>
            <a:pPr algn="just">
              <a:lnSpc>
                <a:spcPct val="250000"/>
              </a:lnSpc>
              <a:buClr>
                <a:schemeClr val="tx1"/>
              </a:buClr>
              <a:buSzPct val="100000"/>
              <a:buFont typeface="Arial" panose="020B0604020202020204" pitchFamily="34" charset="0"/>
              <a:buChar char="•"/>
            </a:pPr>
            <a:r>
              <a:rPr lang="en-US" sz="2400" dirty="0">
                <a:latin typeface="Times New Roman" pitchFamily="18" charset="0"/>
                <a:cs typeface="Times New Roman" pitchFamily="18" charset="0"/>
              </a:rPr>
              <a:t>Hence, to prevent phishing attacks we must use a specific web page feature. </a:t>
            </a:r>
          </a:p>
          <a:p>
            <a:pPr algn="just">
              <a:lnSpc>
                <a:spcPct val="250000"/>
              </a:lnSpc>
              <a:buClr>
                <a:schemeClr val="tx1"/>
              </a:buClr>
              <a:buSzPct val="100000"/>
              <a:buFont typeface="Arial" panose="020B0604020202020204" pitchFamily="34" charset="0"/>
              <a:buChar char="•"/>
            </a:pPr>
            <a:r>
              <a:rPr lang="en-US" sz="2400" dirty="0">
                <a:latin typeface="Times New Roman" pitchFamily="18" charset="0"/>
                <a:cs typeface="Times New Roman" pitchFamily="18" charset="0"/>
              </a:rPr>
              <a:t>Here, a model based on Random Forest is used to detect phishing web pages.   </a:t>
            </a:r>
          </a:p>
          <a:p>
            <a:pPr algn="just">
              <a:lnSpc>
                <a:spcPct val="250000"/>
              </a:lnSpc>
              <a:buClr>
                <a:schemeClr val="tx1"/>
              </a:buClr>
              <a:buSzPct val="100000"/>
              <a:buFont typeface="Arial" panose="020B0604020202020204" pitchFamily="34" charset="0"/>
              <a:buChar char="•"/>
            </a:pPr>
            <a:endParaRPr lang="en-US" sz="2400" dirty="0">
              <a:latin typeface="Times New Roman" pitchFamily="18" charset="0"/>
              <a:cs typeface="Times New Roman" pitchFamily="18" charset="0"/>
            </a:endParaRPr>
          </a:p>
          <a:p>
            <a:pPr>
              <a:lnSpc>
                <a:spcPct val="250000"/>
              </a:lnSpc>
              <a:buClr>
                <a:schemeClr val="tx1"/>
              </a:buClr>
              <a:buSzPct val="100000"/>
            </a:pPr>
            <a:endParaRPr lang="en-US" dirty="0">
              <a:solidFill>
                <a:schemeClr val="accent6">
                  <a:lumMod val="50000"/>
                </a:schemeClr>
              </a:solidFill>
            </a:endParaRPr>
          </a:p>
        </p:txBody>
      </p:sp>
    </p:spTree>
    <p:extLst>
      <p:ext uri="{BB962C8B-B14F-4D97-AF65-F5344CB8AC3E}">
        <p14:creationId xmlns:p14="http://schemas.microsoft.com/office/powerpoint/2010/main" val="351888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B9BCAE-300E-4DB2-AC3C-791EEE0DC986}"/>
              </a:ext>
            </a:extLst>
          </p:cNvPr>
          <p:cNvSpPr txBox="1">
            <a:spLocks/>
          </p:cNvSpPr>
          <p:nvPr/>
        </p:nvSpPr>
        <p:spPr>
          <a:xfrm>
            <a:off x="845499" y="666565"/>
            <a:ext cx="7055380" cy="7664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OBJECTIVE</a:t>
            </a:r>
            <a:endParaRPr lang="en-I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B8343F2A-7EE8-452F-8DBC-A0ECABFAD355}"/>
              </a:ext>
            </a:extLst>
          </p:cNvPr>
          <p:cNvSpPr txBox="1">
            <a:spLocks/>
          </p:cNvSpPr>
          <p:nvPr/>
        </p:nvSpPr>
        <p:spPr>
          <a:xfrm>
            <a:off x="1144933" y="1431981"/>
            <a:ext cx="9312962" cy="2590800"/>
          </a:xfrm>
          <a:prstGeom prst="rect">
            <a:avLst/>
          </a:prstGeom>
        </p:spPr>
        <p:txBody>
          <a:bodyPr>
            <a:normAutofit fontScale="925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just">
              <a:lnSpc>
                <a:spcPct val="100000"/>
              </a:lnSpc>
              <a:buClr>
                <a:schemeClr val="tx1"/>
              </a:buClr>
              <a:buSzPct val="1000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 phishing website is a common social engineering method that mimics trustful uniform resource locators (URLs) and webpages. </a:t>
            </a:r>
          </a:p>
          <a:p>
            <a:pPr algn="just">
              <a:lnSpc>
                <a:spcPct val="100000"/>
              </a:lnSpc>
              <a:buClr>
                <a:schemeClr val="tx1"/>
              </a:buClr>
              <a:buSzPct val="1000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objective of this project is to train machine learning models and deep neural nets on the dataset created to predict phishing websites. </a:t>
            </a:r>
          </a:p>
          <a:p>
            <a:pPr algn="just">
              <a:lnSpc>
                <a:spcPct val="100000"/>
              </a:lnSpc>
              <a:buClr>
                <a:schemeClr val="tx1"/>
              </a:buClr>
              <a:buSzPct val="1000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Both phishing and benign URLs of websites are gathered to form a dataset and from them required URL and website content-based features are extracted. </a:t>
            </a:r>
          </a:p>
          <a:p>
            <a:pPr algn="just">
              <a:lnSpc>
                <a:spcPct val="100000"/>
              </a:lnSpc>
              <a:buClr>
                <a:schemeClr val="tx1"/>
              </a:buClr>
              <a:buSzPct val="100000"/>
              <a:buFont typeface="Arial" panose="020B0604020202020204" pitchFamily="34" charset="0"/>
              <a:buChar char="•"/>
            </a:pPr>
            <a:endParaRPr lang="en-US" sz="1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01CC01-1822-47DF-A1FF-992A073B8837}"/>
              </a:ext>
            </a:extLst>
          </p:cNvPr>
          <p:cNvSpPr txBox="1"/>
          <p:nvPr/>
        </p:nvSpPr>
        <p:spPr>
          <a:xfrm>
            <a:off x="845499" y="4306574"/>
            <a:ext cx="7481755" cy="1200329"/>
          </a:xfrm>
          <a:prstGeom prst="rect">
            <a:avLst/>
          </a:prstGeom>
          <a:noFill/>
        </p:spPr>
        <p:txBody>
          <a:bodyPr wrap="square" rtlCol="0">
            <a:sp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SCOPE OF THE PROJECT</a:t>
            </a:r>
            <a:endParaRPr lang="en-IN" sz="36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sz="3600"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9A2235-5190-4DA5-87A5-902E1F5D8219}"/>
              </a:ext>
            </a:extLst>
          </p:cNvPr>
          <p:cNvSpPr txBox="1"/>
          <p:nvPr/>
        </p:nvSpPr>
        <p:spPr>
          <a:xfrm>
            <a:off x="1144933" y="5102853"/>
            <a:ext cx="9392862" cy="769441"/>
          </a:xfrm>
          <a:prstGeom prst="rect">
            <a:avLst/>
          </a:prstGeom>
          <a:noFill/>
        </p:spPr>
        <p:txBody>
          <a:bodyPr wrap="square" rtlCol="0">
            <a:spAutoFit/>
          </a:bodyPr>
          <a:lstStyle/>
          <a:p>
            <a:pPr marL="342900" indent="-342900">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Employees and customers </a:t>
            </a:r>
            <a:r>
              <a:rPr lang="en-US" sz="2200" dirty="0">
                <a:latin typeface="Times New Roman" panose="02020603050405020304" pitchFamily="18" charset="0"/>
                <a:cs typeface="Times New Roman" panose="02020603050405020304" pitchFamily="18" charset="0"/>
              </a:rPr>
              <a:t>can easily</a:t>
            </a:r>
            <a:r>
              <a:rPr lang="en-US" sz="2200" b="0" i="0" dirty="0">
                <a:effectLst/>
                <a:latin typeface="Times New Roman" panose="02020603050405020304" pitchFamily="18" charset="0"/>
                <a:cs typeface="Times New Roman" panose="02020603050405020304" pitchFamily="18" charset="0"/>
              </a:rPr>
              <a:t> detect </a:t>
            </a:r>
            <a:r>
              <a:rPr lang="en-US" sz="2200" b="1" i="0" dirty="0">
                <a:effectLst/>
                <a:latin typeface="Times New Roman" panose="02020603050405020304" pitchFamily="18" charset="0"/>
                <a:cs typeface="Times New Roman" panose="02020603050405020304" pitchFamily="18" charset="0"/>
              </a:rPr>
              <a:t>phishing</a:t>
            </a:r>
            <a:r>
              <a:rPr lang="en-US" sz="2200" b="0" i="0" dirty="0">
                <a:effectLst/>
                <a:latin typeface="Times New Roman" panose="02020603050405020304" pitchFamily="18" charset="0"/>
                <a:cs typeface="Times New Roman" panose="02020603050405020304" pitchFamily="18" charset="0"/>
              </a:rPr>
              <a:t> emails and messages</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Important information like credit card passwords can be more secured</a:t>
            </a:r>
          </a:p>
        </p:txBody>
      </p:sp>
    </p:spTree>
    <p:extLst>
      <p:ext uri="{BB962C8B-B14F-4D97-AF65-F5344CB8AC3E}">
        <p14:creationId xmlns:p14="http://schemas.microsoft.com/office/powerpoint/2010/main" val="168735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4757" y="233681"/>
            <a:ext cx="7055380" cy="1400530"/>
          </a:xfrm>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PROPOSED SYSTEM</a:t>
            </a:r>
          </a:p>
        </p:txBody>
      </p:sp>
      <p:sp>
        <p:nvSpPr>
          <p:cNvPr id="2" name="Content Placeholder 1"/>
          <p:cNvSpPr>
            <a:spLocks noGrp="1"/>
          </p:cNvSpPr>
          <p:nvPr>
            <p:ph idx="1"/>
          </p:nvPr>
        </p:nvSpPr>
        <p:spPr>
          <a:xfrm>
            <a:off x="924757" y="1331259"/>
            <a:ext cx="10651920" cy="4612341"/>
          </a:xfrm>
        </p:spPr>
        <p:txBody>
          <a:bodyPr>
            <a:noAutofit/>
          </a:bodyPr>
          <a:lstStyle/>
          <a:p>
            <a:pPr algn="just">
              <a:lnSpc>
                <a:spcPct val="100000"/>
              </a:lnSpc>
              <a:buClr>
                <a:schemeClr val="tx1"/>
              </a:buClr>
              <a:buSzPct val="100000"/>
              <a:buFont typeface="Arial" panose="020B0604020202020204" pitchFamily="34" charset="0"/>
              <a:buChar char="•"/>
            </a:pPr>
            <a:r>
              <a:rPr lang="en-US" dirty="0">
                <a:solidFill>
                  <a:schemeClr val="tx1"/>
                </a:solidFill>
                <a:latin typeface="Times New Roman" panose="02020603050405020304" pitchFamily="18" charset="0"/>
                <a:cs typeface="Times New Roman" pitchFamily="18" charset="0"/>
              </a:rPr>
              <a:t>Intelligent methods can be used to develop fake web pages. </a:t>
            </a:r>
          </a:p>
          <a:p>
            <a:pPr algn="just">
              <a:lnSpc>
                <a:spcPct val="100000"/>
              </a:lnSpc>
              <a:buClr>
                <a:schemeClr val="tx1"/>
              </a:buClr>
              <a:buSzPct val="100000"/>
              <a:buFont typeface="Arial" panose="020B0604020202020204" pitchFamily="34" charset="0"/>
              <a:buChar char="•"/>
            </a:pPr>
            <a:r>
              <a:rPr lang="en-US" dirty="0">
                <a:solidFill>
                  <a:schemeClr val="tx1"/>
                </a:solidFill>
                <a:latin typeface="Times New Roman" panose="02020603050405020304" pitchFamily="18" charset="0"/>
                <a:cs typeface="Times New Roman" pitchFamily="18" charset="0"/>
              </a:rPr>
              <a:t>This algorithm works by creating a number of classification trees randomly. These trees are created by making use of different samples from the same dataset.</a:t>
            </a:r>
          </a:p>
          <a:p>
            <a:pPr algn="just">
              <a:lnSpc>
                <a:spcPct val="100000"/>
              </a:lnSpc>
              <a:buClr>
                <a:schemeClr val="tx1"/>
              </a:buClr>
              <a:buSzPct val="100000"/>
              <a:buFont typeface="Arial" panose="020B0604020202020204" pitchFamily="34" charset="0"/>
              <a:buChar char="•"/>
            </a:pPr>
            <a:r>
              <a:rPr lang="en-US" dirty="0">
                <a:solidFill>
                  <a:schemeClr val="tx1"/>
                </a:solidFill>
                <a:latin typeface="Times New Roman" panose="02020603050405020304" pitchFamily="18" charset="0"/>
                <a:cs typeface="Times New Roman" pitchFamily="18" charset="0"/>
              </a:rPr>
              <a:t>Once the trees have been formed, we can do the classification by finding the results of each tree and then assigning it to the class that has been determined by the most number of trees. </a:t>
            </a:r>
          </a:p>
          <a:p>
            <a:pPr algn="just">
              <a:lnSpc>
                <a:spcPct val="100000"/>
              </a:lnSpc>
              <a:buClr>
                <a:schemeClr val="tx1"/>
              </a:buClr>
              <a:buSzPct val="100000"/>
              <a:buFont typeface="Arial" panose="020B0604020202020204" pitchFamily="34" charset="0"/>
              <a:buChar char="•"/>
            </a:pPr>
            <a:endParaRPr lang="en-US" sz="1800" dirty="0">
              <a:solidFill>
                <a:schemeClr val="accent6">
                  <a:lumMod val="50000"/>
                </a:schemeClr>
              </a:solidFill>
              <a:latin typeface="Times New Roman" panose="02020603050405020304" pitchFamily="18" charset="0"/>
              <a:cs typeface="Times New Roman" pitchFamily="18" charset="0"/>
            </a:endParaRPr>
          </a:p>
        </p:txBody>
      </p:sp>
      <p:pic>
        <p:nvPicPr>
          <p:cNvPr id="4" name="Picture 2" descr="Identification of Phishing Attack in Websites Using Random Forest-SVM  Hybrid Model - VIT University">
            <a:extLst>
              <a:ext uri="{FF2B5EF4-FFF2-40B4-BE49-F238E27FC236}">
                <a16:creationId xmlns:a16="http://schemas.microsoft.com/office/drawing/2014/main" id="{F35304AB-BD52-438F-98B8-0C765EE39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061" y="3428999"/>
            <a:ext cx="6158204" cy="31210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A99F-1D23-4448-A4E5-1D888A0251E6}"/>
              </a:ext>
            </a:extLst>
          </p:cNvPr>
          <p:cNvSpPr>
            <a:spLocks noGrp="1"/>
          </p:cNvSpPr>
          <p:nvPr>
            <p:ph type="title"/>
          </p:nvPr>
        </p:nvSpPr>
        <p:spPr>
          <a:xfrm>
            <a:off x="1018713" y="1109015"/>
            <a:ext cx="9875520" cy="784194"/>
          </a:xfrm>
        </p:spPr>
        <p:txBody>
          <a:bodyPr>
            <a:normAutofit fontScale="90000"/>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DESIGN</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FLOW OF THE PROJECT</a:t>
            </a:r>
            <a:br>
              <a:rPr lang="en-US" sz="2700" dirty="0">
                <a:solidFill>
                  <a:schemeClr val="accent6">
                    <a:lumMod val="50000"/>
                  </a:schemeClr>
                </a:solidFill>
                <a:latin typeface="Times New Roman" panose="02020603050405020304" pitchFamily="18" charset="0"/>
                <a:cs typeface="Times New Roman" panose="02020603050405020304" pitchFamily="18" charset="0"/>
              </a:rPr>
            </a:br>
            <a:r>
              <a:rPr lang="en-US" sz="2700" dirty="0">
                <a:solidFill>
                  <a:schemeClr val="accent6">
                    <a:lumMod val="50000"/>
                  </a:schemeClr>
                </a:solidFill>
                <a:latin typeface="Times New Roman" panose="02020603050405020304" pitchFamily="18" charset="0"/>
                <a:cs typeface="Times New Roman" panose="02020603050405020304" pitchFamily="18" charset="0"/>
              </a:rPr>
              <a:t>   </a:t>
            </a:r>
            <a:endParaRPr lang="en-IN" sz="270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B70928-529F-4FA7-9DA5-3464B27D6416}"/>
              </a:ext>
            </a:extLst>
          </p:cNvPr>
          <p:cNvPicPr>
            <a:picLocks noChangeAspect="1"/>
          </p:cNvPicPr>
          <p:nvPr/>
        </p:nvPicPr>
        <p:blipFill>
          <a:blip r:embed="rId2"/>
          <a:stretch>
            <a:fillRect/>
          </a:stretch>
        </p:blipFill>
        <p:spPr>
          <a:xfrm>
            <a:off x="4599991" y="270588"/>
            <a:ext cx="7072605" cy="6344816"/>
          </a:xfrm>
          <a:prstGeom prst="rect">
            <a:avLst/>
          </a:prstGeom>
        </p:spPr>
      </p:pic>
    </p:spTree>
    <p:extLst>
      <p:ext uri="{BB962C8B-B14F-4D97-AF65-F5344CB8AC3E}">
        <p14:creationId xmlns:p14="http://schemas.microsoft.com/office/powerpoint/2010/main" val="350920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3463-05E1-42AF-8F28-4B8BBA7BA78B}"/>
              </a:ext>
            </a:extLst>
          </p:cNvPr>
          <p:cNvSpPr>
            <a:spLocks noGrp="1"/>
          </p:cNvSpPr>
          <p:nvPr>
            <p:ph type="title"/>
          </p:nvPr>
        </p:nvSpPr>
        <p:spPr>
          <a:xfrm>
            <a:off x="936165" y="513426"/>
            <a:ext cx="9875520" cy="1356360"/>
          </a:xfrm>
        </p:spPr>
        <p:txBody>
          <a:bodyPr>
            <a:normAutofit/>
          </a:bodyPr>
          <a:lstStyle/>
          <a:p>
            <a:r>
              <a:rPr lang="en-US" sz="3600" dirty="0">
                <a:solidFill>
                  <a:srgbClr val="002060"/>
                </a:solidFill>
                <a:latin typeface="Times New Roman" panose="02020603050405020304" pitchFamily="18" charset="0"/>
                <a:cs typeface="Times New Roman" panose="02020603050405020304" pitchFamily="18" charset="0"/>
              </a:rPr>
              <a:t>TECHNICAL REQUIREMENTS</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23F80D-EF85-401C-8B95-F31BA1AB4701}"/>
              </a:ext>
            </a:extLst>
          </p:cNvPr>
          <p:cNvSpPr txBox="1"/>
          <p:nvPr/>
        </p:nvSpPr>
        <p:spPr>
          <a:xfrm>
            <a:off x="1051840" y="1631274"/>
            <a:ext cx="6689488" cy="3416320"/>
          </a:xfrm>
          <a:prstGeom prst="rect">
            <a:avLst/>
          </a:prstGeom>
          <a:noFill/>
        </p:spPr>
        <p:txBody>
          <a:bodyPr wrap="square">
            <a:spAutoFit/>
          </a:bodyPr>
          <a:lstStyle/>
          <a:p>
            <a:endParaRPr lang="en-US" sz="2400" b="1" dirty="0">
              <a:latin typeface="Times New Roman" panose="02020603050405020304" pitchFamily="18" charset="0"/>
              <a:cs typeface="Times New Roman" pitchFamily="18" charset="0"/>
            </a:endParaRPr>
          </a:p>
          <a:p>
            <a:r>
              <a:rPr lang="en-US" sz="2400" b="1" dirty="0">
                <a:latin typeface="Times New Roman" panose="02020603050405020304" pitchFamily="18" charset="0"/>
                <a:cs typeface="Times New Roman" pitchFamily="18" charset="0"/>
              </a:rPr>
              <a:t>HARDWARE REQUIREMENTS</a:t>
            </a:r>
            <a:endParaRPr lang="en-US" sz="2400" dirty="0">
              <a:latin typeface="Times New Roman" pitchFamily="18" charset="0"/>
              <a:cs typeface="Times New Roman" pitchFamily="18" charset="0"/>
            </a:endParaRPr>
          </a:p>
          <a:p>
            <a:pPr marL="342900" indent="-342900">
              <a:buFont typeface="Arial" panose="020B0604020202020204" pitchFamily="34" charset="0"/>
              <a:buChar char="•"/>
            </a:pPr>
            <a:r>
              <a:rPr lang="en-US" sz="2400" dirty="0">
                <a:latin typeface="Times New Roman" pitchFamily="18" charset="0"/>
                <a:cs typeface="Times New Roman" pitchFamily="18" charset="0"/>
              </a:rPr>
              <a:t>Processor: I5</a:t>
            </a:r>
          </a:p>
          <a:p>
            <a:pPr marL="342900" indent="-342900">
              <a:buFont typeface="Arial" panose="020B0604020202020204" pitchFamily="34" charset="0"/>
              <a:buChar char="•"/>
            </a:pPr>
            <a:r>
              <a:rPr lang="en-US" sz="2400" dirty="0">
                <a:latin typeface="Times New Roman" pitchFamily="18" charset="0"/>
                <a:cs typeface="Times New Roman" pitchFamily="18" charset="0"/>
              </a:rPr>
              <a:t>RAM: 8 GB</a:t>
            </a:r>
          </a:p>
          <a:p>
            <a:pPr marL="342900" indent="-342900">
              <a:buFont typeface="Arial" panose="020B0604020202020204" pitchFamily="34" charset="0"/>
              <a:buChar char="•"/>
            </a:pPr>
            <a:r>
              <a:rPr lang="en-US" sz="2400" dirty="0">
                <a:latin typeface="Times New Roman" pitchFamily="18" charset="0"/>
                <a:cs typeface="Times New Roman" pitchFamily="18" charset="0"/>
              </a:rPr>
              <a:t>Space on Hard Disk:320GB</a:t>
            </a:r>
          </a:p>
          <a:p>
            <a:endParaRPr lang="en-US" sz="2400" dirty="0">
              <a:latin typeface="Times New Roman" pitchFamily="18" charset="0"/>
              <a:cs typeface="Times New Roman" pitchFamily="18" charset="0"/>
            </a:endParaRPr>
          </a:p>
          <a:p>
            <a:pPr lvl="0"/>
            <a:r>
              <a:rPr lang="en-US" sz="2400" b="1" dirty="0">
                <a:latin typeface="Times New Roman" panose="02020603050405020304" pitchFamily="18" charset="0"/>
                <a:cs typeface="Times New Roman" pitchFamily="18" charset="0"/>
              </a:rPr>
              <a:t>SOFTWARE REQUIREMENTS</a:t>
            </a:r>
          </a:p>
          <a:p>
            <a:pPr marL="342900" indent="-342900">
              <a:buFont typeface="Arial" panose="020B0604020202020204" pitchFamily="34" charset="0"/>
              <a:buChar char="•"/>
            </a:pPr>
            <a:r>
              <a:rPr lang="en-US" sz="2400" dirty="0">
                <a:latin typeface="Times New Roman" pitchFamily="18" charset="0"/>
                <a:cs typeface="Times New Roman" pitchFamily="18" charset="0"/>
              </a:rPr>
              <a:t>Coding language : python</a:t>
            </a:r>
          </a:p>
          <a:p>
            <a:pPr marL="342900" indent="-342900">
              <a:buFont typeface="Arial" panose="020B0604020202020204" pitchFamily="34" charset="0"/>
              <a:buChar char="•"/>
            </a:pPr>
            <a:r>
              <a:rPr lang="en-US" sz="2400" dirty="0">
                <a:latin typeface="Times New Roman" pitchFamily="18" charset="0"/>
                <a:cs typeface="Times New Roman" pitchFamily="18" charset="0"/>
              </a:rPr>
              <a:t>Anaconda Shell Prompt</a:t>
            </a:r>
          </a:p>
        </p:txBody>
      </p:sp>
    </p:spTree>
    <p:extLst>
      <p:ext uri="{BB962C8B-B14F-4D97-AF65-F5344CB8AC3E}">
        <p14:creationId xmlns:p14="http://schemas.microsoft.com/office/powerpoint/2010/main" val="3943595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F497-D42A-4B03-8928-2AAA43C6F0CA}"/>
              </a:ext>
            </a:extLst>
          </p:cNvPr>
          <p:cNvSpPr>
            <a:spLocks noGrp="1"/>
          </p:cNvSpPr>
          <p:nvPr>
            <p:ph type="title"/>
          </p:nvPr>
        </p:nvSpPr>
        <p:spPr>
          <a:xfrm>
            <a:off x="930232" y="432046"/>
            <a:ext cx="9875520" cy="1356360"/>
          </a:xfrm>
        </p:spPr>
        <p:txBody>
          <a:bodyPr>
            <a:normAutofit/>
          </a:bodyPr>
          <a:lstStyle/>
          <a:p>
            <a:r>
              <a:rPr lang="en-US" sz="3600" dirty="0">
                <a:solidFill>
                  <a:srgbClr val="002060"/>
                </a:solidFill>
                <a:latin typeface="Times New Roman" panose="02020603050405020304" pitchFamily="18" charset="0"/>
                <a:cs typeface="Times New Roman" panose="02020603050405020304" pitchFamily="18" charset="0"/>
              </a:rPr>
              <a:t>TOOLS</a:t>
            </a:r>
            <a:endParaRPr lang="en-IN" sz="3600"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642F372-A689-4405-BD0C-C8F4361F1792}"/>
              </a:ext>
            </a:extLst>
          </p:cNvPr>
          <p:cNvSpPr txBox="1"/>
          <p:nvPr/>
        </p:nvSpPr>
        <p:spPr>
          <a:xfrm>
            <a:off x="930232" y="1541496"/>
            <a:ext cx="10557473" cy="3816429"/>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ANACONDA PROMPT</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Anaconda is the Python distribution and the Anaconda Prompt is a command line shell (a program where you type in commands instead of using a mouse). </a:t>
            </a:r>
          </a:p>
          <a:p>
            <a:pPr algn="just"/>
            <a:endParaRPr lang="en-US" sz="2200" dirty="0">
              <a:latin typeface="arial"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IDLE PYTHON</a:t>
            </a:r>
          </a:p>
          <a:p>
            <a:pPr algn="just"/>
            <a:endParaRPr lang="en-US" sz="2200" dirty="0">
              <a:latin typeface="Times New Roman" panose="02020603050405020304" pitchFamily="18" charset="0"/>
              <a:cs typeface="Times New Roman" panose="02020603050405020304" pitchFamily="18" charset="0"/>
            </a:endParaRPr>
          </a:p>
          <a:p>
            <a:pPr algn="just"/>
            <a:r>
              <a:rPr lang="en-US" sz="2200" i="0" dirty="0">
                <a:effectLst/>
                <a:latin typeface="Times New Roman" panose="02020603050405020304" pitchFamily="18" charset="0"/>
                <a:cs typeface="Times New Roman" panose="02020603050405020304" pitchFamily="18" charset="0"/>
              </a:rPr>
              <a:t>IDLE (Integrated Development and Learning Environment) is an integrated development environment (IDE) for Python. The Python installer for Windows contains the IDLE module by default. IDLE can be used to execute a single statement just like Python Shell and also to create, modify, and execute Python scripts</a:t>
            </a:r>
            <a:r>
              <a:rPr lang="en-US"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19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384FA04-4A2B-4EDF-AC4E-3CC4C8D0B34F}"/>
              </a:ext>
            </a:extLst>
          </p:cNvPr>
          <p:cNvSpPr/>
          <p:nvPr/>
        </p:nvSpPr>
        <p:spPr>
          <a:xfrm>
            <a:off x="4791924" y="3276600"/>
            <a:ext cx="2572555" cy="795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LIBRARIES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143363-D326-4AA9-94BA-B953ADE3B3DE}"/>
              </a:ext>
            </a:extLst>
          </p:cNvPr>
          <p:cNvPicPr>
            <a:picLocks noChangeAspect="1"/>
          </p:cNvPicPr>
          <p:nvPr/>
        </p:nvPicPr>
        <p:blipFill>
          <a:blip r:embed="rId2"/>
          <a:stretch>
            <a:fillRect/>
          </a:stretch>
        </p:blipFill>
        <p:spPr>
          <a:xfrm>
            <a:off x="4893520" y="1019035"/>
            <a:ext cx="2046468" cy="1250228"/>
          </a:xfrm>
          <a:prstGeom prst="rect">
            <a:avLst/>
          </a:prstGeom>
        </p:spPr>
      </p:pic>
      <p:sp>
        <p:nvSpPr>
          <p:cNvPr id="5" name="AutoShape 2" descr="Whois Search site | Domain name search &amp;amp; registration service in Dhaka">
            <a:extLst>
              <a:ext uri="{FF2B5EF4-FFF2-40B4-BE49-F238E27FC236}">
                <a16:creationId xmlns:a16="http://schemas.microsoft.com/office/drawing/2014/main" id="{47797C3D-77FF-4120-8244-6DA3BAEE4D5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7812604-8CCC-4692-BA25-64EAA42756FB}"/>
              </a:ext>
            </a:extLst>
          </p:cNvPr>
          <p:cNvPicPr>
            <a:picLocks noChangeAspect="1"/>
          </p:cNvPicPr>
          <p:nvPr/>
        </p:nvPicPr>
        <p:blipFill>
          <a:blip r:embed="rId3"/>
          <a:stretch>
            <a:fillRect/>
          </a:stretch>
        </p:blipFill>
        <p:spPr>
          <a:xfrm>
            <a:off x="1455937" y="1028366"/>
            <a:ext cx="1473763" cy="1462556"/>
          </a:xfrm>
          <a:prstGeom prst="rect">
            <a:avLst/>
          </a:prstGeom>
        </p:spPr>
      </p:pic>
      <p:pic>
        <p:nvPicPr>
          <p:cNvPr id="1030" name="Picture 6" descr="Python BeautifulSoup | Accessing of the HTML through a Webpage">
            <a:extLst>
              <a:ext uri="{FF2B5EF4-FFF2-40B4-BE49-F238E27FC236}">
                <a16:creationId xmlns:a16="http://schemas.microsoft.com/office/drawing/2014/main" id="{C8F66F3D-E926-4AE9-91F5-B943125269D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0004" y="749325"/>
            <a:ext cx="2356059" cy="13089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 Introduction to Python RegEx. A RegEx, or Regular Expression, is a… | by  Nandhabalan Marimuthu | Nerd For Tech | Apr, 2021 | Medium">
            <a:extLst>
              <a:ext uri="{FF2B5EF4-FFF2-40B4-BE49-F238E27FC236}">
                <a16:creationId xmlns:a16="http://schemas.microsoft.com/office/drawing/2014/main" id="{53B617BD-7DF7-44BF-8976-3CC93C8591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686" y="4773216"/>
            <a:ext cx="2920162" cy="14308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ldextract">
            <a:extLst>
              <a:ext uri="{FF2B5EF4-FFF2-40B4-BE49-F238E27FC236}">
                <a16:creationId xmlns:a16="http://schemas.microsoft.com/office/drawing/2014/main" id="{A35F72D7-0A97-4848-B4BE-E24D206CCF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7237" y="4753811"/>
            <a:ext cx="1708138" cy="1708138"/>
          </a:xfrm>
          <a:prstGeom prst="rect">
            <a:avLst/>
          </a:prstGeom>
        </p:spPr>
        <p:style>
          <a:lnRef idx="1">
            <a:schemeClr val="dk1"/>
          </a:lnRef>
          <a:fillRef idx="3">
            <a:schemeClr val="dk1"/>
          </a:fillRef>
          <a:effectRef idx="2">
            <a:schemeClr val="dk1"/>
          </a:effectRef>
          <a:fontRef idx="minor">
            <a:schemeClr val="lt1"/>
          </a:fontRef>
        </p:style>
      </p:pic>
      <p:sp>
        <p:nvSpPr>
          <p:cNvPr id="7" name="TextBox 6">
            <a:extLst>
              <a:ext uri="{FF2B5EF4-FFF2-40B4-BE49-F238E27FC236}">
                <a16:creationId xmlns:a16="http://schemas.microsoft.com/office/drawing/2014/main" id="{ADFC5507-0437-4D5E-93AD-6CE4537E9820}"/>
              </a:ext>
            </a:extLst>
          </p:cNvPr>
          <p:cNvSpPr txBox="1"/>
          <p:nvPr/>
        </p:nvSpPr>
        <p:spPr>
          <a:xfrm>
            <a:off x="9201739" y="5238548"/>
            <a:ext cx="1447060" cy="369332"/>
          </a:xfrm>
          <a:prstGeom prst="rect">
            <a:avLst/>
          </a:prstGeom>
          <a:noFill/>
        </p:spPr>
        <p:txBody>
          <a:bodyPr wrap="square" rtlCol="0">
            <a:spAutoFit/>
          </a:bodyPr>
          <a:lstStyle/>
          <a:p>
            <a:r>
              <a:rPr lang="en-US" b="1" dirty="0" err="1">
                <a:ln w="9525">
                  <a:solidFill>
                    <a:schemeClr val="bg1"/>
                  </a:solidFill>
                  <a:prstDash val="solid"/>
                </a:ln>
                <a:effectLst>
                  <a:outerShdw blurRad="12700" dist="38100" dir="2700000" algn="tl" rotWithShape="0">
                    <a:schemeClr val="bg1">
                      <a:lumMod val="50000"/>
                    </a:schemeClr>
                  </a:outerShdw>
                </a:effectLst>
              </a:rPr>
              <a:t>tldextract</a:t>
            </a:r>
            <a:endParaRPr lang="en-IN" b="1" dirty="0">
              <a:ln w="9525">
                <a:solidFill>
                  <a:schemeClr val="bg1"/>
                </a:solidFill>
                <a:prstDash val="solid"/>
              </a:ln>
              <a:effectLst>
                <a:outerShdw blurRad="12700" dist="38100" dir="2700000" algn="tl" rotWithShape="0">
                  <a:schemeClr val="bg1">
                    <a:lumMod val="50000"/>
                  </a:schemeClr>
                </a:outerShdw>
              </a:effectLst>
            </a:endParaRPr>
          </a:p>
        </p:txBody>
      </p:sp>
      <p:pic>
        <p:nvPicPr>
          <p:cNvPr id="2" name="Picture 1">
            <a:extLst>
              <a:ext uri="{FF2B5EF4-FFF2-40B4-BE49-F238E27FC236}">
                <a16:creationId xmlns:a16="http://schemas.microsoft.com/office/drawing/2014/main" id="{212261E3-7F91-458D-9DCC-7DCB92A2DCE3}"/>
              </a:ext>
            </a:extLst>
          </p:cNvPr>
          <p:cNvPicPr>
            <a:picLocks noChangeAspect="1"/>
          </p:cNvPicPr>
          <p:nvPr/>
        </p:nvPicPr>
        <p:blipFill>
          <a:blip r:embed="rId7"/>
          <a:stretch>
            <a:fillRect/>
          </a:stretch>
        </p:blipFill>
        <p:spPr>
          <a:xfrm>
            <a:off x="1127797" y="3032284"/>
            <a:ext cx="2121302" cy="1218240"/>
          </a:xfrm>
          <a:prstGeom prst="rect">
            <a:avLst/>
          </a:prstGeom>
        </p:spPr>
      </p:pic>
      <p:pic>
        <p:nvPicPr>
          <p:cNvPr id="8" name="Picture 7">
            <a:extLst>
              <a:ext uri="{FF2B5EF4-FFF2-40B4-BE49-F238E27FC236}">
                <a16:creationId xmlns:a16="http://schemas.microsoft.com/office/drawing/2014/main" id="{5088119D-DF0E-4D32-96C5-D35D199D6D9F}"/>
              </a:ext>
            </a:extLst>
          </p:cNvPr>
          <p:cNvPicPr>
            <a:picLocks noChangeAspect="1"/>
          </p:cNvPicPr>
          <p:nvPr/>
        </p:nvPicPr>
        <p:blipFill>
          <a:blip r:embed="rId8"/>
          <a:stretch>
            <a:fillRect/>
          </a:stretch>
        </p:blipFill>
        <p:spPr>
          <a:xfrm>
            <a:off x="5026065" y="4866677"/>
            <a:ext cx="2378550" cy="1482406"/>
          </a:xfrm>
          <a:prstGeom prst="rect">
            <a:avLst/>
          </a:prstGeom>
        </p:spPr>
      </p:pic>
      <p:pic>
        <p:nvPicPr>
          <p:cNvPr id="9" name="Picture 8">
            <a:extLst>
              <a:ext uri="{FF2B5EF4-FFF2-40B4-BE49-F238E27FC236}">
                <a16:creationId xmlns:a16="http://schemas.microsoft.com/office/drawing/2014/main" id="{C99B06FE-BAF0-4655-B1B7-B3F146AFEB6C}"/>
              </a:ext>
            </a:extLst>
          </p:cNvPr>
          <p:cNvPicPr>
            <a:picLocks noChangeAspect="1"/>
          </p:cNvPicPr>
          <p:nvPr/>
        </p:nvPicPr>
        <p:blipFill>
          <a:blip r:embed="rId9"/>
          <a:stretch>
            <a:fillRect/>
          </a:stretch>
        </p:blipFill>
        <p:spPr>
          <a:xfrm>
            <a:off x="8744505" y="2630569"/>
            <a:ext cx="1913977" cy="1913977"/>
          </a:xfrm>
          <a:prstGeom prst="rect">
            <a:avLst/>
          </a:prstGeom>
        </p:spPr>
      </p:pic>
      <p:cxnSp>
        <p:nvCxnSpPr>
          <p:cNvPr id="11" name="Straight Arrow Connector 10">
            <a:extLst>
              <a:ext uri="{FF2B5EF4-FFF2-40B4-BE49-F238E27FC236}">
                <a16:creationId xmlns:a16="http://schemas.microsoft.com/office/drawing/2014/main" id="{1952DFE3-2B73-4A88-90DA-9DA73EF680CB}"/>
              </a:ext>
            </a:extLst>
          </p:cNvPr>
          <p:cNvCxnSpPr>
            <a:stCxn id="5" idx="0"/>
          </p:cNvCxnSpPr>
          <p:nvPr/>
        </p:nvCxnSpPr>
        <p:spPr>
          <a:xfrm flipV="1">
            <a:off x="6096000" y="2269263"/>
            <a:ext cx="0" cy="100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2539D8-AE1E-4039-B2E6-47C037E4DCC2}"/>
              </a:ext>
            </a:extLst>
          </p:cNvPr>
          <p:cNvCxnSpPr/>
          <p:nvPr/>
        </p:nvCxnSpPr>
        <p:spPr>
          <a:xfrm flipH="1" flipV="1">
            <a:off x="2929700" y="2556769"/>
            <a:ext cx="1862224" cy="872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D732626-57D7-42E0-B58E-6A283EEBAD1E}"/>
              </a:ext>
            </a:extLst>
          </p:cNvPr>
          <p:cNvCxnSpPr/>
          <p:nvPr/>
        </p:nvCxnSpPr>
        <p:spPr>
          <a:xfrm flipH="1">
            <a:off x="3401499" y="3825807"/>
            <a:ext cx="1273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BFF2808-4026-4438-878F-45A27718572D}"/>
              </a:ext>
            </a:extLst>
          </p:cNvPr>
          <p:cNvCxnSpPr/>
          <p:nvPr/>
        </p:nvCxnSpPr>
        <p:spPr>
          <a:xfrm flipH="1">
            <a:off x="3808520" y="4072225"/>
            <a:ext cx="1085000" cy="881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804F83C-0CDB-4D25-B4AC-CE494DFC4B65}"/>
              </a:ext>
            </a:extLst>
          </p:cNvPr>
          <p:cNvCxnSpPr/>
          <p:nvPr/>
        </p:nvCxnSpPr>
        <p:spPr>
          <a:xfrm>
            <a:off x="6200147" y="4105171"/>
            <a:ext cx="0" cy="113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79ABB87-9573-4216-9668-1FF1E2C14474}"/>
              </a:ext>
            </a:extLst>
          </p:cNvPr>
          <p:cNvCxnSpPr/>
          <p:nvPr/>
        </p:nvCxnSpPr>
        <p:spPr>
          <a:xfrm>
            <a:off x="7364479" y="4072225"/>
            <a:ext cx="1468803" cy="700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D8B2F78-BC6E-459F-A757-5685955D4E45}"/>
              </a:ext>
            </a:extLst>
          </p:cNvPr>
          <p:cNvCxnSpPr>
            <a:stCxn id="3" idx="3"/>
          </p:cNvCxnSpPr>
          <p:nvPr/>
        </p:nvCxnSpPr>
        <p:spPr>
          <a:xfrm>
            <a:off x="7364479" y="3674413"/>
            <a:ext cx="1306627" cy="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Straight Arrow Connector 1025">
            <a:extLst>
              <a:ext uri="{FF2B5EF4-FFF2-40B4-BE49-F238E27FC236}">
                <a16:creationId xmlns:a16="http://schemas.microsoft.com/office/drawing/2014/main" id="{0E51A7B2-0DBD-405F-BB34-5C96C0B31FF9}"/>
              </a:ext>
            </a:extLst>
          </p:cNvPr>
          <p:cNvCxnSpPr/>
          <p:nvPr/>
        </p:nvCxnSpPr>
        <p:spPr>
          <a:xfrm flipV="1">
            <a:off x="7364479" y="2104684"/>
            <a:ext cx="1015525" cy="1188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14FCA8A-292F-4989-BA72-2BCA2A9989E3}"/>
              </a:ext>
            </a:extLst>
          </p:cNvPr>
          <p:cNvSpPr txBox="1"/>
          <p:nvPr/>
        </p:nvSpPr>
        <p:spPr>
          <a:xfrm>
            <a:off x="1082482" y="364652"/>
            <a:ext cx="6783134" cy="646331"/>
          </a:xfrm>
          <a:prstGeom prst="rect">
            <a:avLst/>
          </a:prstGeom>
          <a:noFill/>
        </p:spPr>
        <p:txBody>
          <a:bodyPr wrap="square" rtlCol="0">
            <a:spAutoFit/>
          </a:bodyPr>
          <a:lstStyle/>
          <a:p>
            <a:r>
              <a:rPr lang="en-US" sz="3600" dirty="0">
                <a:solidFill>
                  <a:schemeClr val="accent1"/>
                </a:solidFill>
                <a:latin typeface="Times New Roman" panose="02020603050405020304" pitchFamily="18" charset="0"/>
                <a:cs typeface="Times New Roman" panose="02020603050405020304" pitchFamily="18" charset="0"/>
              </a:rPr>
              <a:t>PACKAGES USED</a:t>
            </a:r>
            <a:endParaRPr lang="en-IN" sz="36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261672"/>
      </p:ext>
    </p:extLst>
  </p:cSld>
  <p:clrMapOvr>
    <a:masterClrMapping/>
  </p:clrMapOvr>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1135</TotalTime>
  <Words>932</Words>
  <Application>Microsoft Office PowerPoint</Application>
  <PresentationFormat>Widescreen</PresentationFormat>
  <Paragraphs>88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vt:lpstr>
      <vt:lpstr>Calibri</vt:lpstr>
      <vt:lpstr>Corbel</vt:lpstr>
      <vt:lpstr>Times New Roman</vt:lpstr>
      <vt:lpstr>Basis</vt:lpstr>
      <vt:lpstr>PHISHING WEBSITE DETECTION USING MACHINE LEARNING</vt:lpstr>
      <vt:lpstr>ABSTRACT</vt:lpstr>
      <vt:lpstr>TITLE JUSTIFICATION</vt:lpstr>
      <vt:lpstr>PowerPoint Presentation</vt:lpstr>
      <vt:lpstr>PROPOSED SYSTEM</vt:lpstr>
      <vt:lpstr>DESIGN  FLOW OF THE PROJECT    </vt:lpstr>
      <vt:lpstr>TECHNICAL REQUIREMENTS</vt:lpstr>
      <vt:lpstr>TOOLS</vt:lpstr>
      <vt:lpstr>PowerPoint Presentation</vt:lpstr>
      <vt:lpstr>ALGORITHMS USED</vt:lpstr>
      <vt:lpstr>PowerPoint Presentation</vt:lpstr>
      <vt:lpstr>APPROACH :</vt:lpstr>
      <vt:lpstr>PowerPoint Presentation</vt:lpstr>
      <vt:lpstr>USE CASE DIAGRAM</vt:lpstr>
      <vt:lpstr>SEQUENCE DIAGRAM</vt:lpstr>
      <vt:lpstr>ACTIVITY DIAGRAM</vt:lpstr>
      <vt:lpstr>UNDERSTANDING THE DATASET</vt:lpstr>
      <vt:lpstr>INPUT PARAMETERS</vt:lpstr>
      <vt:lpstr>INPUT PARAMETERS  After pre processing the data</vt:lpstr>
      <vt:lpstr>  Importing the libraries, loading the dataset, preprocessing </vt:lpstr>
      <vt:lpstr>OUTPUT PARAMETERS</vt:lpstr>
      <vt:lpstr>  CONFUSION MATRIX</vt:lpstr>
      <vt:lpstr>VARIABLE IMPORTANCE</vt:lpstr>
      <vt:lpstr>LEGITIMATE OR PHISHY CLASSIFICATION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Greeshma Palisetty</dc:creator>
  <cp:lastModifiedBy>sai hareen</cp:lastModifiedBy>
  <cp:revision>70</cp:revision>
  <dcterms:created xsi:type="dcterms:W3CDTF">2021-06-26T13:49:33Z</dcterms:created>
  <dcterms:modified xsi:type="dcterms:W3CDTF">2024-03-27T05:26:00Z</dcterms:modified>
</cp:coreProperties>
</file>