
<file path=[Content_Types].xml><?xml version="1.0" encoding="utf-8"?>
<Types xmlns="http://schemas.openxmlformats.org/package/2006/content-types">
  <Default Extension="bin" ContentType="image/pn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F28192-FF1F-49EA-82D5-6C67EBF394BD}" type="doc">
      <dgm:prSet loTypeId="urn:microsoft.com/office/officeart/2016/7/layout/LinearBlockProcessNumbered" loCatId="process" qsTypeId="urn:microsoft.com/office/officeart/2005/8/quickstyle/simple2" qsCatId="simple" csTypeId="urn:microsoft.com/office/officeart/2005/8/colors/colorful2" csCatId="colorful"/>
      <dgm:spPr/>
      <dgm:t>
        <a:bodyPr/>
        <a:lstStyle/>
        <a:p>
          <a:endParaRPr lang="en-US"/>
        </a:p>
      </dgm:t>
    </dgm:pt>
    <dgm:pt modelId="{0C470324-CB88-4B78-8F59-B2B206D14C1C}">
      <dgm:prSet/>
      <dgm:spPr/>
      <dgm:t>
        <a:bodyPr/>
        <a:lstStyle/>
        <a:p>
          <a:r>
            <a:rPr lang="en-US"/>
            <a:t>Can we characterize the evolution of the citations of a paper over time?</a:t>
          </a:r>
        </a:p>
      </dgm:t>
    </dgm:pt>
    <dgm:pt modelId="{4070AE26-80B6-41B6-98FD-0609E4C4F321}" type="parTrans" cxnId="{2A828AB2-564A-4286-9F2E-F741EFD523B5}">
      <dgm:prSet/>
      <dgm:spPr/>
      <dgm:t>
        <a:bodyPr/>
        <a:lstStyle/>
        <a:p>
          <a:endParaRPr lang="en-US"/>
        </a:p>
      </dgm:t>
    </dgm:pt>
    <dgm:pt modelId="{828AC044-54FA-4EE3-A0D4-35DADE23FDAB}" type="sibTrans" cxnId="{2A828AB2-564A-4286-9F2E-F741EFD523B5}">
      <dgm:prSet phldrT="01" phldr="0"/>
      <dgm:spPr/>
      <dgm:t>
        <a:bodyPr/>
        <a:lstStyle/>
        <a:p>
          <a:r>
            <a:rPr lang="en-US"/>
            <a:t>01</a:t>
          </a:r>
        </a:p>
      </dgm:t>
    </dgm:pt>
    <dgm:pt modelId="{71A63066-1AFE-4990-B381-4D32A1B0D641}">
      <dgm:prSet/>
      <dgm:spPr/>
      <dgm:t>
        <a:bodyPr/>
        <a:lstStyle/>
        <a:p>
          <a:r>
            <a:rPr lang="en-US"/>
            <a:t>Can we predict the number of citations of a paper, given information about its authors?</a:t>
          </a:r>
        </a:p>
      </dgm:t>
    </dgm:pt>
    <dgm:pt modelId="{520CA3E0-6B4C-40A7-8E13-E704705BC97A}" type="parTrans" cxnId="{ECB09CD4-3F75-497A-9DF4-2E84D3683447}">
      <dgm:prSet/>
      <dgm:spPr/>
      <dgm:t>
        <a:bodyPr/>
        <a:lstStyle/>
        <a:p>
          <a:endParaRPr lang="en-US"/>
        </a:p>
      </dgm:t>
    </dgm:pt>
    <dgm:pt modelId="{93A0B413-DD29-4D34-8854-27529C2A25EA}" type="sibTrans" cxnId="{ECB09CD4-3F75-497A-9DF4-2E84D3683447}">
      <dgm:prSet phldrT="02" phldr="0"/>
      <dgm:spPr/>
      <dgm:t>
        <a:bodyPr/>
        <a:lstStyle/>
        <a:p>
          <a:r>
            <a:rPr lang="en-US"/>
            <a:t>02</a:t>
          </a:r>
        </a:p>
      </dgm:t>
    </dgm:pt>
    <dgm:pt modelId="{F684BC85-823C-4822-971F-22C9E55713C1}">
      <dgm:prSet/>
      <dgm:spPr/>
      <dgm:t>
        <a:bodyPr/>
        <a:lstStyle/>
        <a:p>
          <a:r>
            <a:rPr lang="en-US"/>
            <a:t>Can we improve such a prediction, if we know the number of citations a paper has received over a short timespan?</a:t>
          </a:r>
        </a:p>
      </dgm:t>
    </dgm:pt>
    <dgm:pt modelId="{8D880235-4CC1-4EFE-8303-3BB666943E9E}" type="parTrans" cxnId="{5754F0F1-4945-4A8D-9C9A-32260B15A212}">
      <dgm:prSet/>
      <dgm:spPr/>
      <dgm:t>
        <a:bodyPr/>
        <a:lstStyle/>
        <a:p>
          <a:endParaRPr lang="en-US"/>
        </a:p>
      </dgm:t>
    </dgm:pt>
    <dgm:pt modelId="{17BF4339-60E6-449D-9DBD-91D24715362B}" type="sibTrans" cxnId="{5754F0F1-4945-4A8D-9C9A-32260B15A212}">
      <dgm:prSet phldrT="03" phldr="0"/>
      <dgm:spPr/>
      <dgm:t>
        <a:bodyPr/>
        <a:lstStyle/>
        <a:p>
          <a:r>
            <a:rPr lang="en-US"/>
            <a:t>03</a:t>
          </a:r>
        </a:p>
      </dgm:t>
    </dgm:pt>
    <dgm:pt modelId="{7BDDA739-FB65-4CAC-A4D4-A0DCA4A0C3EA}" type="pres">
      <dgm:prSet presAssocID="{06F28192-FF1F-49EA-82D5-6C67EBF394BD}" presName="Name0" presStyleCnt="0">
        <dgm:presLayoutVars>
          <dgm:animLvl val="lvl"/>
          <dgm:resizeHandles val="exact"/>
        </dgm:presLayoutVars>
      </dgm:prSet>
      <dgm:spPr/>
    </dgm:pt>
    <dgm:pt modelId="{FB340F00-C0BF-4617-8C93-6BFE2A382586}" type="pres">
      <dgm:prSet presAssocID="{0C470324-CB88-4B78-8F59-B2B206D14C1C}" presName="compositeNode" presStyleCnt="0">
        <dgm:presLayoutVars>
          <dgm:bulletEnabled val="1"/>
        </dgm:presLayoutVars>
      </dgm:prSet>
      <dgm:spPr/>
    </dgm:pt>
    <dgm:pt modelId="{A6BDEFB8-2E9A-4E05-83DC-33E00BB643E1}" type="pres">
      <dgm:prSet presAssocID="{0C470324-CB88-4B78-8F59-B2B206D14C1C}" presName="bgRect" presStyleLbl="alignNode1" presStyleIdx="0" presStyleCnt="3"/>
      <dgm:spPr/>
    </dgm:pt>
    <dgm:pt modelId="{0F2AB7D5-C6B4-4BAD-9685-497FA03C0489}" type="pres">
      <dgm:prSet presAssocID="{828AC044-54FA-4EE3-A0D4-35DADE23FDAB}" presName="sibTransNodeRect" presStyleLbl="alignNode1" presStyleIdx="0" presStyleCnt="3">
        <dgm:presLayoutVars>
          <dgm:chMax val="0"/>
          <dgm:bulletEnabled val="1"/>
        </dgm:presLayoutVars>
      </dgm:prSet>
      <dgm:spPr/>
    </dgm:pt>
    <dgm:pt modelId="{AA9BF6DD-FC38-41AC-86C5-456C5A6A13D9}" type="pres">
      <dgm:prSet presAssocID="{0C470324-CB88-4B78-8F59-B2B206D14C1C}" presName="nodeRect" presStyleLbl="alignNode1" presStyleIdx="0" presStyleCnt="3">
        <dgm:presLayoutVars>
          <dgm:bulletEnabled val="1"/>
        </dgm:presLayoutVars>
      </dgm:prSet>
      <dgm:spPr/>
    </dgm:pt>
    <dgm:pt modelId="{9DE8E493-2099-4759-B385-7215D74D1B44}" type="pres">
      <dgm:prSet presAssocID="{828AC044-54FA-4EE3-A0D4-35DADE23FDAB}" presName="sibTrans" presStyleCnt="0"/>
      <dgm:spPr/>
    </dgm:pt>
    <dgm:pt modelId="{D238A955-D889-4123-995C-154F25BFEFF3}" type="pres">
      <dgm:prSet presAssocID="{71A63066-1AFE-4990-B381-4D32A1B0D641}" presName="compositeNode" presStyleCnt="0">
        <dgm:presLayoutVars>
          <dgm:bulletEnabled val="1"/>
        </dgm:presLayoutVars>
      </dgm:prSet>
      <dgm:spPr/>
    </dgm:pt>
    <dgm:pt modelId="{F1291073-1519-461C-AA59-82265211CF07}" type="pres">
      <dgm:prSet presAssocID="{71A63066-1AFE-4990-B381-4D32A1B0D641}" presName="bgRect" presStyleLbl="alignNode1" presStyleIdx="1" presStyleCnt="3"/>
      <dgm:spPr/>
    </dgm:pt>
    <dgm:pt modelId="{7C7B43D6-FDD9-4666-8F18-98C8CFEECE8E}" type="pres">
      <dgm:prSet presAssocID="{93A0B413-DD29-4D34-8854-27529C2A25EA}" presName="sibTransNodeRect" presStyleLbl="alignNode1" presStyleIdx="1" presStyleCnt="3">
        <dgm:presLayoutVars>
          <dgm:chMax val="0"/>
          <dgm:bulletEnabled val="1"/>
        </dgm:presLayoutVars>
      </dgm:prSet>
      <dgm:spPr/>
    </dgm:pt>
    <dgm:pt modelId="{384B6941-5C7E-4BC6-8290-C91D31B6B5BB}" type="pres">
      <dgm:prSet presAssocID="{71A63066-1AFE-4990-B381-4D32A1B0D641}" presName="nodeRect" presStyleLbl="alignNode1" presStyleIdx="1" presStyleCnt="3">
        <dgm:presLayoutVars>
          <dgm:bulletEnabled val="1"/>
        </dgm:presLayoutVars>
      </dgm:prSet>
      <dgm:spPr/>
    </dgm:pt>
    <dgm:pt modelId="{627B2E7D-4C99-4806-A2ED-B13054DC3D64}" type="pres">
      <dgm:prSet presAssocID="{93A0B413-DD29-4D34-8854-27529C2A25EA}" presName="sibTrans" presStyleCnt="0"/>
      <dgm:spPr/>
    </dgm:pt>
    <dgm:pt modelId="{2846A49C-B236-43E7-89C8-A0E3DD63E603}" type="pres">
      <dgm:prSet presAssocID="{F684BC85-823C-4822-971F-22C9E55713C1}" presName="compositeNode" presStyleCnt="0">
        <dgm:presLayoutVars>
          <dgm:bulletEnabled val="1"/>
        </dgm:presLayoutVars>
      </dgm:prSet>
      <dgm:spPr/>
    </dgm:pt>
    <dgm:pt modelId="{4D7F2D70-1BCC-4FC3-BDEF-9A00AC75346F}" type="pres">
      <dgm:prSet presAssocID="{F684BC85-823C-4822-971F-22C9E55713C1}" presName="bgRect" presStyleLbl="alignNode1" presStyleIdx="2" presStyleCnt="3"/>
      <dgm:spPr/>
    </dgm:pt>
    <dgm:pt modelId="{39B9A412-2F4B-4105-B7DB-0F605F77B4C5}" type="pres">
      <dgm:prSet presAssocID="{17BF4339-60E6-449D-9DBD-91D24715362B}" presName="sibTransNodeRect" presStyleLbl="alignNode1" presStyleIdx="2" presStyleCnt="3">
        <dgm:presLayoutVars>
          <dgm:chMax val="0"/>
          <dgm:bulletEnabled val="1"/>
        </dgm:presLayoutVars>
      </dgm:prSet>
      <dgm:spPr/>
    </dgm:pt>
    <dgm:pt modelId="{7B34C5AE-5C74-4003-B332-B5AE5161324E}" type="pres">
      <dgm:prSet presAssocID="{F684BC85-823C-4822-971F-22C9E55713C1}" presName="nodeRect" presStyleLbl="alignNode1" presStyleIdx="2" presStyleCnt="3">
        <dgm:presLayoutVars>
          <dgm:bulletEnabled val="1"/>
        </dgm:presLayoutVars>
      </dgm:prSet>
      <dgm:spPr/>
    </dgm:pt>
  </dgm:ptLst>
  <dgm:cxnLst>
    <dgm:cxn modelId="{52A83127-BC39-4E35-8BB2-D82D1C90E45E}" type="presOf" srcId="{0C470324-CB88-4B78-8F59-B2B206D14C1C}" destId="{A6BDEFB8-2E9A-4E05-83DC-33E00BB643E1}" srcOrd="0" destOrd="0" presId="urn:microsoft.com/office/officeart/2016/7/layout/LinearBlockProcessNumbered"/>
    <dgm:cxn modelId="{87D79A2E-1ACF-47F6-BFCE-91B69DC6A41D}" type="presOf" srcId="{828AC044-54FA-4EE3-A0D4-35DADE23FDAB}" destId="{0F2AB7D5-C6B4-4BAD-9685-497FA03C0489}" srcOrd="0" destOrd="0" presId="urn:microsoft.com/office/officeart/2016/7/layout/LinearBlockProcessNumbered"/>
    <dgm:cxn modelId="{C242E166-A6B7-479E-8109-236505814DF6}" type="presOf" srcId="{06F28192-FF1F-49EA-82D5-6C67EBF394BD}" destId="{7BDDA739-FB65-4CAC-A4D4-A0DCA4A0C3EA}" srcOrd="0" destOrd="0" presId="urn:microsoft.com/office/officeart/2016/7/layout/LinearBlockProcessNumbered"/>
    <dgm:cxn modelId="{92E3DD4D-F103-45A0-9388-7DD84987405A}" type="presOf" srcId="{93A0B413-DD29-4D34-8854-27529C2A25EA}" destId="{7C7B43D6-FDD9-4666-8F18-98C8CFEECE8E}" srcOrd="0" destOrd="0" presId="urn:microsoft.com/office/officeart/2016/7/layout/LinearBlockProcessNumbered"/>
    <dgm:cxn modelId="{4FE58A74-C179-4E13-A26A-31088F645CA9}" type="presOf" srcId="{F684BC85-823C-4822-971F-22C9E55713C1}" destId="{7B34C5AE-5C74-4003-B332-B5AE5161324E}" srcOrd="1" destOrd="0" presId="urn:microsoft.com/office/officeart/2016/7/layout/LinearBlockProcessNumbered"/>
    <dgm:cxn modelId="{E8A0B781-3AB5-4257-BB46-49609E16014A}" type="presOf" srcId="{71A63066-1AFE-4990-B381-4D32A1B0D641}" destId="{384B6941-5C7E-4BC6-8290-C91D31B6B5BB}" srcOrd="1" destOrd="0" presId="urn:microsoft.com/office/officeart/2016/7/layout/LinearBlockProcessNumbered"/>
    <dgm:cxn modelId="{AB19DA8D-B58F-4DA8-9CBB-6629CC267827}" type="presOf" srcId="{17BF4339-60E6-449D-9DBD-91D24715362B}" destId="{39B9A412-2F4B-4105-B7DB-0F605F77B4C5}" srcOrd="0" destOrd="0" presId="urn:microsoft.com/office/officeart/2016/7/layout/LinearBlockProcessNumbered"/>
    <dgm:cxn modelId="{1FA773A9-8836-4E56-9A02-FCF37843EC67}" type="presOf" srcId="{0C470324-CB88-4B78-8F59-B2B206D14C1C}" destId="{AA9BF6DD-FC38-41AC-86C5-456C5A6A13D9}" srcOrd="1" destOrd="0" presId="urn:microsoft.com/office/officeart/2016/7/layout/LinearBlockProcessNumbered"/>
    <dgm:cxn modelId="{2A828AB2-564A-4286-9F2E-F741EFD523B5}" srcId="{06F28192-FF1F-49EA-82D5-6C67EBF394BD}" destId="{0C470324-CB88-4B78-8F59-B2B206D14C1C}" srcOrd="0" destOrd="0" parTransId="{4070AE26-80B6-41B6-98FD-0609E4C4F321}" sibTransId="{828AC044-54FA-4EE3-A0D4-35DADE23FDAB}"/>
    <dgm:cxn modelId="{382CC6BB-943C-4681-A49D-530FA9870E68}" type="presOf" srcId="{F684BC85-823C-4822-971F-22C9E55713C1}" destId="{4D7F2D70-1BCC-4FC3-BDEF-9A00AC75346F}" srcOrd="0" destOrd="0" presId="urn:microsoft.com/office/officeart/2016/7/layout/LinearBlockProcessNumbered"/>
    <dgm:cxn modelId="{ECB09CD4-3F75-497A-9DF4-2E84D3683447}" srcId="{06F28192-FF1F-49EA-82D5-6C67EBF394BD}" destId="{71A63066-1AFE-4990-B381-4D32A1B0D641}" srcOrd="1" destOrd="0" parTransId="{520CA3E0-6B4C-40A7-8E13-E704705BC97A}" sibTransId="{93A0B413-DD29-4D34-8854-27529C2A25EA}"/>
    <dgm:cxn modelId="{C21269F0-21A7-4C88-BA6C-A007D3F47AB8}" type="presOf" srcId="{71A63066-1AFE-4990-B381-4D32A1B0D641}" destId="{F1291073-1519-461C-AA59-82265211CF07}" srcOrd="0" destOrd="0" presId="urn:microsoft.com/office/officeart/2016/7/layout/LinearBlockProcessNumbered"/>
    <dgm:cxn modelId="{5754F0F1-4945-4A8D-9C9A-32260B15A212}" srcId="{06F28192-FF1F-49EA-82D5-6C67EBF394BD}" destId="{F684BC85-823C-4822-971F-22C9E55713C1}" srcOrd="2" destOrd="0" parTransId="{8D880235-4CC1-4EFE-8303-3BB666943E9E}" sibTransId="{17BF4339-60E6-449D-9DBD-91D24715362B}"/>
    <dgm:cxn modelId="{45BC8CC0-402A-4EFF-84C3-750748265D2E}" type="presParOf" srcId="{7BDDA739-FB65-4CAC-A4D4-A0DCA4A0C3EA}" destId="{FB340F00-C0BF-4617-8C93-6BFE2A382586}" srcOrd="0" destOrd="0" presId="urn:microsoft.com/office/officeart/2016/7/layout/LinearBlockProcessNumbered"/>
    <dgm:cxn modelId="{8AA4D4C2-3C73-4943-9389-452C1DFDD23A}" type="presParOf" srcId="{FB340F00-C0BF-4617-8C93-6BFE2A382586}" destId="{A6BDEFB8-2E9A-4E05-83DC-33E00BB643E1}" srcOrd="0" destOrd="0" presId="urn:microsoft.com/office/officeart/2016/7/layout/LinearBlockProcessNumbered"/>
    <dgm:cxn modelId="{FAD49333-52F0-42CC-BB22-5DA5D83EE851}" type="presParOf" srcId="{FB340F00-C0BF-4617-8C93-6BFE2A382586}" destId="{0F2AB7D5-C6B4-4BAD-9685-497FA03C0489}" srcOrd="1" destOrd="0" presId="urn:microsoft.com/office/officeart/2016/7/layout/LinearBlockProcessNumbered"/>
    <dgm:cxn modelId="{B9A58D91-EB7A-441C-8FE3-A4790DB8E551}" type="presParOf" srcId="{FB340F00-C0BF-4617-8C93-6BFE2A382586}" destId="{AA9BF6DD-FC38-41AC-86C5-456C5A6A13D9}" srcOrd="2" destOrd="0" presId="urn:microsoft.com/office/officeart/2016/7/layout/LinearBlockProcessNumbered"/>
    <dgm:cxn modelId="{0D6CE865-5D32-42E4-ACCD-0BA66B1A4ABE}" type="presParOf" srcId="{7BDDA739-FB65-4CAC-A4D4-A0DCA4A0C3EA}" destId="{9DE8E493-2099-4759-B385-7215D74D1B44}" srcOrd="1" destOrd="0" presId="urn:microsoft.com/office/officeart/2016/7/layout/LinearBlockProcessNumbered"/>
    <dgm:cxn modelId="{8084D880-CC99-4400-B2F9-5C05D649547F}" type="presParOf" srcId="{7BDDA739-FB65-4CAC-A4D4-A0DCA4A0C3EA}" destId="{D238A955-D889-4123-995C-154F25BFEFF3}" srcOrd="2" destOrd="0" presId="urn:microsoft.com/office/officeart/2016/7/layout/LinearBlockProcessNumbered"/>
    <dgm:cxn modelId="{1A58828A-D1C2-4738-A9FC-CA23009AA7CB}" type="presParOf" srcId="{D238A955-D889-4123-995C-154F25BFEFF3}" destId="{F1291073-1519-461C-AA59-82265211CF07}" srcOrd="0" destOrd="0" presId="urn:microsoft.com/office/officeart/2016/7/layout/LinearBlockProcessNumbered"/>
    <dgm:cxn modelId="{BFA01CB9-E2B7-44ED-A002-FEAC5B4BDA9E}" type="presParOf" srcId="{D238A955-D889-4123-995C-154F25BFEFF3}" destId="{7C7B43D6-FDD9-4666-8F18-98C8CFEECE8E}" srcOrd="1" destOrd="0" presId="urn:microsoft.com/office/officeart/2016/7/layout/LinearBlockProcessNumbered"/>
    <dgm:cxn modelId="{51117F9A-C61D-4A45-8565-DB99A78B2F7B}" type="presParOf" srcId="{D238A955-D889-4123-995C-154F25BFEFF3}" destId="{384B6941-5C7E-4BC6-8290-C91D31B6B5BB}" srcOrd="2" destOrd="0" presId="urn:microsoft.com/office/officeart/2016/7/layout/LinearBlockProcessNumbered"/>
    <dgm:cxn modelId="{5BA6A49B-07EC-4C18-B7D0-3DDE7AB76EF8}" type="presParOf" srcId="{7BDDA739-FB65-4CAC-A4D4-A0DCA4A0C3EA}" destId="{627B2E7D-4C99-4806-A2ED-B13054DC3D64}" srcOrd="3" destOrd="0" presId="urn:microsoft.com/office/officeart/2016/7/layout/LinearBlockProcessNumbered"/>
    <dgm:cxn modelId="{E13F477C-87EF-401D-BF60-A07E1571511B}" type="presParOf" srcId="{7BDDA739-FB65-4CAC-A4D4-A0DCA4A0C3EA}" destId="{2846A49C-B236-43E7-89C8-A0E3DD63E603}" srcOrd="4" destOrd="0" presId="urn:microsoft.com/office/officeart/2016/7/layout/LinearBlockProcessNumbered"/>
    <dgm:cxn modelId="{5B74601C-9345-4A7F-901C-6B7C7E44A026}" type="presParOf" srcId="{2846A49C-B236-43E7-89C8-A0E3DD63E603}" destId="{4D7F2D70-1BCC-4FC3-BDEF-9A00AC75346F}" srcOrd="0" destOrd="0" presId="urn:microsoft.com/office/officeart/2016/7/layout/LinearBlockProcessNumbered"/>
    <dgm:cxn modelId="{46674A49-91A4-4AC8-9382-2FE3BDF1CEA7}" type="presParOf" srcId="{2846A49C-B236-43E7-89C8-A0E3DD63E603}" destId="{39B9A412-2F4B-4105-B7DB-0F605F77B4C5}" srcOrd="1" destOrd="0" presId="urn:microsoft.com/office/officeart/2016/7/layout/LinearBlockProcessNumbered"/>
    <dgm:cxn modelId="{05901FB7-AC6C-48B0-9236-C627EF18A731}" type="presParOf" srcId="{2846A49C-B236-43E7-89C8-A0E3DD63E603}" destId="{7B34C5AE-5C74-4003-B332-B5AE5161324E}"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DEFB8-2E9A-4E05-83DC-33E00BB643E1}">
      <dsp:nvSpPr>
        <dsp:cNvPr id="0" name=""/>
        <dsp:cNvSpPr/>
      </dsp:nvSpPr>
      <dsp:spPr>
        <a:xfrm>
          <a:off x="790" y="0"/>
          <a:ext cx="3201829" cy="3765355"/>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6270" tIns="0" rIns="316270" bIns="330200" numCol="1" spcCol="1270" anchor="t" anchorCtr="0">
          <a:noAutofit/>
        </a:bodyPr>
        <a:lstStyle/>
        <a:p>
          <a:pPr marL="0" lvl="0" indent="0" algn="l" defTabSz="1022350">
            <a:lnSpc>
              <a:spcPct val="90000"/>
            </a:lnSpc>
            <a:spcBef>
              <a:spcPct val="0"/>
            </a:spcBef>
            <a:spcAft>
              <a:spcPct val="35000"/>
            </a:spcAft>
            <a:buNone/>
          </a:pPr>
          <a:r>
            <a:rPr lang="en-US" sz="2300" kern="1200"/>
            <a:t>Can we characterize the evolution of the citations of a paper over time?</a:t>
          </a:r>
        </a:p>
      </dsp:txBody>
      <dsp:txXfrm>
        <a:off x="790" y="1506142"/>
        <a:ext cx="3201829" cy="2259213"/>
      </dsp:txXfrm>
    </dsp:sp>
    <dsp:sp modelId="{0F2AB7D5-C6B4-4BAD-9685-497FA03C0489}">
      <dsp:nvSpPr>
        <dsp:cNvPr id="0" name=""/>
        <dsp:cNvSpPr/>
      </dsp:nvSpPr>
      <dsp:spPr>
        <a:xfrm>
          <a:off x="790" y="0"/>
          <a:ext cx="3201829" cy="1506142"/>
        </a:xfrm>
        <a:prstGeom prst="rect">
          <a:avLst/>
        </a:prstGeom>
        <a:noFill/>
        <a:ln w="1587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6270" tIns="165100" rIns="316270"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790" y="0"/>
        <a:ext cx="3201829" cy="1506142"/>
      </dsp:txXfrm>
    </dsp:sp>
    <dsp:sp modelId="{F1291073-1519-461C-AA59-82265211CF07}">
      <dsp:nvSpPr>
        <dsp:cNvPr id="0" name=""/>
        <dsp:cNvSpPr/>
      </dsp:nvSpPr>
      <dsp:spPr>
        <a:xfrm>
          <a:off x="3458766" y="0"/>
          <a:ext cx="3201829" cy="3765355"/>
        </a:xfrm>
        <a:prstGeom prst="rect">
          <a:avLst/>
        </a:prstGeom>
        <a:solidFill>
          <a:schemeClr val="accent2">
            <a:hueOff val="19519"/>
            <a:satOff val="-13438"/>
            <a:lumOff val="-3431"/>
            <a:alphaOff val="0"/>
          </a:schemeClr>
        </a:solidFill>
        <a:ln w="15875" cap="flat" cmpd="sng" algn="ctr">
          <a:solidFill>
            <a:schemeClr val="accent2">
              <a:hueOff val="19519"/>
              <a:satOff val="-13438"/>
              <a:lumOff val="-3431"/>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6270" tIns="0" rIns="316270" bIns="330200" numCol="1" spcCol="1270" anchor="t" anchorCtr="0">
          <a:noAutofit/>
        </a:bodyPr>
        <a:lstStyle/>
        <a:p>
          <a:pPr marL="0" lvl="0" indent="0" algn="l" defTabSz="1022350">
            <a:lnSpc>
              <a:spcPct val="90000"/>
            </a:lnSpc>
            <a:spcBef>
              <a:spcPct val="0"/>
            </a:spcBef>
            <a:spcAft>
              <a:spcPct val="35000"/>
            </a:spcAft>
            <a:buNone/>
          </a:pPr>
          <a:r>
            <a:rPr lang="en-US" sz="2300" kern="1200"/>
            <a:t>Can we predict the number of citations of a paper, given information about its authors?</a:t>
          </a:r>
        </a:p>
      </dsp:txBody>
      <dsp:txXfrm>
        <a:off x="3458766" y="1506142"/>
        <a:ext cx="3201829" cy="2259213"/>
      </dsp:txXfrm>
    </dsp:sp>
    <dsp:sp modelId="{7C7B43D6-FDD9-4666-8F18-98C8CFEECE8E}">
      <dsp:nvSpPr>
        <dsp:cNvPr id="0" name=""/>
        <dsp:cNvSpPr/>
      </dsp:nvSpPr>
      <dsp:spPr>
        <a:xfrm>
          <a:off x="3458766" y="0"/>
          <a:ext cx="3201829" cy="1506142"/>
        </a:xfrm>
        <a:prstGeom prst="rect">
          <a:avLst/>
        </a:prstGeom>
        <a:noFill/>
        <a:ln w="1587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6270" tIns="165100" rIns="316270"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458766" y="0"/>
        <a:ext cx="3201829" cy="1506142"/>
      </dsp:txXfrm>
    </dsp:sp>
    <dsp:sp modelId="{4D7F2D70-1BCC-4FC3-BDEF-9A00AC75346F}">
      <dsp:nvSpPr>
        <dsp:cNvPr id="0" name=""/>
        <dsp:cNvSpPr/>
      </dsp:nvSpPr>
      <dsp:spPr>
        <a:xfrm>
          <a:off x="6916742" y="0"/>
          <a:ext cx="3201829" cy="3765355"/>
        </a:xfrm>
        <a:prstGeom prst="rect">
          <a:avLst/>
        </a:prstGeom>
        <a:solidFill>
          <a:schemeClr val="accent2">
            <a:hueOff val="39038"/>
            <a:satOff val="-26876"/>
            <a:lumOff val="-6863"/>
            <a:alphaOff val="0"/>
          </a:schemeClr>
        </a:solidFill>
        <a:ln w="15875" cap="flat" cmpd="sng" algn="ctr">
          <a:solidFill>
            <a:schemeClr val="accent2">
              <a:hueOff val="39038"/>
              <a:satOff val="-26876"/>
              <a:lumOff val="-6863"/>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6270" tIns="0" rIns="316270" bIns="330200" numCol="1" spcCol="1270" anchor="t" anchorCtr="0">
          <a:noAutofit/>
        </a:bodyPr>
        <a:lstStyle/>
        <a:p>
          <a:pPr marL="0" lvl="0" indent="0" algn="l" defTabSz="1022350">
            <a:lnSpc>
              <a:spcPct val="90000"/>
            </a:lnSpc>
            <a:spcBef>
              <a:spcPct val="0"/>
            </a:spcBef>
            <a:spcAft>
              <a:spcPct val="35000"/>
            </a:spcAft>
            <a:buNone/>
          </a:pPr>
          <a:r>
            <a:rPr lang="en-US" sz="2300" kern="1200"/>
            <a:t>Can we improve such a prediction, if we know the number of citations a paper has received over a short timespan?</a:t>
          </a:r>
        </a:p>
      </dsp:txBody>
      <dsp:txXfrm>
        <a:off x="6916742" y="1506142"/>
        <a:ext cx="3201829" cy="2259213"/>
      </dsp:txXfrm>
    </dsp:sp>
    <dsp:sp modelId="{39B9A412-2F4B-4105-B7DB-0F605F77B4C5}">
      <dsp:nvSpPr>
        <dsp:cNvPr id="0" name=""/>
        <dsp:cNvSpPr/>
      </dsp:nvSpPr>
      <dsp:spPr>
        <a:xfrm>
          <a:off x="6916742" y="0"/>
          <a:ext cx="3201829" cy="1506142"/>
        </a:xfrm>
        <a:prstGeom prst="rect">
          <a:avLst/>
        </a:prstGeom>
        <a:noFill/>
        <a:ln w="1587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6270" tIns="165100" rIns="316270"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6916742" y="0"/>
        <a:ext cx="3201829" cy="1506142"/>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C3C70F-613A-4BD4-9258-CD16274C23F4}" type="datetimeFigureOut">
              <a:rPr lang="en-US" smtClean="0"/>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481C37-10FE-478B-BDB8-C3B1A89EFB2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5286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C3C70F-613A-4BD4-9258-CD16274C23F4}" type="datetimeFigureOut">
              <a:rPr lang="en-US" smtClean="0"/>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481C37-10FE-478B-BDB8-C3B1A89EFB29}" type="slidenum">
              <a:rPr lang="en-US" smtClean="0"/>
              <a:t>‹#›</a:t>
            </a:fld>
            <a:endParaRPr lang="en-US"/>
          </a:p>
        </p:txBody>
      </p:sp>
    </p:spTree>
    <p:extLst>
      <p:ext uri="{BB962C8B-B14F-4D97-AF65-F5344CB8AC3E}">
        <p14:creationId xmlns:p14="http://schemas.microsoft.com/office/powerpoint/2010/main" val="890453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C3C70F-613A-4BD4-9258-CD16274C23F4}" type="datetimeFigureOut">
              <a:rPr lang="en-US" smtClean="0"/>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481C37-10FE-478B-BDB8-C3B1A89EFB29}" type="slidenum">
              <a:rPr lang="en-US" smtClean="0"/>
              <a:t>‹#›</a:t>
            </a:fld>
            <a:endParaRPr lang="en-US"/>
          </a:p>
        </p:txBody>
      </p:sp>
    </p:spTree>
    <p:extLst>
      <p:ext uri="{BB962C8B-B14F-4D97-AF65-F5344CB8AC3E}">
        <p14:creationId xmlns:p14="http://schemas.microsoft.com/office/powerpoint/2010/main" val="2877226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C3C70F-613A-4BD4-9258-CD16274C23F4}" type="datetimeFigureOut">
              <a:rPr lang="en-US" smtClean="0"/>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481C37-10FE-478B-BDB8-C3B1A89EFB29}" type="slidenum">
              <a:rPr lang="en-US" smtClean="0"/>
              <a:t>‹#›</a:t>
            </a:fld>
            <a:endParaRPr lang="en-US"/>
          </a:p>
        </p:txBody>
      </p:sp>
    </p:spTree>
    <p:extLst>
      <p:ext uri="{BB962C8B-B14F-4D97-AF65-F5344CB8AC3E}">
        <p14:creationId xmlns:p14="http://schemas.microsoft.com/office/powerpoint/2010/main" val="2316269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C3C70F-613A-4BD4-9258-CD16274C23F4}" type="datetimeFigureOut">
              <a:rPr lang="en-US" smtClean="0"/>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481C37-10FE-478B-BDB8-C3B1A89EFB2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3748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C3C70F-613A-4BD4-9258-CD16274C23F4}" type="datetimeFigureOut">
              <a:rPr lang="en-US" smtClean="0"/>
              <a:t>11/14/2018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481C37-10FE-478B-BDB8-C3B1A89EFB29}" type="slidenum">
              <a:rPr lang="en-US" smtClean="0"/>
              <a:t>‹#›</a:t>
            </a:fld>
            <a:endParaRPr lang="en-US"/>
          </a:p>
        </p:txBody>
      </p:sp>
    </p:spTree>
    <p:extLst>
      <p:ext uri="{BB962C8B-B14F-4D97-AF65-F5344CB8AC3E}">
        <p14:creationId xmlns:p14="http://schemas.microsoft.com/office/powerpoint/2010/main" val="572484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C3C70F-613A-4BD4-9258-CD16274C23F4}" type="datetimeFigureOut">
              <a:rPr lang="en-US" smtClean="0"/>
              <a:t>11/14/2018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481C37-10FE-478B-BDB8-C3B1A89EFB29}" type="slidenum">
              <a:rPr lang="en-US" smtClean="0"/>
              <a:t>‹#›</a:t>
            </a:fld>
            <a:endParaRPr lang="en-US"/>
          </a:p>
        </p:txBody>
      </p:sp>
    </p:spTree>
    <p:extLst>
      <p:ext uri="{BB962C8B-B14F-4D97-AF65-F5344CB8AC3E}">
        <p14:creationId xmlns:p14="http://schemas.microsoft.com/office/powerpoint/2010/main" val="1008671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C3C70F-613A-4BD4-9258-CD16274C23F4}" type="datetimeFigureOut">
              <a:rPr lang="en-US" smtClean="0"/>
              <a:t>11/14/2018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481C37-10FE-478B-BDB8-C3B1A89EFB29}" type="slidenum">
              <a:rPr lang="en-US" smtClean="0"/>
              <a:t>‹#›</a:t>
            </a:fld>
            <a:endParaRPr lang="en-US"/>
          </a:p>
        </p:txBody>
      </p:sp>
    </p:spTree>
    <p:extLst>
      <p:ext uri="{BB962C8B-B14F-4D97-AF65-F5344CB8AC3E}">
        <p14:creationId xmlns:p14="http://schemas.microsoft.com/office/powerpoint/2010/main" val="1911389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3C3C70F-613A-4BD4-9258-CD16274C23F4}" type="datetimeFigureOut">
              <a:rPr lang="en-US" smtClean="0"/>
              <a:t>11/14/2018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8481C37-10FE-478B-BDB8-C3B1A89EFB29}" type="slidenum">
              <a:rPr lang="en-US" smtClean="0"/>
              <a:t>‹#›</a:t>
            </a:fld>
            <a:endParaRPr lang="en-US"/>
          </a:p>
        </p:txBody>
      </p:sp>
    </p:spTree>
    <p:extLst>
      <p:ext uri="{BB962C8B-B14F-4D97-AF65-F5344CB8AC3E}">
        <p14:creationId xmlns:p14="http://schemas.microsoft.com/office/powerpoint/2010/main" val="4280859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3C3C70F-613A-4BD4-9258-CD16274C23F4}" type="datetimeFigureOut">
              <a:rPr lang="en-US" smtClean="0"/>
              <a:t>11/14/2018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8481C37-10FE-478B-BDB8-C3B1A89EFB29}" type="slidenum">
              <a:rPr lang="en-US" smtClean="0"/>
              <a:t>‹#›</a:t>
            </a:fld>
            <a:endParaRPr lang="en-US"/>
          </a:p>
        </p:txBody>
      </p:sp>
    </p:spTree>
    <p:extLst>
      <p:ext uri="{BB962C8B-B14F-4D97-AF65-F5344CB8AC3E}">
        <p14:creationId xmlns:p14="http://schemas.microsoft.com/office/powerpoint/2010/main" val="3212304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3C3C70F-613A-4BD4-9258-CD16274C23F4}" type="datetimeFigureOut">
              <a:rPr lang="en-US" smtClean="0"/>
              <a:t>11/14/2018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481C37-10FE-478B-BDB8-C3B1A89EFB29}" type="slidenum">
              <a:rPr lang="en-US" smtClean="0"/>
              <a:t>‹#›</a:t>
            </a:fld>
            <a:endParaRPr lang="en-US"/>
          </a:p>
        </p:txBody>
      </p:sp>
    </p:spTree>
    <p:extLst>
      <p:ext uri="{BB962C8B-B14F-4D97-AF65-F5344CB8AC3E}">
        <p14:creationId xmlns:p14="http://schemas.microsoft.com/office/powerpoint/2010/main" val="158686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3C3C70F-613A-4BD4-9258-CD16274C23F4}" type="datetimeFigureOut">
              <a:rPr lang="en-US" smtClean="0"/>
              <a:t>11/14/2018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8481C37-10FE-478B-BDB8-C3B1A89EFB2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057565"/>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bin"/><Relationship Id="rId2" Type="http://schemas.openxmlformats.org/officeDocument/2006/relationships/image" Target="../media/image2.bin"/><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bin"/><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3FC75-A853-4CBB-90B1-CEC624A76221}"/>
              </a:ext>
            </a:extLst>
          </p:cNvPr>
          <p:cNvSpPr>
            <a:spLocks noGrp="1"/>
          </p:cNvSpPr>
          <p:nvPr>
            <p:ph type="ctrTitle"/>
          </p:nvPr>
        </p:nvSpPr>
        <p:spPr/>
        <p:txBody>
          <a:bodyPr>
            <a:normAutofit/>
          </a:bodyPr>
          <a:lstStyle/>
          <a:p>
            <a:r>
              <a:rPr lang="en-US" dirty="0"/>
              <a:t>ESTIMATING NUMBER OF CITATIONS USING AUTHOR REPUTATION</a:t>
            </a:r>
          </a:p>
        </p:txBody>
      </p:sp>
      <p:sp>
        <p:nvSpPr>
          <p:cNvPr id="3" name="Subtitle 2">
            <a:extLst>
              <a:ext uri="{FF2B5EF4-FFF2-40B4-BE49-F238E27FC236}">
                <a16:creationId xmlns:a16="http://schemas.microsoft.com/office/drawing/2014/main" id="{E08E157B-DFF2-4BD7-9211-90F216E5078E}"/>
              </a:ext>
            </a:extLst>
          </p:cNvPr>
          <p:cNvSpPr>
            <a:spLocks noGrp="1"/>
          </p:cNvSpPr>
          <p:nvPr>
            <p:ph type="subTitle" idx="1"/>
          </p:nvPr>
        </p:nvSpPr>
        <p:spPr/>
        <p:txBody>
          <a:bodyPr>
            <a:normAutofit/>
          </a:bodyPr>
          <a:lstStyle/>
          <a:p>
            <a:r>
              <a:rPr lang="en-US" dirty="0"/>
              <a:t>KRITHIN KUMAR VENKATA</a:t>
            </a:r>
          </a:p>
          <a:p>
            <a:r>
              <a:rPr lang="en-US" dirty="0"/>
              <a:t>SAI HARINI PERUGUPALLI</a:t>
            </a:r>
          </a:p>
        </p:txBody>
      </p:sp>
    </p:spTree>
    <p:extLst>
      <p:ext uri="{BB962C8B-B14F-4D97-AF65-F5344CB8AC3E}">
        <p14:creationId xmlns:p14="http://schemas.microsoft.com/office/powerpoint/2010/main" val="750154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21758-D82D-4AEB-A25F-C2018649DBF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53074D-AC54-48D0-8580-8A9308DA3D0A}"/>
              </a:ext>
            </a:extLst>
          </p:cNvPr>
          <p:cNvSpPr>
            <a:spLocks noGrp="1"/>
          </p:cNvSpPr>
          <p:nvPr>
            <p:ph idx="1"/>
          </p:nvPr>
        </p:nvSpPr>
        <p:spPr/>
        <p:txBody>
          <a:bodyPr/>
          <a:lstStyle/>
          <a:p>
            <a:r>
              <a:rPr lang="en-US" dirty="0"/>
              <a:t>Focused on two particular moments in time: first, 6 months after the publication of each paper. </a:t>
            </a:r>
          </a:p>
          <a:p>
            <a:r>
              <a:rPr lang="en-US" dirty="0"/>
              <a:t>On average, papers in our dataset had 2 citations at that time. Second, we looked at 30 months (4.5 years) after publication.</a:t>
            </a:r>
          </a:p>
          <a:p>
            <a:r>
              <a:rPr lang="en-US" dirty="0"/>
              <a:t> On average, papers in our dataset had 5.9 citations after that time.</a:t>
            </a:r>
          </a:p>
        </p:txBody>
      </p:sp>
    </p:spTree>
    <p:extLst>
      <p:ext uri="{BB962C8B-B14F-4D97-AF65-F5344CB8AC3E}">
        <p14:creationId xmlns:p14="http://schemas.microsoft.com/office/powerpoint/2010/main" val="385992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DBC81-4068-4A48-A3D8-6DA2C675ADB9}"/>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85714E34-37FD-4270-9D75-A25CDCC08D25}"/>
              </a:ext>
            </a:extLst>
          </p:cNvPr>
          <p:cNvSpPr>
            <a:spLocks noGrp="1"/>
          </p:cNvSpPr>
          <p:nvPr>
            <p:ph type="body" idx="1"/>
          </p:nvPr>
        </p:nvSpPr>
        <p:spPr>
          <a:xfrm>
            <a:off x="836612" y="1868557"/>
            <a:ext cx="5157787" cy="1137926"/>
          </a:xfrm>
        </p:spPr>
        <p:txBody>
          <a:bodyPr vert="horz" lIns="91440" tIns="45720" rIns="91440" bIns="45720" rtlCol="0">
            <a:noAutofit/>
          </a:bodyPr>
          <a:lstStyle/>
          <a:p>
            <a:endParaRPr lang="en-US" sz="1800" b="0" dirty="0"/>
          </a:p>
          <a:p>
            <a:r>
              <a:rPr lang="en-US" sz="1800" b="0" dirty="0"/>
              <a:t>Summarizes the fraction of citations papers receive between 6 months and 30 months.</a:t>
            </a:r>
          </a:p>
          <a:p>
            <a:pPr marL="342900" indent="-342900">
              <a:buFont typeface="Arial" panose="020B0604020202020204" pitchFamily="34" charset="0"/>
              <a:buChar char="•"/>
            </a:pPr>
            <a:endParaRPr lang="en-US" sz="1800" b="0" dirty="0">
              <a:solidFill>
                <a:schemeClr val="bg1"/>
              </a:solidFill>
            </a:endParaRPr>
          </a:p>
        </p:txBody>
      </p:sp>
      <p:pic>
        <p:nvPicPr>
          <p:cNvPr id="5" name="Content Placeholder 4">
            <a:extLst>
              <a:ext uri="{FF2B5EF4-FFF2-40B4-BE49-F238E27FC236}">
                <a16:creationId xmlns:a16="http://schemas.microsoft.com/office/drawing/2014/main" id="{39629606-83AC-48BD-9CD9-D08692CC907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14786" y="2703441"/>
            <a:ext cx="3801437" cy="3079013"/>
          </a:xfrm>
          <a:prstGeom prst="rect">
            <a:avLst/>
          </a:prstGeom>
        </p:spPr>
      </p:pic>
      <p:sp>
        <p:nvSpPr>
          <p:cNvPr id="3" name="Text Placeholder 2">
            <a:extLst>
              <a:ext uri="{FF2B5EF4-FFF2-40B4-BE49-F238E27FC236}">
                <a16:creationId xmlns:a16="http://schemas.microsoft.com/office/drawing/2014/main" id="{41C291A9-E03E-4239-A5FD-8250487817AD}"/>
              </a:ext>
            </a:extLst>
          </p:cNvPr>
          <p:cNvSpPr>
            <a:spLocks noGrp="1"/>
          </p:cNvSpPr>
          <p:nvPr>
            <p:ph type="body" sz="quarter" idx="3"/>
          </p:nvPr>
        </p:nvSpPr>
        <p:spPr>
          <a:xfrm>
            <a:off x="6096000" y="2220877"/>
            <a:ext cx="5183188" cy="823912"/>
          </a:xfrm>
        </p:spPr>
        <p:txBody>
          <a:bodyPr>
            <a:noAutofit/>
          </a:bodyPr>
          <a:lstStyle/>
          <a:p>
            <a:endParaRPr lang="en-US" sz="1800" b="0" dirty="0"/>
          </a:p>
          <a:p>
            <a:r>
              <a:rPr lang="en-US" sz="1800" b="0" dirty="0"/>
              <a:t>Plot between the number of citations after 6 months and the average number of citations after 30 months, including error bars</a:t>
            </a:r>
          </a:p>
          <a:p>
            <a:endParaRPr lang="en-US" sz="1800" b="0" dirty="0"/>
          </a:p>
        </p:txBody>
      </p:sp>
      <p:pic>
        <p:nvPicPr>
          <p:cNvPr id="11" name="Content Placeholder 10">
            <a:extLst>
              <a:ext uri="{FF2B5EF4-FFF2-40B4-BE49-F238E27FC236}">
                <a16:creationId xmlns:a16="http://schemas.microsoft.com/office/drawing/2014/main" id="{225DD1C4-41DE-4513-843D-40D493B2E8B6}"/>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97603" y="2757900"/>
            <a:ext cx="4104137" cy="2970097"/>
          </a:xfrm>
        </p:spPr>
      </p:pic>
    </p:spTree>
    <p:extLst>
      <p:ext uri="{BB962C8B-B14F-4D97-AF65-F5344CB8AC3E}">
        <p14:creationId xmlns:p14="http://schemas.microsoft.com/office/powerpoint/2010/main" val="3835229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Rectangle 70">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77" name="Rectangle 72">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78" name="Straight Connector 74">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76">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84D9FD-92EA-4F76-9181-8B6021D68EB2}"/>
              </a:ext>
            </a:extLst>
          </p:cNvPr>
          <p:cNvSpPr>
            <a:spLocks noGrp="1"/>
          </p:cNvSpPr>
          <p:nvPr>
            <p:ph type="ctrTitle"/>
          </p:nvPr>
        </p:nvSpPr>
        <p:spPr>
          <a:xfrm>
            <a:off x="642256" y="642257"/>
            <a:ext cx="3417677" cy="5226837"/>
          </a:xfrm>
        </p:spPr>
        <p:txBody>
          <a:bodyPr vert="horz" lIns="91440" tIns="45720" rIns="91440" bIns="45720" rtlCol="0" anchor="t">
            <a:normAutofit/>
          </a:bodyPr>
          <a:lstStyle/>
          <a:p>
            <a:r>
              <a:rPr lang="en-US" sz="4800" dirty="0">
                <a:solidFill>
                  <a:schemeClr val="tx1">
                    <a:lumMod val="75000"/>
                    <a:lumOff val="25000"/>
                  </a:schemeClr>
                </a:solidFill>
              </a:rPr>
              <a:t>FEATURES</a:t>
            </a:r>
          </a:p>
        </p:txBody>
      </p:sp>
      <p:sp>
        <p:nvSpPr>
          <p:cNvPr id="3" name="Subtitle 2">
            <a:extLst>
              <a:ext uri="{FF2B5EF4-FFF2-40B4-BE49-F238E27FC236}">
                <a16:creationId xmlns:a16="http://schemas.microsoft.com/office/drawing/2014/main" id="{B537B0FC-97F9-441B-9964-3DCE4C0A2616}"/>
              </a:ext>
            </a:extLst>
          </p:cNvPr>
          <p:cNvSpPr>
            <a:spLocks noGrp="1"/>
          </p:cNvSpPr>
          <p:nvPr>
            <p:ph type="subTitle" idx="1"/>
          </p:nvPr>
        </p:nvSpPr>
        <p:spPr>
          <a:xfrm>
            <a:off x="4713512" y="642258"/>
            <a:ext cx="6847117" cy="3091682"/>
          </a:xfrm>
        </p:spPr>
        <p:txBody>
          <a:bodyPr vert="horz" lIns="0" tIns="45720" rIns="0" bIns="45720" rtlCol="0">
            <a:normAutofit/>
          </a:bodyPr>
          <a:lstStyle/>
          <a:p>
            <a:pPr marL="457200" indent="-228600">
              <a:buFont typeface="Calibri" panose="020F0502020204030204" pitchFamily="34" charset="0"/>
              <a:buChar char="•"/>
            </a:pPr>
            <a:r>
              <a:rPr lang="en-US" sz="1100" dirty="0">
                <a:solidFill>
                  <a:schemeClr val="tx1">
                    <a:lumMod val="75000"/>
                    <a:lumOff val="25000"/>
                  </a:schemeClr>
                </a:solidFill>
                <a:latin typeface="+mn-lt"/>
              </a:rPr>
              <a:t>We consider a graph </a:t>
            </a:r>
            <a:r>
              <a:rPr lang="en-US" sz="1100" b="1" dirty="0">
                <a:solidFill>
                  <a:schemeClr val="tx1">
                    <a:lumMod val="75000"/>
                    <a:lumOff val="25000"/>
                  </a:schemeClr>
                </a:solidFill>
                <a:latin typeface="+mn-lt"/>
              </a:rPr>
              <a:t>G = (</a:t>
            </a:r>
            <a:r>
              <a:rPr lang="en-US" sz="1100" b="1" dirty="0" err="1">
                <a:solidFill>
                  <a:schemeClr val="tx1">
                    <a:lumMod val="75000"/>
                    <a:lumOff val="25000"/>
                  </a:schemeClr>
                </a:solidFill>
                <a:latin typeface="+mn-lt"/>
              </a:rPr>
              <a:t>Va</a:t>
            </a:r>
            <a:r>
              <a:rPr lang="en-US" sz="1100" b="1" dirty="0">
                <a:solidFill>
                  <a:schemeClr val="tx1">
                    <a:lumMod val="75000"/>
                    <a:lumOff val="25000"/>
                  </a:schemeClr>
                </a:solidFill>
                <a:latin typeface="+mn-lt"/>
              </a:rPr>
              <a:t> ∪ </a:t>
            </a:r>
            <a:r>
              <a:rPr lang="en-US" sz="1100" b="1" dirty="0" err="1">
                <a:solidFill>
                  <a:schemeClr val="tx1">
                    <a:lumMod val="75000"/>
                    <a:lumOff val="25000"/>
                  </a:schemeClr>
                </a:solidFill>
                <a:latin typeface="+mn-lt"/>
              </a:rPr>
              <a:t>Vp</a:t>
            </a:r>
            <a:r>
              <a:rPr lang="en-US" sz="1100" b="1" dirty="0">
                <a:solidFill>
                  <a:schemeClr val="tx1">
                    <a:lumMod val="75000"/>
                    <a:lumOff val="25000"/>
                  </a:schemeClr>
                </a:solidFill>
                <a:latin typeface="+mn-lt"/>
              </a:rPr>
              <a:t>, </a:t>
            </a:r>
            <a:r>
              <a:rPr lang="en-US" sz="1100" b="1" dirty="0" err="1">
                <a:solidFill>
                  <a:schemeClr val="tx1">
                    <a:lumMod val="75000"/>
                    <a:lumOff val="25000"/>
                  </a:schemeClr>
                </a:solidFill>
                <a:latin typeface="+mn-lt"/>
              </a:rPr>
              <a:t>Ea</a:t>
            </a:r>
            <a:r>
              <a:rPr lang="en-US" sz="1100" b="1" dirty="0">
                <a:solidFill>
                  <a:schemeClr val="tx1">
                    <a:lumMod val="75000"/>
                    <a:lumOff val="25000"/>
                  </a:schemeClr>
                </a:solidFill>
                <a:latin typeface="+mn-lt"/>
              </a:rPr>
              <a:t> ∪ </a:t>
            </a:r>
            <a:r>
              <a:rPr lang="en-US" sz="1100" b="1" dirty="0" err="1">
                <a:solidFill>
                  <a:schemeClr val="tx1">
                    <a:lumMod val="75000"/>
                    <a:lumOff val="25000"/>
                  </a:schemeClr>
                </a:solidFill>
                <a:latin typeface="+mn-lt"/>
              </a:rPr>
              <a:t>Ec</a:t>
            </a:r>
            <a:r>
              <a:rPr lang="en-US" sz="1100" b="1" dirty="0">
                <a:solidFill>
                  <a:schemeClr val="tx1">
                    <a:lumMod val="75000"/>
                    <a:lumOff val="25000"/>
                  </a:schemeClr>
                </a:solidFill>
                <a:latin typeface="+mn-lt"/>
              </a:rPr>
              <a:t>) </a:t>
            </a:r>
            <a:r>
              <a:rPr lang="en-US" sz="1100" dirty="0">
                <a:solidFill>
                  <a:schemeClr val="tx1">
                    <a:lumMod val="75000"/>
                    <a:lumOff val="25000"/>
                  </a:schemeClr>
                </a:solidFill>
                <a:latin typeface="+mn-lt"/>
              </a:rPr>
              <a:t>that summarizes all the authorship and citation information available.</a:t>
            </a:r>
          </a:p>
          <a:p>
            <a:pPr marL="457200" indent="-228600">
              <a:buFont typeface="Calibri" panose="020F0502020204030204" pitchFamily="34" charset="0"/>
              <a:buChar char="•"/>
            </a:pPr>
            <a:r>
              <a:rPr lang="en-US" sz="1100" dirty="0">
                <a:solidFill>
                  <a:schemeClr val="tx1">
                    <a:lumMod val="75000"/>
                    <a:lumOff val="25000"/>
                  </a:schemeClr>
                </a:solidFill>
                <a:latin typeface="+mn-lt"/>
              </a:rPr>
              <a:t>The vertices of this graph are composed of </a:t>
            </a:r>
            <a:r>
              <a:rPr lang="en-US" sz="1100" b="1" dirty="0" err="1">
                <a:solidFill>
                  <a:schemeClr val="tx1">
                    <a:lumMod val="75000"/>
                    <a:lumOff val="25000"/>
                  </a:schemeClr>
                </a:solidFill>
                <a:latin typeface="+mn-lt"/>
              </a:rPr>
              <a:t>Va</a:t>
            </a:r>
            <a:r>
              <a:rPr lang="en-US" sz="1100" dirty="0">
                <a:solidFill>
                  <a:schemeClr val="tx1">
                    <a:lumMod val="75000"/>
                    <a:lumOff val="25000"/>
                  </a:schemeClr>
                </a:solidFill>
                <a:latin typeface="+mn-lt"/>
              </a:rPr>
              <a:t>, which is the set of vertices representing authors and </a:t>
            </a:r>
            <a:r>
              <a:rPr lang="en-US" sz="1100" b="1" dirty="0" err="1">
                <a:solidFill>
                  <a:schemeClr val="tx1">
                    <a:lumMod val="75000"/>
                    <a:lumOff val="25000"/>
                  </a:schemeClr>
                </a:solidFill>
                <a:latin typeface="+mn-lt"/>
              </a:rPr>
              <a:t>Vp</a:t>
            </a:r>
            <a:r>
              <a:rPr lang="en-US" sz="1100" dirty="0">
                <a:solidFill>
                  <a:schemeClr val="tx1">
                    <a:lumMod val="75000"/>
                    <a:lumOff val="25000"/>
                  </a:schemeClr>
                </a:solidFill>
                <a:latin typeface="+mn-lt"/>
              </a:rPr>
              <a:t>, which is the set representing papers.</a:t>
            </a:r>
          </a:p>
          <a:p>
            <a:pPr marL="457200" indent="-228600">
              <a:buFont typeface="Calibri" panose="020F0502020204030204" pitchFamily="34" charset="0"/>
              <a:buChar char="•"/>
            </a:pPr>
            <a:r>
              <a:rPr lang="en-US" sz="1100" dirty="0">
                <a:solidFill>
                  <a:schemeClr val="tx1">
                    <a:lumMod val="75000"/>
                    <a:lumOff val="25000"/>
                  </a:schemeClr>
                </a:solidFill>
                <a:latin typeface="+mn-lt"/>
              </a:rPr>
              <a:t>The set of edges include </a:t>
            </a:r>
            <a:r>
              <a:rPr lang="en-US" sz="1100" b="1" dirty="0" err="1">
                <a:solidFill>
                  <a:schemeClr val="tx1">
                    <a:lumMod val="75000"/>
                    <a:lumOff val="25000"/>
                  </a:schemeClr>
                </a:solidFill>
                <a:latin typeface="+mn-lt"/>
              </a:rPr>
              <a:t>Ea</a:t>
            </a:r>
            <a:r>
              <a:rPr lang="en-US" sz="1100" b="1" dirty="0">
                <a:solidFill>
                  <a:schemeClr val="tx1">
                    <a:lumMod val="75000"/>
                    <a:lumOff val="25000"/>
                  </a:schemeClr>
                </a:solidFill>
                <a:latin typeface="+mn-lt"/>
              </a:rPr>
              <a:t> ⊆ </a:t>
            </a:r>
            <a:r>
              <a:rPr lang="en-US" sz="1100" b="1" dirty="0" err="1">
                <a:solidFill>
                  <a:schemeClr val="tx1">
                    <a:lumMod val="75000"/>
                    <a:lumOff val="25000"/>
                  </a:schemeClr>
                </a:solidFill>
                <a:latin typeface="+mn-lt"/>
              </a:rPr>
              <a:t>Va</a:t>
            </a:r>
            <a:r>
              <a:rPr lang="en-US" sz="1100" b="1" dirty="0">
                <a:solidFill>
                  <a:schemeClr val="tx1">
                    <a:lumMod val="75000"/>
                    <a:lumOff val="25000"/>
                  </a:schemeClr>
                </a:solidFill>
                <a:latin typeface="+mn-lt"/>
              </a:rPr>
              <a:t> × </a:t>
            </a:r>
            <a:r>
              <a:rPr lang="en-US" sz="1100" b="1" dirty="0" err="1">
                <a:solidFill>
                  <a:schemeClr val="tx1">
                    <a:lumMod val="75000"/>
                    <a:lumOff val="25000"/>
                  </a:schemeClr>
                </a:solidFill>
                <a:latin typeface="+mn-lt"/>
              </a:rPr>
              <a:t>Vp</a:t>
            </a:r>
            <a:r>
              <a:rPr lang="en-US" sz="1100" dirty="0">
                <a:solidFill>
                  <a:schemeClr val="tx1">
                    <a:lumMod val="75000"/>
                    <a:lumOff val="25000"/>
                  </a:schemeClr>
                </a:solidFill>
                <a:latin typeface="+mn-lt"/>
              </a:rPr>
              <a:t>, that captures the authoring relationship, so that </a:t>
            </a:r>
            <a:r>
              <a:rPr lang="en-US" sz="1100" b="1" dirty="0">
                <a:solidFill>
                  <a:schemeClr val="tx1">
                    <a:lumMod val="75000"/>
                    <a:lumOff val="25000"/>
                  </a:schemeClr>
                </a:solidFill>
                <a:latin typeface="+mn-lt"/>
              </a:rPr>
              <a:t>(a, p) ∈ </a:t>
            </a:r>
            <a:r>
              <a:rPr lang="en-US" sz="1100" b="1" dirty="0" err="1">
                <a:solidFill>
                  <a:schemeClr val="tx1">
                    <a:lumMod val="75000"/>
                    <a:lumOff val="25000"/>
                  </a:schemeClr>
                </a:solidFill>
                <a:latin typeface="+mn-lt"/>
              </a:rPr>
              <a:t>Ea</a:t>
            </a:r>
            <a:r>
              <a:rPr lang="en-US" sz="1100" dirty="0">
                <a:solidFill>
                  <a:schemeClr val="tx1">
                    <a:lumMod val="75000"/>
                    <a:lumOff val="25000"/>
                  </a:schemeClr>
                </a:solidFill>
                <a:latin typeface="+mn-lt"/>
              </a:rPr>
              <a:t> if author a has co-authored paper p.</a:t>
            </a:r>
          </a:p>
          <a:p>
            <a:pPr marL="457200" indent="-228600">
              <a:buFont typeface="Calibri" panose="020F0502020204030204" pitchFamily="34" charset="0"/>
              <a:buChar char="•"/>
            </a:pPr>
            <a:r>
              <a:rPr lang="en-US" sz="1100" dirty="0">
                <a:solidFill>
                  <a:schemeClr val="tx1">
                    <a:lumMod val="75000"/>
                    <a:lumOff val="25000"/>
                  </a:schemeClr>
                </a:solidFill>
                <a:latin typeface="+mn-lt"/>
              </a:rPr>
              <a:t>A paper can have more than one author and we denote by </a:t>
            </a:r>
            <a:r>
              <a:rPr lang="en-US" sz="1100" b="1" dirty="0" err="1">
                <a:solidFill>
                  <a:schemeClr val="tx1">
                    <a:lumMod val="75000"/>
                    <a:lumOff val="25000"/>
                  </a:schemeClr>
                </a:solidFill>
                <a:latin typeface="+mn-lt"/>
              </a:rPr>
              <a:t>kp</a:t>
            </a:r>
            <a:r>
              <a:rPr lang="en-US" sz="1100" b="1" dirty="0">
                <a:solidFill>
                  <a:schemeClr val="tx1">
                    <a:lumMod val="75000"/>
                    <a:lumOff val="25000"/>
                  </a:schemeClr>
                </a:solidFill>
                <a:latin typeface="+mn-lt"/>
              </a:rPr>
              <a:t> , </a:t>
            </a:r>
          </a:p>
          <a:p>
            <a:pPr marL="457200" indent="-228600">
              <a:buFont typeface="Calibri" panose="020F0502020204030204" pitchFamily="34" charset="0"/>
              <a:buChar char="•"/>
            </a:pPr>
            <a:r>
              <a:rPr lang="en-US" sz="1100" b="1" dirty="0">
                <a:solidFill>
                  <a:schemeClr val="tx1">
                    <a:lumMod val="75000"/>
                    <a:lumOff val="25000"/>
                  </a:schemeClr>
                </a:solidFill>
                <a:latin typeface="+mn-lt"/>
              </a:rPr>
              <a:t>| {a/(a, p) ∈ </a:t>
            </a:r>
            <a:r>
              <a:rPr lang="en-US" sz="1100" b="1" dirty="0" err="1">
                <a:solidFill>
                  <a:schemeClr val="tx1">
                    <a:lumMod val="75000"/>
                    <a:lumOff val="25000"/>
                  </a:schemeClr>
                </a:solidFill>
                <a:latin typeface="+mn-lt"/>
              </a:rPr>
              <a:t>Ea</a:t>
            </a:r>
            <a:r>
              <a:rPr lang="en-US" sz="1100" b="1" dirty="0">
                <a:solidFill>
                  <a:schemeClr val="tx1">
                    <a:lumMod val="75000"/>
                    <a:lumOff val="25000"/>
                  </a:schemeClr>
                </a:solidFill>
                <a:latin typeface="+mn-lt"/>
              </a:rPr>
              <a:t>} | </a:t>
            </a:r>
            <a:r>
              <a:rPr lang="en-US" sz="1100" dirty="0">
                <a:solidFill>
                  <a:schemeClr val="tx1">
                    <a:lumMod val="75000"/>
                    <a:lumOff val="25000"/>
                  </a:schemeClr>
                </a:solidFill>
                <a:latin typeface="+mn-lt"/>
              </a:rPr>
              <a:t>the number of authors of a paper.</a:t>
            </a:r>
          </a:p>
          <a:p>
            <a:pPr marL="457200" indent="-228600">
              <a:buFont typeface="Calibri" panose="020F0502020204030204" pitchFamily="34" charset="0"/>
              <a:buChar char="•"/>
            </a:pPr>
            <a:r>
              <a:rPr lang="en-US" sz="1100" dirty="0">
                <a:solidFill>
                  <a:schemeClr val="tx1">
                    <a:lumMod val="75000"/>
                    <a:lumOff val="25000"/>
                  </a:schemeClr>
                </a:solidFill>
                <a:latin typeface="+mn-lt"/>
              </a:rPr>
              <a:t>The edges in graph G also include </a:t>
            </a:r>
            <a:r>
              <a:rPr lang="en-US" sz="1100" b="1" dirty="0" err="1">
                <a:solidFill>
                  <a:schemeClr val="tx1">
                    <a:lumMod val="75000"/>
                    <a:lumOff val="25000"/>
                  </a:schemeClr>
                </a:solidFill>
                <a:latin typeface="+mn-lt"/>
              </a:rPr>
              <a:t>Ec</a:t>
            </a:r>
            <a:r>
              <a:rPr lang="en-US" sz="1100" b="1" dirty="0">
                <a:solidFill>
                  <a:schemeClr val="tx1">
                    <a:lumMod val="75000"/>
                    <a:lumOff val="25000"/>
                  </a:schemeClr>
                </a:solidFill>
                <a:latin typeface="+mn-lt"/>
              </a:rPr>
              <a:t> ⊆ </a:t>
            </a:r>
            <a:r>
              <a:rPr lang="en-US" sz="1100" b="1" dirty="0" err="1">
                <a:solidFill>
                  <a:schemeClr val="tx1">
                    <a:lumMod val="75000"/>
                    <a:lumOff val="25000"/>
                  </a:schemeClr>
                </a:solidFill>
                <a:latin typeface="+mn-lt"/>
              </a:rPr>
              <a:t>Vp</a:t>
            </a:r>
            <a:r>
              <a:rPr lang="en-US" sz="1100" b="1" dirty="0">
                <a:solidFill>
                  <a:schemeClr val="tx1">
                    <a:lumMod val="75000"/>
                    <a:lumOff val="25000"/>
                  </a:schemeClr>
                </a:solidFill>
                <a:latin typeface="+mn-lt"/>
              </a:rPr>
              <a:t> × </a:t>
            </a:r>
            <a:r>
              <a:rPr lang="en-US" sz="1100" b="1" dirty="0" err="1">
                <a:solidFill>
                  <a:schemeClr val="tx1">
                    <a:lumMod val="75000"/>
                    <a:lumOff val="25000"/>
                  </a:schemeClr>
                </a:solidFill>
                <a:latin typeface="+mn-lt"/>
              </a:rPr>
              <a:t>Vp</a:t>
            </a:r>
            <a:r>
              <a:rPr lang="en-US" sz="1100" dirty="0">
                <a:solidFill>
                  <a:schemeClr val="tx1">
                    <a:lumMod val="75000"/>
                    <a:lumOff val="25000"/>
                  </a:schemeClr>
                </a:solidFill>
                <a:latin typeface="+mn-lt"/>
              </a:rPr>
              <a:t>, that captures the citation relationship, so that </a:t>
            </a:r>
            <a:r>
              <a:rPr lang="en-US" sz="1100" b="1" dirty="0">
                <a:solidFill>
                  <a:schemeClr val="tx1">
                    <a:lumMod val="75000"/>
                    <a:lumOff val="25000"/>
                  </a:schemeClr>
                </a:solidFill>
                <a:latin typeface="+mn-lt"/>
              </a:rPr>
              <a:t>(p1, p2) ∈ </a:t>
            </a:r>
            <a:r>
              <a:rPr lang="en-US" sz="1100" b="1" dirty="0" err="1">
                <a:solidFill>
                  <a:schemeClr val="tx1">
                    <a:lumMod val="75000"/>
                    <a:lumOff val="25000"/>
                  </a:schemeClr>
                </a:solidFill>
                <a:latin typeface="+mn-lt"/>
              </a:rPr>
              <a:t>Ec</a:t>
            </a:r>
            <a:r>
              <a:rPr lang="en-US" sz="1100" b="1" dirty="0">
                <a:solidFill>
                  <a:schemeClr val="tx1">
                    <a:lumMod val="75000"/>
                    <a:lumOff val="25000"/>
                  </a:schemeClr>
                </a:solidFill>
                <a:latin typeface="+mn-lt"/>
              </a:rPr>
              <a:t> </a:t>
            </a:r>
            <a:r>
              <a:rPr lang="en-US" sz="1100" dirty="0">
                <a:solidFill>
                  <a:schemeClr val="tx1">
                    <a:lumMod val="75000"/>
                    <a:lumOff val="25000"/>
                  </a:schemeClr>
                </a:solidFill>
                <a:latin typeface="+mn-lt"/>
              </a:rPr>
              <a:t>if paper p1 cites paper p2.                              </a:t>
            </a:r>
          </a:p>
          <a:p>
            <a:pPr indent="-228600">
              <a:buFont typeface="Calibri" panose="020F0502020204030204" pitchFamily="34" charset="0"/>
              <a:buChar char="•"/>
            </a:pPr>
            <a:endParaRPr lang="en-US" sz="1100" dirty="0">
              <a:solidFill>
                <a:schemeClr val="tx1">
                  <a:lumMod val="75000"/>
                  <a:lumOff val="25000"/>
                </a:schemeClr>
              </a:solidFill>
              <a:latin typeface="+mn-lt"/>
            </a:endParaRPr>
          </a:p>
          <a:p>
            <a:pPr marL="457200" indent="-228600">
              <a:buFont typeface="Calibri" panose="020F0502020204030204" pitchFamily="34" charset="0"/>
              <a:buChar char="•"/>
            </a:pPr>
            <a:endParaRPr lang="en-US" sz="1100" dirty="0">
              <a:solidFill>
                <a:schemeClr val="tx1">
                  <a:lumMod val="75000"/>
                  <a:lumOff val="25000"/>
                </a:schemeClr>
              </a:solidFill>
              <a:latin typeface="+mn-lt"/>
            </a:endParaRPr>
          </a:p>
          <a:p>
            <a:pPr marL="457200" indent="-228600">
              <a:buFont typeface="Calibri" panose="020F0502020204030204" pitchFamily="34" charset="0"/>
              <a:buChar char="•"/>
            </a:pPr>
            <a:endParaRPr lang="en-US" sz="1100" dirty="0">
              <a:solidFill>
                <a:schemeClr val="tx1">
                  <a:lumMod val="75000"/>
                  <a:lumOff val="25000"/>
                </a:schemeClr>
              </a:solidFill>
              <a:latin typeface="+mn-lt"/>
            </a:endParaRPr>
          </a:p>
          <a:p>
            <a:pPr marL="457200" indent="-228600">
              <a:buFont typeface="Calibri" panose="020F0502020204030204" pitchFamily="34" charset="0"/>
              <a:buChar char="•"/>
            </a:pPr>
            <a:endParaRPr lang="en-US" sz="1100" dirty="0">
              <a:solidFill>
                <a:schemeClr val="tx1">
                  <a:lumMod val="75000"/>
                  <a:lumOff val="25000"/>
                </a:schemeClr>
              </a:solidFill>
              <a:latin typeface="+mn-lt"/>
            </a:endParaRPr>
          </a:p>
        </p:txBody>
      </p:sp>
      <p:pic>
        <p:nvPicPr>
          <p:cNvPr id="3074" name="Picture 2" descr="Image result for vertices and edges graph">
            <a:extLst>
              <a:ext uri="{FF2B5EF4-FFF2-40B4-BE49-F238E27FC236}">
                <a16:creationId xmlns:a16="http://schemas.microsoft.com/office/drawing/2014/main" id="{B877548A-E5A1-49FA-9F2D-CEA9561D30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1239" y="3994485"/>
            <a:ext cx="3071662" cy="1882632"/>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Rectangle 80">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24900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4560C1-3FBE-4DF4-86C0-F3CE4FA20D9C}"/>
              </a:ext>
            </a:extLst>
          </p:cNvPr>
          <p:cNvSpPr>
            <a:spLocks noGrp="1"/>
          </p:cNvSpPr>
          <p:nvPr>
            <p:ph idx="4294967295"/>
          </p:nvPr>
        </p:nvSpPr>
        <p:spPr>
          <a:xfrm>
            <a:off x="244475" y="436563"/>
            <a:ext cx="11947525" cy="5457825"/>
          </a:xfrm>
        </p:spPr>
        <p:txBody>
          <a:bodyPr vert="horz" lIns="91440" tIns="45720" rIns="91440" bIns="45720" rtlCol="0" anchor="ctr">
            <a:normAutofit/>
          </a:bodyPr>
          <a:lstStyle/>
          <a:p>
            <a:endParaRPr lang="en-US" sz="1800" dirty="0"/>
          </a:p>
          <a:p>
            <a:r>
              <a:rPr lang="en-US" sz="1800" dirty="0"/>
              <a:t>Each paper p ∈ </a:t>
            </a:r>
            <a:r>
              <a:rPr lang="en-US" sz="1800" dirty="0" err="1"/>
              <a:t>Vp</a:t>
            </a:r>
            <a:r>
              <a:rPr lang="en-US" sz="1800" dirty="0"/>
              <a:t> has also a timestamp associated to its creation: </a:t>
            </a:r>
            <a:r>
              <a:rPr lang="en-US" sz="1800" b="1" dirty="0"/>
              <a:t>time(p)</a:t>
            </a:r>
            <a:r>
              <a:rPr lang="en-US" sz="1800" dirty="0"/>
              <a:t>.</a:t>
            </a:r>
          </a:p>
          <a:p>
            <a:r>
              <a:rPr lang="en-US" sz="1800" dirty="0"/>
              <a:t>In the graph G, we define the number of citations of a paper at time t, </a:t>
            </a:r>
            <a:r>
              <a:rPr lang="en-US" sz="1800" b="1" dirty="0"/>
              <a:t>Ct(p) as: Ct(p) , | {p ′ /(p ′ , p) ∈ </a:t>
            </a:r>
            <a:r>
              <a:rPr lang="en-US" sz="1800" b="1" dirty="0" err="1"/>
              <a:t>Ec</a:t>
            </a:r>
            <a:r>
              <a:rPr lang="en-US" sz="1800" b="1" dirty="0"/>
              <a:t> ∧ time(p ′ ) &lt; t} | </a:t>
            </a:r>
          </a:p>
          <a:p>
            <a:pPr marL="0"/>
            <a:endParaRPr lang="en-US" sz="1800" b="1" dirty="0"/>
          </a:p>
          <a:p>
            <a:pPr marL="0"/>
            <a:r>
              <a:rPr lang="en-US" sz="1800" dirty="0"/>
              <a:t> Ct(p) is the number of papers citing p that were published in the first t units of time after p</a:t>
            </a:r>
          </a:p>
          <a:p>
            <a:r>
              <a:rPr lang="en-US" sz="1800" dirty="0"/>
              <a:t>The number of citations of an author a before time t as</a:t>
            </a:r>
            <a:r>
              <a:rPr lang="en-US" sz="1800" b="1" dirty="0"/>
              <a:t>:</a:t>
            </a:r>
          </a:p>
          <a:p>
            <a:pPr marL="0"/>
            <a:r>
              <a:rPr lang="en-US" sz="1800" b="1" dirty="0"/>
              <a:t> Ct(a) , | {p ′ /(p ′ , p) ∈ </a:t>
            </a:r>
            <a:r>
              <a:rPr lang="en-US" sz="1800" b="1" dirty="0" err="1"/>
              <a:t>Ec</a:t>
            </a:r>
            <a:r>
              <a:rPr lang="en-US" sz="1800" b="1" dirty="0"/>
              <a:t> ∧ (a, p) ∈ </a:t>
            </a:r>
            <a:r>
              <a:rPr lang="en-US" sz="1800" b="1" dirty="0" err="1"/>
              <a:t>Ea</a:t>
            </a:r>
            <a:r>
              <a:rPr lang="en-US" sz="1800" b="1" dirty="0"/>
              <a:t> ∧ time(p ′ ) &lt; t} | .</a:t>
            </a:r>
          </a:p>
          <a:p>
            <a:r>
              <a:rPr lang="en-US" sz="1800" dirty="0"/>
              <a:t>We are interested in determining whether the number of citations of a paper after a long time period, can be approximated:</a:t>
            </a:r>
          </a:p>
          <a:p>
            <a:pPr marL="0"/>
            <a:r>
              <a:rPr lang="en-US" sz="1800" dirty="0"/>
              <a:t> 1.) By a function of some a priori features related to the authors of the paper.      (and/or ) </a:t>
            </a:r>
          </a:p>
          <a:p>
            <a:pPr marL="0"/>
            <a:r>
              <a:rPr lang="en-US" sz="1800" dirty="0"/>
              <a:t>    2.) The number of citations of the paper after a shorter time period. </a:t>
            </a:r>
            <a:endParaRPr lang="en-US" sz="1800" b="1" dirty="0"/>
          </a:p>
          <a:p>
            <a:pPr marL="0"/>
            <a:endParaRPr lang="en-US" sz="1800" b="1" dirty="0"/>
          </a:p>
          <a:p>
            <a:pPr marL="0"/>
            <a:endParaRPr lang="en-US" sz="1800" b="1" dirty="0"/>
          </a:p>
          <a:p>
            <a:pPr marL="0"/>
            <a:endParaRPr lang="en-US" sz="1800" dirty="0"/>
          </a:p>
        </p:txBody>
      </p:sp>
    </p:spTree>
    <p:extLst>
      <p:ext uri="{BB962C8B-B14F-4D97-AF65-F5344CB8AC3E}">
        <p14:creationId xmlns:p14="http://schemas.microsoft.com/office/powerpoint/2010/main" val="2071303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2874E-4B17-4A54-AD7D-40EC928E7C62}"/>
              </a:ext>
            </a:extLst>
          </p:cNvPr>
          <p:cNvSpPr>
            <a:spLocks noGrp="1"/>
          </p:cNvSpPr>
          <p:nvPr>
            <p:ph type="title" idx="4294967295"/>
          </p:nvPr>
        </p:nvSpPr>
        <p:spPr>
          <a:xfrm>
            <a:off x="438150" y="188687"/>
            <a:ext cx="11753850" cy="1573666"/>
          </a:xfrm>
        </p:spPr>
        <p:txBody>
          <a:bodyPr>
            <a:normAutofit/>
          </a:bodyPr>
          <a:lstStyle/>
          <a:p>
            <a:r>
              <a:rPr lang="en-US" sz="2400" dirty="0"/>
              <a:t>we use three different types of features: </a:t>
            </a:r>
            <a:br>
              <a:rPr lang="en-US" sz="2400" dirty="0"/>
            </a:br>
            <a:r>
              <a:rPr lang="en-US" sz="2400" b="1" dirty="0"/>
              <a:t>(1) a priori author-based features</a:t>
            </a:r>
            <a:br>
              <a:rPr lang="en-US" sz="2400" b="1" dirty="0"/>
            </a:br>
            <a:r>
              <a:rPr lang="en-US" sz="2400" b="1" dirty="0"/>
              <a:t>(2) a priori link-based features, and</a:t>
            </a:r>
            <a:br>
              <a:rPr lang="en-US" sz="2400" b="1" dirty="0"/>
            </a:br>
            <a:r>
              <a:rPr lang="en-US" sz="2400" b="1" dirty="0"/>
              <a:t>(3) a posteriori features</a:t>
            </a:r>
          </a:p>
        </p:txBody>
      </p:sp>
      <p:sp>
        <p:nvSpPr>
          <p:cNvPr id="3" name="Content Placeholder 2">
            <a:extLst>
              <a:ext uri="{FF2B5EF4-FFF2-40B4-BE49-F238E27FC236}">
                <a16:creationId xmlns:a16="http://schemas.microsoft.com/office/drawing/2014/main" id="{6D75C03B-0CAC-45F0-A7BC-592291253464}"/>
              </a:ext>
            </a:extLst>
          </p:cNvPr>
          <p:cNvSpPr>
            <a:spLocks noGrp="1"/>
          </p:cNvSpPr>
          <p:nvPr>
            <p:ph idx="4294967295"/>
          </p:nvPr>
        </p:nvSpPr>
        <p:spPr>
          <a:xfrm>
            <a:off x="528638" y="2096181"/>
            <a:ext cx="11663362" cy="5567362"/>
          </a:xfrm>
        </p:spPr>
        <p:txBody>
          <a:bodyPr/>
          <a:lstStyle/>
          <a:p>
            <a:r>
              <a:rPr lang="en-US" dirty="0"/>
              <a:t>A </a:t>
            </a:r>
            <a:r>
              <a:rPr lang="en-US" b="1" dirty="0"/>
              <a:t>priori author-based features </a:t>
            </a:r>
            <a:r>
              <a:rPr lang="en-US" dirty="0"/>
              <a:t>try to capture how well previous papers from the same authors have performed in the past. </a:t>
            </a:r>
          </a:p>
          <a:p>
            <a:r>
              <a:rPr lang="en-US" dirty="0"/>
              <a:t>At time t, the past publication history of a given author a can be expressed in terms of:</a:t>
            </a:r>
          </a:p>
          <a:p>
            <a:pPr marL="0" indent="0">
              <a:buNone/>
            </a:pPr>
            <a:r>
              <a:rPr lang="en-US" dirty="0"/>
              <a:t>(</a:t>
            </a:r>
            <a:r>
              <a:rPr lang="en-US" dirty="0" err="1"/>
              <a:t>i</a:t>
            </a:r>
            <a:r>
              <a:rPr lang="en-US" dirty="0"/>
              <a:t>)  Total number of citations received Ct(a): the global number of citations received by the author </a:t>
            </a:r>
            <a:r>
              <a:rPr lang="en-US" dirty="0" err="1"/>
              <a:t>i</a:t>
            </a:r>
            <a:r>
              <a:rPr lang="en-US" dirty="0"/>
              <a:t> from all the papers published before time t. </a:t>
            </a:r>
          </a:p>
          <a:p>
            <a:pPr marL="0" indent="0">
              <a:buNone/>
            </a:pPr>
            <a:r>
              <a:rPr lang="en-US" dirty="0"/>
              <a:t>(ii) Total number of papers (co)authored Mt(a): the total number of papers published by the author a before time t </a:t>
            </a:r>
            <a:r>
              <a:rPr lang="en-US" b="1" dirty="0"/>
              <a:t>Mt(a) , | {p/(a, p) ∈ Ea ∧ time(p) &lt; t} |.</a:t>
            </a:r>
          </a:p>
          <a:p>
            <a:pPr marL="0" indent="0">
              <a:buNone/>
            </a:pPr>
            <a:r>
              <a:rPr lang="en-US" dirty="0"/>
              <a:t> (iii) Total number of coauthors At(a): for papers published before time t</a:t>
            </a:r>
          </a:p>
          <a:p>
            <a:pPr marL="0" indent="0">
              <a:buNone/>
            </a:pPr>
            <a:r>
              <a:rPr lang="en-US" dirty="0"/>
              <a:t> </a:t>
            </a:r>
            <a:r>
              <a:rPr lang="en-US" b="1" dirty="0"/>
              <a:t>At(a) , | {a ′ /(a ′ , p) ∈ Ea ∧ (a, p) ∈ Ea ∧ time(p) &lt; t ∧ a ′ 6= a} | </a:t>
            </a:r>
          </a:p>
          <a:p>
            <a:r>
              <a:rPr lang="en-US" dirty="0"/>
              <a:t>In total we obtain 12 a priori author-based features. </a:t>
            </a:r>
            <a:endParaRPr lang="en-US" b="1" dirty="0"/>
          </a:p>
        </p:txBody>
      </p:sp>
    </p:spTree>
    <p:extLst>
      <p:ext uri="{BB962C8B-B14F-4D97-AF65-F5344CB8AC3E}">
        <p14:creationId xmlns:p14="http://schemas.microsoft.com/office/powerpoint/2010/main" val="500487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613494-6247-4421-9A02-49A22E91C86F}"/>
              </a:ext>
            </a:extLst>
          </p:cNvPr>
          <p:cNvSpPr/>
          <p:nvPr/>
        </p:nvSpPr>
        <p:spPr>
          <a:xfrm>
            <a:off x="568960" y="182880"/>
            <a:ext cx="10911840" cy="5632311"/>
          </a:xfrm>
          <a:prstGeom prst="rect">
            <a:avLst/>
          </a:prstGeom>
        </p:spPr>
        <p:txBody>
          <a:bodyPr wrap="square">
            <a:spAutoFit/>
          </a:bodyPr>
          <a:lstStyle/>
          <a:p>
            <a:r>
              <a:rPr lang="en-US" sz="2400" b="1" dirty="0"/>
              <a:t>– Features based on the number of citations Ct(a) </a:t>
            </a:r>
          </a:p>
          <a:p>
            <a:r>
              <a:rPr lang="en-US" sz="2400" dirty="0"/>
              <a:t>1. Sum of all citations collected by all the authors: </a:t>
            </a:r>
            <a:r>
              <a:rPr lang="en-US" sz="2400" dirty="0" err="1"/>
              <a:t>Pkp</a:t>
            </a:r>
            <a:r>
              <a:rPr lang="en-US" sz="2400" dirty="0"/>
              <a:t> a Ct(a) </a:t>
            </a:r>
          </a:p>
          <a:p>
            <a:r>
              <a:rPr lang="en-US" sz="2400" dirty="0"/>
              <a:t>2.  Average citations per author: </a:t>
            </a:r>
            <a:r>
              <a:rPr lang="en-US" sz="2400" dirty="0" err="1"/>
              <a:t>Pkp</a:t>
            </a:r>
            <a:r>
              <a:rPr lang="en-US" sz="2400" dirty="0"/>
              <a:t> a Ct(a) kp</a:t>
            </a:r>
          </a:p>
          <a:p>
            <a:r>
              <a:rPr lang="en-US" sz="2400" dirty="0"/>
              <a:t>3. Maximum number of citations: </a:t>
            </a:r>
            <a:r>
              <a:rPr lang="en-US" sz="2400" dirty="0" err="1"/>
              <a:t>maxa</a:t>
            </a:r>
            <a:r>
              <a:rPr lang="en-US" sz="2400" dirty="0"/>
              <a:t> Ct(a) </a:t>
            </a:r>
          </a:p>
          <a:p>
            <a:r>
              <a:rPr lang="en-US" sz="2400" dirty="0"/>
              <a:t>4. Sum of all citations collected by all the authors per paper: </a:t>
            </a:r>
            <a:r>
              <a:rPr lang="en-US" sz="2400" dirty="0" err="1"/>
              <a:t>Pkp</a:t>
            </a:r>
            <a:r>
              <a:rPr lang="en-US" sz="2400" dirty="0"/>
              <a:t> a Ct(a) Mt(a) </a:t>
            </a:r>
          </a:p>
          <a:p>
            <a:r>
              <a:rPr lang="en-US" sz="2400" dirty="0"/>
              <a:t>5. Average citations per author per paper: </a:t>
            </a:r>
            <a:r>
              <a:rPr lang="en-US" sz="2400" dirty="0" err="1"/>
              <a:t>Pkp</a:t>
            </a:r>
            <a:r>
              <a:rPr lang="en-US" sz="2400" dirty="0"/>
              <a:t> a Ct(a) Mt(a) kp </a:t>
            </a:r>
          </a:p>
          <a:p>
            <a:r>
              <a:rPr lang="en-US" sz="2400" dirty="0"/>
              <a:t>6. Maximum number of citations per paper: </a:t>
            </a:r>
            <a:r>
              <a:rPr lang="en-US" sz="2400" dirty="0" err="1"/>
              <a:t>maxa</a:t>
            </a:r>
            <a:r>
              <a:rPr lang="en-US" sz="2400" dirty="0"/>
              <a:t> Ct(a) Mt(a) </a:t>
            </a:r>
          </a:p>
          <a:p>
            <a:r>
              <a:rPr lang="en-US" sz="2400" b="1" dirty="0"/>
              <a:t>– Features based on the number of papers Mt(a) </a:t>
            </a:r>
          </a:p>
          <a:p>
            <a:r>
              <a:rPr lang="en-US" sz="2400" dirty="0"/>
              <a:t>7. Sum of all papers published by all the authors: </a:t>
            </a:r>
            <a:r>
              <a:rPr lang="en-US" sz="2400" dirty="0" err="1"/>
              <a:t>Pkp</a:t>
            </a:r>
            <a:r>
              <a:rPr lang="en-US" sz="2400" dirty="0"/>
              <a:t> a Mt(a) </a:t>
            </a:r>
          </a:p>
          <a:p>
            <a:r>
              <a:rPr lang="en-US" sz="2400" dirty="0"/>
              <a:t>8. Average number of papers per author: </a:t>
            </a:r>
            <a:r>
              <a:rPr lang="en-US" sz="2400" dirty="0" err="1"/>
              <a:t>Pkp</a:t>
            </a:r>
            <a:r>
              <a:rPr lang="en-US" sz="2400" dirty="0"/>
              <a:t> a Mt(a) kp </a:t>
            </a:r>
          </a:p>
          <a:p>
            <a:r>
              <a:rPr lang="en-US" sz="2400" dirty="0"/>
              <a:t>9. Maximum number of papers: </a:t>
            </a:r>
            <a:r>
              <a:rPr lang="en-US" sz="2400" dirty="0" err="1"/>
              <a:t>maxa</a:t>
            </a:r>
            <a:r>
              <a:rPr lang="en-US" sz="2400" dirty="0"/>
              <a:t> Mt(a) </a:t>
            </a:r>
          </a:p>
          <a:p>
            <a:r>
              <a:rPr lang="en-US" sz="2400" b="1" dirty="0"/>
              <a:t>– Features based on the number of coauthors At(a) </a:t>
            </a:r>
          </a:p>
          <a:p>
            <a:r>
              <a:rPr lang="en-US" sz="2400" dirty="0"/>
              <a:t>10. Sum of all coauthors of each authors: </a:t>
            </a:r>
            <a:r>
              <a:rPr lang="en-US" sz="2400" dirty="0" err="1"/>
              <a:t>Pkp</a:t>
            </a:r>
            <a:r>
              <a:rPr lang="en-US" sz="2400" dirty="0"/>
              <a:t> a At(a) </a:t>
            </a:r>
          </a:p>
          <a:p>
            <a:r>
              <a:rPr lang="en-US" sz="2400" dirty="0"/>
              <a:t>11. Average number of coauthors per author: </a:t>
            </a:r>
            <a:r>
              <a:rPr lang="en-US" sz="2400" dirty="0" err="1"/>
              <a:t>Pkp</a:t>
            </a:r>
            <a:r>
              <a:rPr lang="en-US" sz="2400" dirty="0"/>
              <a:t> a At(a) kp 12. Maximum number of coauthors: </a:t>
            </a:r>
            <a:r>
              <a:rPr lang="en-US" sz="2400" dirty="0" err="1"/>
              <a:t>maxa</a:t>
            </a:r>
            <a:r>
              <a:rPr lang="en-US" sz="2400" dirty="0"/>
              <a:t> At(a) </a:t>
            </a:r>
          </a:p>
        </p:txBody>
      </p:sp>
    </p:spTree>
    <p:extLst>
      <p:ext uri="{BB962C8B-B14F-4D97-AF65-F5344CB8AC3E}">
        <p14:creationId xmlns:p14="http://schemas.microsoft.com/office/powerpoint/2010/main" val="2401612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175FB1-C791-4C78-9F96-18107E8B3C3B}"/>
              </a:ext>
            </a:extLst>
          </p:cNvPr>
          <p:cNvSpPr/>
          <p:nvPr/>
        </p:nvSpPr>
        <p:spPr>
          <a:xfrm>
            <a:off x="172720" y="243840"/>
            <a:ext cx="11846560" cy="6247864"/>
          </a:xfrm>
          <a:prstGeom prst="rect">
            <a:avLst/>
          </a:prstGeom>
        </p:spPr>
        <p:txBody>
          <a:bodyPr wrap="square">
            <a:spAutoFit/>
          </a:bodyPr>
          <a:lstStyle/>
          <a:p>
            <a:r>
              <a:rPr lang="en-US" sz="2000" dirty="0"/>
              <a:t>A </a:t>
            </a:r>
            <a:r>
              <a:rPr lang="en-US" sz="2000" b="1" dirty="0"/>
              <a:t>priori link-based features </a:t>
            </a:r>
            <a:r>
              <a:rPr lang="en-US" sz="2000" dirty="0"/>
              <a:t>try to capture the intuition that good authors are probably aware of the best previous articles written in a certain field</a:t>
            </a:r>
          </a:p>
          <a:p>
            <a:endParaRPr lang="en-US" sz="2000" dirty="0"/>
          </a:p>
          <a:p>
            <a:r>
              <a:rPr lang="en-US" sz="2000" dirty="0"/>
              <a:t>The intuition is that authors cited by good authors should have a higher probability to be cited, and also that good authors usually cite significant papers which is the basis of link-based ranking algorithms (PageRank and HITS )</a:t>
            </a:r>
          </a:p>
          <a:p>
            <a:endParaRPr lang="en-US" sz="2000" dirty="0"/>
          </a:p>
          <a:p>
            <a:r>
              <a:rPr lang="en-US" sz="2000" dirty="0"/>
              <a:t>If two papers p1 and p2 written by different authors a1 and a2 respectively cite each other; that is, (a1, p1) ∈ Ea, (a2, p2) ∈ Ea and (p1, p2) ∈ Ec; we can infer an implicit relationship between authors a1 and a2.</a:t>
            </a:r>
          </a:p>
          <a:p>
            <a:endParaRPr lang="en-US" sz="2000" dirty="0"/>
          </a:p>
          <a:p>
            <a:r>
              <a:rPr lang="en-US" sz="2000" dirty="0"/>
              <a:t>we compute 7 EigenRumor-based features related to the hub and authority score of the authors of each paper p:</a:t>
            </a:r>
          </a:p>
          <a:p>
            <a:r>
              <a:rPr lang="en-US" sz="2000" dirty="0"/>
              <a:t>– Relevance of the paper </a:t>
            </a:r>
          </a:p>
          <a:p>
            <a:pPr marL="342900" indent="-342900">
              <a:buAutoNum type="arabicPeriod"/>
            </a:pPr>
            <a:r>
              <a:rPr lang="en-US" sz="2000" dirty="0"/>
              <a:t>EigenRumor R(p);</a:t>
            </a:r>
          </a:p>
          <a:p>
            <a:r>
              <a:rPr lang="en-US" sz="2000" dirty="0"/>
              <a:t> – Authority features </a:t>
            </a:r>
          </a:p>
          <a:p>
            <a:r>
              <a:rPr lang="en-US" sz="2000" dirty="0"/>
              <a:t>2.Sum of the authority scores of all the coauthors: </a:t>
            </a:r>
            <a:r>
              <a:rPr lang="en-US" sz="2000" dirty="0" err="1"/>
              <a:t>Pkp</a:t>
            </a:r>
            <a:r>
              <a:rPr lang="en-US" sz="2000" dirty="0"/>
              <a:t> a At(a) </a:t>
            </a:r>
          </a:p>
          <a:p>
            <a:r>
              <a:rPr lang="en-US" sz="2000" dirty="0"/>
              <a:t>3. Average authority per author: </a:t>
            </a:r>
            <a:r>
              <a:rPr lang="en-US" sz="2000" dirty="0" err="1"/>
              <a:t>Pkp</a:t>
            </a:r>
            <a:r>
              <a:rPr lang="en-US" sz="2000" dirty="0"/>
              <a:t> a At(a) kp </a:t>
            </a:r>
          </a:p>
          <a:p>
            <a:r>
              <a:rPr lang="en-US" sz="2000" dirty="0"/>
              <a:t>4. Maximum authority: </a:t>
            </a:r>
            <a:r>
              <a:rPr lang="en-US" sz="2000" dirty="0" err="1"/>
              <a:t>maxaAt</a:t>
            </a:r>
            <a:r>
              <a:rPr lang="en-US" sz="2000" dirty="0"/>
              <a:t>(a) – Hub features </a:t>
            </a:r>
          </a:p>
          <a:p>
            <a:r>
              <a:rPr lang="en-US" sz="2000" dirty="0"/>
              <a:t>5. Sum of the hub scores of all the coauthors: </a:t>
            </a:r>
            <a:r>
              <a:rPr lang="en-US" sz="2000" dirty="0" err="1"/>
              <a:t>Pkp</a:t>
            </a:r>
            <a:r>
              <a:rPr lang="en-US" sz="2000" dirty="0"/>
              <a:t> a </a:t>
            </a:r>
            <a:r>
              <a:rPr lang="en-US" sz="2000" dirty="0" err="1"/>
              <a:t>Ht</a:t>
            </a:r>
            <a:r>
              <a:rPr lang="en-US" sz="2000" dirty="0"/>
              <a:t>(a) </a:t>
            </a:r>
          </a:p>
          <a:p>
            <a:r>
              <a:rPr lang="en-US" sz="2000" dirty="0"/>
              <a:t>6. Average hub per author: </a:t>
            </a:r>
            <a:r>
              <a:rPr lang="en-US" sz="2000" dirty="0" err="1"/>
              <a:t>Pkp</a:t>
            </a:r>
            <a:r>
              <a:rPr lang="en-US" sz="2000" dirty="0"/>
              <a:t> a </a:t>
            </a:r>
            <a:r>
              <a:rPr lang="en-US" sz="2000" dirty="0" err="1"/>
              <a:t>Ht</a:t>
            </a:r>
            <a:r>
              <a:rPr lang="en-US" sz="2000" dirty="0"/>
              <a:t>(a) kp </a:t>
            </a:r>
          </a:p>
          <a:p>
            <a:r>
              <a:rPr lang="en-US" sz="2000" dirty="0"/>
              <a:t>7. Maximum hub: </a:t>
            </a:r>
            <a:r>
              <a:rPr lang="en-US" sz="2000" dirty="0" err="1"/>
              <a:t>maxaHt</a:t>
            </a:r>
            <a:r>
              <a:rPr lang="en-US" sz="2000" dirty="0"/>
              <a:t>(a)</a:t>
            </a:r>
          </a:p>
        </p:txBody>
      </p:sp>
    </p:spTree>
    <p:extLst>
      <p:ext uri="{BB962C8B-B14F-4D97-AF65-F5344CB8AC3E}">
        <p14:creationId xmlns:p14="http://schemas.microsoft.com/office/powerpoint/2010/main" val="2567701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B67885-FA7E-43A4-A1FC-A07EDF93773E}"/>
              </a:ext>
            </a:extLst>
          </p:cNvPr>
          <p:cNvSpPr/>
          <p:nvPr/>
        </p:nvSpPr>
        <p:spPr>
          <a:xfrm>
            <a:off x="314960" y="223520"/>
            <a:ext cx="11877040" cy="2677656"/>
          </a:xfrm>
          <a:prstGeom prst="rect">
            <a:avLst/>
          </a:prstGeom>
        </p:spPr>
        <p:txBody>
          <a:bodyPr wrap="square">
            <a:spAutoFit/>
          </a:bodyPr>
          <a:lstStyle/>
          <a:p>
            <a:r>
              <a:rPr lang="en-US" sz="2800" b="1" dirty="0"/>
              <a:t>A posteriori features</a:t>
            </a:r>
          </a:p>
          <a:p>
            <a:pPr marL="457200" indent="-457200">
              <a:buFont typeface="Arial" panose="020B0604020202020204" pitchFamily="34" charset="0"/>
              <a:buChar char="•"/>
            </a:pPr>
            <a:r>
              <a:rPr lang="en-US" sz="2800" dirty="0"/>
              <a:t>They</a:t>
            </a:r>
            <a:r>
              <a:rPr lang="en-US" sz="2800" b="1" dirty="0"/>
              <a:t> </a:t>
            </a:r>
            <a:r>
              <a:rPr lang="en-US" sz="2800" dirty="0"/>
              <a:t>simply monitor the evolution of the number of citations of a paper at the end of a few time intervals that are much shorter than the target time for the observation.</a:t>
            </a:r>
          </a:p>
          <a:p>
            <a:pPr marL="457200" indent="-457200">
              <a:buFont typeface="Arial" panose="020B0604020202020204" pitchFamily="34" charset="0"/>
              <a:buChar char="•"/>
            </a:pPr>
            <a:r>
              <a:rPr lang="en-US" sz="2800" dirty="0"/>
              <a:t> We consider the number of citations that each paper receives in the first 6 months and in the first 12 months after its publication.</a:t>
            </a:r>
          </a:p>
        </p:txBody>
      </p:sp>
    </p:spTree>
    <p:extLst>
      <p:ext uri="{BB962C8B-B14F-4D97-AF65-F5344CB8AC3E}">
        <p14:creationId xmlns:p14="http://schemas.microsoft.com/office/powerpoint/2010/main" val="1277459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968689-6608-4578-B085-0CEE088F2031}"/>
              </a:ext>
            </a:extLst>
          </p:cNvPr>
          <p:cNvSpPr>
            <a:spLocks noGrp="1"/>
          </p:cNvSpPr>
          <p:nvPr>
            <p:ph type="title"/>
          </p:nvPr>
        </p:nvSpPr>
        <p:spPr>
          <a:xfrm>
            <a:off x="4974770" y="117243"/>
            <a:ext cx="6574972" cy="1450757"/>
          </a:xfrm>
        </p:spPr>
        <p:txBody>
          <a:bodyPr>
            <a:normAutofit/>
          </a:bodyPr>
          <a:lstStyle/>
          <a:p>
            <a:r>
              <a:rPr lang="en-US" b="1" dirty="0"/>
              <a:t>EXPERIMENTAL RESULTS:</a:t>
            </a:r>
          </a:p>
        </p:txBody>
      </p:sp>
      <p:pic>
        <p:nvPicPr>
          <p:cNvPr id="7" name="Graphic 6" descr="Light Bulb and Gear">
            <a:extLst>
              <a:ext uri="{FF2B5EF4-FFF2-40B4-BE49-F238E27FC236}">
                <a16:creationId xmlns:a16="http://schemas.microsoft.com/office/drawing/2014/main" id="{749C9CFF-B220-4885-B4E6-EA6C4370D0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296626"/>
            <a:ext cx="4001315" cy="4001315"/>
          </a:xfrm>
          <a:prstGeom prst="rect">
            <a:avLst/>
          </a:prstGeom>
        </p:spPr>
      </p:pic>
      <p:cxnSp>
        <p:nvCxnSpPr>
          <p:cNvPr id="12" name="Straight Connector 11">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069D9DB-28A4-4922-8C32-56FAE0F6304B}"/>
              </a:ext>
            </a:extLst>
          </p:cNvPr>
          <p:cNvSpPr>
            <a:spLocks noGrp="1"/>
          </p:cNvSpPr>
          <p:nvPr>
            <p:ph idx="1"/>
          </p:nvPr>
        </p:nvSpPr>
        <p:spPr>
          <a:xfrm>
            <a:off x="4974769" y="2198914"/>
            <a:ext cx="6574973" cy="3670180"/>
          </a:xfrm>
        </p:spPr>
        <p:txBody>
          <a:bodyPr>
            <a:normAutofit/>
          </a:bodyPr>
          <a:lstStyle/>
          <a:p>
            <a:r>
              <a:rPr lang="en-US" sz="1700" dirty="0"/>
              <a:t>Our goal is to produce an approximation of the number of citations of a paper p at time T</a:t>
            </a:r>
          </a:p>
          <a:p>
            <a:r>
              <a:rPr lang="en-US" sz="1700" dirty="0"/>
              <a:t>A first metric for the quality of such approximation is the correlation coefficient between the variables Cˆ T (p) and CT (p).</a:t>
            </a:r>
          </a:p>
          <a:p>
            <a:r>
              <a:rPr lang="en-US" sz="1700" dirty="0"/>
              <a:t>we also consider the following metric: we say that a paper is successful if it is among the top 10% of the papers published at the same time t</a:t>
            </a:r>
          </a:p>
          <a:p>
            <a:r>
              <a:rPr lang="en-US" sz="1700" dirty="0"/>
              <a:t>Next we evaluate Cˆ T (p) by measuring how accurately it can predict the “success” of a paper; for this classification task, we use the :</a:t>
            </a:r>
          </a:p>
          <a:p>
            <a:pPr algn="ctr"/>
            <a:r>
              <a:rPr lang="en-US" sz="1700" dirty="0"/>
              <a:t>F-measure = 2×precision×recall /</a:t>
            </a:r>
            <a:r>
              <a:rPr lang="en-US" sz="1700" dirty="0" err="1"/>
              <a:t>precision+recall</a:t>
            </a:r>
            <a:r>
              <a:rPr lang="en-US" sz="1700" dirty="0"/>
              <a:t> .</a:t>
            </a:r>
          </a:p>
          <a:p>
            <a:pPr marL="0" indent="0">
              <a:buNone/>
            </a:pPr>
            <a:endParaRPr lang="en-US" sz="1700" dirty="0"/>
          </a:p>
        </p:txBody>
      </p:sp>
      <p:sp>
        <p:nvSpPr>
          <p:cNvPr id="14" name="Rectangle 13">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5">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1761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A19F7D-D818-40B8-8077-7B3F73992955}"/>
              </a:ext>
            </a:extLst>
          </p:cNvPr>
          <p:cNvSpPr/>
          <p:nvPr/>
        </p:nvSpPr>
        <p:spPr>
          <a:xfrm>
            <a:off x="262410" y="213360"/>
            <a:ext cx="11826239" cy="2862322"/>
          </a:xfrm>
          <a:prstGeom prst="rect">
            <a:avLst/>
          </a:prstGeom>
        </p:spPr>
        <p:txBody>
          <a:bodyPr wrap="square">
            <a:spAutoFit/>
          </a:bodyPr>
          <a:lstStyle/>
          <a:p>
            <a:pPr marL="285750" indent="-285750">
              <a:buFont typeface="Arial" panose="020B0604020202020204" pitchFamily="34" charset="0"/>
              <a:buChar char="•"/>
            </a:pPr>
            <a:r>
              <a:rPr lang="en-US" dirty="0"/>
              <a:t>We used the freely-available machine-learning package Weka</a:t>
            </a:r>
          </a:p>
          <a:p>
            <a:pPr marL="285750" indent="-285750">
              <a:buFont typeface="Arial" panose="020B0604020202020204" pitchFamily="34" charset="0"/>
              <a:buChar char="•"/>
            </a:pPr>
            <a:r>
              <a:rPr lang="en-US" dirty="0"/>
              <a:t>In particular we used the Weka implementation of linear regression (for prediction of the number of citations) and C4.5 decision trees (for the prediction of success).</a:t>
            </a:r>
          </a:p>
          <a:p>
            <a:pPr marL="285750" indent="-285750">
              <a:buFont typeface="Arial" panose="020B0604020202020204" pitchFamily="34" charset="0"/>
              <a:buChar char="•"/>
            </a:pPr>
            <a:r>
              <a:rPr lang="en-US" dirty="0"/>
              <a:t>In the case of decision trees, we applied an asymmetrical cost matrix to increase the recall, by making a misclassification of successful as unsuccessful 1.5 times more costly than a misclassification of unsuccessful as successful.</a:t>
            </a:r>
          </a:p>
          <a:p>
            <a:endParaRPr lang="en-US" dirty="0"/>
          </a:p>
          <a:p>
            <a:r>
              <a:rPr lang="en-US" dirty="0"/>
              <a:t>Tables 1 and 2 show the experimental results obtained over the 1,500 papers:</a:t>
            </a:r>
          </a:p>
          <a:p>
            <a:endParaRPr lang="en-US" dirty="0"/>
          </a:p>
          <a:p>
            <a:r>
              <a:rPr lang="en-US" dirty="0"/>
              <a:t>                                          TABLE -1                                                                                                       TABLE-2</a:t>
            </a:r>
          </a:p>
          <a:p>
            <a:endParaRPr lang="en-US" dirty="0"/>
          </a:p>
        </p:txBody>
      </p:sp>
      <p:graphicFrame>
        <p:nvGraphicFramePr>
          <p:cNvPr id="5" name="Table 4">
            <a:extLst>
              <a:ext uri="{FF2B5EF4-FFF2-40B4-BE49-F238E27FC236}">
                <a16:creationId xmlns:a16="http://schemas.microsoft.com/office/drawing/2014/main" id="{7E47CA44-F351-4F12-9E05-6AF088A20A88}"/>
              </a:ext>
            </a:extLst>
          </p:cNvPr>
          <p:cNvGraphicFramePr>
            <a:graphicFrameLocks noGrp="1"/>
          </p:cNvGraphicFramePr>
          <p:nvPr>
            <p:extLst>
              <p:ext uri="{D42A27DB-BD31-4B8C-83A1-F6EECF244321}">
                <p14:modId xmlns:p14="http://schemas.microsoft.com/office/powerpoint/2010/main" val="1456585725"/>
              </p:ext>
            </p:extLst>
          </p:nvPr>
        </p:nvGraphicFramePr>
        <p:xfrm>
          <a:off x="646430" y="2842542"/>
          <a:ext cx="5083810" cy="2623539"/>
        </p:xfrm>
        <a:graphic>
          <a:graphicData uri="http://schemas.openxmlformats.org/drawingml/2006/table">
            <a:tbl>
              <a:tblPr>
                <a:tableStyleId>{5C22544A-7EE6-4342-B048-85BDC9FD1C3A}</a:tableStyleId>
              </a:tblPr>
              <a:tblGrid>
                <a:gridCol w="581543">
                  <a:extLst>
                    <a:ext uri="{9D8B030D-6E8A-4147-A177-3AD203B41FA5}">
                      <a16:colId xmlns:a16="http://schemas.microsoft.com/office/drawing/2014/main" val="3874843979"/>
                    </a:ext>
                  </a:extLst>
                </a:gridCol>
                <a:gridCol w="787897">
                  <a:extLst>
                    <a:ext uri="{9D8B030D-6E8A-4147-A177-3AD203B41FA5}">
                      <a16:colId xmlns:a16="http://schemas.microsoft.com/office/drawing/2014/main" val="4131787249"/>
                    </a:ext>
                  </a:extLst>
                </a:gridCol>
                <a:gridCol w="1932223">
                  <a:extLst>
                    <a:ext uri="{9D8B030D-6E8A-4147-A177-3AD203B41FA5}">
                      <a16:colId xmlns:a16="http://schemas.microsoft.com/office/drawing/2014/main" val="2477664705"/>
                    </a:ext>
                  </a:extLst>
                </a:gridCol>
                <a:gridCol w="1782147">
                  <a:extLst>
                    <a:ext uri="{9D8B030D-6E8A-4147-A177-3AD203B41FA5}">
                      <a16:colId xmlns:a16="http://schemas.microsoft.com/office/drawing/2014/main" val="429303461"/>
                    </a:ext>
                  </a:extLst>
                </a:gridCol>
              </a:tblGrid>
              <a:tr h="240896">
                <a:tc gridSpan="2">
                  <a:txBody>
                    <a:bodyPr/>
                    <a:lstStyle/>
                    <a:p>
                      <a:pPr marL="0" marR="0" algn="ctr">
                        <a:spcBef>
                          <a:spcPts val="0"/>
                        </a:spcBef>
                        <a:spcAft>
                          <a:spcPts val="0"/>
                        </a:spcAft>
                      </a:pPr>
                      <a:r>
                        <a:rPr lang="en-US" sz="900">
                          <a:effectLst/>
                        </a:rPr>
                        <a:t>A posteriori</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hMerge="1">
                  <a:txBody>
                    <a:bodyPr/>
                    <a:lstStyle/>
                    <a:p>
                      <a:endParaRPr lang="en-US"/>
                    </a:p>
                  </a:txBody>
                  <a:tcPr/>
                </a:tc>
                <a:tc>
                  <a:txBody>
                    <a:bodyPr/>
                    <a:lstStyle/>
                    <a:p>
                      <a:pPr marL="0" marR="0" algn="ctr">
                        <a:spcBef>
                          <a:spcPts val="0"/>
                        </a:spcBef>
                        <a:spcAft>
                          <a:spcPts val="0"/>
                        </a:spcAft>
                      </a:pPr>
                      <a:r>
                        <a:rPr lang="en-US" sz="900">
                          <a:effectLst/>
                        </a:rPr>
                        <a:t>Predicting Citations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gn="ctr">
                        <a:spcBef>
                          <a:spcPts val="0"/>
                        </a:spcBef>
                        <a:spcAft>
                          <a:spcPts val="0"/>
                        </a:spcAft>
                      </a:pPr>
                      <a:r>
                        <a:rPr lang="en-US" sz="900">
                          <a:effectLst/>
                        </a:rPr>
                        <a:t>Predicting Success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2454231764"/>
                  </a:ext>
                </a:extLst>
              </a:tr>
              <a:tr h="243127">
                <a:tc gridSpan="2">
                  <a:txBody>
                    <a:bodyPr/>
                    <a:lstStyle/>
                    <a:p>
                      <a:pPr marL="228600" marR="0">
                        <a:spcBef>
                          <a:spcPts val="0"/>
                        </a:spcBef>
                        <a:spcAft>
                          <a:spcPts val="0"/>
                        </a:spcAft>
                      </a:pPr>
                      <a:r>
                        <a:rPr lang="en-US" sz="900">
                          <a:effectLst/>
                        </a:rPr>
                        <a:t>citations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hMerge="1">
                  <a:txBody>
                    <a:bodyPr/>
                    <a:lstStyle/>
                    <a:p>
                      <a:endParaRPr lang="en-US"/>
                    </a:p>
                  </a:txBody>
                  <a:tcPr/>
                </a:tc>
                <a:tc>
                  <a:txBody>
                    <a:bodyPr/>
                    <a:lstStyle/>
                    <a:p>
                      <a:pPr marL="0" marR="0" algn="ctr">
                        <a:lnSpc>
                          <a:spcPts val="875"/>
                        </a:lnSpc>
                        <a:spcBef>
                          <a:spcPts val="0"/>
                        </a:spcBef>
                        <a:spcAft>
                          <a:spcPts val="0"/>
                        </a:spcAft>
                      </a:pPr>
                      <a:r>
                        <a:rPr lang="en-US" sz="900">
                          <a:effectLst/>
                        </a:rPr>
                        <a:t>r</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gn="ctr">
                        <a:lnSpc>
                          <a:spcPts val="875"/>
                        </a:lnSpc>
                        <a:spcBef>
                          <a:spcPts val="0"/>
                        </a:spcBef>
                        <a:spcAft>
                          <a:spcPts val="0"/>
                        </a:spcAft>
                      </a:pPr>
                      <a:r>
                        <a:rPr lang="en-US" sz="900">
                          <a:effectLst/>
                        </a:rPr>
                        <a:t>F</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2989049131"/>
                  </a:ext>
                </a:extLst>
              </a:tr>
              <a:tr h="75615">
                <a:tc gridSpan="2">
                  <a:txBody>
                    <a:bodyPr/>
                    <a:lstStyle/>
                    <a:p>
                      <a:pPr marL="0" marR="0">
                        <a:lnSpc>
                          <a:spcPts val="1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hMerge="1">
                  <a:txBody>
                    <a:bodyPr/>
                    <a:lstStyle/>
                    <a:p>
                      <a:endParaRPr lang="en-US"/>
                    </a:p>
                  </a:txBody>
                  <a:tcPr/>
                </a:tc>
                <a:tc>
                  <a:txBody>
                    <a:bodyPr/>
                    <a:lstStyle/>
                    <a:p>
                      <a:pPr marL="0" marR="0">
                        <a:lnSpc>
                          <a:spcPts val="1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nSpc>
                          <a:spcPts val="1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3819155228"/>
                  </a:ext>
                </a:extLst>
              </a:tr>
              <a:tr h="75615">
                <a:tc gridSpan="2">
                  <a:txBody>
                    <a:bodyPr/>
                    <a:lstStyle/>
                    <a:p>
                      <a:pPr marL="0" marR="0">
                        <a:lnSpc>
                          <a:spcPts val="1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hMerge="1">
                  <a:txBody>
                    <a:bodyPr/>
                    <a:lstStyle/>
                    <a:p>
                      <a:endParaRPr lang="en-US"/>
                    </a:p>
                  </a:txBody>
                  <a:tcPr/>
                </a:tc>
                <a:tc>
                  <a:txBody>
                    <a:bodyPr/>
                    <a:lstStyle/>
                    <a:p>
                      <a:pPr marL="0" marR="0">
                        <a:lnSpc>
                          <a:spcPts val="1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nSpc>
                          <a:spcPts val="1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620786594"/>
                  </a:ext>
                </a:extLst>
              </a:tr>
              <a:tr h="206323">
                <a:tc gridSpan="2">
                  <a:txBody>
                    <a:bodyPr/>
                    <a:lstStyle/>
                    <a:p>
                      <a:pPr marL="0" marR="0" algn="ctr">
                        <a:lnSpc>
                          <a:spcPts val="925"/>
                        </a:lnSpc>
                        <a:spcBef>
                          <a:spcPts val="0"/>
                        </a:spcBef>
                        <a:spcAft>
                          <a:spcPts val="0"/>
                        </a:spcAft>
                      </a:pPr>
                      <a:r>
                        <a:rPr lang="en-US" sz="900">
                          <a:effectLst/>
                        </a:rPr>
                        <a:t>6 months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hMerge="1">
                  <a:txBody>
                    <a:bodyPr/>
                    <a:lstStyle/>
                    <a:p>
                      <a:endParaRPr lang="en-US"/>
                    </a:p>
                  </a:txBody>
                  <a:tcPr/>
                </a:tc>
                <a:tc>
                  <a:txBody>
                    <a:bodyPr/>
                    <a:lstStyle/>
                    <a:p>
                      <a:pPr marL="0" marR="0" algn="ctr">
                        <a:lnSpc>
                          <a:spcPts val="925"/>
                        </a:lnSpc>
                        <a:spcBef>
                          <a:spcPts val="0"/>
                        </a:spcBef>
                        <a:spcAft>
                          <a:spcPts val="0"/>
                        </a:spcAft>
                      </a:pPr>
                      <a:r>
                        <a:rPr lang="en-US" sz="900">
                          <a:effectLst/>
                        </a:rPr>
                        <a:t>0.57</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gn="ctr">
                        <a:lnSpc>
                          <a:spcPts val="925"/>
                        </a:lnSpc>
                        <a:spcBef>
                          <a:spcPts val="0"/>
                        </a:spcBef>
                        <a:spcAft>
                          <a:spcPts val="0"/>
                        </a:spcAft>
                      </a:pPr>
                      <a:r>
                        <a:rPr lang="en-US" sz="900">
                          <a:effectLst/>
                        </a:rPr>
                        <a:t>0.15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2659748681"/>
                  </a:ext>
                </a:extLst>
              </a:tr>
              <a:tr h="240896">
                <a:tc gridSpan="2">
                  <a:txBody>
                    <a:bodyPr/>
                    <a:lstStyle/>
                    <a:p>
                      <a:pPr marL="0" marR="0" algn="ctr">
                        <a:spcBef>
                          <a:spcPts val="0"/>
                        </a:spcBef>
                        <a:spcAft>
                          <a:spcPts val="0"/>
                        </a:spcAft>
                      </a:pPr>
                      <a:r>
                        <a:rPr lang="en-US" sz="900">
                          <a:effectLst/>
                        </a:rPr>
                        <a:t>1.0 year</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hMerge="1">
                  <a:txBody>
                    <a:bodyPr/>
                    <a:lstStyle/>
                    <a:p>
                      <a:endParaRPr lang="en-US"/>
                    </a:p>
                  </a:txBody>
                  <a:tcPr/>
                </a:tc>
                <a:tc>
                  <a:txBody>
                    <a:bodyPr/>
                    <a:lstStyle/>
                    <a:p>
                      <a:pPr marL="0" marR="0" algn="ctr">
                        <a:spcBef>
                          <a:spcPts val="0"/>
                        </a:spcBef>
                        <a:spcAft>
                          <a:spcPts val="0"/>
                        </a:spcAft>
                      </a:pPr>
                      <a:r>
                        <a:rPr lang="en-US" sz="900">
                          <a:effectLst/>
                        </a:rPr>
                        <a:t>0.76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gn="ctr">
                        <a:spcBef>
                          <a:spcPts val="0"/>
                        </a:spcBef>
                        <a:spcAft>
                          <a:spcPts val="0"/>
                        </a:spcAft>
                      </a:pPr>
                      <a:r>
                        <a:rPr lang="en-US" sz="900">
                          <a:effectLst/>
                        </a:rPr>
                        <a:t>0.54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546121792"/>
                  </a:ext>
                </a:extLst>
              </a:tr>
              <a:tr h="243127">
                <a:tc>
                  <a:txBody>
                    <a:bodyPr/>
                    <a:lstStyle/>
                    <a:p>
                      <a:pPr marL="228600" marR="0">
                        <a:spcBef>
                          <a:spcPts val="0"/>
                        </a:spcBef>
                        <a:spcAft>
                          <a:spcPts val="0"/>
                        </a:spcAft>
                      </a:pPr>
                      <a:r>
                        <a:rPr lang="en-US" sz="900">
                          <a:effectLst/>
                        </a:rPr>
                        <a:t>1.5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marR="0">
                        <a:spcBef>
                          <a:spcPts val="0"/>
                        </a:spcBef>
                        <a:spcAft>
                          <a:spcPts val="0"/>
                        </a:spcAft>
                      </a:pPr>
                      <a:r>
                        <a:rPr lang="en-US" sz="900">
                          <a:effectLst/>
                        </a:rPr>
                        <a:t>years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gn="ctr">
                        <a:spcBef>
                          <a:spcPts val="0"/>
                        </a:spcBef>
                        <a:spcAft>
                          <a:spcPts val="0"/>
                        </a:spcAft>
                      </a:pPr>
                      <a:r>
                        <a:rPr lang="en-US" sz="900">
                          <a:effectLst/>
                        </a:rPr>
                        <a:t>0.87</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gn="ctr">
                        <a:spcBef>
                          <a:spcPts val="0"/>
                        </a:spcBef>
                        <a:spcAft>
                          <a:spcPts val="0"/>
                        </a:spcAft>
                      </a:pPr>
                      <a:r>
                        <a:rPr lang="en-US" sz="900">
                          <a:effectLst/>
                        </a:rPr>
                        <a:t>0.63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201632626"/>
                  </a:ext>
                </a:extLst>
              </a:tr>
              <a:tr h="243127">
                <a:tc>
                  <a:txBody>
                    <a:bodyPr/>
                    <a:lstStyle/>
                    <a:p>
                      <a:pPr marL="228600" marR="0">
                        <a:spcBef>
                          <a:spcPts val="0"/>
                        </a:spcBef>
                        <a:spcAft>
                          <a:spcPts val="0"/>
                        </a:spcAft>
                      </a:pPr>
                      <a:r>
                        <a:rPr lang="en-US" sz="900">
                          <a:effectLst/>
                        </a:rPr>
                        <a:t>2.0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marR="0">
                        <a:spcBef>
                          <a:spcPts val="0"/>
                        </a:spcBef>
                        <a:spcAft>
                          <a:spcPts val="0"/>
                        </a:spcAft>
                      </a:pPr>
                      <a:r>
                        <a:rPr lang="en-US" sz="900">
                          <a:effectLst/>
                        </a:rPr>
                        <a:t>years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gn="ctr">
                        <a:spcBef>
                          <a:spcPts val="0"/>
                        </a:spcBef>
                        <a:spcAft>
                          <a:spcPts val="0"/>
                        </a:spcAft>
                      </a:pPr>
                      <a:r>
                        <a:rPr lang="en-US" sz="900">
                          <a:effectLst/>
                        </a:rPr>
                        <a:t>0.92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gn="ctr">
                        <a:spcBef>
                          <a:spcPts val="0"/>
                        </a:spcBef>
                        <a:spcAft>
                          <a:spcPts val="0"/>
                        </a:spcAft>
                      </a:pPr>
                      <a:r>
                        <a:rPr lang="en-US" sz="900" dirty="0">
                          <a:effectLst/>
                        </a:rPr>
                        <a:t>0.71</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3371725383"/>
                  </a:ext>
                </a:extLst>
              </a:tr>
              <a:tr h="246472">
                <a:tc>
                  <a:txBody>
                    <a:bodyPr/>
                    <a:lstStyle/>
                    <a:p>
                      <a:pPr marL="228600" marR="0">
                        <a:spcBef>
                          <a:spcPts val="0"/>
                        </a:spcBef>
                        <a:spcAft>
                          <a:spcPts val="0"/>
                        </a:spcAft>
                      </a:pPr>
                      <a:r>
                        <a:rPr lang="en-US" sz="900">
                          <a:effectLst/>
                        </a:rPr>
                        <a:t>2.5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marR="0">
                        <a:spcBef>
                          <a:spcPts val="0"/>
                        </a:spcBef>
                        <a:spcAft>
                          <a:spcPts val="0"/>
                        </a:spcAft>
                      </a:pPr>
                      <a:r>
                        <a:rPr lang="en-US" sz="900">
                          <a:effectLst/>
                        </a:rPr>
                        <a:t>years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gn="ctr">
                        <a:spcBef>
                          <a:spcPts val="0"/>
                        </a:spcBef>
                        <a:spcAft>
                          <a:spcPts val="0"/>
                        </a:spcAft>
                      </a:pPr>
                      <a:r>
                        <a:rPr lang="en-US" sz="900">
                          <a:effectLst/>
                        </a:rPr>
                        <a:t>0.95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gn="ctr">
                        <a:spcBef>
                          <a:spcPts val="0"/>
                        </a:spcBef>
                        <a:spcAft>
                          <a:spcPts val="0"/>
                        </a:spcAft>
                      </a:pPr>
                      <a:r>
                        <a:rPr lang="en-US" sz="900" dirty="0">
                          <a:effectLst/>
                        </a:rPr>
                        <a:t>0.76</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3540736587"/>
                  </a:ext>
                </a:extLst>
              </a:tr>
              <a:tr h="243127">
                <a:tc>
                  <a:txBody>
                    <a:bodyPr/>
                    <a:lstStyle/>
                    <a:p>
                      <a:pPr marL="228600" marR="0">
                        <a:spcBef>
                          <a:spcPts val="0"/>
                        </a:spcBef>
                        <a:spcAft>
                          <a:spcPts val="0"/>
                        </a:spcAft>
                      </a:pPr>
                      <a:r>
                        <a:rPr lang="en-US" sz="900">
                          <a:effectLst/>
                        </a:rPr>
                        <a:t>3.0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marR="0">
                        <a:spcBef>
                          <a:spcPts val="0"/>
                        </a:spcBef>
                        <a:spcAft>
                          <a:spcPts val="0"/>
                        </a:spcAft>
                      </a:pPr>
                      <a:r>
                        <a:rPr lang="en-US" sz="900">
                          <a:effectLst/>
                        </a:rPr>
                        <a:t>years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gn="ctr">
                        <a:spcBef>
                          <a:spcPts val="0"/>
                        </a:spcBef>
                        <a:spcAft>
                          <a:spcPts val="0"/>
                        </a:spcAft>
                      </a:pPr>
                      <a:r>
                        <a:rPr lang="en-US" sz="900">
                          <a:effectLst/>
                        </a:rPr>
                        <a:t>0.97</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gn="ctr">
                        <a:spcBef>
                          <a:spcPts val="0"/>
                        </a:spcBef>
                        <a:spcAft>
                          <a:spcPts val="0"/>
                        </a:spcAft>
                      </a:pPr>
                      <a:r>
                        <a:rPr lang="en-US" sz="900">
                          <a:effectLst/>
                        </a:rPr>
                        <a:t>0.86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2867047909"/>
                  </a:ext>
                </a:extLst>
              </a:tr>
              <a:tr h="243127">
                <a:tc>
                  <a:txBody>
                    <a:bodyPr/>
                    <a:lstStyle/>
                    <a:p>
                      <a:pPr marL="228600" marR="0">
                        <a:spcBef>
                          <a:spcPts val="0"/>
                        </a:spcBef>
                        <a:spcAft>
                          <a:spcPts val="0"/>
                        </a:spcAft>
                      </a:pPr>
                      <a:r>
                        <a:rPr lang="en-US" sz="900">
                          <a:effectLst/>
                        </a:rPr>
                        <a:t>3.5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marR="0">
                        <a:spcBef>
                          <a:spcPts val="0"/>
                        </a:spcBef>
                        <a:spcAft>
                          <a:spcPts val="0"/>
                        </a:spcAft>
                      </a:pPr>
                      <a:r>
                        <a:rPr lang="en-US" sz="900">
                          <a:effectLst/>
                        </a:rPr>
                        <a:t>years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gn="ctr">
                        <a:spcBef>
                          <a:spcPts val="0"/>
                        </a:spcBef>
                        <a:spcAft>
                          <a:spcPts val="0"/>
                        </a:spcAft>
                      </a:pPr>
                      <a:r>
                        <a:rPr lang="en-US" sz="900">
                          <a:effectLst/>
                        </a:rPr>
                        <a:t>0.99</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gn="ctr">
                        <a:spcBef>
                          <a:spcPts val="0"/>
                        </a:spcBef>
                        <a:spcAft>
                          <a:spcPts val="0"/>
                        </a:spcAft>
                      </a:pPr>
                      <a:r>
                        <a:rPr lang="en-US" sz="900">
                          <a:effectLst/>
                        </a:rPr>
                        <a:t>0.91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4224157224"/>
                  </a:ext>
                </a:extLst>
              </a:tr>
              <a:tr h="246472">
                <a:tc>
                  <a:txBody>
                    <a:bodyPr/>
                    <a:lstStyle/>
                    <a:p>
                      <a:pPr marL="228600" marR="0">
                        <a:spcBef>
                          <a:spcPts val="0"/>
                        </a:spcBef>
                        <a:spcAft>
                          <a:spcPts val="0"/>
                        </a:spcAft>
                      </a:pPr>
                      <a:r>
                        <a:rPr lang="en-US" sz="900">
                          <a:effectLst/>
                        </a:rPr>
                        <a:t>4.0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marR="0">
                        <a:spcBef>
                          <a:spcPts val="0"/>
                        </a:spcBef>
                        <a:spcAft>
                          <a:spcPts val="0"/>
                        </a:spcAft>
                      </a:pPr>
                      <a:r>
                        <a:rPr lang="en-US" sz="900">
                          <a:effectLst/>
                        </a:rPr>
                        <a:t>years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gn="ctr">
                        <a:spcBef>
                          <a:spcPts val="0"/>
                        </a:spcBef>
                        <a:spcAft>
                          <a:spcPts val="0"/>
                        </a:spcAft>
                      </a:pPr>
                      <a:r>
                        <a:rPr lang="en-US" sz="900">
                          <a:effectLst/>
                        </a:rPr>
                        <a:t>0.99</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gn="ctr">
                        <a:spcBef>
                          <a:spcPts val="0"/>
                        </a:spcBef>
                        <a:spcAft>
                          <a:spcPts val="0"/>
                        </a:spcAft>
                      </a:pPr>
                      <a:r>
                        <a:rPr lang="en-US" sz="900">
                          <a:effectLst/>
                        </a:rPr>
                        <a:t>0.95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94788466"/>
                  </a:ext>
                </a:extLst>
              </a:tr>
              <a:tr h="75615">
                <a:tc>
                  <a:txBody>
                    <a:bodyPr/>
                    <a:lstStyle/>
                    <a:p>
                      <a:pPr marL="0" marR="0">
                        <a:lnSpc>
                          <a:spcPts val="1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nSpc>
                          <a:spcPts val="1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nSpc>
                          <a:spcPts val="1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nSpc>
                          <a:spcPts val="1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2177794825"/>
                  </a:ext>
                </a:extLst>
              </a:tr>
            </a:tbl>
          </a:graphicData>
        </a:graphic>
      </p:graphicFrame>
      <p:graphicFrame>
        <p:nvGraphicFramePr>
          <p:cNvPr id="6" name="Table 5">
            <a:extLst>
              <a:ext uri="{FF2B5EF4-FFF2-40B4-BE49-F238E27FC236}">
                <a16:creationId xmlns:a16="http://schemas.microsoft.com/office/drawing/2014/main" id="{6DC7061D-C0AB-49D3-A0C1-FAF263638E44}"/>
              </a:ext>
            </a:extLst>
          </p:cNvPr>
          <p:cNvGraphicFramePr>
            <a:graphicFrameLocks noGrp="1"/>
          </p:cNvGraphicFramePr>
          <p:nvPr>
            <p:extLst>
              <p:ext uri="{D42A27DB-BD31-4B8C-83A1-F6EECF244321}">
                <p14:modId xmlns:p14="http://schemas.microsoft.com/office/powerpoint/2010/main" val="3906447077"/>
              </p:ext>
            </p:extLst>
          </p:nvPr>
        </p:nvGraphicFramePr>
        <p:xfrm>
          <a:off x="6461761" y="2842542"/>
          <a:ext cx="5083810" cy="2700631"/>
        </p:xfrm>
        <a:graphic>
          <a:graphicData uri="http://schemas.openxmlformats.org/drawingml/2006/table">
            <a:tbl>
              <a:tblPr>
                <a:tableStyleId>{5C22544A-7EE6-4342-B048-85BDC9FD1C3A}</a:tableStyleId>
              </a:tblPr>
              <a:tblGrid>
                <a:gridCol w="1313051">
                  <a:extLst>
                    <a:ext uri="{9D8B030D-6E8A-4147-A177-3AD203B41FA5}">
                      <a16:colId xmlns:a16="http://schemas.microsoft.com/office/drawing/2014/main" val="2604667793"/>
                    </a:ext>
                  </a:extLst>
                </a:gridCol>
                <a:gridCol w="171187">
                  <a:extLst>
                    <a:ext uri="{9D8B030D-6E8A-4147-A177-3AD203B41FA5}">
                      <a16:colId xmlns:a16="http://schemas.microsoft.com/office/drawing/2014/main" val="4040143477"/>
                    </a:ext>
                  </a:extLst>
                </a:gridCol>
                <a:gridCol w="656526">
                  <a:extLst>
                    <a:ext uri="{9D8B030D-6E8A-4147-A177-3AD203B41FA5}">
                      <a16:colId xmlns:a16="http://schemas.microsoft.com/office/drawing/2014/main" val="1136870591"/>
                    </a:ext>
                  </a:extLst>
                </a:gridCol>
                <a:gridCol w="1109302">
                  <a:extLst>
                    <a:ext uri="{9D8B030D-6E8A-4147-A177-3AD203B41FA5}">
                      <a16:colId xmlns:a16="http://schemas.microsoft.com/office/drawing/2014/main" val="2534211279"/>
                    </a:ext>
                  </a:extLst>
                </a:gridCol>
                <a:gridCol w="701803">
                  <a:extLst>
                    <a:ext uri="{9D8B030D-6E8A-4147-A177-3AD203B41FA5}">
                      <a16:colId xmlns:a16="http://schemas.microsoft.com/office/drawing/2014/main" val="1305416717"/>
                    </a:ext>
                  </a:extLst>
                </a:gridCol>
                <a:gridCol w="1131941">
                  <a:extLst>
                    <a:ext uri="{9D8B030D-6E8A-4147-A177-3AD203B41FA5}">
                      <a16:colId xmlns:a16="http://schemas.microsoft.com/office/drawing/2014/main" val="2879761266"/>
                    </a:ext>
                  </a:extLst>
                </a:gridCol>
              </a:tblGrid>
              <a:tr h="261469">
                <a:tc>
                  <a:txBody>
                    <a:bodyPr/>
                    <a:lstStyle/>
                    <a:p>
                      <a:pPr marL="0" marR="0">
                        <a:spcBef>
                          <a:spcPts val="0"/>
                        </a:spcBef>
                        <a:spcAft>
                          <a:spcPts val="0"/>
                        </a:spcAft>
                      </a:pPr>
                      <a:r>
                        <a:rPr lang="en-US" sz="85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spcBef>
                          <a:spcPts val="0"/>
                        </a:spcBef>
                        <a:spcAft>
                          <a:spcPts val="0"/>
                        </a:spcAft>
                      </a:pPr>
                      <a:r>
                        <a:rPr lang="en-US" sz="85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spcBef>
                          <a:spcPts val="0"/>
                        </a:spcBef>
                        <a:spcAft>
                          <a:spcPts val="0"/>
                        </a:spcAft>
                      </a:pPr>
                      <a:r>
                        <a:rPr lang="en-US" sz="85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gridSpan="3">
                  <a:txBody>
                    <a:bodyPr/>
                    <a:lstStyle/>
                    <a:p>
                      <a:pPr marL="114300" marR="0">
                        <a:spcBef>
                          <a:spcPts val="0"/>
                        </a:spcBef>
                        <a:spcAft>
                          <a:spcPts val="0"/>
                        </a:spcAft>
                      </a:pPr>
                      <a:r>
                        <a:rPr lang="en-US" sz="900">
                          <a:effectLst/>
                        </a:rPr>
                        <a:t>A posteriori features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35602515"/>
                  </a:ext>
                </a:extLst>
              </a:tr>
              <a:tr h="263890">
                <a:tc>
                  <a:txBody>
                    <a:bodyPr/>
                    <a:lstStyle/>
                    <a:p>
                      <a:pPr marL="0" marR="0" algn="ctr">
                        <a:spcBef>
                          <a:spcPts val="0"/>
                        </a:spcBef>
                        <a:spcAft>
                          <a:spcPts val="0"/>
                        </a:spcAft>
                      </a:pPr>
                      <a:r>
                        <a:rPr lang="en-US" sz="900">
                          <a:effectLst/>
                        </a:rPr>
                        <a:t>A priori</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spcBef>
                          <a:spcPts val="0"/>
                        </a:spcBef>
                        <a:spcAft>
                          <a:spcPts val="0"/>
                        </a:spcAft>
                      </a:pPr>
                      <a:r>
                        <a:rPr lang="en-US" sz="9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gridSpan="2">
                  <a:txBody>
                    <a:bodyPr/>
                    <a:lstStyle/>
                    <a:p>
                      <a:pPr marL="127000" marR="0">
                        <a:spcBef>
                          <a:spcPts val="0"/>
                        </a:spcBef>
                        <a:spcAft>
                          <a:spcPts val="0"/>
                        </a:spcAft>
                      </a:pPr>
                      <a:r>
                        <a:rPr lang="en-US" sz="900">
                          <a:effectLst/>
                        </a:rPr>
                        <a:t>First 6 months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hMerge="1">
                  <a:txBody>
                    <a:bodyPr/>
                    <a:lstStyle/>
                    <a:p>
                      <a:endParaRPr lang="en-US"/>
                    </a:p>
                  </a:txBody>
                  <a:tcPr/>
                </a:tc>
                <a:tc gridSpan="2">
                  <a:txBody>
                    <a:bodyPr/>
                    <a:lstStyle/>
                    <a:p>
                      <a:pPr marL="127000" marR="0">
                        <a:spcBef>
                          <a:spcPts val="0"/>
                        </a:spcBef>
                        <a:spcAft>
                          <a:spcPts val="0"/>
                        </a:spcAft>
                      </a:pPr>
                      <a:r>
                        <a:rPr lang="en-US" sz="900">
                          <a:effectLst/>
                        </a:rPr>
                        <a:t>First 12 months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hMerge="1">
                  <a:txBody>
                    <a:bodyPr/>
                    <a:lstStyle/>
                    <a:p>
                      <a:endParaRPr lang="en-US"/>
                    </a:p>
                  </a:txBody>
                  <a:tcPr/>
                </a:tc>
                <a:extLst>
                  <a:ext uri="{0D108BD9-81ED-4DB2-BD59-A6C34878D82A}">
                    <a16:rowId xmlns:a16="http://schemas.microsoft.com/office/drawing/2014/main" val="2496734687"/>
                  </a:ext>
                </a:extLst>
              </a:tr>
              <a:tr h="263890">
                <a:tc>
                  <a:txBody>
                    <a:bodyPr/>
                    <a:lstStyle/>
                    <a:p>
                      <a:pPr marL="0" marR="0" algn="ctr">
                        <a:spcBef>
                          <a:spcPts val="0"/>
                        </a:spcBef>
                        <a:spcAft>
                          <a:spcPts val="0"/>
                        </a:spcAft>
                      </a:pPr>
                      <a:r>
                        <a:rPr lang="en-US" sz="900">
                          <a:effectLst/>
                        </a:rPr>
                        <a:t>features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spcBef>
                          <a:spcPts val="0"/>
                        </a:spcBef>
                        <a:spcAft>
                          <a:spcPts val="0"/>
                        </a:spcAft>
                      </a:pPr>
                      <a:r>
                        <a:rPr lang="en-US" sz="9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101600" marR="0">
                        <a:lnSpc>
                          <a:spcPts val="875"/>
                        </a:lnSpc>
                        <a:spcBef>
                          <a:spcPts val="0"/>
                        </a:spcBef>
                        <a:spcAft>
                          <a:spcPts val="0"/>
                        </a:spcAft>
                      </a:pPr>
                      <a:r>
                        <a:rPr lang="en-US" sz="900">
                          <a:effectLst/>
                        </a:rPr>
                        <a:t>r</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03200" marR="0">
                        <a:lnSpc>
                          <a:spcPts val="875"/>
                        </a:lnSpc>
                        <a:spcBef>
                          <a:spcPts val="0"/>
                        </a:spcBef>
                        <a:spcAft>
                          <a:spcPts val="0"/>
                        </a:spcAft>
                      </a:pPr>
                      <a:r>
                        <a:rPr lang="en-US" sz="900">
                          <a:effectLst/>
                        </a:rPr>
                        <a:t>F</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101600" marR="0">
                        <a:lnSpc>
                          <a:spcPts val="875"/>
                        </a:lnSpc>
                        <a:spcBef>
                          <a:spcPts val="0"/>
                        </a:spcBef>
                        <a:spcAft>
                          <a:spcPts val="0"/>
                        </a:spcAft>
                      </a:pPr>
                      <a:r>
                        <a:rPr lang="en-US" sz="900">
                          <a:effectLst/>
                        </a:rPr>
                        <a:t>r</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15900" marR="0">
                        <a:lnSpc>
                          <a:spcPts val="875"/>
                        </a:lnSpc>
                        <a:spcBef>
                          <a:spcPts val="0"/>
                        </a:spcBef>
                        <a:spcAft>
                          <a:spcPts val="0"/>
                        </a:spcAft>
                      </a:pPr>
                      <a:r>
                        <a:rPr lang="en-US" sz="900">
                          <a:effectLst/>
                        </a:rPr>
                        <a:t>F</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3734471298"/>
                  </a:ext>
                </a:extLst>
              </a:tr>
              <a:tr h="82072">
                <a:tc>
                  <a:txBody>
                    <a:bodyPr/>
                    <a:lstStyle/>
                    <a:p>
                      <a:pPr marL="0" marR="0">
                        <a:lnSpc>
                          <a:spcPts val="1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nSpc>
                          <a:spcPts val="1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nSpc>
                          <a:spcPts val="1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nSpc>
                          <a:spcPts val="1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nSpc>
                          <a:spcPts val="1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nSpc>
                          <a:spcPts val="1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540324133"/>
                  </a:ext>
                </a:extLst>
              </a:tr>
              <a:tr h="82072">
                <a:tc>
                  <a:txBody>
                    <a:bodyPr/>
                    <a:lstStyle/>
                    <a:p>
                      <a:pPr marL="0" marR="0">
                        <a:lnSpc>
                          <a:spcPts val="1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gridSpan="2">
                  <a:txBody>
                    <a:bodyPr/>
                    <a:lstStyle/>
                    <a:p>
                      <a:pPr marL="0" marR="0">
                        <a:lnSpc>
                          <a:spcPts val="1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hMerge="1">
                  <a:txBody>
                    <a:bodyPr/>
                    <a:lstStyle/>
                    <a:p>
                      <a:endParaRPr lang="en-US"/>
                    </a:p>
                  </a:txBody>
                  <a:tcPr/>
                </a:tc>
                <a:tc>
                  <a:txBody>
                    <a:bodyPr/>
                    <a:lstStyle/>
                    <a:p>
                      <a:pPr marL="0" marR="0">
                        <a:lnSpc>
                          <a:spcPts val="1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nSpc>
                          <a:spcPts val="1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nSpc>
                          <a:spcPts val="1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133414754"/>
                  </a:ext>
                </a:extLst>
              </a:tr>
              <a:tr h="232416">
                <a:tc>
                  <a:txBody>
                    <a:bodyPr/>
                    <a:lstStyle/>
                    <a:p>
                      <a:pPr marL="0" marR="0" algn="ctr">
                        <a:lnSpc>
                          <a:spcPts val="920"/>
                        </a:lnSpc>
                        <a:spcBef>
                          <a:spcPts val="0"/>
                        </a:spcBef>
                        <a:spcAft>
                          <a:spcPts val="0"/>
                        </a:spcAft>
                      </a:pPr>
                      <a:r>
                        <a:rPr lang="en-US" sz="900">
                          <a:effectLst/>
                        </a:rPr>
                        <a:t>None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spcBef>
                          <a:spcPts val="0"/>
                        </a:spcBef>
                        <a:spcAft>
                          <a:spcPts val="0"/>
                        </a:spcAft>
                      </a:pPr>
                      <a:r>
                        <a:rPr lang="en-US" sz="8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57150" algn="ctr">
                        <a:lnSpc>
                          <a:spcPts val="920"/>
                        </a:lnSpc>
                        <a:spcBef>
                          <a:spcPts val="0"/>
                        </a:spcBef>
                        <a:spcAft>
                          <a:spcPts val="0"/>
                        </a:spcAft>
                      </a:pPr>
                      <a:r>
                        <a:rPr lang="en-US" sz="900">
                          <a:effectLst/>
                        </a:rPr>
                        <a:t>0.57</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57150" algn="ctr">
                        <a:lnSpc>
                          <a:spcPts val="920"/>
                        </a:lnSpc>
                        <a:spcBef>
                          <a:spcPts val="0"/>
                        </a:spcBef>
                        <a:spcAft>
                          <a:spcPts val="0"/>
                        </a:spcAft>
                      </a:pPr>
                      <a:r>
                        <a:rPr lang="en-US" sz="900">
                          <a:effectLst/>
                        </a:rPr>
                        <a:t>0.15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82550" algn="ctr">
                        <a:lnSpc>
                          <a:spcPts val="920"/>
                        </a:lnSpc>
                        <a:spcBef>
                          <a:spcPts val="0"/>
                        </a:spcBef>
                        <a:spcAft>
                          <a:spcPts val="0"/>
                        </a:spcAft>
                      </a:pPr>
                      <a:r>
                        <a:rPr lang="en-US" sz="900">
                          <a:effectLst/>
                        </a:rPr>
                        <a:t>0.76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69850" algn="ctr">
                        <a:lnSpc>
                          <a:spcPts val="920"/>
                        </a:lnSpc>
                        <a:spcBef>
                          <a:spcPts val="0"/>
                        </a:spcBef>
                        <a:spcAft>
                          <a:spcPts val="0"/>
                        </a:spcAft>
                      </a:pPr>
                      <a:r>
                        <a:rPr lang="en-US" sz="900">
                          <a:effectLst/>
                        </a:rPr>
                        <a:t>0.54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387556806"/>
                  </a:ext>
                </a:extLst>
              </a:tr>
              <a:tr h="82072">
                <a:tc>
                  <a:txBody>
                    <a:bodyPr/>
                    <a:lstStyle/>
                    <a:p>
                      <a:pPr marL="0" marR="0">
                        <a:lnSpc>
                          <a:spcPts val="1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nSpc>
                          <a:spcPts val="1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nSpc>
                          <a:spcPts val="1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nSpc>
                          <a:spcPts val="1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nSpc>
                          <a:spcPts val="1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nSpc>
                          <a:spcPts val="1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903923326"/>
                  </a:ext>
                </a:extLst>
              </a:tr>
              <a:tr h="232416">
                <a:tc>
                  <a:txBody>
                    <a:bodyPr/>
                    <a:lstStyle/>
                    <a:p>
                      <a:pPr marL="0" marR="0" algn="ctr">
                        <a:lnSpc>
                          <a:spcPts val="935"/>
                        </a:lnSpc>
                        <a:spcBef>
                          <a:spcPts val="0"/>
                        </a:spcBef>
                        <a:spcAft>
                          <a:spcPts val="0"/>
                        </a:spcAft>
                      </a:pPr>
                      <a:r>
                        <a:rPr lang="en-US" sz="900">
                          <a:effectLst/>
                        </a:rPr>
                        <a:t>Author-based</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spcBef>
                          <a:spcPts val="0"/>
                        </a:spcBef>
                        <a:spcAft>
                          <a:spcPts val="0"/>
                        </a:spcAft>
                      </a:pPr>
                      <a:r>
                        <a:rPr lang="en-US" sz="8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57150" algn="ctr">
                        <a:lnSpc>
                          <a:spcPts val="935"/>
                        </a:lnSpc>
                        <a:spcBef>
                          <a:spcPts val="0"/>
                        </a:spcBef>
                        <a:spcAft>
                          <a:spcPts val="0"/>
                        </a:spcAft>
                      </a:pPr>
                      <a:r>
                        <a:rPr lang="en-US" sz="900">
                          <a:effectLst/>
                        </a:rPr>
                        <a:t>0.78</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57150" algn="ctr">
                        <a:lnSpc>
                          <a:spcPts val="935"/>
                        </a:lnSpc>
                        <a:spcBef>
                          <a:spcPts val="0"/>
                        </a:spcBef>
                        <a:spcAft>
                          <a:spcPts val="0"/>
                        </a:spcAft>
                      </a:pPr>
                      <a:r>
                        <a:rPr lang="en-US" sz="900">
                          <a:effectLst/>
                        </a:rPr>
                        <a:t>0.47</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82550" algn="ctr">
                        <a:lnSpc>
                          <a:spcPts val="935"/>
                        </a:lnSpc>
                        <a:spcBef>
                          <a:spcPts val="0"/>
                        </a:spcBef>
                        <a:spcAft>
                          <a:spcPts val="0"/>
                        </a:spcAft>
                      </a:pPr>
                      <a:r>
                        <a:rPr lang="en-US" sz="900">
                          <a:effectLst/>
                        </a:rPr>
                        <a:t>0.84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69850" algn="ctr">
                        <a:lnSpc>
                          <a:spcPts val="935"/>
                        </a:lnSpc>
                        <a:spcBef>
                          <a:spcPts val="0"/>
                        </a:spcBef>
                        <a:spcAft>
                          <a:spcPts val="0"/>
                        </a:spcAft>
                      </a:pPr>
                      <a:r>
                        <a:rPr lang="en-US" sz="900">
                          <a:effectLst/>
                        </a:rPr>
                        <a:t>0.54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2118509391"/>
                  </a:ext>
                </a:extLst>
              </a:tr>
              <a:tr h="82072">
                <a:tc>
                  <a:txBody>
                    <a:bodyPr/>
                    <a:lstStyle/>
                    <a:p>
                      <a:pPr marL="0" marR="0">
                        <a:lnSpc>
                          <a:spcPts val="1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nSpc>
                          <a:spcPts val="1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nSpc>
                          <a:spcPts val="1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nSpc>
                          <a:spcPts val="1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nSpc>
                          <a:spcPts val="1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nSpc>
                          <a:spcPts val="1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3413213334"/>
                  </a:ext>
                </a:extLst>
              </a:tr>
              <a:tr h="232416">
                <a:tc>
                  <a:txBody>
                    <a:bodyPr/>
                    <a:lstStyle/>
                    <a:p>
                      <a:pPr marL="0" marR="0" algn="ctr">
                        <a:lnSpc>
                          <a:spcPts val="935"/>
                        </a:lnSpc>
                        <a:spcBef>
                          <a:spcPts val="0"/>
                        </a:spcBef>
                        <a:spcAft>
                          <a:spcPts val="0"/>
                        </a:spcAft>
                      </a:pPr>
                      <a:r>
                        <a:rPr lang="en-US" sz="900">
                          <a:effectLst/>
                        </a:rPr>
                        <a:t>Hubs/Auth</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spcBef>
                          <a:spcPts val="0"/>
                        </a:spcBef>
                        <a:spcAft>
                          <a:spcPts val="0"/>
                        </a:spcAft>
                      </a:pPr>
                      <a:r>
                        <a:rPr lang="en-US" sz="8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57150" algn="ctr">
                        <a:lnSpc>
                          <a:spcPts val="935"/>
                        </a:lnSpc>
                        <a:spcBef>
                          <a:spcPts val="0"/>
                        </a:spcBef>
                        <a:spcAft>
                          <a:spcPts val="0"/>
                        </a:spcAft>
                      </a:pPr>
                      <a:r>
                        <a:rPr lang="en-US" sz="900">
                          <a:effectLst/>
                        </a:rPr>
                        <a:t>0.69</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57150" algn="ctr">
                        <a:lnSpc>
                          <a:spcPts val="935"/>
                        </a:lnSpc>
                        <a:spcBef>
                          <a:spcPts val="0"/>
                        </a:spcBef>
                        <a:spcAft>
                          <a:spcPts val="0"/>
                        </a:spcAft>
                      </a:pPr>
                      <a:r>
                        <a:rPr lang="en-US" sz="900">
                          <a:effectLst/>
                        </a:rPr>
                        <a:t>0.39</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82550" algn="ctr">
                        <a:lnSpc>
                          <a:spcPts val="935"/>
                        </a:lnSpc>
                        <a:spcBef>
                          <a:spcPts val="0"/>
                        </a:spcBef>
                        <a:spcAft>
                          <a:spcPts val="0"/>
                        </a:spcAft>
                      </a:pPr>
                      <a:r>
                        <a:rPr lang="en-US" sz="900">
                          <a:effectLst/>
                        </a:rPr>
                        <a:t>0.80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69850" algn="ctr">
                        <a:lnSpc>
                          <a:spcPts val="935"/>
                        </a:lnSpc>
                        <a:spcBef>
                          <a:spcPts val="0"/>
                        </a:spcBef>
                        <a:spcAft>
                          <a:spcPts val="0"/>
                        </a:spcAft>
                      </a:pPr>
                      <a:r>
                        <a:rPr lang="en-US" sz="900">
                          <a:effectLst/>
                        </a:rPr>
                        <a:t>0.54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2038605631"/>
                  </a:ext>
                </a:extLst>
              </a:tr>
              <a:tr h="263890">
                <a:tc>
                  <a:txBody>
                    <a:bodyPr/>
                    <a:lstStyle/>
                    <a:p>
                      <a:pPr marL="0" marR="0" algn="ctr">
                        <a:spcBef>
                          <a:spcPts val="0"/>
                        </a:spcBef>
                        <a:spcAft>
                          <a:spcPts val="0"/>
                        </a:spcAft>
                      </a:pPr>
                      <a:r>
                        <a:rPr lang="en-US" sz="900">
                          <a:effectLst/>
                        </a:rPr>
                        <a:t>Host</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spcBef>
                          <a:spcPts val="0"/>
                        </a:spcBef>
                        <a:spcAft>
                          <a:spcPts val="0"/>
                        </a:spcAft>
                      </a:pPr>
                      <a:r>
                        <a:rPr lang="en-US" sz="9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57150" algn="ctr">
                        <a:spcBef>
                          <a:spcPts val="0"/>
                        </a:spcBef>
                        <a:spcAft>
                          <a:spcPts val="0"/>
                        </a:spcAft>
                      </a:pPr>
                      <a:r>
                        <a:rPr lang="en-US" sz="900">
                          <a:effectLst/>
                        </a:rPr>
                        <a:t>0.62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57150" algn="ctr">
                        <a:spcBef>
                          <a:spcPts val="0"/>
                        </a:spcBef>
                        <a:spcAft>
                          <a:spcPts val="0"/>
                        </a:spcAft>
                      </a:pPr>
                      <a:r>
                        <a:rPr lang="en-US" sz="900">
                          <a:effectLst/>
                        </a:rPr>
                        <a:t>0.46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82550" algn="ctr">
                        <a:spcBef>
                          <a:spcPts val="0"/>
                        </a:spcBef>
                        <a:spcAft>
                          <a:spcPts val="0"/>
                        </a:spcAft>
                      </a:pPr>
                      <a:r>
                        <a:rPr lang="en-US" sz="900">
                          <a:effectLst/>
                        </a:rPr>
                        <a:t>0.77</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69850" algn="ctr">
                        <a:spcBef>
                          <a:spcPts val="0"/>
                        </a:spcBef>
                        <a:spcAft>
                          <a:spcPts val="0"/>
                        </a:spcAft>
                      </a:pPr>
                      <a:r>
                        <a:rPr lang="en-US" sz="900">
                          <a:effectLst/>
                        </a:rPr>
                        <a:t>0.57</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2692298466"/>
                  </a:ext>
                </a:extLst>
              </a:tr>
              <a:tr h="263890">
                <a:tc>
                  <a:txBody>
                    <a:bodyPr/>
                    <a:lstStyle/>
                    <a:p>
                      <a:pPr marL="0" marR="0" algn="ctr">
                        <a:spcBef>
                          <a:spcPts val="0"/>
                        </a:spcBef>
                        <a:spcAft>
                          <a:spcPts val="0"/>
                        </a:spcAft>
                      </a:pPr>
                      <a:r>
                        <a:rPr lang="en-US" sz="900" dirty="0">
                          <a:effectLst/>
                        </a:rPr>
                        <a:t>EigenRumor</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spcBef>
                          <a:spcPts val="0"/>
                        </a:spcBef>
                        <a:spcAft>
                          <a:spcPts val="0"/>
                        </a:spcAft>
                      </a:pPr>
                      <a:r>
                        <a:rPr lang="en-US" sz="9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57150" algn="ctr">
                        <a:spcBef>
                          <a:spcPts val="0"/>
                        </a:spcBef>
                        <a:spcAft>
                          <a:spcPts val="0"/>
                        </a:spcAft>
                      </a:pPr>
                      <a:r>
                        <a:rPr lang="en-US" sz="900">
                          <a:effectLst/>
                        </a:rPr>
                        <a:t>0.74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57150" algn="ctr">
                        <a:spcBef>
                          <a:spcPts val="0"/>
                        </a:spcBef>
                        <a:spcAft>
                          <a:spcPts val="0"/>
                        </a:spcAft>
                      </a:pPr>
                      <a:r>
                        <a:rPr lang="en-US" sz="900">
                          <a:effectLst/>
                        </a:rPr>
                        <a:t>0.55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82550" algn="ctr">
                        <a:spcBef>
                          <a:spcPts val="0"/>
                        </a:spcBef>
                        <a:spcAft>
                          <a:spcPts val="0"/>
                        </a:spcAft>
                      </a:pPr>
                      <a:r>
                        <a:rPr lang="en-US" sz="900">
                          <a:effectLst/>
                        </a:rPr>
                        <a:t>0.83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57150" algn="ctr">
                        <a:spcBef>
                          <a:spcPts val="0"/>
                        </a:spcBef>
                        <a:spcAft>
                          <a:spcPts val="0"/>
                        </a:spcAft>
                      </a:pPr>
                      <a:r>
                        <a:rPr lang="en-US" sz="900">
                          <a:effectLst/>
                        </a:rPr>
                        <a:t>0.64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388941862"/>
                  </a:ext>
                </a:extLst>
              </a:tr>
              <a:tr h="275994">
                <a:tc>
                  <a:txBody>
                    <a:bodyPr/>
                    <a:lstStyle/>
                    <a:p>
                      <a:pPr marL="0" marR="0" algn="ctr">
                        <a:spcBef>
                          <a:spcPts val="0"/>
                        </a:spcBef>
                        <a:spcAft>
                          <a:spcPts val="0"/>
                        </a:spcAft>
                      </a:pPr>
                      <a:r>
                        <a:rPr lang="en-US" sz="900">
                          <a:effectLst/>
                        </a:rPr>
                        <a:t>ALL</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spcBef>
                          <a:spcPts val="0"/>
                        </a:spcBef>
                        <a:spcAft>
                          <a:spcPts val="0"/>
                        </a:spcAft>
                      </a:pPr>
                      <a:r>
                        <a:rPr lang="en-US" sz="95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44450" algn="ctr">
                        <a:spcBef>
                          <a:spcPts val="0"/>
                        </a:spcBef>
                        <a:spcAft>
                          <a:spcPts val="0"/>
                        </a:spcAft>
                      </a:pPr>
                      <a:r>
                        <a:rPr lang="en-US" sz="900">
                          <a:effectLst/>
                        </a:rPr>
                        <a:t>0.81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57150" algn="ctr">
                        <a:spcBef>
                          <a:spcPts val="0"/>
                        </a:spcBef>
                        <a:spcAft>
                          <a:spcPts val="0"/>
                        </a:spcAft>
                      </a:pPr>
                      <a:r>
                        <a:rPr lang="en-US" sz="900">
                          <a:effectLst/>
                        </a:rPr>
                        <a:t>0.55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95250" algn="ctr">
                        <a:spcBef>
                          <a:spcPts val="0"/>
                        </a:spcBef>
                        <a:spcAft>
                          <a:spcPts val="0"/>
                        </a:spcAft>
                      </a:pPr>
                      <a:r>
                        <a:rPr lang="en-US" sz="900">
                          <a:effectLst/>
                        </a:rPr>
                        <a:t>0.86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69850" algn="ctr">
                        <a:spcBef>
                          <a:spcPts val="0"/>
                        </a:spcBef>
                        <a:spcAft>
                          <a:spcPts val="0"/>
                        </a:spcAft>
                      </a:pPr>
                      <a:r>
                        <a:rPr lang="en-US" sz="900" dirty="0">
                          <a:effectLst/>
                        </a:rPr>
                        <a:t>0.62</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2018961031"/>
                  </a:ext>
                </a:extLst>
              </a:tr>
              <a:tr h="82072">
                <a:tc>
                  <a:txBody>
                    <a:bodyPr/>
                    <a:lstStyle/>
                    <a:p>
                      <a:pPr marL="0" marR="0">
                        <a:lnSpc>
                          <a:spcPts val="1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nSpc>
                          <a:spcPts val="1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nSpc>
                          <a:spcPts val="1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nSpc>
                          <a:spcPts val="1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nSpc>
                          <a:spcPts val="1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nSpc>
                          <a:spcPts val="1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4115341482"/>
                  </a:ext>
                </a:extLst>
              </a:tr>
            </a:tbl>
          </a:graphicData>
        </a:graphic>
      </p:graphicFrame>
      <p:sp>
        <p:nvSpPr>
          <p:cNvPr id="7" name="Rectangle 1">
            <a:extLst>
              <a:ext uri="{FF2B5EF4-FFF2-40B4-BE49-F238E27FC236}">
                <a16:creationId xmlns:a16="http://schemas.microsoft.com/office/drawing/2014/main" id="{F1ADFB78-5758-44E3-8C34-AA59D57E89E9}"/>
              </a:ext>
            </a:extLst>
          </p:cNvPr>
          <p:cNvSpPr>
            <a:spLocks noChangeArrowheads="1"/>
          </p:cNvSpPr>
          <p:nvPr/>
        </p:nvSpPr>
        <p:spPr bwMode="auto">
          <a:xfrm>
            <a:off x="4344304" y="2895389"/>
            <a:ext cx="21733265" cy="871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587478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6E78465-747A-43FA-BE11-44DFF043087F}"/>
              </a:ext>
            </a:extLst>
          </p:cNvPr>
          <p:cNvSpPr>
            <a:spLocks noGrp="1"/>
          </p:cNvSpPr>
          <p:nvPr>
            <p:ph type="title"/>
          </p:nvPr>
        </p:nvSpPr>
        <p:spPr>
          <a:xfrm>
            <a:off x="492370" y="605896"/>
            <a:ext cx="3084844" cy="5646208"/>
          </a:xfrm>
        </p:spPr>
        <p:txBody>
          <a:bodyPr anchor="ctr">
            <a:normAutofit/>
          </a:bodyPr>
          <a:lstStyle/>
          <a:p>
            <a:r>
              <a:rPr lang="en-US" sz="4400" dirty="0">
                <a:solidFill>
                  <a:srgbClr val="FFFFFF"/>
                </a:solidFill>
              </a:rPr>
              <a:t>PROBLEM OF STATEMENT</a:t>
            </a:r>
          </a:p>
        </p:txBody>
      </p:sp>
      <p:sp>
        <p:nvSpPr>
          <p:cNvPr id="16"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6D018AE-DA71-4B23-AD7D-9688A2AC55BD}"/>
              </a:ext>
            </a:extLst>
          </p:cNvPr>
          <p:cNvSpPr>
            <a:spLocks noGrp="1"/>
          </p:cNvSpPr>
          <p:nvPr>
            <p:ph idx="1"/>
          </p:nvPr>
        </p:nvSpPr>
        <p:spPr>
          <a:xfrm>
            <a:off x="4742016" y="605896"/>
            <a:ext cx="6413663" cy="5646208"/>
          </a:xfrm>
        </p:spPr>
        <p:txBody>
          <a:bodyPr anchor="ctr">
            <a:normAutofit/>
          </a:bodyPr>
          <a:lstStyle/>
          <a:p>
            <a:pPr marL="0" indent="0">
              <a:buNone/>
            </a:pPr>
            <a:r>
              <a:rPr lang="en-US" dirty="0"/>
              <a:t>Predicting the popularity of items in a dynamic environment in which authors post continuously new items.</a:t>
            </a:r>
          </a:p>
          <a:p>
            <a:pPr marL="0" indent="0">
              <a:buNone/>
            </a:pPr>
            <a:r>
              <a:rPr lang="en-US" dirty="0"/>
              <a:t>As a case study, we show how to estimate the number of citations for an academic paper using information about past articles written by the same author(s) of the paper.</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71228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C53509-A1CE-49C8-9391-B8C9ED90D67A}"/>
              </a:ext>
            </a:extLst>
          </p:cNvPr>
          <p:cNvSpPr/>
          <p:nvPr/>
        </p:nvSpPr>
        <p:spPr>
          <a:xfrm>
            <a:off x="178676" y="136634"/>
            <a:ext cx="11771586" cy="4524315"/>
          </a:xfrm>
          <a:prstGeom prst="rect">
            <a:avLst/>
          </a:prstGeom>
        </p:spPr>
        <p:txBody>
          <a:bodyPr wrap="square">
            <a:spAutoFit/>
          </a:bodyPr>
          <a:lstStyle/>
          <a:p>
            <a:pPr marL="285750" indent="-285750">
              <a:buFont typeface="Arial" panose="020B0604020202020204" pitchFamily="34" charset="0"/>
              <a:buChar char="•"/>
            </a:pPr>
            <a:r>
              <a:rPr lang="en-US" sz="2400" dirty="0"/>
              <a:t>The r and F values reported in this section are the average after 10-fold cross validation (in which 9/10 of the data are used to learn a model which is then tested in the remaining 1/10 of the data).</a:t>
            </a:r>
          </a:p>
          <a:p>
            <a:pPr marL="285750" indent="-285750">
              <a:buFont typeface="Arial" panose="020B0604020202020204" pitchFamily="34" charset="0"/>
              <a:buChar char="•"/>
            </a:pPr>
            <a:r>
              <a:rPr lang="en-US" sz="2400" dirty="0"/>
              <a:t>From Table 2 we can observe that by using a priori author information we obtains a clear improvement in the prediction, given that the correlation coefficient r of the predicted value goes from 0.57 to 0.81 in the prediction that uses the first 6 months of citations.</a:t>
            </a:r>
          </a:p>
          <a:p>
            <a:pPr marL="285750" indent="-285750">
              <a:buFont typeface="Arial" panose="020B0604020202020204" pitchFamily="34" charset="0"/>
              <a:buChar char="•"/>
            </a:pPr>
            <a:r>
              <a:rPr lang="en-US" sz="2400" dirty="0"/>
              <a:t>In the task of predicting success using 6 months of a posteriori data, the F-Measure increases significantly, from 0.15 to 0.55.</a:t>
            </a:r>
          </a:p>
          <a:p>
            <a:pPr marL="285750" indent="-285750">
              <a:buFont typeface="Arial" panose="020B0604020202020204" pitchFamily="34" charset="0"/>
              <a:buChar char="•"/>
            </a:pPr>
            <a:r>
              <a:rPr lang="en-US" sz="2400" dirty="0"/>
              <a:t>The value F is a bit hard to interpret, but in this case, an F value of 0.55 reflects that about 57% of the 8 top-10% papers are detected, with about 5% false positives.</a:t>
            </a:r>
          </a:p>
          <a:p>
            <a:pPr marL="285750" indent="-285750">
              <a:buFont typeface="Arial" panose="020B0604020202020204" pitchFamily="34" charset="0"/>
              <a:buChar char="•"/>
            </a:pPr>
            <a:r>
              <a:rPr lang="en-US" sz="2400" dirty="0"/>
              <a:t>Remember that we are predicting the impact of a paper after 30 months using 6 months of data.</a:t>
            </a:r>
          </a:p>
        </p:txBody>
      </p:sp>
    </p:spTree>
    <p:extLst>
      <p:ext uri="{BB962C8B-B14F-4D97-AF65-F5344CB8AC3E}">
        <p14:creationId xmlns:p14="http://schemas.microsoft.com/office/powerpoint/2010/main" val="1821558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8AF97F-7B93-4723-BF28-BB01B580CF0F}"/>
              </a:ext>
            </a:extLst>
          </p:cNvPr>
          <p:cNvSpPr>
            <a:spLocks noGrp="1"/>
          </p:cNvSpPr>
          <p:nvPr>
            <p:ph type="title"/>
          </p:nvPr>
        </p:nvSpPr>
        <p:spPr>
          <a:xfrm>
            <a:off x="6411685" y="634946"/>
            <a:ext cx="5127171" cy="1450757"/>
          </a:xfrm>
        </p:spPr>
        <p:txBody>
          <a:bodyPr>
            <a:normAutofit/>
          </a:bodyPr>
          <a:lstStyle/>
          <a:p>
            <a:r>
              <a:rPr lang="en-US" dirty="0"/>
              <a:t>CONCLUSION</a:t>
            </a:r>
          </a:p>
        </p:txBody>
      </p:sp>
      <p:pic>
        <p:nvPicPr>
          <p:cNvPr id="7" name="Graphic 6" descr="Presentation with Checklist">
            <a:extLst>
              <a:ext uri="{FF2B5EF4-FFF2-40B4-BE49-F238E27FC236}">
                <a16:creationId xmlns:a16="http://schemas.microsoft.com/office/drawing/2014/main" id="{C65A1A2B-26CD-4BF9-960B-D6DE83ACC2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3144" y="1122908"/>
            <a:ext cx="4754208" cy="4754208"/>
          </a:xfrm>
          <a:prstGeom prst="rect">
            <a:avLst/>
          </a:prstGeom>
        </p:spPr>
      </p:pic>
      <p:cxnSp>
        <p:nvCxnSpPr>
          <p:cNvPr id="26" name="Straight Connector 25">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C576017-7BDF-41AF-8B1D-20F1429D6CE5}"/>
              </a:ext>
            </a:extLst>
          </p:cNvPr>
          <p:cNvSpPr>
            <a:spLocks noGrp="1"/>
          </p:cNvSpPr>
          <p:nvPr>
            <p:ph idx="1"/>
          </p:nvPr>
        </p:nvSpPr>
        <p:spPr>
          <a:xfrm>
            <a:off x="5544457" y="2198914"/>
            <a:ext cx="5994399" cy="3670180"/>
          </a:xfrm>
        </p:spPr>
        <p:txBody>
          <a:bodyPr>
            <a:normAutofit/>
          </a:bodyPr>
          <a:lstStyle/>
          <a:p>
            <a:r>
              <a:rPr lang="en-US" sz="1600" dirty="0"/>
              <a:t>In the context of academic papers, information about the authors of a paper may help in predicting the number of citations it will receive in the future, even if we do not take into account other factors such as, for instance, the venue where the paper was published.</a:t>
            </a:r>
          </a:p>
          <a:p>
            <a:r>
              <a:rPr lang="en-US" sz="1600" dirty="0"/>
              <a:t>We observed that a priori information about authors degrades quickly</a:t>
            </a:r>
          </a:p>
          <a:p>
            <a:r>
              <a:rPr lang="en-US" sz="1600" dirty="0"/>
              <a:t>We have attempted the same prediction task over data from Flickr.</a:t>
            </a:r>
          </a:p>
          <a:p>
            <a:r>
              <a:rPr lang="en-US" sz="1600" dirty="0"/>
              <a:t>We have used the same algorithms described in this paper, but so far we have not been able of improving the quality of a baseline prediction using a priori attributes.</a:t>
            </a:r>
          </a:p>
          <a:p>
            <a:r>
              <a:rPr lang="en-US" sz="1600" dirty="0"/>
              <a:t>Objective of our research is to devise algorithms for predicting the popularity of items in web communities, and we turn our future work there.</a:t>
            </a:r>
          </a:p>
        </p:txBody>
      </p:sp>
      <p:sp>
        <p:nvSpPr>
          <p:cNvPr id="28" name="Rectangle 27">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66553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E130171-BD2B-4C8D-82C9-C7D29DD5D3F3}"/>
              </a:ext>
            </a:extLst>
          </p:cNvPr>
          <p:cNvSpPr txBox="1"/>
          <p:nvPr/>
        </p:nvSpPr>
        <p:spPr>
          <a:xfrm>
            <a:off x="1097280" y="758952"/>
            <a:ext cx="10058400" cy="3892168"/>
          </a:xfrm>
          <a:prstGeom prst="rect">
            <a:avLst/>
          </a:prstGeom>
        </p:spPr>
        <p:txBody>
          <a:bodyPr vert="horz" lIns="91440" tIns="45720" rIns="91440" bIns="45720" rtlCol="0" anchor="b">
            <a:normAutofit/>
          </a:bodyPr>
          <a:lstStyle/>
          <a:p>
            <a:pPr algn="ctr" defTabSz="914400">
              <a:lnSpc>
                <a:spcPct val="85000"/>
              </a:lnSpc>
              <a:spcBef>
                <a:spcPct val="0"/>
              </a:spcBef>
              <a:spcAft>
                <a:spcPts val="600"/>
              </a:spcAft>
            </a:pPr>
            <a:r>
              <a:rPr lang="en-US" sz="8000" spc="-50" dirty="0">
                <a:solidFill>
                  <a:schemeClr val="tx1">
                    <a:lumMod val="85000"/>
                    <a:lumOff val="15000"/>
                  </a:schemeClr>
                </a:solidFill>
                <a:latin typeface="+mj-lt"/>
                <a:ea typeface="+mj-ea"/>
                <a:cs typeface="+mj-cs"/>
              </a:rPr>
              <a:t>THANK YOU </a:t>
            </a:r>
          </a:p>
        </p:txBody>
      </p:sp>
      <p:sp>
        <p:nvSpPr>
          <p:cNvPr id="17" name="Rectangle 16">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8196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F75F45F-EA4D-439A-92A8-C570E50B478F}"/>
              </a:ext>
            </a:extLst>
          </p:cNvPr>
          <p:cNvSpPr>
            <a:spLocks noGrp="1"/>
          </p:cNvSpPr>
          <p:nvPr>
            <p:ph type="title"/>
          </p:nvPr>
        </p:nvSpPr>
        <p:spPr>
          <a:xfrm>
            <a:off x="492370" y="605896"/>
            <a:ext cx="3084844" cy="5646208"/>
          </a:xfrm>
        </p:spPr>
        <p:txBody>
          <a:bodyPr anchor="ctr">
            <a:normAutofit/>
          </a:bodyPr>
          <a:lstStyle/>
          <a:p>
            <a:r>
              <a:rPr lang="en-US" sz="5400" dirty="0">
                <a:solidFill>
                  <a:srgbClr val="FFFFFF"/>
                </a:solidFill>
              </a:rPr>
              <a:t>WHY AND WHO?</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99629817-CBB6-4B43-86E6-AEC601F78879}"/>
              </a:ext>
            </a:extLst>
          </p:cNvPr>
          <p:cNvSpPr>
            <a:spLocks noGrp="1"/>
          </p:cNvSpPr>
          <p:nvPr>
            <p:ph idx="1"/>
          </p:nvPr>
        </p:nvSpPr>
        <p:spPr>
          <a:xfrm>
            <a:off x="4742016" y="605896"/>
            <a:ext cx="6413663" cy="5646208"/>
          </a:xfrm>
        </p:spPr>
        <p:txBody>
          <a:bodyPr anchor="ctr">
            <a:normAutofit/>
          </a:bodyPr>
          <a:lstStyle/>
          <a:p>
            <a:r>
              <a:rPr lang="en-US" dirty="0"/>
              <a:t>We can monitor the items of interest for a period of time after their creation.</a:t>
            </a:r>
          </a:p>
          <a:p>
            <a:r>
              <a:rPr lang="en-US" dirty="0"/>
              <a:t>Organizations know whether to buy the copyrights from the authors or not.</a:t>
            </a:r>
          </a:p>
        </p:txBody>
      </p:sp>
    </p:spTree>
    <p:extLst>
      <p:ext uri="{BB962C8B-B14F-4D97-AF65-F5344CB8AC3E}">
        <p14:creationId xmlns:p14="http://schemas.microsoft.com/office/powerpoint/2010/main" val="4041368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E00694-E403-4987-8634-15F6D8E4C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dirty="0"/>
              <a:t>/</a:t>
            </a:r>
          </a:p>
        </p:txBody>
      </p:sp>
      <p:sp>
        <p:nvSpPr>
          <p:cNvPr id="2" name="Title 1">
            <a:extLst>
              <a:ext uri="{FF2B5EF4-FFF2-40B4-BE49-F238E27FC236}">
                <a16:creationId xmlns:a16="http://schemas.microsoft.com/office/drawing/2014/main" id="{09F3583A-BE88-48C4-B0A8-462A9412A4BF}"/>
              </a:ext>
            </a:extLst>
          </p:cNvPr>
          <p:cNvSpPr>
            <a:spLocks noGrp="1"/>
          </p:cNvSpPr>
          <p:nvPr>
            <p:ph type="title"/>
          </p:nvPr>
        </p:nvSpPr>
        <p:spPr>
          <a:xfrm>
            <a:off x="1097280" y="4844374"/>
            <a:ext cx="10058400" cy="1188995"/>
          </a:xfrm>
        </p:spPr>
        <p:txBody>
          <a:bodyPr anchor="ctr">
            <a:normAutofit/>
          </a:bodyPr>
          <a:lstStyle/>
          <a:p>
            <a:pPr algn="ctr"/>
            <a:r>
              <a:rPr lang="en-US" dirty="0"/>
              <a:t>RESEARCH HYPOTHESES</a:t>
            </a:r>
            <a:endParaRPr lang="en-US"/>
          </a:p>
        </p:txBody>
      </p:sp>
      <p:graphicFrame>
        <p:nvGraphicFramePr>
          <p:cNvPr id="5" name="Content Placeholder 2">
            <a:extLst>
              <a:ext uri="{FF2B5EF4-FFF2-40B4-BE49-F238E27FC236}">
                <a16:creationId xmlns:a16="http://schemas.microsoft.com/office/drawing/2014/main" id="{B2C85893-95A1-4465-ABDD-340A0CC93F13}"/>
              </a:ext>
            </a:extLst>
          </p:cNvPr>
          <p:cNvGraphicFramePr>
            <a:graphicFrameLocks noGrp="1"/>
          </p:cNvGraphicFramePr>
          <p:nvPr>
            <p:ph idx="1"/>
            <p:extLst>
              <p:ext uri="{D42A27DB-BD31-4B8C-83A1-F6EECF244321}">
                <p14:modId xmlns:p14="http://schemas.microsoft.com/office/powerpoint/2010/main" val="3138891436"/>
              </p:ext>
            </p:extLst>
          </p:nvPr>
        </p:nvGraphicFramePr>
        <p:xfrm>
          <a:off x="1036319" y="680936"/>
          <a:ext cx="10119362" cy="37653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2753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2A793-D604-4095-A564-4A93ECBA104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CF03710-FF72-41E4-A660-77BBF816E231}"/>
              </a:ext>
            </a:extLst>
          </p:cNvPr>
          <p:cNvSpPr>
            <a:spLocks noGrp="1"/>
          </p:cNvSpPr>
          <p:nvPr>
            <p:ph idx="1"/>
          </p:nvPr>
        </p:nvSpPr>
        <p:spPr/>
        <p:txBody>
          <a:bodyPr/>
          <a:lstStyle/>
          <a:p>
            <a:r>
              <a:rPr lang="en-US" dirty="0"/>
              <a:t>Method described on this paper receives as input an article and the past publication history of the authors of that article.</a:t>
            </a:r>
          </a:p>
          <a:p>
            <a:r>
              <a:rPr lang="en-US" dirty="0"/>
              <a:t>The output is an estimation of how many citations the article will accumulate over its first few years.</a:t>
            </a:r>
          </a:p>
          <a:p>
            <a:r>
              <a:rPr lang="en-US" dirty="0"/>
              <a:t>Prediction can be further improved over time as the system receives information about how many citations the article received over the first few months after its publication.</a:t>
            </a:r>
          </a:p>
        </p:txBody>
      </p:sp>
    </p:spTree>
    <p:extLst>
      <p:ext uri="{BB962C8B-B14F-4D97-AF65-F5344CB8AC3E}">
        <p14:creationId xmlns:p14="http://schemas.microsoft.com/office/powerpoint/2010/main" val="857631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ACEC-C1A6-43AA-B6A2-60825B7D47E6}"/>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04B47CFC-0C83-4233-B737-99B896A1F607}"/>
              </a:ext>
            </a:extLst>
          </p:cNvPr>
          <p:cNvSpPr>
            <a:spLocks noGrp="1"/>
          </p:cNvSpPr>
          <p:nvPr>
            <p:ph idx="1"/>
          </p:nvPr>
        </p:nvSpPr>
        <p:spPr/>
        <p:txBody>
          <a:bodyPr>
            <a:normAutofit/>
          </a:bodyPr>
          <a:lstStyle/>
          <a:p>
            <a:pPr marL="0" indent="0">
              <a:buNone/>
            </a:pPr>
            <a:r>
              <a:rPr lang="en-US" dirty="0"/>
              <a:t>2003 KDD Cup:</a:t>
            </a:r>
          </a:p>
          <a:p>
            <a:r>
              <a:rPr lang="en-US" dirty="0"/>
              <a:t>Citation prediction task</a:t>
            </a:r>
          </a:p>
          <a:p>
            <a:r>
              <a:rPr lang="en-US" dirty="0"/>
              <a:t>Included estimating the change in the number of citations of papers between two different periods of time.</a:t>
            </a:r>
          </a:p>
          <a:p>
            <a:r>
              <a:rPr lang="en-US" dirty="0"/>
              <a:t>Participants received data about the citation graphs and the contents of a set of about 30,000 papers </a:t>
            </a:r>
          </a:p>
          <a:p>
            <a:r>
              <a:rPr lang="en-US" dirty="0"/>
              <a:t>The training data covered a 3-months period (February to April 2003) and the testing data was the next 3-months period (May to July 2003).</a:t>
            </a:r>
          </a:p>
          <a:p>
            <a:endParaRPr lang="en-US" dirty="0"/>
          </a:p>
          <a:p>
            <a:endParaRPr lang="en-US" dirty="0"/>
          </a:p>
          <a:p>
            <a:endParaRPr lang="en-US" dirty="0"/>
          </a:p>
        </p:txBody>
      </p:sp>
    </p:spTree>
    <p:extLst>
      <p:ext uri="{BB962C8B-B14F-4D97-AF65-F5344CB8AC3E}">
        <p14:creationId xmlns:p14="http://schemas.microsoft.com/office/powerpoint/2010/main" val="1592423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CCEAF-127D-473A-83C1-D66E4ED4E6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152561-A85F-4B26-A40A-A1EBE8641B80}"/>
              </a:ext>
            </a:extLst>
          </p:cNvPr>
          <p:cNvSpPr>
            <a:spLocks noGrp="1"/>
          </p:cNvSpPr>
          <p:nvPr>
            <p:ph idx="1"/>
          </p:nvPr>
        </p:nvSpPr>
        <p:spPr/>
        <p:txBody>
          <a:bodyPr/>
          <a:lstStyle/>
          <a:p>
            <a:pPr marL="0" indent="0">
              <a:buNone/>
            </a:pPr>
            <a:r>
              <a:rPr lang="en-US" dirty="0"/>
              <a:t>Study by </a:t>
            </a:r>
            <a:r>
              <a:rPr lang="en-US" dirty="0" err="1"/>
              <a:t>Feitelson</a:t>
            </a:r>
            <a:r>
              <a:rPr lang="en-US" dirty="0"/>
              <a:t> and </a:t>
            </a:r>
            <a:r>
              <a:rPr lang="en-US" dirty="0" err="1"/>
              <a:t>Yovel</a:t>
            </a:r>
            <a:endParaRPr lang="en-US" dirty="0"/>
          </a:p>
          <a:p>
            <a:r>
              <a:rPr lang="en-US" dirty="0"/>
              <a:t>Predicting the ranking of scientists</a:t>
            </a:r>
          </a:p>
          <a:p>
            <a:r>
              <a:rPr lang="en-US" dirty="0"/>
              <a:t>Estimate the rank of each author in the list ordered by citations, not the citation counts</a:t>
            </a:r>
          </a:p>
          <a:p>
            <a:endParaRPr lang="en-US" dirty="0"/>
          </a:p>
        </p:txBody>
      </p:sp>
    </p:spTree>
    <p:extLst>
      <p:ext uri="{BB962C8B-B14F-4D97-AF65-F5344CB8AC3E}">
        <p14:creationId xmlns:p14="http://schemas.microsoft.com/office/powerpoint/2010/main" val="3650285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A334E-C583-483B-9688-6157F4AE37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9192728-6F57-4A63-B0A0-AAF3AF82E404}"/>
              </a:ext>
            </a:extLst>
          </p:cNvPr>
          <p:cNvSpPr>
            <a:spLocks noGrp="1"/>
          </p:cNvSpPr>
          <p:nvPr>
            <p:ph idx="1"/>
          </p:nvPr>
        </p:nvSpPr>
        <p:spPr/>
        <p:txBody>
          <a:bodyPr/>
          <a:lstStyle/>
          <a:p>
            <a:pPr marL="0" indent="0">
              <a:buNone/>
            </a:pPr>
            <a:r>
              <a:rPr lang="en-US" dirty="0"/>
              <a:t>Study by </a:t>
            </a:r>
            <a:r>
              <a:rPr lang="en-US" dirty="0" err="1"/>
              <a:t>Popescul</a:t>
            </a:r>
            <a:r>
              <a:rPr lang="en-US" dirty="0"/>
              <a:t> and Ungar:</a:t>
            </a:r>
          </a:p>
          <a:p>
            <a:r>
              <a:rPr lang="en-US" dirty="0"/>
              <a:t>use machine learning to try to predict specific citations among papers.</a:t>
            </a:r>
          </a:p>
          <a:p>
            <a:r>
              <a:rPr lang="en-US" dirty="0"/>
              <a:t> (e.g.: if paper p1 is going to cite paper p2 or not), using features such as the authors, citation information, and the venues where papers appear.</a:t>
            </a:r>
          </a:p>
          <a:p>
            <a:pPr marL="0" indent="0">
              <a:buNone/>
            </a:pPr>
            <a:endParaRPr lang="en-US" dirty="0"/>
          </a:p>
        </p:txBody>
      </p:sp>
    </p:spTree>
    <p:extLst>
      <p:ext uri="{BB962C8B-B14F-4D97-AF65-F5344CB8AC3E}">
        <p14:creationId xmlns:p14="http://schemas.microsoft.com/office/powerpoint/2010/main" val="13708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A857B-815F-44B5-BDC4-86DA31F37AA9}"/>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FA2D83FE-4429-4932-8E71-19E24DD87DE3}"/>
              </a:ext>
            </a:extLst>
          </p:cNvPr>
          <p:cNvSpPr>
            <a:spLocks noGrp="1"/>
          </p:cNvSpPr>
          <p:nvPr>
            <p:ph idx="1"/>
          </p:nvPr>
        </p:nvSpPr>
        <p:spPr/>
        <p:txBody>
          <a:bodyPr>
            <a:normAutofit/>
          </a:bodyPr>
          <a:lstStyle/>
          <a:p>
            <a:r>
              <a:rPr lang="en-US" dirty="0"/>
              <a:t>Set of records used covers 581,866 papers published from 1995 to 2003.</a:t>
            </a:r>
          </a:p>
          <a:p>
            <a:r>
              <a:rPr lang="en-US" dirty="0"/>
              <a:t>Obtained 519,542 papers, which is about 89% of the original set.</a:t>
            </a:r>
          </a:p>
          <a:p>
            <a:r>
              <a:rPr lang="en-US" dirty="0"/>
              <a:t>Large temporal window available allow us to use part of the data available to build the reputation of each author.</a:t>
            </a:r>
          </a:p>
          <a:p>
            <a:r>
              <a:rPr lang="en-US" dirty="0"/>
              <a:t>Used all the past data (papers, authors and citations) to extract the features related to the authors of each paper at the moment of its writing. We </a:t>
            </a:r>
          </a:p>
          <a:p>
            <a:r>
              <a:rPr lang="en-US" dirty="0"/>
              <a:t>Used the remaining 4.5 years in the future to monitor the popularity growth and to test our predictions</a:t>
            </a:r>
          </a:p>
        </p:txBody>
      </p:sp>
    </p:spTree>
    <p:extLst>
      <p:ext uri="{BB962C8B-B14F-4D97-AF65-F5344CB8AC3E}">
        <p14:creationId xmlns:p14="http://schemas.microsoft.com/office/powerpoint/2010/main" val="307832495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126</TotalTime>
  <Words>2295</Words>
  <Application>Microsoft Office PowerPoint</Application>
  <PresentationFormat>Widescreen</PresentationFormat>
  <Paragraphs>259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Retrospect</vt:lpstr>
      <vt:lpstr>ESTIMATING NUMBER OF CITATIONS USING AUTHOR REPUTATION</vt:lpstr>
      <vt:lpstr>PROBLEM OF STATEMENT</vt:lpstr>
      <vt:lpstr>WHY AND WHO?</vt:lpstr>
      <vt:lpstr>RESEARCH HYPOTHESES</vt:lpstr>
      <vt:lpstr>PowerPoint Presentation</vt:lpstr>
      <vt:lpstr>RELATED WORK</vt:lpstr>
      <vt:lpstr>PowerPoint Presentation</vt:lpstr>
      <vt:lpstr>PowerPoint Presentation</vt:lpstr>
      <vt:lpstr>DATASET</vt:lpstr>
      <vt:lpstr>PowerPoint Presentation</vt:lpstr>
      <vt:lpstr>PowerPoint Presentation</vt:lpstr>
      <vt:lpstr>FEATURES</vt:lpstr>
      <vt:lpstr>PowerPoint Presentation</vt:lpstr>
      <vt:lpstr>we use three different types of features:  (1) a priori author-based features (2) a priori link-based features, and (3) a posteriori features</vt:lpstr>
      <vt:lpstr>PowerPoint Presentation</vt:lpstr>
      <vt:lpstr>PowerPoint Presentation</vt:lpstr>
      <vt:lpstr>PowerPoint Presentation</vt:lpstr>
      <vt:lpstr>EXPERIMENTAL RESULTS:</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ESTIMATING NUMBER OF CITATIONS USING AUTHOR REPUTATION</dc:title>
  <dc:creator>sai harini perugupalli</dc:creator>
  <cp:lastModifiedBy>sai harini perugupalli</cp:lastModifiedBy>
  <cp:revision>11</cp:revision>
  <dcterms:created xsi:type="dcterms:W3CDTF">2018-11-15T02:26:02Z</dcterms:created>
  <dcterms:modified xsi:type="dcterms:W3CDTF">2018-11-15T04:51:35Z</dcterms:modified>
</cp:coreProperties>
</file>