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F90B8C-96BB-4F91-9E00-189A324EEAAC}">
  <a:tblStyle styleId="{F4F90B8C-96BB-4F91-9E00-189A324EEA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54ea1c3c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54ea1c3c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54ea1c3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54ea1c3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54ea1c3c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54ea1c3c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54ea1c3c1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54ea1c3c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54ea1c3c1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54ea1c3c1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3a3680d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3a3680d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a3680df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a3680d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a3680df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a3680df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b1a83940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b1a83940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b1a8394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b1a8394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3b5eebaf0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3b5eebaf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b5eebaf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3b5eebaf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b1a8394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3b1a8394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3b5eebaf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3b5eebaf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reK6LFe0dW62Sn2KUhU4KQIYuYO23yLg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indawi.com/journals/misy/2018/6462826/" TargetMode="External"/><Relationship Id="rId4" Type="http://schemas.openxmlformats.org/officeDocument/2006/relationships/hyperlink" Target="https://networkingnerd.net/2014/09/23/sdn-use-case-content-filter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Filtering in SDNs Using Machine Learning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031325" y="2917675"/>
            <a:ext cx="64797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Sai Harsha Kotapalli (cs17btech11036)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Shraiysh Vaishay (cs17btech11050)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Puneet Mangla (cs17btech11029)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Desu Surya Sai Teja (cs17btech11048)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Sagar Jain (cs17btech11034)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Lingam Sai Ramana Reddy (cs17btech11022)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Chander Shekhar (cs17btech11011)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Bhavya Bagla (cs17btech11007)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Explanation of Video-based Demonstration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you show in the demo?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successfully block “bad” websites and allow “good” websites.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network topology?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switch connected to three hosts.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Controller connected to the switch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 connected to the internet via NAT.</a:t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2745825" y="2951075"/>
            <a:ext cx="1322400" cy="61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SDN cont.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897850" y="3452200"/>
            <a:ext cx="904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1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897850" y="4314525"/>
            <a:ext cx="904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2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4843500" y="3452200"/>
            <a:ext cx="904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3</a:t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6556400" y="3776075"/>
            <a:ext cx="1392000" cy="12540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168" name="Google Shape;168;p22"/>
          <p:cNvCxnSpPr>
            <a:stCxn id="164" idx="3"/>
            <a:endCxn id="169" idx="1"/>
          </p:cNvCxnSpPr>
          <p:nvPr/>
        </p:nvCxnSpPr>
        <p:spPr>
          <a:xfrm>
            <a:off x="1802650" y="3738550"/>
            <a:ext cx="1305300" cy="3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2"/>
          <p:cNvCxnSpPr>
            <a:stCxn id="165" idx="3"/>
            <a:endCxn id="169" idx="2"/>
          </p:cNvCxnSpPr>
          <p:nvPr/>
        </p:nvCxnSpPr>
        <p:spPr>
          <a:xfrm flipH="1" rot="10800000">
            <a:off x="1802650" y="4403175"/>
            <a:ext cx="11814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2"/>
          <p:cNvCxnSpPr>
            <a:stCxn id="163" idx="2"/>
            <a:endCxn id="169" idx="0"/>
          </p:cNvCxnSpPr>
          <p:nvPr/>
        </p:nvCxnSpPr>
        <p:spPr>
          <a:xfrm>
            <a:off x="3407025" y="3563675"/>
            <a:ext cx="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2"/>
          <p:cNvCxnSpPr>
            <a:stCxn id="166" idx="1"/>
            <a:endCxn id="169" idx="7"/>
          </p:cNvCxnSpPr>
          <p:nvPr/>
        </p:nvCxnSpPr>
        <p:spPr>
          <a:xfrm flipH="1">
            <a:off x="3705900" y="3738550"/>
            <a:ext cx="1137600" cy="3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2"/>
          <p:cNvCxnSpPr>
            <a:stCxn id="167" idx="1"/>
            <a:endCxn id="169" idx="6"/>
          </p:cNvCxnSpPr>
          <p:nvPr/>
        </p:nvCxnSpPr>
        <p:spPr>
          <a:xfrm rot="10800000">
            <a:off x="3830000" y="4403075"/>
            <a:ext cx="27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4" name="Google Shape;174;p22"/>
          <p:cNvSpPr txBox="1"/>
          <p:nvPr/>
        </p:nvSpPr>
        <p:spPr>
          <a:xfrm>
            <a:off x="4203850" y="4110450"/>
            <a:ext cx="549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NAT</a:t>
            </a:r>
            <a:endParaRPr sz="1000"/>
          </a:p>
        </p:txBody>
      </p:sp>
      <p:sp>
        <p:nvSpPr>
          <p:cNvPr id="169" name="Google Shape;169;p22"/>
          <p:cNvSpPr/>
          <p:nvPr/>
        </p:nvSpPr>
        <p:spPr>
          <a:xfrm>
            <a:off x="2984175" y="4024775"/>
            <a:ext cx="845700" cy="75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OVS</a:t>
            </a:r>
            <a:endParaRPr/>
          </a:p>
        </p:txBody>
      </p:sp>
      <p:cxnSp>
        <p:nvCxnSpPr>
          <p:cNvPr id="175" name="Google Shape;175;p22"/>
          <p:cNvCxnSpPr>
            <a:endCxn id="167" idx="0"/>
          </p:cNvCxnSpPr>
          <p:nvPr/>
        </p:nvCxnSpPr>
        <p:spPr>
          <a:xfrm>
            <a:off x="4078700" y="3264275"/>
            <a:ext cx="3173700" cy="511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0" y="0"/>
            <a:ext cx="9220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2" name="Google Shape;182;p23" title="presen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420" y="31825"/>
            <a:ext cx="6773167" cy="50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810" l="-24340" r="24339" t="-810"/>
          <a:stretch/>
        </p:blipFill>
        <p:spPr>
          <a:xfrm>
            <a:off x="-278491" y="422051"/>
            <a:ext cx="8348280" cy="4299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>
            <a:stCxn id="189" idx="1"/>
          </p:cNvCxnSpPr>
          <p:nvPr/>
        </p:nvCxnSpPr>
        <p:spPr>
          <a:xfrm rot="10800000">
            <a:off x="1266800" y="2394125"/>
            <a:ext cx="424500" cy="1980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4"/>
          <p:cNvSpPr txBox="1"/>
          <p:nvPr/>
        </p:nvSpPr>
        <p:spPr>
          <a:xfrm>
            <a:off x="166750" y="1566575"/>
            <a:ext cx="1251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Internet subnet</a:t>
            </a:r>
            <a:r>
              <a:rPr lang="en">
                <a:solidFill>
                  <a:srgbClr val="FFFF00"/>
                </a:solidFill>
              </a:rPr>
              <a:t>. Doesn’t block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191" name="Google Shape;191;p24"/>
          <p:cNvCxnSpPr>
            <a:stCxn id="192" idx="1"/>
          </p:cNvCxnSpPr>
          <p:nvPr/>
        </p:nvCxnSpPr>
        <p:spPr>
          <a:xfrm rot="10800000">
            <a:off x="1025300" y="4238700"/>
            <a:ext cx="666000" cy="3279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4"/>
          <p:cNvSpPr txBox="1"/>
          <p:nvPr/>
        </p:nvSpPr>
        <p:spPr>
          <a:xfrm>
            <a:off x="-16000" y="3420175"/>
            <a:ext cx="1039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Pinging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Piratebay. Blocked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1691300" y="2393825"/>
            <a:ext cx="3222600" cy="396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1726100" y="3154250"/>
            <a:ext cx="4863300" cy="679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691300" y="4203900"/>
            <a:ext cx="4898100" cy="725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4"/>
          <p:cNvCxnSpPr>
            <a:endCxn id="194" idx="3"/>
          </p:cNvCxnSpPr>
          <p:nvPr/>
        </p:nvCxnSpPr>
        <p:spPr>
          <a:xfrm flipH="1">
            <a:off x="6589400" y="2832650"/>
            <a:ext cx="746400" cy="661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4"/>
          <p:cNvSpPr txBox="1"/>
          <p:nvPr/>
        </p:nvSpPr>
        <p:spPr>
          <a:xfrm>
            <a:off x="6818500" y="1944000"/>
            <a:ext cx="1251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Pinging google. Doesn’t block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691300" y="733025"/>
            <a:ext cx="3421800" cy="867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24"/>
          <p:cNvCxnSpPr>
            <a:endCxn id="197" idx="3"/>
          </p:cNvCxnSpPr>
          <p:nvPr/>
        </p:nvCxnSpPr>
        <p:spPr>
          <a:xfrm flipH="1">
            <a:off x="5113100" y="883775"/>
            <a:ext cx="1578300" cy="283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4"/>
          <p:cNvSpPr txBox="1"/>
          <p:nvPr/>
        </p:nvSpPr>
        <p:spPr>
          <a:xfrm>
            <a:off x="6930875" y="512325"/>
            <a:ext cx="1251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Network Configuration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166750" y="1566575"/>
            <a:ext cx="1251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-16000" y="3420175"/>
            <a:ext cx="1039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691300" y="2393825"/>
            <a:ext cx="3222600" cy="396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6818500" y="1944000"/>
            <a:ext cx="1251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208" name="Google Shape;208;p25"/>
          <p:cNvCxnSpPr>
            <a:endCxn id="209" idx="0"/>
          </p:cNvCxnSpPr>
          <p:nvPr/>
        </p:nvCxnSpPr>
        <p:spPr>
          <a:xfrm>
            <a:off x="4566000" y="1169213"/>
            <a:ext cx="6000" cy="708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5"/>
          <p:cNvSpPr txBox="1"/>
          <p:nvPr/>
        </p:nvSpPr>
        <p:spPr>
          <a:xfrm>
            <a:off x="3398100" y="387050"/>
            <a:ext cx="23478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pinging ip in blocked subnet.</a:t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Blocked.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1877513"/>
            <a:ext cx="62103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132"/>
            <a:ext cx="9144001" cy="22023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6" name="Google Shape;216;p26"/>
          <p:cNvGraphicFramePr/>
          <p:nvPr/>
        </p:nvGraphicFramePr>
        <p:xfrm>
          <a:off x="1992100" y="262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{F4F90B8C-96BB-4F91-9E00-189A324EEAAC}</a:tableStyleId>
              </a:tblPr>
              <a:tblGrid>
                <a:gridCol w="1176775"/>
                <a:gridCol w="1176775"/>
                <a:gridCol w="1176775"/>
              </a:tblGrid>
              <a:tr h="31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00"/>
                          </a:solidFill>
                        </a:rPr>
                        <a:t>Domain name</a:t>
                      </a:r>
                      <a:endParaRPr b="1"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00"/>
                          </a:solidFill>
                        </a:rPr>
                        <a:t>IP</a:t>
                      </a:r>
                      <a:endParaRPr b="1"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00"/>
                          </a:solidFill>
                        </a:rPr>
                        <a:t>SIM</a:t>
                      </a:r>
                      <a:endParaRPr b="1"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</a:rPr>
                        <a:t>www.google.com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</a:rPr>
                        <a:t>172.217.163.100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</a:rPr>
                        <a:t>0.616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</a:rPr>
                        <a:t>www.thepirate-bay.org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</a:rPr>
                        <a:t>185.163.47.80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</a:rPr>
                        <a:t>0.909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</a:rPr>
                        <a:t>www.wikipedia.com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</a:rPr>
                        <a:t>103.102.166.226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</a:rPr>
                        <a:t>0.682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</a:rPr>
                        <a:t>torrentdownloads.proxybit.space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</a:rPr>
                        <a:t>103.28.1.2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00"/>
                          </a:solidFill>
                        </a:rPr>
                        <a:t>0.889</a:t>
                      </a:r>
                      <a:endParaRPr sz="10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7" name="Google Shape;217;p26"/>
          <p:cNvCxnSpPr>
            <a:stCxn id="218" idx="1"/>
          </p:cNvCxnSpPr>
          <p:nvPr/>
        </p:nvCxnSpPr>
        <p:spPr>
          <a:xfrm flipH="1" rot="10800000">
            <a:off x="256650" y="1004475"/>
            <a:ext cx="7500" cy="4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6"/>
          <p:cNvSpPr/>
          <p:nvPr/>
        </p:nvSpPr>
        <p:spPr>
          <a:xfrm>
            <a:off x="66025" y="806425"/>
            <a:ext cx="8858373" cy="292850"/>
          </a:xfrm>
          <a:custGeom>
            <a:rect b="b" l="l" r="r" t="t"/>
            <a:pathLst>
              <a:path extrusionOk="0" h="11714" w="366427">
                <a:moveTo>
                  <a:pt x="300" y="0"/>
                </a:moveTo>
                <a:lnTo>
                  <a:pt x="366427" y="0"/>
                </a:lnTo>
                <a:lnTo>
                  <a:pt x="365826" y="11714"/>
                </a:lnTo>
                <a:lnTo>
                  <a:pt x="0" y="10813"/>
                </a:lnTo>
                <a:close/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26"/>
          <p:cNvSpPr/>
          <p:nvPr/>
        </p:nvSpPr>
        <p:spPr>
          <a:xfrm>
            <a:off x="66025" y="2125200"/>
            <a:ext cx="8858373" cy="157524"/>
          </a:xfrm>
          <a:custGeom>
            <a:rect b="b" l="l" r="r" t="t"/>
            <a:pathLst>
              <a:path extrusionOk="0" h="11714" w="366427">
                <a:moveTo>
                  <a:pt x="300" y="0"/>
                </a:moveTo>
                <a:lnTo>
                  <a:pt x="366427" y="0"/>
                </a:lnTo>
                <a:lnTo>
                  <a:pt x="365826" y="11714"/>
                </a:lnTo>
                <a:lnTo>
                  <a:pt x="0" y="10813"/>
                </a:lnTo>
                <a:close/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21" name="Google Shape;221;p26"/>
          <p:cNvCxnSpPr/>
          <p:nvPr/>
        </p:nvCxnSpPr>
        <p:spPr>
          <a:xfrm>
            <a:off x="6568175" y="2359725"/>
            <a:ext cx="189600" cy="1962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6"/>
          <p:cNvSpPr txBox="1"/>
          <p:nvPr/>
        </p:nvSpPr>
        <p:spPr>
          <a:xfrm>
            <a:off x="6533000" y="4251875"/>
            <a:ext cx="2690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Clear actions for pirate bay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415400" y="3140600"/>
            <a:ext cx="1047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</a:rPr>
              <a:t>SDN Flow Table</a:t>
            </a:r>
            <a:endParaRPr b="1" sz="2400">
              <a:solidFill>
                <a:srgbClr val="FF9900"/>
              </a:solidFill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>
            <a:off x="8474525" y="1099275"/>
            <a:ext cx="65400" cy="2172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6"/>
          <p:cNvSpPr txBox="1"/>
          <p:nvPr/>
        </p:nvSpPr>
        <p:spPr>
          <a:xfrm>
            <a:off x="8201025" y="3361850"/>
            <a:ext cx="807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FFFF"/>
                </a:solidFill>
              </a:rPr>
              <a:t>google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311700" y="21907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Given a filter, only traffic deemed </a:t>
            </a:r>
            <a:r>
              <a:rPr lang="en" sz="1300"/>
              <a:t>legitimate</a:t>
            </a:r>
            <a:r>
              <a:rPr lang="en" sz="1300"/>
              <a:t> by this filter will be allowed.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Can avoid incoming traffic from websites hosting unwanted content with a domain name which cannot does not indicate the same.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Motivation: </a:t>
            </a:r>
            <a:r>
              <a:rPr lang="en" sz="1300"/>
              <a:t>The current firewalls can easily be fooled, for example using content spoofing. Rules for dropping packets from website with a </a:t>
            </a:r>
            <a:r>
              <a:rPr b="1" i="1" lang="en" sz="1300"/>
              <a:t>good</a:t>
            </a:r>
            <a:r>
              <a:rPr lang="en" sz="1300"/>
              <a:t> domain name but hosting unwanted data, is rather difficult to set in </a:t>
            </a:r>
            <a:r>
              <a:rPr lang="en" sz="1300"/>
              <a:t>traditional</a:t>
            </a:r>
            <a:r>
              <a:rPr lang="en" sz="1300"/>
              <a:t> firewalls.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aim to solve this problem using SDNs and ML.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Novelty:</a:t>
            </a:r>
            <a:r>
              <a:rPr lang="en" sz="1300"/>
              <a:t> Combining concepts of </a:t>
            </a:r>
            <a:r>
              <a:rPr lang="en" sz="1300" u="sng"/>
              <a:t>Firewall, SDNs and ML</a:t>
            </a:r>
            <a:r>
              <a:rPr lang="en" sz="1300"/>
              <a:t> into one. To our best knowledge </a:t>
            </a:r>
            <a:r>
              <a:rPr b="1" lang="en" sz="1300"/>
              <a:t>n</a:t>
            </a:r>
            <a:r>
              <a:rPr b="1" lang="en" sz="1300"/>
              <a:t>ot done so far.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Papers/Blogs/Sources: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https://www.hindawi.com/journals/misy/2018/6462826/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https://networkingnerd.net/2014/09/23/sdn-use-case-content-filtering/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https://arxiv.org/pdf/1811.00634.pdf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 we show in our video demonstration, we have a </a:t>
            </a:r>
            <a:r>
              <a:rPr b="1" lang="en" sz="1300"/>
              <a:t>complete end-to-end working pipeline, tested on several websites</a:t>
            </a:r>
            <a:r>
              <a:rPr lang="en" sz="1300"/>
              <a:t> offering features like blocking using keywords, regexs, handling intranet websites etc.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Overall Architecture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Since our project is based on SDN, we have the following stakeholders in our system: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</a:rPr>
              <a:t>The client, who makes a request for a particular url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</a:rPr>
              <a:t>The SDN which handles the request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Requests go from client to SDN and the response based on the logic within the SDN is sent back to the client.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The following slide contains the communication details of the system.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94225" y="717025"/>
            <a:ext cx="1693500" cy="7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arrives, send it to SDN controller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2653950" y="717025"/>
            <a:ext cx="1693500" cy="7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domain name from packet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913675" y="693325"/>
            <a:ext cx="1823100" cy="83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website and extract keywords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5081975" y="2234175"/>
            <a:ext cx="1486500" cy="830700"/>
          </a:xfrm>
          <a:prstGeom prst="roundRect">
            <a:avLst>
              <a:gd fmla="val 1521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ML to find similarity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7322350" y="2257875"/>
            <a:ext cx="1062600" cy="7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 provided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841600" y="2234175"/>
            <a:ext cx="1486500" cy="83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</a:t>
            </a:r>
            <a:r>
              <a:rPr lang="en"/>
              <a:t> Metric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179250" y="3774975"/>
            <a:ext cx="811200" cy="830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it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790525" y="2234175"/>
            <a:ext cx="1297200" cy="83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Forwards the packet</a:t>
            </a:r>
            <a:endParaRPr/>
          </a:p>
        </p:txBody>
      </p:sp>
      <p:cxnSp>
        <p:nvCxnSpPr>
          <p:cNvPr id="80" name="Google Shape;80;p16"/>
          <p:cNvCxnSpPr>
            <a:stCxn id="72" idx="3"/>
            <a:endCxn id="73" idx="1"/>
          </p:cNvCxnSpPr>
          <p:nvPr/>
        </p:nvCxnSpPr>
        <p:spPr>
          <a:xfrm>
            <a:off x="2087725" y="1108675"/>
            <a:ext cx="5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>
            <a:off x="4347450" y="1108675"/>
            <a:ext cx="5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74" idx="2"/>
            <a:endCxn id="75" idx="0"/>
          </p:cNvCxnSpPr>
          <p:nvPr/>
        </p:nvCxnSpPr>
        <p:spPr>
          <a:xfrm>
            <a:off x="5825225" y="1524025"/>
            <a:ext cx="0" cy="7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stCxn id="76" idx="1"/>
            <a:endCxn id="75" idx="3"/>
          </p:cNvCxnSpPr>
          <p:nvPr/>
        </p:nvCxnSpPr>
        <p:spPr>
          <a:xfrm rot="10800000">
            <a:off x="6568450" y="2649525"/>
            <a:ext cx="7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4328088" y="2649525"/>
            <a:ext cx="7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>
            <a:off x="3584850" y="3064875"/>
            <a:ext cx="0" cy="7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 rot="10800000">
            <a:off x="2087713" y="2649525"/>
            <a:ext cx="7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2590325" y="1595675"/>
            <a:ext cx="2170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IP: XXX.XXX.XXX.XXX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www.tpbproxypirate.com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632800" y="3233175"/>
            <a:ext cx="24417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'proxy'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'piracy'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'torrent'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'download'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926175" y="1580150"/>
            <a:ext cx="19242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'proxy'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'pirate'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'torrent’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328075" y="2086750"/>
            <a:ext cx="7539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75% 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similar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818100" y="3197325"/>
            <a:ext cx="7539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70%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Block Diagram : SDN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19163" y="1064869"/>
            <a:ext cx="947100" cy="856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</a:t>
            </a:r>
            <a:r>
              <a:rPr lang="en"/>
              <a:t>Packet</a:t>
            </a:r>
            <a:br>
              <a:rPr lang="en"/>
            </a:br>
            <a:r>
              <a:rPr lang="en"/>
              <a:t>(SDN)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19165" y="2285794"/>
            <a:ext cx="947100" cy="856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domain name</a:t>
            </a:r>
            <a:endParaRPr/>
          </a:p>
        </p:txBody>
      </p:sp>
      <p:cxnSp>
        <p:nvCxnSpPr>
          <p:cNvPr id="99" name="Google Shape;99;p17"/>
          <p:cNvCxnSpPr>
            <a:stCxn id="97" idx="2"/>
            <a:endCxn id="98" idx="0"/>
          </p:cNvCxnSpPr>
          <p:nvPr/>
        </p:nvCxnSpPr>
        <p:spPr>
          <a:xfrm>
            <a:off x="792713" y="1921069"/>
            <a:ext cx="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887250" y="752600"/>
            <a:ext cx="5892000" cy="43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_packet_in_handler(event) </a:t>
            </a:r>
            <a:r>
              <a:rPr b="1" lang="en" sz="1400"/>
              <a:t>: </a:t>
            </a:r>
            <a:r>
              <a:rPr lang="en" sz="1200"/>
              <a:t>Whenever a new TCP/UDP packet arrives, calls </a:t>
            </a:r>
            <a:r>
              <a:rPr b="1" lang="en" sz="1200"/>
              <a:t>isReliable()</a:t>
            </a:r>
            <a:r>
              <a:rPr lang="en" sz="1200"/>
              <a:t> to decide whether to add a forward entry or drop entry to the flow table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/>
              <a:t>isReliable(src, dst, raw_pkt)</a:t>
            </a:r>
            <a:r>
              <a:rPr lang="en" sz="1200"/>
              <a:t> : </a:t>
            </a:r>
            <a:r>
              <a:rPr lang="en" sz="1200"/>
              <a:t>calls </a:t>
            </a:r>
            <a:r>
              <a:rPr b="1" lang="en" sz="1200"/>
              <a:t>checkNewEntry() </a:t>
            </a:r>
            <a:r>
              <a:rPr lang="en" sz="1200"/>
              <a:t> to update rules or check if already processed before. Returns if good site or bad site after checking rules/ function calls.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/>
              <a:t>checkNewEntry(pkt)</a:t>
            </a:r>
            <a:endParaRPr b="1" i="1" sz="14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calls</a:t>
            </a:r>
            <a:r>
              <a:rPr b="1" lang="en" sz="1200"/>
              <a:t> get_hostname_ip_from_pkt() </a:t>
            </a:r>
            <a:r>
              <a:rPr lang="en" sz="1200"/>
              <a:t>to retrieve hostname and ip address. Ignore if packet’s hostname is empty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Check if the hostname is already in the </a:t>
            </a:r>
            <a:r>
              <a:rPr i="1" lang="en" sz="1200"/>
              <a:t>processed </a:t>
            </a:r>
            <a:r>
              <a:rPr lang="en" sz="1200"/>
              <a:t>list. If so, associated rule already exists. Otherwise extract keywords and use ML model as explained in subsequent slides.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/>
              <a:t>get_hostname_ip_from_pkt(pkt)</a:t>
            </a:r>
            <a:endParaRPr b="1" i="1" sz="14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Maintains a list of authorized dns servers.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Uses Scapy to parse the packet and checks if the given packet is a DNS reply. If so, returns the server name and the associated IP address else empty strings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01" name="Google Shape;101;p17"/>
          <p:cNvCxnSpPr>
            <a:endCxn id="97" idx="3"/>
          </p:cNvCxnSpPr>
          <p:nvPr/>
        </p:nvCxnSpPr>
        <p:spPr>
          <a:xfrm flipH="1">
            <a:off x="1266263" y="1146469"/>
            <a:ext cx="1568100" cy="346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 rot="10800000">
            <a:off x="1266375" y="2744925"/>
            <a:ext cx="1684500" cy="1116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Block Diagram : Getting keywords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-1138225" y="100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19163" y="1064869"/>
            <a:ext cx="947100" cy="856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r>
              <a:rPr lang="en"/>
              <a:t> Packet</a:t>
            </a:r>
            <a:br>
              <a:rPr lang="en"/>
            </a:br>
            <a:r>
              <a:rPr lang="en"/>
              <a:t>(SDN)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319165" y="2285794"/>
            <a:ext cx="947100" cy="856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domain name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672516" y="1064863"/>
            <a:ext cx="1554300" cy="1130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on the web (google search)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754272" y="3881585"/>
            <a:ext cx="1390800" cy="640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keywords</a:t>
            </a:r>
            <a:endParaRPr/>
          </a:p>
        </p:txBody>
      </p:sp>
      <p:cxnSp>
        <p:nvCxnSpPr>
          <p:cNvPr id="113" name="Google Shape;113;p18"/>
          <p:cNvCxnSpPr>
            <a:stCxn id="109" idx="2"/>
            <a:endCxn id="110" idx="0"/>
          </p:cNvCxnSpPr>
          <p:nvPr/>
        </p:nvCxnSpPr>
        <p:spPr>
          <a:xfrm>
            <a:off x="792713" y="1921069"/>
            <a:ext cx="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8"/>
          <p:cNvCxnSpPr>
            <a:stCxn id="111" idx="2"/>
            <a:endCxn id="115" idx="0"/>
          </p:cNvCxnSpPr>
          <p:nvPr/>
        </p:nvCxnSpPr>
        <p:spPr>
          <a:xfrm>
            <a:off x="2449666" y="2195563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/>
          <p:nvPr/>
        </p:nvSpPr>
        <p:spPr>
          <a:xfrm>
            <a:off x="1811866" y="2610469"/>
            <a:ext cx="1275600" cy="856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it using Beautiful Soup</a:t>
            </a:r>
            <a:endParaRPr/>
          </a:p>
        </p:txBody>
      </p:sp>
      <p:cxnSp>
        <p:nvCxnSpPr>
          <p:cNvPr id="116" name="Google Shape;116;p18"/>
          <p:cNvCxnSpPr>
            <a:stCxn id="115" idx="2"/>
            <a:endCxn id="112" idx="0"/>
          </p:cNvCxnSpPr>
          <p:nvPr/>
        </p:nvCxnSpPr>
        <p:spPr>
          <a:xfrm>
            <a:off x="2449666" y="3466669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600" y="1005700"/>
            <a:ext cx="5249325" cy="368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8"/>
          <p:cNvCxnSpPr>
            <a:stCxn id="111" idx="3"/>
          </p:cNvCxnSpPr>
          <p:nvPr/>
        </p:nvCxnSpPr>
        <p:spPr>
          <a:xfrm>
            <a:off x="3226816" y="1630213"/>
            <a:ext cx="596400" cy="568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3087466" y="2898163"/>
            <a:ext cx="735900" cy="877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3157066" y="4151213"/>
            <a:ext cx="655500" cy="439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>
            <a:stCxn id="110" idx="2"/>
            <a:endCxn id="111" idx="0"/>
          </p:cNvCxnSpPr>
          <p:nvPr/>
        </p:nvCxnSpPr>
        <p:spPr>
          <a:xfrm rot="-5400000">
            <a:off x="582565" y="1274944"/>
            <a:ext cx="2077200" cy="1656900"/>
          </a:xfrm>
          <a:prstGeom prst="bentConnector5">
            <a:avLst>
              <a:gd fmla="val -11464" name="adj1"/>
              <a:gd fmla="val 40840" name="adj2"/>
              <a:gd fmla="val 11146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Block Diagram : Similarity using BERT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339041" y="1096613"/>
            <a:ext cx="1554300" cy="1130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on the web (google search)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20797" y="3913335"/>
            <a:ext cx="1390800" cy="64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keywords</a:t>
            </a:r>
            <a:endParaRPr/>
          </a:p>
        </p:txBody>
      </p:sp>
      <p:cxnSp>
        <p:nvCxnSpPr>
          <p:cNvPr id="129" name="Google Shape;129;p19"/>
          <p:cNvCxnSpPr>
            <a:stCxn id="127" idx="2"/>
            <a:endCxn id="130" idx="0"/>
          </p:cNvCxnSpPr>
          <p:nvPr/>
        </p:nvCxnSpPr>
        <p:spPr>
          <a:xfrm>
            <a:off x="1116191" y="2227313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9"/>
          <p:cNvSpPr/>
          <p:nvPr/>
        </p:nvSpPr>
        <p:spPr>
          <a:xfrm>
            <a:off x="478391" y="2642219"/>
            <a:ext cx="1275600" cy="85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it using Beautiful Soup</a:t>
            </a:r>
            <a:endParaRPr/>
          </a:p>
        </p:txBody>
      </p:sp>
      <p:cxnSp>
        <p:nvCxnSpPr>
          <p:cNvPr id="131" name="Google Shape;131;p19"/>
          <p:cNvCxnSpPr>
            <a:stCxn id="130" idx="2"/>
            <a:endCxn id="128" idx="0"/>
          </p:cNvCxnSpPr>
          <p:nvPr/>
        </p:nvCxnSpPr>
        <p:spPr>
          <a:xfrm>
            <a:off x="1116191" y="3498419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9"/>
          <p:cNvSpPr/>
          <p:nvPr/>
        </p:nvSpPr>
        <p:spPr>
          <a:xfrm>
            <a:off x="2949275" y="1170700"/>
            <a:ext cx="1197900" cy="640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808597" y="2314885"/>
            <a:ext cx="1390800" cy="640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852822" y="3459060"/>
            <a:ext cx="1390800" cy="640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</a:t>
            </a:r>
            <a:endParaRPr/>
          </a:p>
        </p:txBody>
      </p:sp>
      <p:cxnSp>
        <p:nvCxnSpPr>
          <p:cNvPr id="135" name="Google Shape;135;p19"/>
          <p:cNvCxnSpPr>
            <a:stCxn id="128" idx="2"/>
            <a:endCxn id="132" idx="1"/>
          </p:cNvCxnSpPr>
          <p:nvPr/>
        </p:nvCxnSpPr>
        <p:spPr>
          <a:xfrm rot="-5400000">
            <a:off x="501197" y="2105835"/>
            <a:ext cx="3063000" cy="1833000"/>
          </a:xfrm>
          <a:prstGeom prst="bentConnector4">
            <a:avLst>
              <a:gd fmla="val -7774" name="adj1"/>
              <a:gd fmla="val 6897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>
            <a:stCxn id="132" idx="3"/>
            <a:endCxn id="137" idx="1"/>
          </p:cNvCxnSpPr>
          <p:nvPr/>
        </p:nvCxnSpPr>
        <p:spPr>
          <a:xfrm flipH="1" rot="10800000">
            <a:off x="4147175" y="1289950"/>
            <a:ext cx="1056000" cy="201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>
            <a:stCxn id="132" idx="2"/>
            <a:endCxn id="133" idx="0"/>
          </p:cNvCxnSpPr>
          <p:nvPr/>
        </p:nvCxnSpPr>
        <p:spPr>
          <a:xfrm flipH="1">
            <a:off x="3504125" y="1811200"/>
            <a:ext cx="44100" cy="5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/>
          <p:nvPr/>
        </p:nvCxnSpPr>
        <p:spPr>
          <a:xfrm flipH="1">
            <a:off x="3481950" y="2955375"/>
            <a:ext cx="44100" cy="5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425" y="1912950"/>
            <a:ext cx="3717875" cy="21198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9"/>
          <p:cNvCxnSpPr/>
          <p:nvPr/>
        </p:nvCxnSpPr>
        <p:spPr>
          <a:xfrm>
            <a:off x="4184750" y="2571750"/>
            <a:ext cx="1236600" cy="423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425" y="4385275"/>
            <a:ext cx="3618300" cy="64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9"/>
          <p:cNvCxnSpPr/>
          <p:nvPr/>
        </p:nvCxnSpPr>
        <p:spPr>
          <a:xfrm>
            <a:off x="4076700" y="3747350"/>
            <a:ext cx="1352700" cy="578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 txBox="1"/>
          <p:nvPr/>
        </p:nvSpPr>
        <p:spPr>
          <a:xfrm>
            <a:off x="5203100" y="887850"/>
            <a:ext cx="36183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d</a:t>
            </a:r>
            <a:r>
              <a:rPr i="1" lang="en">
                <a:solidFill>
                  <a:srgbClr val="0000FF"/>
                </a:solidFill>
              </a:rPr>
              <a:t>ef  preprocess(keywords): </a:t>
            </a:r>
            <a:endParaRPr i="1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To Lower, remove </a:t>
            </a:r>
            <a:r>
              <a:rPr lang="en">
                <a:solidFill>
                  <a:srgbClr val="FF0000"/>
                </a:solidFill>
              </a:rPr>
              <a:t>punctuation</a:t>
            </a:r>
            <a:r>
              <a:rPr lang="en">
                <a:solidFill>
                  <a:srgbClr val="FF0000"/>
                </a:solidFill>
              </a:rPr>
              <a:t>, remove stopwords, Most frequent words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423577" y="4032825"/>
            <a:ext cx="35643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def  similarity_check(keywords,filters):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248200" y="18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 added/tested after mid-evaluation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64625" y="753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Handling Intranet websites.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Blocking packets using additional info like subnet.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Minor bug fixes while handling multiple requests, invalid websites.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Handling dns entries with multiple records for ip address for a hostname.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Added Timeout to flow entries to stay updated. (disabled in demo as the environment is slow)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Time Efficient: </a:t>
            </a:r>
            <a:r>
              <a:rPr lang="en" sz="1700"/>
              <a:t> We tried with different BERT architectures proposed recently like BASE BERT, LARGE BERT, RoBERTa and DistilBERT. Finally we opted for DistillBERT because it is </a:t>
            </a:r>
            <a:r>
              <a:rPr b="1" lang="en" sz="1700"/>
              <a:t>smaller, faster and lighter.</a:t>
            </a:r>
            <a:r>
              <a:rPr lang="en" sz="1700"/>
              <a:t> It makes processing slightly faster and </a:t>
            </a:r>
            <a:r>
              <a:rPr b="1" lang="en" sz="1700"/>
              <a:t>doesn’t cause any memory issues</a:t>
            </a:r>
            <a:r>
              <a:rPr lang="en" sz="1700"/>
              <a:t> unlike BASE BERT used earlier.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Corpuses of BERT: </a:t>
            </a:r>
            <a:r>
              <a:rPr lang="en" sz="1700"/>
              <a:t>Finally we </a:t>
            </a:r>
            <a:r>
              <a:rPr b="1" lang="en" sz="1700"/>
              <a:t>used Wikipedia’s uncased dataset</a:t>
            </a:r>
            <a:r>
              <a:rPr lang="en" sz="1700"/>
              <a:t> as it is shown to train BERT models efficiently.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Operating System</a:t>
            </a:r>
            <a:r>
              <a:rPr lang="en"/>
              <a:t> = Ubuntu 18.04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Programming Language</a:t>
            </a:r>
            <a:r>
              <a:rPr lang="en"/>
              <a:t> = Python3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APIs</a:t>
            </a:r>
            <a:r>
              <a:rPr lang="en"/>
              <a:t> = beautifulsoup, bert embeddings, ryu, scapy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Platform</a:t>
            </a:r>
            <a:r>
              <a:rPr lang="en"/>
              <a:t> = Mininet / OpenFlow13.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