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0" r:id="rId12"/>
    <p:sldId id="270" r:id="rId13"/>
    <p:sldId id="271" r:id="rId14"/>
    <p:sldId id="272" r:id="rId15"/>
    <p:sldId id="267" r:id="rId16"/>
    <p:sldId id="273" r:id="rId17"/>
    <p:sldId id="274" r:id="rId18"/>
    <p:sldId id="278" r:id="rId19"/>
    <p:sldId id="279" r:id="rId20"/>
    <p:sldId id="277"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6595" autoAdjust="0"/>
  </p:normalViewPr>
  <p:slideViewPr>
    <p:cSldViewPr>
      <p:cViewPr varScale="1">
        <p:scale>
          <a:sx n="70" d="100"/>
          <a:sy n="70" d="100"/>
        </p:scale>
        <p:origin x="-135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3F299-188D-4F21-9FA1-D65B3BFEB7F2}"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83F299-188D-4F21-9FA1-D65B3BFEB7F2}"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83F299-188D-4F21-9FA1-D65B3BFEB7F2}" type="datetimeFigureOut">
              <a:rPr lang="en-US" smtClean="0"/>
              <a:pPr/>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3F299-188D-4F21-9FA1-D65B3BFEB7F2}" type="datetimeFigureOut">
              <a:rPr lang="en-US" smtClean="0"/>
              <a:pPr/>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3F299-188D-4F21-9FA1-D65B3BFEB7F2}" type="datetimeFigureOut">
              <a:rPr lang="en-US" smtClean="0"/>
              <a:pPr/>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3F299-188D-4F21-9FA1-D65B3BFEB7F2}"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3F299-188D-4F21-9FA1-D65B3BFEB7F2}"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8CEFA-13F7-46EF-B37F-4987A227EA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3F299-188D-4F21-9FA1-D65B3BFEB7F2}" type="datetimeFigureOut">
              <a:rPr lang="en-US" smtClean="0"/>
              <a:pPr/>
              <a:t>9/2/2022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8CEFA-13F7-46EF-B37F-4987A227EA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284984"/>
            <a:ext cx="8064896" cy="1008112"/>
          </a:xfrm>
        </p:spPr>
        <p:txBody>
          <a:bodyPr>
            <a:noAutofit/>
          </a:bodyPr>
          <a:lstStyle/>
          <a:p>
            <a:r>
              <a:rPr lang="en-US" sz="2800" dirty="0" smtClean="0">
                <a:latin typeface="Eras Bold ITC" pitchFamily="34" charset="0"/>
              </a:rPr>
              <a:t>Predicting Psychological Disorder of a Human by Considering Health Conditions through ML</a:t>
            </a:r>
            <a:endParaRPr lang="en-US" sz="2800" dirty="0">
              <a:latin typeface="Eras Bold ITC" pitchFamily="34" charset="0"/>
            </a:endParaRPr>
          </a:p>
        </p:txBody>
      </p:sp>
      <p:sp>
        <p:nvSpPr>
          <p:cNvPr id="3" name="Subtitle 2"/>
          <p:cNvSpPr>
            <a:spLocks noGrp="1"/>
          </p:cNvSpPr>
          <p:nvPr>
            <p:ph type="subTitle" idx="1"/>
          </p:nvPr>
        </p:nvSpPr>
        <p:spPr>
          <a:xfrm>
            <a:off x="3923928" y="5085184"/>
            <a:ext cx="5000600" cy="1561728"/>
          </a:xfrm>
        </p:spPr>
        <p:txBody>
          <a:bodyPr>
            <a:normAutofit fontScale="85000" lnSpcReduction="20000"/>
          </a:bodyPr>
          <a:lstStyle/>
          <a:p>
            <a:pPr algn="r"/>
            <a:r>
              <a:rPr lang="en-IN" sz="2800" b="1" dirty="0" smtClean="0">
                <a:solidFill>
                  <a:schemeClr val="tx1"/>
                </a:solidFill>
                <a:latin typeface="Arial Rounded MT Bold" pitchFamily="34" charset="0"/>
              </a:rPr>
              <a:t>Presented By</a:t>
            </a:r>
          </a:p>
          <a:p>
            <a:pPr algn="r"/>
            <a:r>
              <a:rPr lang="en-IN" sz="2800" b="1" dirty="0" smtClean="0">
                <a:solidFill>
                  <a:schemeClr val="tx1"/>
                </a:solidFill>
                <a:latin typeface="Bahnschrift Condensed" pitchFamily="34" charset="0"/>
              </a:rPr>
              <a:t>N. </a:t>
            </a:r>
            <a:r>
              <a:rPr lang="en-IN" sz="2800" b="1" dirty="0" err="1" smtClean="0">
                <a:solidFill>
                  <a:schemeClr val="tx1"/>
                </a:solidFill>
                <a:latin typeface="Bahnschrift Condensed" pitchFamily="34" charset="0"/>
              </a:rPr>
              <a:t>Sai</a:t>
            </a:r>
            <a:r>
              <a:rPr lang="en-IN" sz="2800" b="1" dirty="0" smtClean="0">
                <a:solidFill>
                  <a:schemeClr val="tx1"/>
                </a:solidFill>
                <a:latin typeface="Bahnschrift Condensed" pitchFamily="34" charset="0"/>
              </a:rPr>
              <a:t> </a:t>
            </a:r>
            <a:r>
              <a:rPr lang="en-IN" sz="2800" b="1" dirty="0" err="1" smtClean="0">
                <a:solidFill>
                  <a:schemeClr val="tx1"/>
                </a:solidFill>
                <a:latin typeface="Bahnschrift Condensed" pitchFamily="34" charset="0"/>
              </a:rPr>
              <a:t>Himaja</a:t>
            </a:r>
            <a:endParaRPr lang="en-IN" sz="2800" b="1" dirty="0" smtClean="0">
              <a:solidFill>
                <a:schemeClr val="tx1"/>
              </a:solidFill>
              <a:latin typeface="Bahnschrift Condensed" pitchFamily="34" charset="0"/>
            </a:endParaRPr>
          </a:p>
          <a:p>
            <a:pPr algn="r"/>
            <a:r>
              <a:rPr lang="en-IN" sz="2800" b="1" dirty="0" smtClean="0">
                <a:solidFill>
                  <a:schemeClr val="tx1"/>
                </a:solidFill>
                <a:latin typeface="Bahnschrift Condensed" pitchFamily="34" charset="0"/>
              </a:rPr>
              <a:t>20711F0035</a:t>
            </a:r>
          </a:p>
          <a:p>
            <a:pPr algn="r"/>
            <a:r>
              <a:rPr lang="en-IN" sz="2800" b="1" dirty="0" smtClean="0">
                <a:solidFill>
                  <a:schemeClr val="tx1"/>
                </a:solidFill>
                <a:latin typeface="Bahnschrift Condensed" pitchFamily="34" charset="0"/>
              </a:rPr>
              <a:t>2</a:t>
            </a:r>
            <a:r>
              <a:rPr lang="en-IN" sz="2800" b="1" baseline="30000" dirty="0" smtClean="0">
                <a:solidFill>
                  <a:schemeClr val="tx1"/>
                </a:solidFill>
                <a:latin typeface="Bahnschrift Condensed" pitchFamily="34" charset="0"/>
              </a:rPr>
              <a:t>nd</a:t>
            </a:r>
            <a:r>
              <a:rPr lang="en-IN" sz="2800" b="1" dirty="0" smtClean="0">
                <a:solidFill>
                  <a:schemeClr val="tx1"/>
                </a:solidFill>
                <a:latin typeface="Bahnschrift Condensed" pitchFamily="34" charset="0"/>
              </a:rPr>
              <a:t> MCA 4</a:t>
            </a:r>
            <a:r>
              <a:rPr lang="en-IN" sz="2800" b="1" baseline="30000" dirty="0" smtClean="0">
                <a:solidFill>
                  <a:schemeClr val="tx1"/>
                </a:solidFill>
                <a:latin typeface="Bahnschrift Condensed" pitchFamily="34" charset="0"/>
              </a:rPr>
              <a:t>th</a:t>
            </a:r>
            <a:r>
              <a:rPr lang="en-IN" sz="2800" b="1" dirty="0" smtClean="0">
                <a:solidFill>
                  <a:schemeClr val="tx1"/>
                </a:solidFill>
                <a:latin typeface="Bahnschrift Condensed" pitchFamily="34" charset="0"/>
              </a:rPr>
              <a:t> SEM</a:t>
            </a:r>
          </a:p>
          <a:p>
            <a:endParaRPr lang="en-IN" sz="2800" b="1" dirty="0" smtClean="0">
              <a:solidFill>
                <a:schemeClr val="tx1"/>
              </a:solidFill>
              <a:latin typeface="Bahnschrift SemiBold SemiConden" panose="020B0502040204020203" pitchFamily="34" charset="0"/>
            </a:endParaRPr>
          </a:p>
          <a:p>
            <a:endParaRPr lang="en-IN" sz="2800" b="1" dirty="0" smtClean="0">
              <a:solidFill>
                <a:schemeClr val="tx1"/>
              </a:solidFill>
              <a:latin typeface="Bahnschrift SemiBold SemiConden" panose="020B0502040204020203" pitchFamily="34" charset="0"/>
            </a:endParaRPr>
          </a:p>
        </p:txBody>
      </p:sp>
      <p:sp>
        <p:nvSpPr>
          <p:cNvPr id="5" name="TextBox 4"/>
          <p:cNvSpPr txBox="1"/>
          <p:nvPr/>
        </p:nvSpPr>
        <p:spPr>
          <a:xfrm>
            <a:off x="611560" y="5013176"/>
            <a:ext cx="3168352" cy="1538883"/>
          </a:xfrm>
          <a:prstGeom prst="rect">
            <a:avLst/>
          </a:prstGeom>
          <a:noFill/>
        </p:spPr>
        <p:txBody>
          <a:bodyPr wrap="square" rtlCol="0">
            <a:spAutoFit/>
          </a:bodyPr>
          <a:lstStyle/>
          <a:p>
            <a:r>
              <a:rPr lang="en-IN" sz="2000" b="1" dirty="0">
                <a:latin typeface="Arial Rounded MT Bold" pitchFamily="34" charset="0"/>
              </a:rPr>
              <a:t>Under the Guidance </a:t>
            </a:r>
            <a:r>
              <a:rPr lang="en-IN" sz="2000" b="1" dirty="0" smtClean="0">
                <a:latin typeface="Arial Rounded MT Bold" pitchFamily="34" charset="0"/>
              </a:rPr>
              <a:t>of</a:t>
            </a:r>
          </a:p>
          <a:p>
            <a:r>
              <a:rPr lang="en-IN" sz="2800" b="1" dirty="0" smtClean="0">
                <a:latin typeface="Bahnschrift Condensed" pitchFamily="34" charset="0"/>
              </a:rPr>
              <a:t>Y. RAJASEKHAR</a:t>
            </a:r>
          </a:p>
          <a:p>
            <a:r>
              <a:rPr lang="en-IN" sz="2800" b="1" dirty="0" smtClean="0">
                <a:latin typeface="Bahnschrift Condensed" pitchFamily="34" charset="0"/>
              </a:rPr>
              <a:t>Dept. of CSE</a:t>
            </a:r>
            <a:endParaRPr lang="en-IN" sz="2800" b="1" dirty="0">
              <a:latin typeface="Bahnschrift Condensed" pitchFamily="34" charset="0"/>
            </a:endParaRPr>
          </a:p>
          <a:p>
            <a:endParaRPr lang="en-US" dirty="0"/>
          </a:p>
        </p:txBody>
      </p:sp>
      <p:sp>
        <p:nvSpPr>
          <p:cNvPr id="6" name="TextBox 5"/>
          <p:cNvSpPr txBox="1"/>
          <p:nvPr/>
        </p:nvSpPr>
        <p:spPr>
          <a:xfrm>
            <a:off x="899592" y="476672"/>
            <a:ext cx="7344816" cy="646331"/>
          </a:xfrm>
          <a:prstGeom prst="rect">
            <a:avLst/>
          </a:prstGeom>
          <a:noFill/>
        </p:spPr>
        <p:txBody>
          <a:bodyPr wrap="square" rtlCol="0">
            <a:spAutoFit/>
          </a:bodyPr>
          <a:lstStyle/>
          <a:p>
            <a:pPr algn="ctr"/>
            <a:r>
              <a:rPr lang="en-US" b="1" dirty="0" smtClean="0">
                <a:latin typeface="Copperplate Gothic Bold" pitchFamily="34" charset="0"/>
                <a:cs typeface="Times New Roman" pitchFamily="18" charset="0"/>
              </a:rPr>
              <a:t>NARAYANA ENGINEERING COLLEGE - NELLORE</a:t>
            </a:r>
          </a:p>
          <a:p>
            <a:pPr algn="ctr"/>
            <a:r>
              <a:rPr lang="en-US" b="1" dirty="0" smtClean="0">
                <a:latin typeface="Copperplate Gothic Bold" pitchFamily="34" charset="0"/>
                <a:cs typeface="Times New Roman" pitchFamily="18" charset="0"/>
              </a:rPr>
              <a:t>(AUTONOMOUS)</a:t>
            </a:r>
            <a:endParaRPr lang="en-US" dirty="0">
              <a:latin typeface="Copperplate Gothic Bold" pitchFamily="34" charset="0"/>
            </a:endParaRPr>
          </a:p>
        </p:txBody>
      </p:sp>
      <p:sp>
        <p:nvSpPr>
          <p:cNvPr id="7" name="TextBox 6"/>
          <p:cNvSpPr txBox="1"/>
          <p:nvPr/>
        </p:nvSpPr>
        <p:spPr>
          <a:xfrm>
            <a:off x="3275856" y="2132856"/>
            <a:ext cx="2520280" cy="830997"/>
          </a:xfrm>
          <a:prstGeom prst="rect">
            <a:avLst/>
          </a:prstGeom>
          <a:noFill/>
        </p:spPr>
        <p:txBody>
          <a:bodyPr wrap="square" rtlCol="0">
            <a:spAutoFit/>
          </a:bodyPr>
          <a:lstStyle/>
          <a:p>
            <a:pPr algn="ctr"/>
            <a:r>
              <a:rPr lang="en-US" sz="2400" dirty="0" smtClean="0">
                <a:latin typeface="Constantia" pitchFamily="18" charset="0"/>
              </a:rPr>
              <a:t>A Project Review On</a:t>
            </a:r>
            <a:endParaRPr lang="en-US" sz="2400" dirty="0">
              <a:latin typeface="Constantia" pitchFamily="18" charset="0"/>
            </a:endParaRPr>
          </a:p>
        </p:txBody>
      </p:sp>
      <p:pic>
        <p:nvPicPr>
          <p:cNvPr id="8" name="Picture 2">
            <a:extLst>
              <a:ext uri="{FF2B5EF4-FFF2-40B4-BE49-F238E27FC236}">
                <a16:creationId xmlns:a16="http://schemas.microsoft.com/office/drawing/2014/main" xmlns="" id="{63968E30-2A00-4438-81E2-49E4233888E0}"/>
              </a:ext>
            </a:extLst>
          </p:cNvPr>
          <p:cNvPicPr>
            <a:picLocks noChangeAspect="1" noChangeArrowheads="1"/>
          </p:cNvPicPr>
          <p:nvPr/>
        </p:nvPicPr>
        <p:blipFill>
          <a:blip r:embed="rId2" cstate="print"/>
          <a:srcRect/>
          <a:stretch>
            <a:fillRect/>
          </a:stretch>
        </p:blipFill>
        <p:spPr bwMode="auto">
          <a:xfrm>
            <a:off x="467544" y="404664"/>
            <a:ext cx="809618" cy="707886"/>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xmlns="" id="{699222FD-D0CE-47DF-9A62-37665DB815E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740352" y="332656"/>
            <a:ext cx="1230594" cy="794457"/>
          </a:xfrm>
          <a:prstGeom prst="rect">
            <a:avLst/>
          </a:prstGeom>
        </p:spPr>
      </p:pic>
      <p:sp>
        <p:nvSpPr>
          <p:cNvPr id="10" name="TextBox 9"/>
          <p:cNvSpPr txBox="1"/>
          <p:nvPr/>
        </p:nvSpPr>
        <p:spPr>
          <a:xfrm>
            <a:off x="2411760" y="1484784"/>
            <a:ext cx="4536504" cy="523220"/>
          </a:xfrm>
          <a:prstGeom prst="rect">
            <a:avLst/>
          </a:prstGeom>
          <a:noFill/>
        </p:spPr>
        <p:txBody>
          <a:bodyPr wrap="square" rtlCol="0">
            <a:spAutoFit/>
          </a:bodyPr>
          <a:lstStyle/>
          <a:p>
            <a:pPr algn="ctr"/>
            <a:r>
              <a:rPr lang="en-US" sz="2800" dirty="0" smtClean="0">
                <a:latin typeface="Open Sans" pitchFamily="34" charset="0"/>
                <a:ea typeface="Open Sans" pitchFamily="34" charset="0"/>
                <a:cs typeface="Open Sans" pitchFamily="34" charset="0"/>
              </a:rPr>
              <a:t>Department of MCA</a:t>
            </a:r>
            <a:endParaRPr lang="en-US" sz="2800" dirty="0">
              <a:latin typeface="Open Sans" pitchFamily="34" charset="0"/>
              <a:ea typeface="Open Sans" pitchFamily="34" charset="0"/>
              <a:cs typeface="Open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Requirements</a:t>
            </a:r>
            <a:endParaRPr lang="en-US" dirty="0"/>
          </a:p>
        </p:txBody>
      </p:sp>
      <p:sp>
        <p:nvSpPr>
          <p:cNvPr id="3" name="Content Placeholder 2"/>
          <p:cNvSpPr>
            <a:spLocks noGrp="1"/>
          </p:cNvSpPr>
          <p:nvPr>
            <p:ph idx="1"/>
          </p:nvPr>
        </p:nvSpPr>
        <p:spPr>
          <a:xfrm>
            <a:off x="467544" y="1484784"/>
            <a:ext cx="8064896" cy="5229200"/>
          </a:xfrm>
        </p:spPr>
        <p:txBody>
          <a:bodyPr>
            <a:normAutofit lnSpcReduction="10000"/>
          </a:bodyPr>
          <a:lstStyle/>
          <a:p>
            <a:pPr lvl="0">
              <a:buFont typeface="Wingdings" pitchFamily="2" charset="2"/>
              <a:buChar char="q"/>
            </a:pPr>
            <a:r>
              <a:rPr lang="en-US" dirty="0" smtClean="0">
                <a:latin typeface="Eras Bold ITC" pitchFamily="34" charset="0"/>
              </a:rPr>
              <a:t>Software</a:t>
            </a:r>
          </a:p>
          <a:p>
            <a:pPr lvl="0">
              <a:buFont typeface="Wingdings" pitchFamily="2" charset="2"/>
              <a:buChar char="ü"/>
            </a:pPr>
            <a:r>
              <a:rPr lang="en-US" dirty="0" smtClean="0"/>
              <a:t> </a:t>
            </a:r>
            <a:r>
              <a:rPr lang="en-US" sz="3000" dirty="0" smtClean="0"/>
              <a:t>Operating System – Windows 7 or above</a:t>
            </a:r>
          </a:p>
          <a:p>
            <a:pPr>
              <a:buFont typeface="Wingdings" pitchFamily="2" charset="2"/>
              <a:buChar char="ü"/>
            </a:pPr>
            <a:r>
              <a:rPr lang="en-US" sz="3000" dirty="0" smtClean="0"/>
              <a:t> Programming language – Python</a:t>
            </a:r>
          </a:p>
          <a:p>
            <a:pPr lvl="0">
              <a:buFont typeface="Wingdings" pitchFamily="2" charset="2"/>
              <a:buChar char="ü"/>
            </a:pPr>
            <a:r>
              <a:rPr lang="en-US" sz="3000" dirty="0" smtClean="0"/>
              <a:t>Developing Environment – Visual Studio version 2022, </a:t>
            </a:r>
            <a:r>
              <a:rPr lang="en-US" sz="3000" dirty="0" err="1" smtClean="0"/>
              <a:t>Jupyter</a:t>
            </a:r>
            <a:r>
              <a:rPr lang="en-US" sz="3000" dirty="0" smtClean="0"/>
              <a:t> </a:t>
            </a:r>
          </a:p>
          <a:p>
            <a:pPr lvl="0">
              <a:buFont typeface="Wingdings" pitchFamily="2" charset="2"/>
              <a:buChar char="ü"/>
            </a:pPr>
            <a:r>
              <a:rPr lang="en-US" sz="3000" dirty="0" smtClean="0"/>
              <a:t>Domain – Backend</a:t>
            </a:r>
          </a:p>
          <a:p>
            <a:pPr lvl="0"/>
            <a:r>
              <a:rPr lang="en-US" dirty="0" smtClean="0">
                <a:latin typeface="Eras Bold ITC" pitchFamily="34" charset="0"/>
              </a:rPr>
              <a:t>Hardware </a:t>
            </a:r>
          </a:p>
          <a:p>
            <a:pPr lvl="0">
              <a:buFont typeface="Wingdings" pitchFamily="2" charset="2"/>
              <a:buChar char="ü"/>
            </a:pPr>
            <a:r>
              <a:rPr lang="en-US" sz="3000" dirty="0" smtClean="0"/>
              <a:t>  Processor – </a:t>
            </a:r>
            <a:r>
              <a:rPr lang="en-US" sz="3000" dirty="0" err="1" smtClean="0"/>
              <a:t>intel</a:t>
            </a:r>
            <a:r>
              <a:rPr lang="en-US" sz="3000" dirty="0" smtClean="0"/>
              <a:t> CORE i3(64 bit)</a:t>
            </a:r>
          </a:p>
          <a:p>
            <a:pPr lvl="0">
              <a:buFont typeface="Wingdings" pitchFamily="2" charset="2"/>
              <a:buChar char="ü"/>
            </a:pPr>
            <a:r>
              <a:rPr lang="en-US" sz="3000" dirty="0" smtClean="0"/>
              <a:t>  RAM – 6 GB</a:t>
            </a:r>
          </a:p>
          <a:p>
            <a:pPr lvl="0">
              <a:buFont typeface="Wingdings" pitchFamily="2" charset="2"/>
              <a:buChar char="ü"/>
            </a:pPr>
            <a:r>
              <a:rPr lang="en-US" sz="3000" dirty="0" smtClean="0"/>
              <a:t>  SSD – 250 GB</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229600" cy="850106"/>
          </a:xfrm>
        </p:spPr>
        <p:txBody>
          <a:bodyPr/>
          <a:lstStyle/>
          <a:p>
            <a:pPr algn="l"/>
            <a:r>
              <a:rPr lang="en-US" b="1" u="sng" dirty="0" smtClean="0">
                <a:latin typeface="Book Antiqua" pitchFamily="18" charset="0"/>
              </a:rPr>
              <a:t>Architecture</a:t>
            </a:r>
            <a:endParaRPr lang="en-US" dirty="0"/>
          </a:p>
        </p:txBody>
      </p:sp>
      <p:sp>
        <p:nvSpPr>
          <p:cNvPr id="4" name="Rectangle 3"/>
          <p:cNvSpPr/>
          <p:nvPr/>
        </p:nvSpPr>
        <p:spPr>
          <a:xfrm>
            <a:off x="827584" y="1484784"/>
            <a:ext cx="2736304"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latin typeface="Copperplate Gothic Bold" pitchFamily="34" charset="0"/>
              </a:rPr>
              <a:t>Collection of Data</a:t>
            </a:r>
            <a:endParaRPr lang="en-US" sz="2000" dirty="0">
              <a:latin typeface="Copperplate Gothic Bold" pitchFamily="34" charset="0"/>
            </a:endParaRPr>
          </a:p>
        </p:txBody>
      </p:sp>
      <p:sp>
        <p:nvSpPr>
          <p:cNvPr id="5" name="Rectangle 4"/>
          <p:cNvSpPr/>
          <p:nvPr/>
        </p:nvSpPr>
        <p:spPr>
          <a:xfrm>
            <a:off x="6300192" y="1484784"/>
            <a:ext cx="172819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opperplate Gothic Bold" pitchFamily="34" charset="0"/>
              </a:rPr>
              <a:t>Split list of  Data</a:t>
            </a:r>
            <a:endParaRPr lang="en-US" dirty="0">
              <a:latin typeface="Copperplate Gothic Bold" pitchFamily="34" charset="0"/>
            </a:endParaRPr>
          </a:p>
        </p:txBody>
      </p:sp>
      <p:sp>
        <p:nvSpPr>
          <p:cNvPr id="6" name="Rectangle 5"/>
          <p:cNvSpPr/>
          <p:nvPr/>
        </p:nvSpPr>
        <p:spPr>
          <a:xfrm>
            <a:off x="5580112" y="2780928"/>
            <a:ext cx="338437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opperplate Gothic Bold" pitchFamily="34" charset="0"/>
              </a:rPr>
              <a:t>Examine Multiple Aspects of Data</a:t>
            </a:r>
            <a:endParaRPr lang="en-US" dirty="0">
              <a:latin typeface="Copperplate Gothic Bold" pitchFamily="34" charset="0"/>
            </a:endParaRPr>
          </a:p>
        </p:txBody>
      </p:sp>
      <p:sp>
        <p:nvSpPr>
          <p:cNvPr id="7" name="Rectangle 6"/>
          <p:cNvSpPr/>
          <p:nvPr/>
        </p:nvSpPr>
        <p:spPr>
          <a:xfrm>
            <a:off x="5940152" y="4149080"/>
            <a:ext cx="280831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opperplate Gothic Bold" pitchFamily="34" charset="0"/>
              </a:rPr>
              <a:t>Clean &amp; Train Data </a:t>
            </a:r>
            <a:endParaRPr lang="en-US" dirty="0">
              <a:latin typeface="Copperplate Gothic Bold" pitchFamily="34" charset="0"/>
            </a:endParaRPr>
          </a:p>
        </p:txBody>
      </p:sp>
      <p:sp>
        <p:nvSpPr>
          <p:cNvPr id="8" name="Rectangle 7"/>
          <p:cNvSpPr/>
          <p:nvPr/>
        </p:nvSpPr>
        <p:spPr>
          <a:xfrm>
            <a:off x="683568" y="4221088"/>
            <a:ext cx="2952328"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opperplate Gothic Bold" pitchFamily="34" charset="0"/>
              </a:rPr>
              <a:t>Analysis Through ML Algorithms</a:t>
            </a:r>
            <a:endParaRPr lang="en-US" dirty="0">
              <a:latin typeface="Copperplate Gothic Bold" pitchFamily="34" charset="0"/>
            </a:endParaRPr>
          </a:p>
        </p:txBody>
      </p:sp>
      <p:sp>
        <p:nvSpPr>
          <p:cNvPr id="9" name="Rectangle 8"/>
          <p:cNvSpPr/>
          <p:nvPr/>
        </p:nvSpPr>
        <p:spPr>
          <a:xfrm>
            <a:off x="827584" y="5445224"/>
            <a:ext cx="2736304"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opperplate Gothic Bold" pitchFamily="34" charset="0"/>
              </a:rPr>
              <a:t>Choose Best Model For Prediction</a:t>
            </a:r>
            <a:endParaRPr lang="en-US" dirty="0">
              <a:latin typeface="Copperplate Gothic Bold" pitchFamily="34" charset="0"/>
            </a:endParaRPr>
          </a:p>
        </p:txBody>
      </p:sp>
      <p:sp>
        <p:nvSpPr>
          <p:cNvPr id="10" name="Rectangle 9"/>
          <p:cNvSpPr/>
          <p:nvPr/>
        </p:nvSpPr>
        <p:spPr>
          <a:xfrm>
            <a:off x="6084168" y="5589240"/>
            <a:ext cx="244827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opperplate Gothic Bold" pitchFamily="34" charset="0"/>
              </a:rPr>
              <a:t>Final Prediction</a:t>
            </a:r>
            <a:endParaRPr lang="en-US" dirty="0">
              <a:latin typeface="Copperplate Gothic Bold" pitchFamily="34" charset="0"/>
            </a:endParaRPr>
          </a:p>
        </p:txBody>
      </p:sp>
      <p:cxnSp>
        <p:nvCxnSpPr>
          <p:cNvPr id="12" name="Straight Arrow Connector 11"/>
          <p:cNvCxnSpPr/>
          <p:nvPr/>
        </p:nvCxnSpPr>
        <p:spPr>
          <a:xfrm>
            <a:off x="3851920" y="1772816"/>
            <a:ext cx="22322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164288" y="213285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804248" y="350100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04248" y="364502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524328" y="364502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923928" y="4509120"/>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123728" y="494116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635896" y="5805264"/>
            <a:ext cx="23042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pPr algn="l"/>
            <a:r>
              <a:rPr lang="en-US" u="sng" dirty="0" smtClean="0">
                <a:latin typeface="Book Antiqua" pitchFamily="18" charset="0"/>
              </a:rPr>
              <a:t>Modules</a:t>
            </a:r>
            <a:endParaRPr lang="en-US" b="1" u="sng" dirty="0">
              <a:latin typeface="Arial Black" pitchFamily="34" charset="0"/>
            </a:endParaRPr>
          </a:p>
        </p:txBody>
      </p:sp>
      <p:sp>
        <p:nvSpPr>
          <p:cNvPr id="3" name="Content Placeholder 2"/>
          <p:cNvSpPr>
            <a:spLocks noGrp="1"/>
          </p:cNvSpPr>
          <p:nvPr>
            <p:ph idx="1"/>
          </p:nvPr>
        </p:nvSpPr>
        <p:spPr>
          <a:xfrm>
            <a:off x="395536" y="1700808"/>
            <a:ext cx="8229600" cy="4968552"/>
          </a:xfrm>
        </p:spPr>
        <p:txBody>
          <a:bodyPr>
            <a:normAutofit/>
          </a:bodyPr>
          <a:lstStyle/>
          <a:p>
            <a:pPr>
              <a:buFont typeface="Wingdings" pitchFamily="2" charset="2"/>
              <a:buChar char="q"/>
            </a:pPr>
            <a:r>
              <a:rPr lang="en-US" sz="4000" dirty="0" smtClean="0"/>
              <a:t>Collect Data from CDC</a:t>
            </a:r>
          </a:p>
          <a:p>
            <a:pPr>
              <a:buFont typeface="Wingdings" pitchFamily="2" charset="2"/>
              <a:buChar char="q"/>
            </a:pPr>
            <a:r>
              <a:rPr lang="en-US" sz="4000" dirty="0" smtClean="0"/>
              <a:t>Examine Data</a:t>
            </a:r>
          </a:p>
          <a:p>
            <a:pPr>
              <a:buFont typeface="Wingdings" pitchFamily="2" charset="2"/>
              <a:buChar char="q"/>
            </a:pPr>
            <a:r>
              <a:rPr lang="en-US" sz="4000" dirty="0" smtClean="0"/>
              <a:t>Combine Data</a:t>
            </a:r>
          </a:p>
          <a:p>
            <a:pPr>
              <a:buFont typeface="Wingdings" pitchFamily="2" charset="2"/>
              <a:buChar char="q"/>
            </a:pPr>
            <a:r>
              <a:rPr lang="en-US" sz="4000" dirty="0" smtClean="0"/>
              <a:t>Final Prediction</a:t>
            </a:r>
          </a:p>
          <a:p>
            <a:pPr>
              <a:buNone/>
            </a:pP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Module Description</a:t>
            </a:r>
            <a:endParaRPr lang="en-US" b="1" u="sng" dirty="0"/>
          </a:p>
        </p:txBody>
      </p:sp>
      <p:sp>
        <p:nvSpPr>
          <p:cNvPr id="3" name="Content Placeholder 2"/>
          <p:cNvSpPr>
            <a:spLocks noGrp="1"/>
          </p:cNvSpPr>
          <p:nvPr>
            <p:ph idx="1"/>
          </p:nvPr>
        </p:nvSpPr>
        <p:spPr/>
        <p:txBody>
          <a:bodyPr/>
          <a:lstStyle/>
          <a:p>
            <a:pPr>
              <a:buNone/>
            </a:pPr>
            <a:r>
              <a:rPr lang="en-US" b="1" dirty="0" smtClean="0"/>
              <a:t>Collect Data from CDC</a:t>
            </a:r>
          </a:p>
          <a:p>
            <a:pPr>
              <a:buFont typeface="Wingdings" pitchFamily="2" charset="2"/>
              <a:buChar char="q"/>
            </a:pPr>
            <a:r>
              <a:rPr lang="en-US" dirty="0" smtClean="0"/>
              <a:t>Gathering multiple psychological disorders symptoms from patients.</a:t>
            </a:r>
          </a:p>
          <a:p>
            <a:pPr>
              <a:buFont typeface="Wingdings" pitchFamily="2" charset="2"/>
              <a:buChar char="q"/>
            </a:pPr>
            <a:r>
              <a:rPr lang="en-US" dirty="0" smtClean="0"/>
              <a:t>Gathering multiple health conditions of a person who consults to a psychologists .</a:t>
            </a:r>
          </a:p>
          <a:p>
            <a:pPr>
              <a:buNone/>
            </a:pPr>
            <a:r>
              <a:rPr lang="en-US" b="1" dirty="0" smtClean="0"/>
              <a:t>Examine Data</a:t>
            </a:r>
          </a:p>
          <a:p>
            <a:pPr>
              <a:buFont typeface="Wingdings" pitchFamily="2" charset="2"/>
              <a:buChar char="q"/>
            </a:pPr>
            <a:r>
              <a:rPr lang="en-US" dirty="0" smtClean="0"/>
              <a:t>Observing different aspects of Data.</a:t>
            </a:r>
          </a:p>
          <a:p>
            <a:pPr>
              <a:buFont typeface="Wingdings" pitchFamily="2" charset="2"/>
              <a:buChar char="q"/>
            </a:pPr>
            <a:r>
              <a:rPr lang="en-US" dirty="0" smtClean="0"/>
              <a:t>Multiple Algorithm performance.</a:t>
            </a:r>
          </a:p>
          <a:p>
            <a:pPr>
              <a:buFont typeface="Wingdings" pitchFamily="2" charset="2"/>
              <a:buChar char="q"/>
            </a:pPr>
            <a:endParaRPr lang="en-US" b="1" dirty="0" smtClean="0"/>
          </a:p>
          <a:p>
            <a:pPr>
              <a:buFont typeface="Wingdings" pitchFamily="2" charset="2"/>
              <a:buChar char="q"/>
            </a:pPr>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Module Description</a:t>
            </a:r>
            <a:endParaRPr lang="en-US" dirty="0"/>
          </a:p>
        </p:txBody>
      </p:sp>
      <p:sp>
        <p:nvSpPr>
          <p:cNvPr id="3" name="Content Placeholder 2"/>
          <p:cNvSpPr>
            <a:spLocks noGrp="1"/>
          </p:cNvSpPr>
          <p:nvPr>
            <p:ph idx="1"/>
          </p:nvPr>
        </p:nvSpPr>
        <p:spPr/>
        <p:txBody>
          <a:bodyPr/>
          <a:lstStyle/>
          <a:p>
            <a:pPr>
              <a:buNone/>
            </a:pPr>
            <a:r>
              <a:rPr lang="en-US" b="1" dirty="0" smtClean="0"/>
              <a:t>Combine Data</a:t>
            </a:r>
          </a:p>
          <a:p>
            <a:pPr>
              <a:buFont typeface="Wingdings" pitchFamily="2" charset="2"/>
              <a:buChar char="q"/>
            </a:pPr>
            <a:r>
              <a:rPr lang="en-US" dirty="0" smtClean="0"/>
              <a:t>Combine all data models.</a:t>
            </a:r>
          </a:p>
          <a:p>
            <a:pPr>
              <a:buFont typeface="Wingdings" pitchFamily="2" charset="2"/>
              <a:buChar char="q"/>
            </a:pPr>
            <a:r>
              <a:rPr lang="en-US" dirty="0" smtClean="0"/>
              <a:t>Choose Best Model.</a:t>
            </a:r>
          </a:p>
          <a:p>
            <a:pPr>
              <a:buNone/>
            </a:pPr>
            <a:r>
              <a:rPr lang="en-US" b="1" dirty="0" smtClean="0"/>
              <a:t>Final Prediction</a:t>
            </a:r>
          </a:p>
          <a:p>
            <a:pPr>
              <a:buFont typeface="Wingdings" pitchFamily="2" charset="2"/>
              <a:buChar char="q"/>
            </a:pPr>
            <a:r>
              <a:rPr lang="en-US" dirty="0" smtClean="0"/>
              <a:t>Classify into two categories  that is either depressed or not depressed.</a:t>
            </a:r>
          </a:p>
          <a:p>
            <a:pPr>
              <a:buFont typeface="Wingdings" pitchFamily="2" charset="2"/>
              <a:buChar char="q"/>
            </a:pPr>
            <a:r>
              <a:rPr lang="en-US" dirty="0" smtClean="0"/>
              <a:t>Plotting final prediction</a:t>
            </a:r>
          </a:p>
          <a:p>
            <a:pPr>
              <a:buFont typeface="Wingdings" pitchFamily="2" charset="2"/>
              <a:buChar char="q"/>
            </a:pPr>
            <a:endParaRPr lang="en-US" b="1" dirty="0" smtClean="0"/>
          </a:p>
          <a:p>
            <a:pPr>
              <a:buFont typeface="Wingdings" pitchFamily="2" charset="2"/>
              <a:buChar char="q"/>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latin typeface="Book Antiqua" pitchFamily="18" charset="0"/>
              </a:rPr>
              <a:t>Algorithms</a:t>
            </a:r>
            <a:endParaRPr lang="en-US" b="1" u="sng" dirty="0">
              <a:latin typeface="Arial Black" pitchFamily="34" charset="0"/>
            </a:endParaRPr>
          </a:p>
        </p:txBody>
      </p:sp>
      <p:pic>
        <p:nvPicPr>
          <p:cNvPr id="4" name="Content Placeholder 3" descr="linear-regression-in-machine-learning.png"/>
          <p:cNvPicPr>
            <a:picLocks noGrp="1" noChangeAspect="1"/>
          </p:cNvPicPr>
          <p:nvPr>
            <p:ph idx="1"/>
          </p:nvPr>
        </p:nvPicPr>
        <p:blipFill>
          <a:blip r:embed="rId2" cstate="print"/>
          <a:stretch>
            <a:fillRect/>
          </a:stretch>
        </p:blipFill>
        <p:spPr>
          <a:xfrm>
            <a:off x="323528" y="2204864"/>
            <a:ext cx="3523426" cy="2376264"/>
          </a:xfrm>
        </p:spPr>
      </p:pic>
      <p:pic>
        <p:nvPicPr>
          <p:cNvPr id="8" name="Picture 7" descr="logist2.jpg"/>
          <p:cNvPicPr>
            <a:picLocks noChangeAspect="1"/>
          </p:cNvPicPr>
          <p:nvPr/>
        </p:nvPicPr>
        <p:blipFill>
          <a:blip r:embed="rId3" cstate="print"/>
          <a:stretch>
            <a:fillRect/>
          </a:stretch>
        </p:blipFill>
        <p:spPr>
          <a:xfrm>
            <a:off x="4355976" y="1988840"/>
            <a:ext cx="4248472" cy="2595700"/>
          </a:xfrm>
          <a:prstGeom prst="rect">
            <a:avLst/>
          </a:prstGeom>
        </p:spPr>
      </p:pic>
      <p:sp>
        <p:nvSpPr>
          <p:cNvPr id="9" name="TextBox 8"/>
          <p:cNvSpPr txBox="1"/>
          <p:nvPr/>
        </p:nvSpPr>
        <p:spPr>
          <a:xfrm>
            <a:off x="539552" y="4869160"/>
            <a:ext cx="4176464" cy="523220"/>
          </a:xfrm>
          <a:prstGeom prst="rect">
            <a:avLst/>
          </a:prstGeom>
          <a:noFill/>
        </p:spPr>
        <p:txBody>
          <a:bodyPr wrap="square" rtlCol="0">
            <a:spAutoFit/>
          </a:bodyPr>
          <a:lstStyle/>
          <a:p>
            <a:r>
              <a:rPr lang="en-US" sz="2800" dirty="0" smtClean="0">
                <a:solidFill>
                  <a:schemeClr val="tx2">
                    <a:lumMod val="50000"/>
                  </a:schemeClr>
                </a:solidFill>
                <a:latin typeface="Segoe UI Black" pitchFamily="34" charset="0"/>
                <a:ea typeface="Segoe UI Black" pitchFamily="34" charset="0"/>
              </a:rPr>
              <a:t>Linear Regression</a:t>
            </a:r>
            <a:endParaRPr lang="en-US" sz="2800" dirty="0">
              <a:solidFill>
                <a:schemeClr val="tx2">
                  <a:lumMod val="50000"/>
                </a:schemeClr>
              </a:solidFill>
              <a:latin typeface="Segoe UI Black" pitchFamily="34" charset="0"/>
              <a:ea typeface="Segoe UI Black" pitchFamily="34" charset="0"/>
            </a:endParaRPr>
          </a:p>
        </p:txBody>
      </p:sp>
      <p:sp>
        <p:nvSpPr>
          <p:cNvPr id="11" name="TextBox 10"/>
          <p:cNvSpPr txBox="1"/>
          <p:nvPr/>
        </p:nvSpPr>
        <p:spPr>
          <a:xfrm>
            <a:off x="4788024" y="4869160"/>
            <a:ext cx="4968552" cy="523220"/>
          </a:xfrm>
          <a:prstGeom prst="rect">
            <a:avLst/>
          </a:prstGeom>
          <a:noFill/>
        </p:spPr>
        <p:txBody>
          <a:bodyPr wrap="square" rtlCol="0">
            <a:spAutoFit/>
          </a:bodyPr>
          <a:lstStyle/>
          <a:p>
            <a:r>
              <a:rPr lang="en-US" sz="2800" dirty="0" smtClean="0">
                <a:solidFill>
                  <a:schemeClr val="tx2">
                    <a:lumMod val="50000"/>
                  </a:schemeClr>
                </a:solidFill>
                <a:latin typeface="Segoe UI Black" pitchFamily="34" charset="0"/>
                <a:ea typeface="Segoe UI Black" pitchFamily="34" charset="0"/>
              </a:rPr>
              <a:t>Logistical Regression</a:t>
            </a:r>
            <a:endParaRPr lang="en-US" sz="2800" dirty="0">
              <a:solidFill>
                <a:schemeClr val="tx2">
                  <a:lumMod val="50000"/>
                </a:schemeClr>
              </a:solidFill>
              <a:latin typeface="Segoe UI Black" pitchFamily="34" charset="0"/>
              <a:ea typeface="Segoe UI Black"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latin typeface="Book Antiqua" pitchFamily="18" charset="0"/>
              </a:rPr>
              <a:t>Algorithms</a:t>
            </a:r>
            <a:endParaRPr lang="en-US" dirty="0"/>
          </a:p>
        </p:txBody>
      </p:sp>
      <p:pic>
        <p:nvPicPr>
          <p:cNvPr id="4" name="Content Placeholder 3" descr="decision-tree.png"/>
          <p:cNvPicPr>
            <a:picLocks noGrp="1" noChangeAspect="1"/>
          </p:cNvPicPr>
          <p:nvPr>
            <p:ph idx="1"/>
          </p:nvPr>
        </p:nvPicPr>
        <p:blipFill>
          <a:blip r:embed="rId2" cstate="print"/>
          <a:stretch>
            <a:fillRect/>
          </a:stretch>
        </p:blipFill>
        <p:spPr>
          <a:xfrm>
            <a:off x="611560" y="2060848"/>
            <a:ext cx="3096344" cy="2712046"/>
          </a:xfrm>
          <a:prstGeom prst="rect">
            <a:avLst/>
          </a:prstGeom>
        </p:spPr>
      </p:pic>
      <p:pic>
        <p:nvPicPr>
          <p:cNvPr id="5" name="Picture 4" descr="support-vector-machine-algorithm.png"/>
          <p:cNvPicPr>
            <a:picLocks noChangeAspect="1"/>
          </p:cNvPicPr>
          <p:nvPr/>
        </p:nvPicPr>
        <p:blipFill>
          <a:blip r:embed="rId3" cstate="print"/>
          <a:stretch>
            <a:fillRect/>
          </a:stretch>
        </p:blipFill>
        <p:spPr>
          <a:xfrm>
            <a:off x="4499992" y="2060848"/>
            <a:ext cx="4104457" cy="2736304"/>
          </a:xfrm>
          <a:prstGeom prst="rect">
            <a:avLst/>
          </a:prstGeom>
        </p:spPr>
      </p:pic>
      <p:sp>
        <p:nvSpPr>
          <p:cNvPr id="6" name="TextBox 5"/>
          <p:cNvSpPr txBox="1"/>
          <p:nvPr/>
        </p:nvSpPr>
        <p:spPr>
          <a:xfrm>
            <a:off x="827584" y="5229200"/>
            <a:ext cx="3240360" cy="523220"/>
          </a:xfrm>
          <a:prstGeom prst="rect">
            <a:avLst/>
          </a:prstGeom>
          <a:noFill/>
        </p:spPr>
        <p:txBody>
          <a:bodyPr wrap="square" rtlCol="0">
            <a:spAutoFit/>
          </a:bodyPr>
          <a:lstStyle/>
          <a:p>
            <a:r>
              <a:rPr lang="en-US" sz="2800" dirty="0" smtClean="0">
                <a:solidFill>
                  <a:schemeClr val="tx2">
                    <a:lumMod val="50000"/>
                  </a:schemeClr>
                </a:solidFill>
                <a:latin typeface="Segoe UI Black" pitchFamily="34" charset="0"/>
                <a:ea typeface="Segoe UI Black" pitchFamily="34" charset="0"/>
              </a:rPr>
              <a:t>Decision Tree</a:t>
            </a:r>
            <a:endParaRPr lang="en-US" sz="2800" dirty="0">
              <a:solidFill>
                <a:schemeClr val="tx2">
                  <a:lumMod val="50000"/>
                </a:schemeClr>
              </a:solidFill>
              <a:latin typeface="Segoe UI Black" pitchFamily="34" charset="0"/>
              <a:ea typeface="Segoe UI Black" pitchFamily="34" charset="0"/>
            </a:endParaRPr>
          </a:p>
        </p:txBody>
      </p:sp>
      <p:sp>
        <p:nvSpPr>
          <p:cNvPr id="7" name="TextBox 6"/>
          <p:cNvSpPr txBox="1"/>
          <p:nvPr/>
        </p:nvSpPr>
        <p:spPr>
          <a:xfrm>
            <a:off x="6191672" y="5229200"/>
            <a:ext cx="2952328" cy="523220"/>
          </a:xfrm>
          <a:prstGeom prst="rect">
            <a:avLst/>
          </a:prstGeom>
          <a:noFill/>
        </p:spPr>
        <p:txBody>
          <a:bodyPr wrap="square" rtlCol="0">
            <a:spAutoFit/>
          </a:bodyPr>
          <a:lstStyle/>
          <a:p>
            <a:r>
              <a:rPr lang="en-US" sz="2800" dirty="0" smtClean="0">
                <a:solidFill>
                  <a:schemeClr val="accent1">
                    <a:lumMod val="50000"/>
                  </a:schemeClr>
                </a:solidFill>
                <a:latin typeface="Segoe UI Black" pitchFamily="34" charset="0"/>
                <a:ea typeface="Segoe UI Black" pitchFamily="34" charset="0"/>
              </a:rPr>
              <a:t>SVM</a:t>
            </a:r>
            <a:endParaRPr lang="en-US" sz="2800" dirty="0">
              <a:solidFill>
                <a:schemeClr val="accent1">
                  <a:lumMod val="50000"/>
                </a:schemeClr>
              </a:solidFill>
              <a:latin typeface="Segoe UI Black" pitchFamily="34" charset="0"/>
              <a:ea typeface="Segoe UI Black"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20688"/>
          </a:xfrm>
        </p:spPr>
        <p:txBody>
          <a:bodyPr>
            <a:normAutofit fontScale="90000"/>
          </a:bodyPr>
          <a:lstStyle/>
          <a:p>
            <a:r>
              <a:rPr lang="en-US" b="1" u="sng" dirty="0" smtClean="0">
                <a:latin typeface="Book Antiqua" pitchFamily="18" charset="0"/>
              </a:rPr>
              <a:t>UML Diagrams</a:t>
            </a:r>
            <a:endParaRPr lang="en-US" dirty="0"/>
          </a:p>
        </p:txBody>
      </p:sp>
      <p:sp>
        <p:nvSpPr>
          <p:cNvPr id="15" name="Oval 14"/>
          <p:cNvSpPr/>
          <p:nvPr/>
        </p:nvSpPr>
        <p:spPr>
          <a:xfrm>
            <a:off x="3347864" y="1124744"/>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Data Collection</a:t>
            </a:r>
            <a:endParaRPr lang="en-US" sz="1600" dirty="0"/>
          </a:p>
        </p:txBody>
      </p:sp>
      <p:sp>
        <p:nvSpPr>
          <p:cNvPr id="16" name="Oval 15"/>
          <p:cNvSpPr/>
          <p:nvPr/>
        </p:nvSpPr>
        <p:spPr>
          <a:xfrm>
            <a:off x="3275856" y="1772816"/>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Store Data</a:t>
            </a:r>
            <a:endParaRPr lang="en-US" sz="1600" dirty="0"/>
          </a:p>
        </p:txBody>
      </p:sp>
      <p:sp>
        <p:nvSpPr>
          <p:cNvPr id="17" name="Oval 16"/>
          <p:cNvSpPr/>
          <p:nvPr/>
        </p:nvSpPr>
        <p:spPr>
          <a:xfrm>
            <a:off x="3275856" y="3068960"/>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Split the list of Data</a:t>
            </a:r>
            <a:endParaRPr lang="en-US" sz="1600" dirty="0"/>
          </a:p>
        </p:txBody>
      </p:sp>
      <p:sp>
        <p:nvSpPr>
          <p:cNvPr id="18" name="Oval 17"/>
          <p:cNvSpPr/>
          <p:nvPr/>
        </p:nvSpPr>
        <p:spPr>
          <a:xfrm>
            <a:off x="3275856" y="2420888"/>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Train &amp; Test Data</a:t>
            </a:r>
            <a:endParaRPr lang="en-US" sz="1600" dirty="0"/>
          </a:p>
        </p:txBody>
      </p:sp>
      <p:sp>
        <p:nvSpPr>
          <p:cNvPr id="19" name="Oval 18"/>
          <p:cNvSpPr/>
          <p:nvPr/>
        </p:nvSpPr>
        <p:spPr>
          <a:xfrm>
            <a:off x="3275856" y="3717032"/>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Modeling Preparation</a:t>
            </a:r>
          </a:p>
        </p:txBody>
      </p:sp>
      <p:sp>
        <p:nvSpPr>
          <p:cNvPr id="20" name="Oval 19"/>
          <p:cNvSpPr/>
          <p:nvPr/>
        </p:nvSpPr>
        <p:spPr>
          <a:xfrm>
            <a:off x="3203848" y="4797152"/>
            <a:ext cx="1872208" cy="648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Combine processing Data</a:t>
            </a:r>
            <a:endParaRPr lang="en-US" sz="1400" dirty="0"/>
          </a:p>
        </p:txBody>
      </p:sp>
      <p:sp>
        <p:nvSpPr>
          <p:cNvPr id="21" name="Oval 20"/>
          <p:cNvSpPr/>
          <p:nvPr/>
        </p:nvSpPr>
        <p:spPr>
          <a:xfrm>
            <a:off x="3203848" y="5445224"/>
            <a:ext cx="1872208"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Predicting Best Model</a:t>
            </a:r>
            <a:endParaRPr lang="en-US" sz="1400" dirty="0"/>
          </a:p>
        </p:txBody>
      </p:sp>
      <p:sp>
        <p:nvSpPr>
          <p:cNvPr id="22" name="Oval 21"/>
          <p:cNvSpPr/>
          <p:nvPr/>
        </p:nvSpPr>
        <p:spPr>
          <a:xfrm>
            <a:off x="3347864" y="6093296"/>
            <a:ext cx="1656184"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Result</a:t>
            </a:r>
            <a:endParaRPr lang="en-US" dirty="0"/>
          </a:p>
        </p:txBody>
      </p:sp>
      <p:sp>
        <p:nvSpPr>
          <p:cNvPr id="1026" name="AutoShape 2" descr="Use Case Diagram Explained | EdrawMax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Use Case Diagram Explained | EdrawMax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Use Case Diagram Explained | EdrawMax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Actor Icon #234356 - Free Icons Library"/>
          <p:cNvPicPr>
            <a:picLocks noChangeAspect="1" noChangeArrowheads="1"/>
          </p:cNvPicPr>
          <p:nvPr/>
        </p:nvPicPr>
        <p:blipFill>
          <a:blip r:embed="rId2" cstate="print"/>
          <a:srcRect/>
          <a:stretch>
            <a:fillRect/>
          </a:stretch>
        </p:blipFill>
        <p:spPr bwMode="auto">
          <a:xfrm>
            <a:off x="251520" y="2996952"/>
            <a:ext cx="936104" cy="936104"/>
          </a:xfrm>
          <a:prstGeom prst="rect">
            <a:avLst/>
          </a:prstGeom>
          <a:noFill/>
        </p:spPr>
      </p:pic>
      <p:pic>
        <p:nvPicPr>
          <p:cNvPr id="1034" name="Picture 10" descr="Actor Icon #234356 - Free Icons Library"/>
          <p:cNvPicPr>
            <a:picLocks noChangeAspect="1" noChangeArrowheads="1"/>
          </p:cNvPicPr>
          <p:nvPr/>
        </p:nvPicPr>
        <p:blipFill>
          <a:blip r:embed="rId2" cstate="print"/>
          <a:srcRect/>
          <a:stretch>
            <a:fillRect/>
          </a:stretch>
        </p:blipFill>
        <p:spPr bwMode="auto">
          <a:xfrm>
            <a:off x="8172400" y="3140968"/>
            <a:ext cx="792088" cy="792088"/>
          </a:xfrm>
          <a:prstGeom prst="rect">
            <a:avLst/>
          </a:prstGeom>
          <a:noFill/>
        </p:spPr>
      </p:pic>
      <p:cxnSp>
        <p:nvCxnSpPr>
          <p:cNvPr id="31" name="Straight Connector 30"/>
          <p:cNvCxnSpPr/>
          <p:nvPr/>
        </p:nvCxnSpPr>
        <p:spPr>
          <a:xfrm flipV="1">
            <a:off x="899592" y="1412776"/>
            <a:ext cx="2376264"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71600" y="2060848"/>
            <a:ext cx="2232248"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20072" y="2708920"/>
            <a:ext cx="316835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43608" y="3861048"/>
            <a:ext cx="2160240" cy="2376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76056" y="3789040"/>
            <a:ext cx="3312368" cy="2520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220072" y="3645024"/>
            <a:ext cx="2952328"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034" idx="1"/>
          </p:cNvCxnSpPr>
          <p:nvPr/>
        </p:nvCxnSpPr>
        <p:spPr>
          <a:xfrm flipV="1">
            <a:off x="5292080" y="3537012"/>
            <a:ext cx="2880320" cy="9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20072" y="3284984"/>
            <a:ext cx="309634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292080" y="3501008"/>
            <a:ext cx="2736304"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95536" y="3933056"/>
            <a:ext cx="864096" cy="369332"/>
          </a:xfrm>
          <a:prstGeom prst="rect">
            <a:avLst/>
          </a:prstGeom>
          <a:noFill/>
        </p:spPr>
        <p:txBody>
          <a:bodyPr wrap="square" rtlCol="0">
            <a:spAutoFit/>
          </a:bodyPr>
          <a:lstStyle/>
          <a:p>
            <a:r>
              <a:rPr lang="en-US" b="1" dirty="0" smtClean="0"/>
              <a:t>Actor</a:t>
            </a:r>
            <a:endParaRPr lang="en-US" b="1" dirty="0"/>
          </a:p>
        </p:txBody>
      </p:sp>
      <p:sp>
        <p:nvSpPr>
          <p:cNvPr id="61" name="TextBox 60"/>
          <p:cNvSpPr txBox="1"/>
          <p:nvPr/>
        </p:nvSpPr>
        <p:spPr>
          <a:xfrm>
            <a:off x="0" y="620688"/>
            <a:ext cx="3888432" cy="584775"/>
          </a:xfrm>
          <a:prstGeom prst="rect">
            <a:avLst/>
          </a:prstGeom>
          <a:noFill/>
        </p:spPr>
        <p:txBody>
          <a:bodyPr wrap="square" rtlCol="0">
            <a:spAutoFit/>
          </a:bodyPr>
          <a:lstStyle/>
          <a:p>
            <a:r>
              <a:rPr lang="en-US" sz="3200" b="1" dirty="0" smtClean="0">
                <a:latin typeface="Berlin Sans FB Demi" pitchFamily="34" charset="0"/>
              </a:rPr>
              <a:t>Use Case Diagram</a:t>
            </a:r>
            <a:endParaRPr lang="en-US" sz="3200" b="1" dirty="0">
              <a:latin typeface="Berlin Sans FB Demi" pitchFamily="34" charset="0"/>
            </a:endParaRPr>
          </a:p>
        </p:txBody>
      </p:sp>
      <p:sp>
        <p:nvSpPr>
          <p:cNvPr id="28" name="Oval 27"/>
          <p:cNvSpPr/>
          <p:nvPr/>
        </p:nvSpPr>
        <p:spPr>
          <a:xfrm>
            <a:off x="3347864" y="4293096"/>
            <a:ext cx="180020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Apply Algorithms</a:t>
            </a:r>
            <a:endParaRPr lang="en-US" sz="1600" dirty="0"/>
          </a:p>
        </p:txBody>
      </p:sp>
      <p:cxnSp>
        <p:nvCxnSpPr>
          <p:cNvPr id="30" name="Straight Connector 29"/>
          <p:cNvCxnSpPr/>
          <p:nvPr/>
        </p:nvCxnSpPr>
        <p:spPr>
          <a:xfrm flipH="1">
            <a:off x="5220072" y="3789040"/>
            <a:ext cx="2952328" cy="18722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atin typeface="Berlin Sans FB Demi" pitchFamily="34" charset="0"/>
              </a:rPr>
              <a:t>Sequence Diagram</a:t>
            </a:r>
            <a:br>
              <a:rPr lang="en-US" b="1" dirty="0" smtClean="0">
                <a:latin typeface="Berlin Sans FB Demi" pitchFamily="34" charset="0"/>
              </a:rPr>
            </a:br>
            <a:endParaRPr lang="en-US" dirty="0"/>
          </a:p>
        </p:txBody>
      </p:sp>
      <p:sp>
        <p:nvSpPr>
          <p:cNvPr id="3" name="Rectangle 2"/>
          <p:cNvSpPr/>
          <p:nvPr/>
        </p:nvSpPr>
        <p:spPr>
          <a:xfrm>
            <a:off x="323528" y="1052736"/>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User</a:t>
            </a:r>
            <a:endParaRPr lang="en-US" u="sng" dirty="0"/>
          </a:p>
        </p:txBody>
      </p:sp>
      <p:sp>
        <p:nvSpPr>
          <p:cNvPr id="5" name="Rectangle 4"/>
          <p:cNvSpPr/>
          <p:nvPr/>
        </p:nvSpPr>
        <p:spPr>
          <a:xfrm>
            <a:off x="1691680" y="1052736"/>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Patient</a:t>
            </a:r>
            <a:endParaRPr lang="en-US" u="sng" dirty="0"/>
          </a:p>
        </p:txBody>
      </p:sp>
      <p:sp>
        <p:nvSpPr>
          <p:cNvPr id="6" name="Rectangle 5"/>
          <p:cNvSpPr/>
          <p:nvPr/>
        </p:nvSpPr>
        <p:spPr>
          <a:xfrm>
            <a:off x="3131840" y="1052736"/>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Dataset</a:t>
            </a:r>
            <a:endParaRPr lang="en-US" u="sng" dirty="0"/>
          </a:p>
        </p:txBody>
      </p:sp>
      <p:sp>
        <p:nvSpPr>
          <p:cNvPr id="7" name="Rectangle 6"/>
          <p:cNvSpPr/>
          <p:nvPr/>
        </p:nvSpPr>
        <p:spPr>
          <a:xfrm>
            <a:off x="4499992" y="105273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Processing</a:t>
            </a:r>
            <a:endParaRPr lang="en-US" u="sng" dirty="0"/>
          </a:p>
        </p:txBody>
      </p:sp>
      <p:sp>
        <p:nvSpPr>
          <p:cNvPr id="8" name="Rectangle 7"/>
          <p:cNvSpPr/>
          <p:nvPr/>
        </p:nvSpPr>
        <p:spPr>
          <a:xfrm>
            <a:off x="6084168" y="105273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Analysis</a:t>
            </a:r>
            <a:endParaRPr lang="en-US" u="sng" dirty="0"/>
          </a:p>
        </p:txBody>
      </p:sp>
      <p:sp>
        <p:nvSpPr>
          <p:cNvPr id="9" name="Rectangle 8"/>
          <p:cNvSpPr/>
          <p:nvPr/>
        </p:nvSpPr>
        <p:spPr>
          <a:xfrm>
            <a:off x="7596336" y="105273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Prediction</a:t>
            </a:r>
            <a:endParaRPr lang="en-US" u="sng" dirty="0"/>
          </a:p>
        </p:txBody>
      </p:sp>
      <p:pic>
        <p:nvPicPr>
          <p:cNvPr id="10" name="Picture 2" descr="Dot Line Png posted by Samantha Johnson"/>
          <p:cNvPicPr>
            <a:picLocks noChangeAspect="1" noChangeArrowheads="1"/>
          </p:cNvPicPr>
          <p:nvPr/>
        </p:nvPicPr>
        <p:blipFill>
          <a:blip r:embed="rId2" cstate="print"/>
          <a:srcRect/>
          <a:stretch>
            <a:fillRect/>
          </a:stretch>
        </p:blipFill>
        <p:spPr bwMode="auto">
          <a:xfrm rot="5400000">
            <a:off x="-1692696" y="3645024"/>
            <a:ext cx="5040560" cy="720080"/>
          </a:xfrm>
          <a:prstGeom prst="rect">
            <a:avLst/>
          </a:prstGeom>
          <a:noFill/>
        </p:spPr>
      </p:pic>
      <p:pic>
        <p:nvPicPr>
          <p:cNvPr id="11" name="Picture 2" descr="Dot Line Png posted by Samantha Johnson"/>
          <p:cNvPicPr>
            <a:picLocks noChangeAspect="1" noChangeArrowheads="1"/>
          </p:cNvPicPr>
          <p:nvPr/>
        </p:nvPicPr>
        <p:blipFill>
          <a:blip r:embed="rId2" cstate="print"/>
          <a:srcRect/>
          <a:stretch>
            <a:fillRect/>
          </a:stretch>
        </p:blipFill>
        <p:spPr bwMode="auto">
          <a:xfrm rot="5400000">
            <a:off x="-324544" y="3645024"/>
            <a:ext cx="5040560" cy="720080"/>
          </a:xfrm>
          <a:prstGeom prst="rect">
            <a:avLst/>
          </a:prstGeom>
          <a:noFill/>
        </p:spPr>
      </p:pic>
      <p:pic>
        <p:nvPicPr>
          <p:cNvPr id="12" name="Picture 2" descr="Dot Line Png posted by Samantha Johnson"/>
          <p:cNvPicPr>
            <a:picLocks noChangeAspect="1" noChangeArrowheads="1"/>
          </p:cNvPicPr>
          <p:nvPr/>
        </p:nvPicPr>
        <p:blipFill>
          <a:blip r:embed="rId2" cstate="print"/>
          <a:srcRect/>
          <a:stretch>
            <a:fillRect/>
          </a:stretch>
        </p:blipFill>
        <p:spPr bwMode="auto">
          <a:xfrm rot="5400000">
            <a:off x="1115616" y="3645024"/>
            <a:ext cx="5040560" cy="720080"/>
          </a:xfrm>
          <a:prstGeom prst="rect">
            <a:avLst/>
          </a:prstGeom>
          <a:noFill/>
        </p:spPr>
      </p:pic>
      <p:pic>
        <p:nvPicPr>
          <p:cNvPr id="13" name="Picture 2" descr="Dot Line Png posted by Samantha Johnson"/>
          <p:cNvPicPr>
            <a:picLocks noChangeAspect="1" noChangeArrowheads="1"/>
          </p:cNvPicPr>
          <p:nvPr/>
        </p:nvPicPr>
        <p:blipFill>
          <a:blip r:embed="rId2" cstate="print"/>
          <a:srcRect/>
          <a:stretch>
            <a:fillRect/>
          </a:stretch>
        </p:blipFill>
        <p:spPr bwMode="auto">
          <a:xfrm rot="5400000">
            <a:off x="2699792" y="3573016"/>
            <a:ext cx="4896544" cy="720080"/>
          </a:xfrm>
          <a:prstGeom prst="rect">
            <a:avLst/>
          </a:prstGeom>
          <a:noFill/>
        </p:spPr>
      </p:pic>
      <p:pic>
        <p:nvPicPr>
          <p:cNvPr id="14" name="Picture 2" descr="Dot Line Png posted by Samantha Johnson"/>
          <p:cNvPicPr>
            <a:picLocks noChangeAspect="1" noChangeArrowheads="1"/>
          </p:cNvPicPr>
          <p:nvPr/>
        </p:nvPicPr>
        <p:blipFill>
          <a:blip r:embed="rId2" cstate="print"/>
          <a:srcRect/>
          <a:stretch>
            <a:fillRect/>
          </a:stretch>
        </p:blipFill>
        <p:spPr bwMode="auto">
          <a:xfrm rot="5400000">
            <a:off x="4319972" y="3537012"/>
            <a:ext cx="4824536" cy="720080"/>
          </a:xfrm>
          <a:prstGeom prst="rect">
            <a:avLst/>
          </a:prstGeom>
          <a:noFill/>
        </p:spPr>
      </p:pic>
      <p:pic>
        <p:nvPicPr>
          <p:cNvPr id="15" name="Picture 2" descr="Dot Line Png posted by Samantha Johnson"/>
          <p:cNvPicPr>
            <a:picLocks noChangeAspect="1" noChangeArrowheads="1"/>
          </p:cNvPicPr>
          <p:nvPr/>
        </p:nvPicPr>
        <p:blipFill>
          <a:blip r:embed="rId2" cstate="print"/>
          <a:srcRect/>
          <a:stretch>
            <a:fillRect/>
          </a:stretch>
        </p:blipFill>
        <p:spPr bwMode="auto">
          <a:xfrm rot="5400000">
            <a:off x="5760132" y="3537012"/>
            <a:ext cx="4824536" cy="720080"/>
          </a:xfrm>
          <a:prstGeom prst="rect">
            <a:avLst/>
          </a:prstGeom>
          <a:noFill/>
        </p:spPr>
      </p:pic>
      <p:cxnSp>
        <p:nvCxnSpPr>
          <p:cNvPr id="17" name="Straight Arrow Connector 16"/>
          <p:cNvCxnSpPr/>
          <p:nvPr/>
        </p:nvCxnSpPr>
        <p:spPr>
          <a:xfrm>
            <a:off x="1043608" y="184482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15616" y="1844824"/>
            <a:ext cx="1152128" cy="523220"/>
          </a:xfrm>
          <a:prstGeom prst="rect">
            <a:avLst/>
          </a:prstGeom>
          <a:noFill/>
        </p:spPr>
        <p:txBody>
          <a:bodyPr wrap="square" rtlCol="0">
            <a:spAutoFit/>
          </a:bodyPr>
          <a:lstStyle/>
          <a:p>
            <a:r>
              <a:rPr lang="en-US" sz="1400" dirty="0" smtClean="0"/>
              <a:t>1.Collection Data</a:t>
            </a:r>
            <a:endParaRPr lang="en-US" sz="1400" dirty="0"/>
          </a:p>
        </p:txBody>
      </p:sp>
      <p:sp>
        <p:nvSpPr>
          <p:cNvPr id="19" name="Rectangle 18"/>
          <p:cNvSpPr/>
          <p:nvPr/>
        </p:nvSpPr>
        <p:spPr>
          <a:xfrm>
            <a:off x="2195736" y="1700808"/>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1" name="Straight Arrow Connector 20"/>
          <p:cNvCxnSpPr/>
          <p:nvPr/>
        </p:nvCxnSpPr>
        <p:spPr>
          <a:xfrm>
            <a:off x="2555776" y="1916832"/>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55776" y="1988840"/>
            <a:ext cx="1512168" cy="307777"/>
          </a:xfrm>
          <a:prstGeom prst="rect">
            <a:avLst/>
          </a:prstGeom>
          <a:noFill/>
        </p:spPr>
        <p:txBody>
          <a:bodyPr wrap="square" rtlCol="0">
            <a:spAutoFit/>
          </a:bodyPr>
          <a:lstStyle/>
          <a:p>
            <a:r>
              <a:rPr lang="en-US" sz="1400" dirty="0" smtClean="0"/>
              <a:t>2.Store Data</a:t>
            </a:r>
            <a:endParaRPr lang="en-US" sz="1400" dirty="0"/>
          </a:p>
        </p:txBody>
      </p:sp>
      <p:sp>
        <p:nvSpPr>
          <p:cNvPr id="24" name="Rectangle 23"/>
          <p:cNvSpPr/>
          <p:nvPr/>
        </p:nvSpPr>
        <p:spPr>
          <a:xfrm>
            <a:off x="3635896" y="1772816"/>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traight Connector 25"/>
          <p:cNvCxnSpPr/>
          <p:nvPr/>
        </p:nvCxnSpPr>
        <p:spPr>
          <a:xfrm>
            <a:off x="3923928" y="191683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39952" y="1916832"/>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923928" y="314096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39952" y="2276872"/>
            <a:ext cx="1080120" cy="523220"/>
          </a:xfrm>
          <a:prstGeom prst="rect">
            <a:avLst/>
          </a:prstGeom>
          <a:noFill/>
        </p:spPr>
        <p:txBody>
          <a:bodyPr wrap="square" rtlCol="0">
            <a:spAutoFit/>
          </a:bodyPr>
          <a:lstStyle/>
          <a:p>
            <a:r>
              <a:rPr lang="en-US" sz="1400" dirty="0" smtClean="0"/>
              <a:t>3.Train &amp; Test</a:t>
            </a:r>
            <a:endParaRPr lang="en-US" sz="1400" dirty="0"/>
          </a:p>
        </p:txBody>
      </p:sp>
      <p:cxnSp>
        <p:nvCxnSpPr>
          <p:cNvPr id="34" name="Straight Arrow Connector 33"/>
          <p:cNvCxnSpPr/>
          <p:nvPr/>
        </p:nvCxnSpPr>
        <p:spPr>
          <a:xfrm>
            <a:off x="3995936" y="3717032"/>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923928" y="3212976"/>
            <a:ext cx="1224136" cy="523220"/>
          </a:xfrm>
          <a:prstGeom prst="rect">
            <a:avLst/>
          </a:prstGeom>
          <a:noFill/>
        </p:spPr>
        <p:txBody>
          <a:bodyPr wrap="square" rtlCol="0">
            <a:spAutoFit/>
          </a:bodyPr>
          <a:lstStyle/>
          <a:p>
            <a:r>
              <a:rPr lang="en-US" sz="1400" dirty="0" smtClean="0"/>
              <a:t>4.Split </a:t>
            </a:r>
            <a:r>
              <a:rPr lang="en-US" sz="1400" dirty="0" smtClean="0"/>
              <a:t> list of </a:t>
            </a:r>
            <a:r>
              <a:rPr lang="en-US" sz="1400" dirty="0" smtClean="0"/>
              <a:t>data</a:t>
            </a:r>
            <a:endParaRPr lang="en-US" sz="1400" dirty="0"/>
          </a:p>
        </p:txBody>
      </p:sp>
      <p:sp>
        <p:nvSpPr>
          <p:cNvPr id="37" name="Rectangle 36"/>
          <p:cNvSpPr/>
          <p:nvPr/>
        </p:nvSpPr>
        <p:spPr>
          <a:xfrm>
            <a:off x="5148064" y="3356992"/>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TextBox 37"/>
          <p:cNvSpPr txBox="1"/>
          <p:nvPr/>
        </p:nvSpPr>
        <p:spPr>
          <a:xfrm>
            <a:off x="5292080" y="3356992"/>
            <a:ext cx="1728192" cy="523220"/>
          </a:xfrm>
          <a:prstGeom prst="rect">
            <a:avLst/>
          </a:prstGeom>
          <a:noFill/>
        </p:spPr>
        <p:txBody>
          <a:bodyPr wrap="square" rtlCol="0">
            <a:spAutoFit/>
          </a:bodyPr>
          <a:lstStyle/>
          <a:p>
            <a:r>
              <a:rPr lang="en-US" sz="1400" dirty="0" smtClean="0"/>
              <a:t>5.Modeling Preparation</a:t>
            </a:r>
            <a:endParaRPr lang="en-US" sz="1400" dirty="0"/>
          </a:p>
        </p:txBody>
      </p:sp>
      <p:sp>
        <p:nvSpPr>
          <p:cNvPr id="41" name="TextBox 40"/>
          <p:cNvSpPr txBox="1"/>
          <p:nvPr/>
        </p:nvSpPr>
        <p:spPr>
          <a:xfrm>
            <a:off x="7092280" y="3429000"/>
            <a:ext cx="1296144" cy="738664"/>
          </a:xfrm>
          <a:prstGeom prst="rect">
            <a:avLst/>
          </a:prstGeom>
          <a:noFill/>
        </p:spPr>
        <p:txBody>
          <a:bodyPr wrap="square" rtlCol="0">
            <a:spAutoFit/>
          </a:bodyPr>
          <a:lstStyle/>
          <a:p>
            <a:r>
              <a:rPr lang="en-US" sz="1400" dirty="0" smtClean="0"/>
              <a:t>6.Performing Algorithmic Operations</a:t>
            </a:r>
            <a:endParaRPr lang="en-US" sz="1400" dirty="0"/>
          </a:p>
        </p:txBody>
      </p:sp>
      <p:sp>
        <p:nvSpPr>
          <p:cNvPr id="42" name="Rectangle 41"/>
          <p:cNvSpPr/>
          <p:nvPr/>
        </p:nvSpPr>
        <p:spPr>
          <a:xfrm>
            <a:off x="6732240" y="3284984"/>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TextBox 42"/>
          <p:cNvSpPr txBox="1"/>
          <p:nvPr/>
        </p:nvSpPr>
        <p:spPr>
          <a:xfrm>
            <a:off x="7092280" y="4437112"/>
            <a:ext cx="1224136" cy="738664"/>
          </a:xfrm>
          <a:prstGeom prst="rect">
            <a:avLst/>
          </a:prstGeom>
          <a:noFill/>
        </p:spPr>
        <p:txBody>
          <a:bodyPr wrap="square" rtlCol="0">
            <a:spAutoFit/>
          </a:bodyPr>
          <a:lstStyle/>
          <a:p>
            <a:r>
              <a:rPr lang="en-US" sz="1400" dirty="0" smtClean="0"/>
              <a:t>7.Combining Processing Data</a:t>
            </a:r>
            <a:endParaRPr lang="en-US" sz="1400" dirty="0"/>
          </a:p>
        </p:txBody>
      </p:sp>
      <p:sp>
        <p:nvSpPr>
          <p:cNvPr id="44" name="Rectangle 43"/>
          <p:cNvSpPr/>
          <p:nvPr/>
        </p:nvSpPr>
        <p:spPr>
          <a:xfrm>
            <a:off x="8172400" y="4365104"/>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2" name="Straight Connector 51"/>
          <p:cNvCxnSpPr/>
          <p:nvPr/>
        </p:nvCxnSpPr>
        <p:spPr>
          <a:xfrm>
            <a:off x="8316416" y="4869160"/>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676456" y="4869160"/>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8388424" y="580526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436096" y="386104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8172400" y="5445224"/>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8244408" y="4221088"/>
            <a:ext cx="1152128" cy="461665"/>
          </a:xfrm>
          <a:prstGeom prst="rect">
            <a:avLst/>
          </a:prstGeom>
          <a:noFill/>
        </p:spPr>
        <p:txBody>
          <a:bodyPr wrap="square" rtlCol="0">
            <a:spAutoFit/>
          </a:bodyPr>
          <a:lstStyle/>
          <a:p>
            <a:r>
              <a:rPr lang="en-US" sz="1200" dirty="0" smtClean="0"/>
              <a:t>8.Predicting Best Model</a:t>
            </a:r>
            <a:endParaRPr lang="en-US" sz="1200" dirty="0"/>
          </a:p>
        </p:txBody>
      </p:sp>
      <p:cxnSp>
        <p:nvCxnSpPr>
          <p:cNvPr id="69" name="Straight Arrow Connector 68"/>
          <p:cNvCxnSpPr/>
          <p:nvPr/>
        </p:nvCxnSpPr>
        <p:spPr>
          <a:xfrm flipH="1">
            <a:off x="1043608" y="6093296"/>
            <a:ext cx="698477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71600" y="5733256"/>
            <a:ext cx="2952328" cy="369332"/>
          </a:xfrm>
          <a:prstGeom prst="rect">
            <a:avLst/>
          </a:prstGeom>
          <a:noFill/>
        </p:spPr>
        <p:txBody>
          <a:bodyPr wrap="square" rtlCol="0">
            <a:spAutoFit/>
          </a:bodyPr>
          <a:lstStyle/>
          <a:p>
            <a:r>
              <a:rPr lang="en-US" dirty="0" smtClean="0"/>
              <a:t>9.Visualizing Result</a:t>
            </a:r>
            <a:endParaRPr lang="en-US" dirty="0"/>
          </a:p>
        </p:txBody>
      </p:sp>
      <p:sp>
        <p:nvSpPr>
          <p:cNvPr id="75" name="Rectangle 74"/>
          <p:cNvSpPr/>
          <p:nvPr/>
        </p:nvSpPr>
        <p:spPr>
          <a:xfrm>
            <a:off x="6732240" y="4581128"/>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7" name="Straight Connector 76"/>
          <p:cNvCxnSpPr/>
          <p:nvPr/>
        </p:nvCxnSpPr>
        <p:spPr>
          <a:xfrm>
            <a:off x="6948264" y="364502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092280" y="3645024"/>
            <a:ext cx="0"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6948264" y="4725144"/>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3635896" y="3068960"/>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8" name="Straight Arrow Connector 87"/>
          <p:cNvCxnSpPr/>
          <p:nvPr/>
        </p:nvCxnSpPr>
        <p:spPr>
          <a:xfrm>
            <a:off x="7164288" y="5085184"/>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827584" y="5517232"/>
            <a:ext cx="14401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1412776"/>
            <a:ext cx="2952328" cy="25922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1043608" y="1556792"/>
            <a:ext cx="1152128" cy="369332"/>
          </a:xfrm>
          <a:prstGeom prst="rect">
            <a:avLst/>
          </a:prstGeom>
          <a:noFill/>
        </p:spPr>
        <p:txBody>
          <a:bodyPr wrap="square" rtlCol="0">
            <a:spAutoFit/>
          </a:bodyPr>
          <a:lstStyle/>
          <a:p>
            <a:r>
              <a:rPr lang="en-US" b="1" dirty="0" smtClean="0"/>
              <a:t>Collection</a:t>
            </a:r>
            <a:endParaRPr lang="en-US" b="1" dirty="0"/>
          </a:p>
        </p:txBody>
      </p:sp>
      <p:sp>
        <p:nvSpPr>
          <p:cNvPr id="7" name="TextBox 6"/>
          <p:cNvSpPr txBox="1"/>
          <p:nvPr/>
        </p:nvSpPr>
        <p:spPr>
          <a:xfrm>
            <a:off x="899592" y="2060848"/>
            <a:ext cx="1728192" cy="923330"/>
          </a:xfrm>
          <a:prstGeom prst="rect">
            <a:avLst/>
          </a:prstGeom>
          <a:noFill/>
        </p:spPr>
        <p:txBody>
          <a:bodyPr wrap="square" rtlCol="0">
            <a:spAutoFit/>
          </a:bodyPr>
          <a:lstStyle/>
          <a:p>
            <a:r>
              <a:rPr lang="en-US" dirty="0" smtClean="0"/>
              <a:t>+Collect data</a:t>
            </a:r>
          </a:p>
          <a:p>
            <a:r>
              <a:rPr lang="en-US" dirty="0" smtClean="0"/>
              <a:t>+Train Model</a:t>
            </a:r>
          </a:p>
          <a:p>
            <a:r>
              <a:rPr lang="en-US" dirty="0" smtClean="0"/>
              <a:t>+Split Data</a:t>
            </a:r>
            <a:endParaRPr lang="en-US" dirty="0"/>
          </a:p>
        </p:txBody>
      </p:sp>
      <p:sp>
        <p:nvSpPr>
          <p:cNvPr id="8" name="Rectangle 7"/>
          <p:cNvSpPr/>
          <p:nvPr/>
        </p:nvSpPr>
        <p:spPr>
          <a:xfrm>
            <a:off x="5940152" y="1268760"/>
            <a:ext cx="3024336" cy="2808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extBox 8"/>
          <p:cNvSpPr txBox="1"/>
          <p:nvPr/>
        </p:nvSpPr>
        <p:spPr>
          <a:xfrm>
            <a:off x="6948264" y="1412776"/>
            <a:ext cx="1584176" cy="369332"/>
          </a:xfrm>
          <a:prstGeom prst="rect">
            <a:avLst/>
          </a:prstGeom>
          <a:noFill/>
        </p:spPr>
        <p:txBody>
          <a:bodyPr wrap="square" rtlCol="0">
            <a:spAutoFit/>
          </a:bodyPr>
          <a:lstStyle/>
          <a:p>
            <a:r>
              <a:rPr lang="en-US" b="1" dirty="0" smtClean="0"/>
              <a:t>Analysis</a:t>
            </a:r>
            <a:endParaRPr lang="en-US" b="1" dirty="0"/>
          </a:p>
        </p:txBody>
      </p:sp>
      <p:sp>
        <p:nvSpPr>
          <p:cNvPr id="10" name="TextBox 9"/>
          <p:cNvSpPr txBox="1"/>
          <p:nvPr/>
        </p:nvSpPr>
        <p:spPr>
          <a:xfrm>
            <a:off x="6516216" y="1988840"/>
            <a:ext cx="2088232" cy="1477328"/>
          </a:xfrm>
          <a:prstGeom prst="rect">
            <a:avLst/>
          </a:prstGeom>
          <a:noFill/>
        </p:spPr>
        <p:txBody>
          <a:bodyPr wrap="square" rtlCol="0">
            <a:spAutoFit/>
          </a:bodyPr>
          <a:lstStyle/>
          <a:p>
            <a:r>
              <a:rPr lang="en-US" dirty="0" smtClean="0"/>
              <a:t>+Examination</a:t>
            </a:r>
          </a:p>
          <a:p>
            <a:r>
              <a:rPr lang="en-US" dirty="0" smtClean="0"/>
              <a:t>+Demographic Data</a:t>
            </a:r>
          </a:p>
          <a:p>
            <a:r>
              <a:rPr lang="en-US" dirty="0" smtClean="0"/>
              <a:t>+Medical </a:t>
            </a:r>
            <a:r>
              <a:rPr lang="en-US" dirty="0" smtClean="0"/>
              <a:t>Conditions</a:t>
            </a:r>
          </a:p>
          <a:p>
            <a:r>
              <a:rPr lang="en-US" dirty="0" smtClean="0"/>
              <a:t>+ML Algorithm</a:t>
            </a:r>
          </a:p>
          <a:p>
            <a:endParaRPr lang="en-US" dirty="0"/>
          </a:p>
        </p:txBody>
      </p:sp>
      <p:sp>
        <p:nvSpPr>
          <p:cNvPr id="11" name="Rectangle 10"/>
          <p:cNvSpPr/>
          <p:nvPr/>
        </p:nvSpPr>
        <p:spPr>
          <a:xfrm>
            <a:off x="3203848" y="4221088"/>
            <a:ext cx="2952328" cy="2420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TextBox 11"/>
          <p:cNvSpPr txBox="1"/>
          <p:nvPr/>
        </p:nvSpPr>
        <p:spPr>
          <a:xfrm>
            <a:off x="3995936" y="4437112"/>
            <a:ext cx="1800200" cy="369332"/>
          </a:xfrm>
          <a:prstGeom prst="rect">
            <a:avLst/>
          </a:prstGeom>
          <a:noFill/>
        </p:spPr>
        <p:txBody>
          <a:bodyPr wrap="square" rtlCol="0">
            <a:spAutoFit/>
          </a:bodyPr>
          <a:lstStyle/>
          <a:p>
            <a:r>
              <a:rPr lang="en-US" b="1" dirty="0" smtClean="0"/>
              <a:t>Prediction</a:t>
            </a:r>
            <a:endParaRPr lang="en-US" b="1" dirty="0"/>
          </a:p>
        </p:txBody>
      </p:sp>
      <p:sp>
        <p:nvSpPr>
          <p:cNvPr id="13" name="TextBox 12"/>
          <p:cNvSpPr txBox="1"/>
          <p:nvPr/>
        </p:nvSpPr>
        <p:spPr>
          <a:xfrm>
            <a:off x="3275856" y="4797152"/>
            <a:ext cx="3456384" cy="923330"/>
          </a:xfrm>
          <a:prstGeom prst="rect">
            <a:avLst/>
          </a:prstGeom>
          <a:noFill/>
        </p:spPr>
        <p:txBody>
          <a:bodyPr wrap="square" rtlCol="0">
            <a:spAutoFit/>
          </a:bodyPr>
          <a:lstStyle/>
          <a:p>
            <a:r>
              <a:rPr lang="en-US" dirty="0" smtClean="0"/>
              <a:t>+</a:t>
            </a:r>
            <a:r>
              <a:rPr lang="en-US" dirty="0" smtClean="0"/>
              <a:t>Plotting</a:t>
            </a:r>
          </a:p>
          <a:p>
            <a:r>
              <a:rPr lang="en-US" dirty="0" smtClean="0"/>
              <a:t>+Combine </a:t>
            </a:r>
            <a:r>
              <a:rPr lang="en-US" dirty="0" smtClean="0"/>
              <a:t>Processing Data</a:t>
            </a:r>
            <a:endParaRPr lang="en-US" dirty="0" smtClean="0"/>
          </a:p>
          <a:p>
            <a:r>
              <a:rPr lang="en-US" dirty="0" smtClean="0"/>
              <a:t>+Final Prediction</a:t>
            </a:r>
            <a:endParaRPr lang="en-US" dirty="0"/>
          </a:p>
        </p:txBody>
      </p:sp>
      <p:cxnSp>
        <p:nvCxnSpPr>
          <p:cNvPr id="15" name="Straight Arrow Connector 14"/>
          <p:cNvCxnSpPr/>
          <p:nvPr/>
        </p:nvCxnSpPr>
        <p:spPr>
          <a:xfrm flipH="1">
            <a:off x="6228184" y="4077072"/>
            <a:ext cx="86409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8" idx="1"/>
          </p:cNvCxnSpPr>
          <p:nvPr/>
        </p:nvCxnSpPr>
        <p:spPr>
          <a:xfrm flipV="1">
            <a:off x="3131840" y="2672916"/>
            <a:ext cx="2808312"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9512" y="1988840"/>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40152" y="1844824"/>
            <a:ext cx="30243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03848" y="4797152"/>
            <a:ext cx="295232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188640"/>
            <a:ext cx="3744416" cy="646331"/>
          </a:xfrm>
          <a:prstGeom prst="rect">
            <a:avLst/>
          </a:prstGeom>
        </p:spPr>
        <p:txBody>
          <a:bodyPr wrap="square">
            <a:spAutoFit/>
          </a:bodyPr>
          <a:lstStyle/>
          <a:p>
            <a:r>
              <a:rPr lang="en-US" sz="3600" b="1" dirty="0" smtClean="0">
                <a:latin typeface="Berlin Sans FB Demi" pitchFamily="34" charset="0"/>
              </a:rPr>
              <a:t>Class Diagram</a:t>
            </a:r>
            <a:endParaRPr lang="en-US" sz="3600" dirty="0"/>
          </a:p>
        </p:txBody>
      </p:sp>
      <p:cxnSp>
        <p:nvCxnSpPr>
          <p:cNvPr id="23" name="Straight Connector 22"/>
          <p:cNvCxnSpPr/>
          <p:nvPr/>
        </p:nvCxnSpPr>
        <p:spPr>
          <a:xfrm>
            <a:off x="179512" y="2924944"/>
            <a:ext cx="295232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71600" y="3140968"/>
            <a:ext cx="2448272" cy="646331"/>
          </a:xfrm>
          <a:prstGeom prst="rect">
            <a:avLst/>
          </a:prstGeom>
          <a:noFill/>
        </p:spPr>
        <p:txBody>
          <a:bodyPr wrap="square" rtlCol="0">
            <a:spAutoFit/>
          </a:bodyPr>
          <a:lstStyle/>
          <a:p>
            <a:r>
              <a:rPr lang="en-US" dirty="0" smtClean="0"/>
              <a:t>+load()</a:t>
            </a:r>
          </a:p>
          <a:p>
            <a:r>
              <a:rPr lang="en-US" dirty="0" smtClean="0"/>
              <a:t>+</a:t>
            </a:r>
            <a:r>
              <a:rPr lang="en-US" dirty="0" err="1" smtClean="0"/>
              <a:t>train_test_split</a:t>
            </a:r>
            <a:r>
              <a:rPr lang="en-US" dirty="0" smtClean="0"/>
              <a:t>()</a:t>
            </a:r>
            <a:endParaRPr lang="en-US" dirty="0"/>
          </a:p>
        </p:txBody>
      </p:sp>
      <p:cxnSp>
        <p:nvCxnSpPr>
          <p:cNvPr id="37" name="Straight Connector 36"/>
          <p:cNvCxnSpPr/>
          <p:nvPr/>
        </p:nvCxnSpPr>
        <p:spPr>
          <a:xfrm>
            <a:off x="5940152" y="3140968"/>
            <a:ext cx="3024336"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44208" y="3212976"/>
            <a:ext cx="2483768" cy="646331"/>
          </a:xfrm>
          <a:prstGeom prst="rect">
            <a:avLst/>
          </a:prstGeom>
          <a:noFill/>
        </p:spPr>
        <p:txBody>
          <a:bodyPr wrap="square" rtlCol="0">
            <a:spAutoFit/>
          </a:bodyPr>
          <a:lstStyle/>
          <a:p>
            <a:r>
              <a:rPr lang="en-US" dirty="0" smtClean="0"/>
              <a:t>+</a:t>
            </a:r>
            <a:r>
              <a:rPr lang="en-US" dirty="0" err="1" smtClean="0"/>
              <a:t>plotting_counts</a:t>
            </a:r>
            <a:r>
              <a:rPr lang="en-US" dirty="0" smtClean="0"/>
              <a:t>()</a:t>
            </a:r>
          </a:p>
          <a:p>
            <a:r>
              <a:rPr lang="en-US" dirty="0" smtClean="0"/>
              <a:t>+</a:t>
            </a:r>
            <a:r>
              <a:rPr lang="en-US" dirty="0" err="1" smtClean="0"/>
              <a:t>plotting_percentage</a:t>
            </a:r>
            <a:r>
              <a:rPr lang="en-US" dirty="0" smtClean="0"/>
              <a:t>()</a:t>
            </a:r>
            <a:endParaRPr lang="en-US" dirty="0"/>
          </a:p>
        </p:txBody>
      </p:sp>
      <p:sp>
        <p:nvSpPr>
          <p:cNvPr id="52" name="TextBox 51"/>
          <p:cNvSpPr txBox="1"/>
          <p:nvPr/>
        </p:nvSpPr>
        <p:spPr>
          <a:xfrm>
            <a:off x="3635896" y="5657671"/>
            <a:ext cx="1800200" cy="1200329"/>
          </a:xfrm>
          <a:prstGeom prst="rect">
            <a:avLst/>
          </a:prstGeom>
          <a:noFill/>
        </p:spPr>
        <p:txBody>
          <a:bodyPr wrap="square" rtlCol="0">
            <a:spAutoFit/>
          </a:bodyPr>
          <a:lstStyle/>
          <a:p>
            <a:r>
              <a:rPr lang="en-US" dirty="0" smtClean="0"/>
              <a:t>+plot()</a:t>
            </a:r>
          </a:p>
          <a:p>
            <a:r>
              <a:rPr lang="en-US" dirty="0" smtClean="0"/>
              <a:t>+</a:t>
            </a:r>
            <a:r>
              <a:rPr lang="en-US" dirty="0" err="1" smtClean="0"/>
              <a:t>concat</a:t>
            </a:r>
            <a:r>
              <a:rPr lang="en-US" dirty="0" smtClean="0"/>
              <a:t>()</a:t>
            </a:r>
          </a:p>
          <a:p>
            <a:r>
              <a:rPr lang="en-US" dirty="0" smtClean="0"/>
              <a:t>+predict()</a:t>
            </a:r>
          </a:p>
          <a:p>
            <a:endParaRPr lang="en-US" dirty="0"/>
          </a:p>
        </p:txBody>
      </p:sp>
      <p:cxnSp>
        <p:nvCxnSpPr>
          <p:cNvPr id="54" name="Straight Connector 53"/>
          <p:cNvCxnSpPr/>
          <p:nvPr/>
        </p:nvCxnSpPr>
        <p:spPr>
          <a:xfrm>
            <a:off x="3203848" y="5733256"/>
            <a:ext cx="295232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Contents</a:t>
            </a:r>
            <a:endParaRPr lang="en-US" u="sng" dirty="0">
              <a:latin typeface="Book Antiqua" pitchFamily="18" charset="0"/>
            </a:endParaRPr>
          </a:p>
        </p:txBody>
      </p:sp>
      <p:sp>
        <p:nvSpPr>
          <p:cNvPr id="3" name="Content Placeholder 2"/>
          <p:cNvSpPr>
            <a:spLocks noGrp="1"/>
          </p:cNvSpPr>
          <p:nvPr>
            <p:ph idx="1"/>
          </p:nvPr>
        </p:nvSpPr>
        <p:spPr/>
        <p:txBody>
          <a:bodyPr>
            <a:noAutofit/>
          </a:bodyPr>
          <a:lstStyle/>
          <a:p>
            <a:pPr>
              <a:buFont typeface="Wingdings" pitchFamily="2" charset="2"/>
              <a:buChar char="§"/>
            </a:pPr>
            <a:r>
              <a:rPr lang="en-US" sz="2400" dirty="0" smtClean="0">
                <a:latin typeface="Californian FB" pitchFamily="18" charset="0"/>
              </a:rPr>
              <a:t>Abstract Of The Project</a:t>
            </a:r>
          </a:p>
          <a:p>
            <a:pPr>
              <a:buFont typeface="Wingdings" pitchFamily="2" charset="2"/>
              <a:buChar char="§"/>
            </a:pPr>
            <a:r>
              <a:rPr lang="en-US" sz="2400" dirty="0" smtClean="0">
                <a:latin typeface="Californian FB" pitchFamily="18" charset="0"/>
              </a:rPr>
              <a:t>Existing System</a:t>
            </a:r>
          </a:p>
          <a:p>
            <a:pPr>
              <a:buFont typeface="Wingdings" pitchFamily="2" charset="2"/>
              <a:buChar char="§"/>
            </a:pPr>
            <a:r>
              <a:rPr lang="en-US" sz="2400" dirty="0" smtClean="0">
                <a:latin typeface="Californian FB" pitchFamily="18" charset="0"/>
              </a:rPr>
              <a:t>Con’s Of Existing System</a:t>
            </a:r>
          </a:p>
          <a:p>
            <a:pPr>
              <a:buFont typeface="Wingdings" pitchFamily="2" charset="2"/>
              <a:buChar char="§"/>
            </a:pPr>
            <a:r>
              <a:rPr lang="en-US" sz="2400" dirty="0" smtClean="0">
                <a:latin typeface="Californian FB" pitchFamily="18" charset="0"/>
              </a:rPr>
              <a:t>Proposed System</a:t>
            </a:r>
          </a:p>
          <a:p>
            <a:pPr>
              <a:buFont typeface="Wingdings" pitchFamily="2" charset="2"/>
              <a:buChar char="§"/>
            </a:pPr>
            <a:r>
              <a:rPr lang="en-US" sz="2400" dirty="0" smtClean="0">
                <a:latin typeface="Californian FB" pitchFamily="18" charset="0"/>
              </a:rPr>
              <a:t>Pro’s Of Proposed System</a:t>
            </a:r>
          </a:p>
          <a:p>
            <a:pPr>
              <a:buFont typeface="Wingdings" pitchFamily="2" charset="2"/>
              <a:buChar char="§"/>
            </a:pPr>
            <a:r>
              <a:rPr lang="en-US" sz="2400" dirty="0" smtClean="0">
                <a:latin typeface="Californian FB" pitchFamily="18" charset="0"/>
              </a:rPr>
              <a:t>Project’s – Aim</a:t>
            </a:r>
          </a:p>
          <a:p>
            <a:pPr>
              <a:buFont typeface="Wingdings" pitchFamily="2" charset="2"/>
              <a:buChar char="§"/>
            </a:pPr>
            <a:r>
              <a:rPr lang="en-US" sz="2400" dirty="0" smtClean="0">
                <a:latin typeface="Californian FB" pitchFamily="18" charset="0"/>
              </a:rPr>
              <a:t>Project’s – Scope</a:t>
            </a:r>
          </a:p>
          <a:p>
            <a:pPr>
              <a:buFont typeface="Wingdings" pitchFamily="2" charset="2"/>
              <a:buChar char="§"/>
            </a:pPr>
            <a:r>
              <a:rPr lang="en-US" sz="2400" dirty="0" smtClean="0">
                <a:latin typeface="Californian FB" pitchFamily="18" charset="0"/>
              </a:rPr>
              <a:t>Requirements</a:t>
            </a:r>
          </a:p>
          <a:p>
            <a:pPr>
              <a:buFont typeface="Wingdings" pitchFamily="2" charset="2"/>
              <a:buChar char="§"/>
            </a:pPr>
            <a:r>
              <a:rPr lang="en-US" sz="2400" dirty="0" smtClean="0">
                <a:latin typeface="Californian FB" pitchFamily="18" charset="0"/>
              </a:rPr>
              <a:t>Architecture</a:t>
            </a:r>
          </a:p>
          <a:p>
            <a:pPr>
              <a:buFont typeface="Wingdings" pitchFamily="2" charset="2"/>
              <a:buChar char="§"/>
            </a:pPr>
            <a:r>
              <a:rPr lang="en-US" sz="2400" dirty="0" smtClean="0">
                <a:latin typeface="Californian FB" pitchFamily="18" charset="0"/>
              </a:rPr>
              <a:t>Modules</a:t>
            </a:r>
          </a:p>
          <a:p>
            <a:pPr>
              <a:buFont typeface="Wingdings" pitchFamily="2" charset="2"/>
              <a:buChar char="§"/>
            </a:pPr>
            <a:r>
              <a:rPr lang="en-US" sz="2400" dirty="0" smtClean="0">
                <a:latin typeface="Californian FB" pitchFamily="18" charset="0"/>
              </a:rPr>
              <a:t>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432048"/>
          </a:xfrm>
        </p:spPr>
        <p:txBody>
          <a:bodyPr>
            <a:noAutofit/>
          </a:bodyPr>
          <a:lstStyle/>
          <a:p>
            <a:pPr algn="l"/>
            <a:r>
              <a:rPr lang="en-US" sz="3600" b="1" dirty="0" smtClean="0">
                <a:latin typeface="Berlin Sans FB Demi" pitchFamily="34" charset="0"/>
              </a:rPr>
              <a:t>Activity Diagram</a:t>
            </a:r>
            <a:endParaRPr lang="en-US" sz="3600" dirty="0"/>
          </a:p>
        </p:txBody>
      </p:sp>
      <p:sp>
        <p:nvSpPr>
          <p:cNvPr id="3" name="Flowchart: Connector 2"/>
          <p:cNvSpPr/>
          <p:nvPr/>
        </p:nvSpPr>
        <p:spPr>
          <a:xfrm>
            <a:off x="3635896" y="836712"/>
            <a:ext cx="432048" cy="3600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Flowchart: Terminator 4"/>
          <p:cNvSpPr/>
          <p:nvPr/>
        </p:nvSpPr>
        <p:spPr>
          <a:xfrm>
            <a:off x="2771800" y="1628800"/>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Collection of Data</a:t>
            </a:r>
            <a:endParaRPr lang="en-US" dirty="0"/>
          </a:p>
        </p:txBody>
      </p:sp>
      <p:cxnSp>
        <p:nvCxnSpPr>
          <p:cNvPr id="7" name="Straight Arrow Connector 6"/>
          <p:cNvCxnSpPr/>
          <p:nvPr/>
        </p:nvCxnSpPr>
        <p:spPr>
          <a:xfrm>
            <a:off x="3851920" y="206084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lowchart: Terminator 7"/>
          <p:cNvSpPr/>
          <p:nvPr/>
        </p:nvSpPr>
        <p:spPr>
          <a:xfrm>
            <a:off x="2771800" y="2492896"/>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Load Dataset</a:t>
            </a:r>
            <a:endParaRPr lang="en-US" dirty="0"/>
          </a:p>
        </p:txBody>
      </p:sp>
      <p:cxnSp>
        <p:nvCxnSpPr>
          <p:cNvPr id="10" name="Straight Arrow Connector 9"/>
          <p:cNvCxnSpPr>
            <a:stCxn id="8" idx="3"/>
          </p:cNvCxnSpPr>
          <p:nvPr/>
        </p:nvCxnSpPr>
        <p:spPr>
          <a:xfrm>
            <a:off x="4932040" y="2708920"/>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Terminator 10"/>
          <p:cNvSpPr/>
          <p:nvPr/>
        </p:nvSpPr>
        <p:spPr>
          <a:xfrm>
            <a:off x="5796136" y="2492896"/>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Training &amp; Testing</a:t>
            </a:r>
            <a:endParaRPr lang="en-US" dirty="0"/>
          </a:p>
        </p:txBody>
      </p:sp>
      <p:sp>
        <p:nvSpPr>
          <p:cNvPr id="12" name="Flowchart: Terminator 11"/>
          <p:cNvSpPr/>
          <p:nvPr/>
        </p:nvSpPr>
        <p:spPr>
          <a:xfrm>
            <a:off x="5868144" y="3356992"/>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Splitting</a:t>
            </a:r>
            <a:endParaRPr lang="en-US" dirty="0"/>
          </a:p>
        </p:txBody>
      </p:sp>
      <p:sp>
        <p:nvSpPr>
          <p:cNvPr id="13" name="Flowchart: Terminator 12"/>
          <p:cNvSpPr/>
          <p:nvPr/>
        </p:nvSpPr>
        <p:spPr>
          <a:xfrm>
            <a:off x="5868144" y="4149080"/>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Demographic Analysis</a:t>
            </a:r>
            <a:endParaRPr lang="en-US" dirty="0"/>
          </a:p>
        </p:txBody>
      </p:sp>
      <p:sp>
        <p:nvSpPr>
          <p:cNvPr id="14" name="Flowchart: Terminator 13"/>
          <p:cNvSpPr/>
          <p:nvPr/>
        </p:nvSpPr>
        <p:spPr>
          <a:xfrm>
            <a:off x="179512" y="4941168"/>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Visualization</a:t>
            </a:r>
            <a:endParaRPr lang="en-US" dirty="0"/>
          </a:p>
        </p:txBody>
      </p:sp>
      <p:sp>
        <p:nvSpPr>
          <p:cNvPr id="15" name="Flowchart: Terminator 14"/>
          <p:cNvSpPr/>
          <p:nvPr/>
        </p:nvSpPr>
        <p:spPr>
          <a:xfrm>
            <a:off x="6012160" y="4941168"/>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Health Condition Analysis</a:t>
            </a:r>
            <a:endParaRPr lang="en-US" dirty="0"/>
          </a:p>
        </p:txBody>
      </p:sp>
      <p:sp>
        <p:nvSpPr>
          <p:cNvPr id="16" name="Flowchart: Terminator 15"/>
          <p:cNvSpPr/>
          <p:nvPr/>
        </p:nvSpPr>
        <p:spPr>
          <a:xfrm>
            <a:off x="2915816" y="5877272"/>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Prediction</a:t>
            </a:r>
            <a:endParaRPr lang="en-US" dirty="0"/>
          </a:p>
        </p:txBody>
      </p:sp>
      <p:cxnSp>
        <p:nvCxnSpPr>
          <p:cNvPr id="18" name="Straight Arrow Connector 17"/>
          <p:cNvCxnSpPr/>
          <p:nvPr/>
        </p:nvCxnSpPr>
        <p:spPr>
          <a:xfrm>
            <a:off x="6948264" y="299695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948264" y="378904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2"/>
          </p:cNvCxnSpPr>
          <p:nvPr/>
        </p:nvCxnSpPr>
        <p:spPr>
          <a:xfrm>
            <a:off x="6948264" y="458112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1"/>
          </p:cNvCxnSpPr>
          <p:nvPr/>
        </p:nvCxnSpPr>
        <p:spPr>
          <a:xfrm flipH="1">
            <a:off x="5148064" y="5157192"/>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923928" y="544522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851920" y="126876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220072" y="6021288"/>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Flowchart: Connector 73"/>
          <p:cNvSpPr/>
          <p:nvPr/>
        </p:nvSpPr>
        <p:spPr>
          <a:xfrm>
            <a:off x="6588224" y="5877272"/>
            <a:ext cx="432048" cy="43204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Flowchart: Connector 74"/>
          <p:cNvSpPr/>
          <p:nvPr/>
        </p:nvSpPr>
        <p:spPr>
          <a:xfrm>
            <a:off x="6732240" y="6021288"/>
            <a:ext cx="144016" cy="14401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Flowchart: Terminator 24"/>
          <p:cNvSpPr/>
          <p:nvPr/>
        </p:nvSpPr>
        <p:spPr>
          <a:xfrm>
            <a:off x="2771800" y="4941168"/>
            <a:ext cx="2160240" cy="43204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Analysis through Algorithms</a:t>
            </a:r>
            <a:endParaRPr lang="en-US" dirty="0"/>
          </a:p>
        </p:txBody>
      </p:sp>
      <p:cxnSp>
        <p:nvCxnSpPr>
          <p:cNvPr id="29" name="Straight Arrow Connector 28"/>
          <p:cNvCxnSpPr>
            <a:stCxn id="25" idx="1"/>
          </p:cNvCxnSpPr>
          <p:nvPr/>
        </p:nvCxnSpPr>
        <p:spPr>
          <a:xfrm flipH="1">
            <a:off x="2411760" y="51571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87624" y="5517232"/>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187624" y="6021288"/>
            <a:ext cx="1584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noAutofit/>
          </a:bodyPr>
          <a:lstStyle/>
          <a:p>
            <a:r>
              <a:rPr lang="en-US" sz="9600" dirty="0" smtClean="0">
                <a:latin typeface="Modern No. 20" pitchFamily="18" charset="0"/>
              </a:rPr>
              <a:t>Any Queries ?</a:t>
            </a:r>
            <a:endParaRPr lang="en-US" sz="9600" dirty="0">
              <a:latin typeface="Modern No. 20"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Abstract of the Project</a:t>
            </a:r>
            <a:endParaRPr lang="en-US" u="sng" dirty="0"/>
          </a:p>
        </p:txBody>
      </p:sp>
      <p:sp>
        <p:nvSpPr>
          <p:cNvPr id="3" name="Content Placeholder 2"/>
          <p:cNvSpPr>
            <a:spLocks noGrp="1"/>
          </p:cNvSpPr>
          <p:nvPr>
            <p:ph idx="1"/>
          </p:nvPr>
        </p:nvSpPr>
        <p:spPr>
          <a:xfrm>
            <a:off x="467544" y="1412776"/>
            <a:ext cx="8229600" cy="4525963"/>
          </a:xfrm>
        </p:spPr>
        <p:txBody>
          <a:bodyPr>
            <a:noAutofit/>
          </a:bodyPr>
          <a:lstStyle/>
          <a:p>
            <a:pPr>
              <a:buFont typeface="Wingdings" pitchFamily="2" charset="2"/>
              <a:buChar char="q"/>
            </a:pPr>
            <a:r>
              <a:rPr lang="en-US" sz="2000" dirty="0" smtClean="0"/>
              <a:t>Millions of people globally suffer from depression and it is a debilitating condition. At best it can be difficult for people to live their lives normally and happily, and at worst it leads to death by suicide. Primary care doctors are overwhelmingly finding that they are faced with the need to treat mental health conditions such as depression without any particular training of how to handle such cases. </a:t>
            </a:r>
          </a:p>
          <a:p>
            <a:pPr>
              <a:buFont typeface="Wingdings" pitchFamily="2" charset="2"/>
              <a:buChar char="q"/>
            </a:pPr>
            <a:r>
              <a:rPr lang="en-US" sz="2000" dirty="0" smtClean="0"/>
              <a:t>There is evidence that an integrated approach where physicians regularly screen patients for mental health disorders and work together with psychologists and other mental health professionals to treat patients leads to reduced costs and better patient outcomes. </a:t>
            </a:r>
          </a:p>
          <a:p>
            <a:pPr>
              <a:buFont typeface="Wingdings" pitchFamily="2" charset="2"/>
              <a:buChar char="q"/>
            </a:pPr>
            <a:r>
              <a:rPr lang="en-US" sz="2000" dirty="0" smtClean="0"/>
              <a:t>However, this approach can require a lot of buy-in from many individuals, require extra training, and is often not logistically feasible. Using data from the CDC National Health and Examination Survey, machine learning was applied to predict patients who may have depression based on information that could typically be found in a medical file.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Existing System</a:t>
            </a:r>
            <a:endParaRPr lang="en-US" u="sng" dirty="0"/>
          </a:p>
        </p:txBody>
      </p:sp>
      <p:sp>
        <p:nvSpPr>
          <p:cNvPr id="3" name="Content Placeholder 2"/>
          <p:cNvSpPr>
            <a:spLocks noGrp="1"/>
          </p:cNvSpPr>
          <p:nvPr>
            <p:ph idx="1"/>
          </p:nvPr>
        </p:nvSpPr>
        <p:spPr>
          <a:xfrm>
            <a:off x="467544" y="1772816"/>
            <a:ext cx="8229600" cy="4525963"/>
          </a:xfrm>
        </p:spPr>
        <p:txBody>
          <a:bodyPr/>
          <a:lstStyle/>
          <a:p>
            <a:pPr lvl="0">
              <a:buFont typeface="Wingdings" pitchFamily="2" charset="2"/>
              <a:buChar char="q"/>
            </a:pPr>
            <a:r>
              <a:rPr lang="en-US" dirty="0" smtClean="0"/>
              <a:t>Existing System has prediction about human mental health. </a:t>
            </a:r>
          </a:p>
          <a:p>
            <a:pPr lvl="0">
              <a:buFont typeface="Wingdings" pitchFamily="2" charset="2"/>
              <a:buChar char="q"/>
            </a:pPr>
            <a:r>
              <a:rPr lang="en-US" dirty="0" smtClean="0"/>
              <a:t>It is done through different approaches like facial expressions and text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Con’s Of Existing System</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sz="3600" dirty="0" smtClean="0"/>
              <a:t>There’s only prediction in existing system, no further approach is given.</a:t>
            </a:r>
          </a:p>
          <a:p>
            <a:pPr>
              <a:buFont typeface="Wingdings" pitchFamily="2" charset="2"/>
              <a:buChar char="q"/>
            </a:pPr>
            <a:r>
              <a:rPr lang="en-US" sz="3600" dirty="0" smtClean="0"/>
              <a:t>It is harmful if we leave mental disorder patients without any treatment.</a:t>
            </a:r>
          </a:p>
          <a:p>
            <a:pPr>
              <a:buFont typeface="Wingdings" pitchFamily="2" charset="2"/>
              <a:buChar char="q"/>
            </a:pPr>
            <a:r>
              <a:rPr lang="en-US" sz="3600" dirty="0" smtClean="0"/>
              <a:t>Traditional Solutions didn’t work out in many cases</a:t>
            </a:r>
          </a:p>
          <a:p>
            <a:pPr>
              <a:buFont typeface="Wingdings" pitchFamily="2" charset="2"/>
              <a:buChar char="q"/>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Proposed System</a:t>
            </a:r>
            <a:endParaRPr lang="en-US" dirty="0"/>
          </a:p>
        </p:txBody>
      </p:sp>
      <p:sp>
        <p:nvSpPr>
          <p:cNvPr id="3" name="Content Placeholder 2"/>
          <p:cNvSpPr>
            <a:spLocks noGrp="1"/>
          </p:cNvSpPr>
          <p:nvPr>
            <p:ph idx="1"/>
          </p:nvPr>
        </p:nvSpPr>
        <p:spPr/>
        <p:txBody>
          <a:bodyPr>
            <a:normAutofit fontScale="92500"/>
          </a:bodyPr>
          <a:lstStyle/>
          <a:p>
            <a:pPr lvl="0">
              <a:buFont typeface="Wingdings" pitchFamily="2" charset="2"/>
              <a:buChar char="q"/>
            </a:pPr>
            <a:r>
              <a:rPr lang="en-US" dirty="0" smtClean="0"/>
              <a:t>In proposed system prediction of psychological disorder of a person is identified through health care related data.</a:t>
            </a:r>
          </a:p>
          <a:p>
            <a:pPr lvl="0">
              <a:buFont typeface="Wingdings" pitchFamily="2" charset="2"/>
              <a:buChar char="q"/>
            </a:pPr>
            <a:r>
              <a:rPr lang="en-US" dirty="0" smtClean="0"/>
              <a:t>Proposed system shows that 71% of those who have depression and 80% of those who don't have depression can be correctly identified.</a:t>
            </a:r>
          </a:p>
          <a:p>
            <a:pPr>
              <a:buFont typeface="Wingdings" pitchFamily="2" charset="2"/>
              <a:buChar char="q"/>
            </a:pPr>
            <a:r>
              <a:rPr lang="en-US" dirty="0" smtClean="0"/>
              <a:t>Better results could be yielded by adding more patient information to the data or testing more types of models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Pro’s Of Proposed System</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3600" dirty="0" smtClean="0"/>
              <a:t>It will be helpful for both patients as well as doctors.</a:t>
            </a:r>
          </a:p>
          <a:p>
            <a:pPr>
              <a:buFont typeface="Wingdings" pitchFamily="2" charset="2"/>
              <a:buChar char="q"/>
            </a:pPr>
            <a:r>
              <a:rPr lang="en-US" sz="3600" dirty="0" smtClean="0"/>
              <a:t>Keen observation &amp; personal guidance will be given to patients.</a:t>
            </a:r>
          </a:p>
          <a:p>
            <a:pPr>
              <a:buFont typeface="Wingdings" pitchFamily="2" charset="2"/>
              <a:buChar char="q"/>
            </a:pPr>
            <a:r>
              <a:rPr lang="en-US" sz="3600" dirty="0" smtClean="0"/>
              <a:t>Fast &amp; accurate results will be produced</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Project’s - AIM</a:t>
            </a:r>
            <a:endParaRPr lang="en-US" dirty="0"/>
          </a:p>
        </p:txBody>
      </p:sp>
      <p:sp>
        <p:nvSpPr>
          <p:cNvPr id="3" name="Content Placeholder 2"/>
          <p:cNvSpPr>
            <a:spLocks noGrp="1"/>
          </p:cNvSpPr>
          <p:nvPr>
            <p:ph idx="1"/>
          </p:nvPr>
        </p:nvSpPr>
        <p:spPr>
          <a:xfrm>
            <a:off x="467544" y="1772816"/>
            <a:ext cx="8229600" cy="4525963"/>
          </a:xfrm>
        </p:spPr>
        <p:txBody>
          <a:bodyPr>
            <a:normAutofit/>
          </a:bodyPr>
          <a:lstStyle/>
          <a:p>
            <a:pPr>
              <a:buFont typeface="Wingdings" pitchFamily="2" charset="2"/>
              <a:buChar char="§"/>
            </a:pPr>
            <a:r>
              <a:rPr lang="en-US" sz="4000" dirty="0" smtClean="0"/>
              <a:t>The aim of this project is </a:t>
            </a:r>
          </a:p>
          <a:p>
            <a:pPr>
              <a:buNone/>
            </a:pPr>
            <a:r>
              <a:rPr lang="en-US" sz="4000" dirty="0"/>
              <a:t> </a:t>
            </a:r>
            <a:r>
              <a:rPr lang="en-US" sz="4000" dirty="0" smtClean="0"/>
              <a:t>                             - </a:t>
            </a:r>
            <a:r>
              <a:rPr lang="en-US" dirty="0" smtClean="0"/>
              <a:t>To gather data about people that would typically be in a patient’s medical record to predict depression.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Book Antiqua" pitchFamily="18" charset="0"/>
              </a:rPr>
              <a:t>Project’s - SCOPE</a:t>
            </a:r>
            <a:endParaRPr lang="en-US" dirty="0"/>
          </a:p>
        </p:txBody>
      </p:sp>
      <p:sp>
        <p:nvSpPr>
          <p:cNvPr id="3" name="Content Placeholder 2"/>
          <p:cNvSpPr>
            <a:spLocks noGrp="1"/>
          </p:cNvSpPr>
          <p:nvPr>
            <p:ph idx="1"/>
          </p:nvPr>
        </p:nvSpPr>
        <p:spPr>
          <a:xfrm>
            <a:off x="467544" y="1772816"/>
            <a:ext cx="8229600" cy="4525963"/>
          </a:xfrm>
        </p:spPr>
        <p:txBody>
          <a:bodyPr>
            <a:normAutofit fontScale="92500"/>
          </a:bodyPr>
          <a:lstStyle/>
          <a:p>
            <a:pPr>
              <a:buFont typeface="Wingdings" pitchFamily="2" charset="2"/>
              <a:buChar char="§"/>
            </a:pPr>
            <a:r>
              <a:rPr lang="en-US" dirty="0" smtClean="0"/>
              <a:t>The Scope of this project is </a:t>
            </a:r>
          </a:p>
          <a:p>
            <a:pPr>
              <a:buNone/>
            </a:pPr>
            <a:r>
              <a:rPr lang="en-US" dirty="0"/>
              <a:t> </a:t>
            </a:r>
            <a:r>
              <a:rPr lang="en-US" dirty="0" smtClean="0"/>
              <a:t>                                             - The patients who are predicted to have depression could potentially be referred straight to mental health professionals in their area or who accept their health care coverage. The patient’s file could also be flagged to alert the medical staff the next time they have any kind of physician appointment to prompt doctors to start the conversation with patients.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1396</TotalTime>
  <Words>814</Words>
  <Application>Microsoft Office PowerPoint</Application>
  <PresentationFormat>On-screen Show (4:3)</PresentationFormat>
  <Paragraphs>153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Predicting Psychological Disorder of a Human by Considering Health Conditions through ML</vt:lpstr>
      <vt:lpstr>Contents</vt:lpstr>
      <vt:lpstr>Abstract of the Project</vt:lpstr>
      <vt:lpstr>Existing System</vt:lpstr>
      <vt:lpstr>Con’s Of Existing System</vt:lpstr>
      <vt:lpstr>Proposed System</vt:lpstr>
      <vt:lpstr>Pro’s Of Proposed System</vt:lpstr>
      <vt:lpstr>Project’s - AIM</vt:lpstr>
      <vt:lpstr>Project’s - SCOPE</vt:lpstr>
      <vt:lpstr>Requirements</vt:lpstr>
      <vt:lpstr>Architecture</vt:lpstr>
      <vt:lpstr>Modules</vt:lpstr>
      <vt:lpstr>Module Description</vt:lpstr>
      <vt:lpstr>Module Description</vt:lpstr>
      <vt:lpstr>Algorithms</vt:lpstr>
      <vt:lpstr>Algorithms</vt:lpstr>
      <vt:lpstr>UML Diagrams</vt:lpstr>
      <vt:lpstr>Sequence Diagram </vt:lpstr>
      <vt:lpstr>Slide 19</vt:lpstr>
      <vt:lpstr>Activity Diagram</vt:lpstr>
      <vt:lpstr>Any Queries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Recognition System</dc:title>
  <dc:creator>LENOVO</dc:creator>
  <cp:lastModifiedBy>LENOVO</cp:lastModifiedBy>
  <cp:revision>58</cp:revision>
  <dcterms:created xsi:type="dcterms:W3CDTF">2022-07-10T15:52:56Z</dcterms:created>
  <dcterms:modified xsi:type="dcterms:W3CDTF">2022-09-02T07:39:06Z</dcterms:modified>
</cp:coreProperties>
</file>