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/>
    <p:restoredTop sz="94762"/>
  </p:normalViewPr>
  <p:slideViewPr>
    <p:cSldViewPr snapToGrid="0">
      <p:cViewPr varScale="1">
        <p:scale>
          <a:sx n="121" d="100"/>
          <a:sy n="121" d="100"/>
        </p:scale>
        <p:origin x="4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4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2/25/24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9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pPr/>
              <a:t>2/25/24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4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208048B-57AF-4F53-BC84-8E0A1033FBEC}" type="datetimeFigureOut">
              <a:rPr lang="en-US" smtClean="0"/>
              <a:pPr/>
              <a:t>2/25/24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7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2/25/24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39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9798949-826F-3A7F-1E6F-01B2224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513" r="-1" b="1496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DD71B-C219-E2DE-4B81-42635FB73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74" y="1651220"/>
            <a:ext cx="11797767" cy="2742980"/>
          </a:xfrm>
        </p:spPr>
        <p:txBody>
          <a:bodyPr>
            <a:normAutofit/>
          </a:bodyPr>
          <a:lstStyle/>
          <a:p>
            <a:r>
              <a:rPr lang="en-MM" sz="4000" dirty="0">
                <a:solidFill>
                  <a:srgbClr val="FFFFFF"/>
                </a:solidFill>
                <a:latin typeface="AkayaTelivigala" pitchFamily="2" charset="77"/>
                <a:cs typeface="AkayaTelivigala" pitchFamily="2" charset="77"/>
              </a:rPr>
              <a:t>Efficient asynchronous state management with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430C4-C6AA-70FC-1B2E-21C00FB3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13" y="5380038"/>
            <a:ext cx="8630138" cy="2569942"/>
          </a:xfrm>
        </p:spPr>
        <p:txBody>
          <a:bodyPr>
            <a:normAutofit/>
          </a:bodyPr>
          <a:lstStyle/>
          <a:p>
            <a:r>
              <a:rPr lang="en-MM" sz="5000" b="1" i="1" dirty="0"/>
              <a:t>TANSTACK QUERY</a:t>
            </a:r>
          </a:p>
        </p:txBody>
      </p:sp>
    </p:spTree>
    <p:extLst>
      <p:ext uri="{BB962C8B-B14F-4D97-AF65-F5344CB8AC3E}">
        <p14:creationId xmlns:p14="http://schemas.microsoft.com/office/powerpoint/2010/main" val="281842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2182-015E-75E5-0041-F3FA31D2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sz="4000" dirty="0">
                <a:latin typeface="Söhne"/>
              </a:rPr>
              <a:t>External Web APIs</a:t>
            </a:r>
            <a:endParaRPr lang="en-M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FE114-F643-4D38-2CA8-F7853A451384}"/>
              </a:ext>
            </a:extLst>
          </p:cNvPr>
          <p:cNvSpPr txBox="1"/>
          <p:nvPr/>
        </p:nvSpPr>
        <p:spPr>
          <a:xfrm>
            <a:off x="183835" y="2524538"/>
            <a:ext cx="4209261" cy="374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0" dirty="0">
                <a:effectLst/>
                <a:latin typeface="Söhne"/>
              </a:rPr>
              <a:t>When the call stack encounters an asynchronous function like </a:t>
            </a:r>
            <a:r>
              <a:rPr lang="en-US" sz="1600" i="0" dirty="0" err="1">
                <a:effectLst/>
                <a:latin typeface="Söhne"/>
              </a:rPr>
              <a:t>XMLHttpRequest</a:t>
            </a:r>
            <a:r>
              <a:rPr lang="en-US" sz="1600" i="0" dirty="0">
                <a:effectLst/>
                <a:latin typeface="Söhne"/>
              </a:rPr>
              <a:t>, fetch , </a:t>
            </a:r>
            <a:r>
              <a:rPr lang="en-US" sz="1600" i="0" dirty="0" err="1">
                <a:effectLst/>
                <a:latin typeface="Söhne"/>
              </a:rPr>
              <a:t>setTimeout</a:t>
            </a:r>
            <a:r>
              <a:rPr lang="en-US" sz="1600" i="0" dirty="0">
                <a:effectLst/>
                <a:latin typeface="Söhne"/>
              </a:rPr>
              <a:t> , and Web Storage API, it push the operation to the Browser provided Web </a:t>
            </a:r>
            <a:r>
              <a:rPr lang="en-US" sz="1600" dirty="0" err="1">
                <a:latin typeface="Söhne"/>
              </a:rPr>
              <a:t>A</a:t>
            </a:r>
            <a:r>
              <a:rPr lang="en-US" sz="1600" i="0" dirty="0" err="1">
                <a:effectLst/>
                <a:latin typeface="Söhne"/>
              </a:rPr>
              <a:t>pi</a:t>
            </a:r>
            <a:r>
              <a:rPr lang="en-US" sz="1600" i="0" dirty="0">
                <a:effectLst/>
                <a:latin typeface="Söhne"/>
              </a:rPr>
              <a:t> for processing.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Söhne"/>
              </a:rPr>
              <a:t>After processing the asynchronous operation, the Web API returns a Promise, that may either resolve(.then) or reject</a:t>
            </a:r>
            <a:r>
              <a:rPr lang="en-US" sz="1600" b="0" i="0">
                <a:effectLst/>
                <a:latin typeface="Söhne"/>
              </a:rPr>
              <a:t>(.catch). </a:t>
            </a:r>
            <a:r>
              <a:rPr lang="en-US" sz="1600" b="0" i="0" dirty="0">
                <a:effectLst/>
                <a:latin typeface="Söhne"/>
              </a:rPr>
              <a:t>Subsequently, any associated callback functions are pushed to the callback queue for execution.</a:t>
            </a:r>
            <a:endParaRPr lang="en-MM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75C6B-2D9E-B527-0998-6ED64334E073}"/>
              </a:ext>
            </a:extLst>
          </p:cNvPr>
          <p:cNvSpPr/>
          <p:nvPr/>
        </p:nvSpPr>
        <p:spPr>
          <a:xfrm>
            <a:off x="4750904" y="3001617"/>
            <a:ext cx="2776330" cy="3268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78AB5-18BD-84AF-1916-896DA6065D3D}"/>
              </a:ext>
            </a:extLst>
          </p:cNvPr>
          <p:cNvSpPr txBox="1"/>
          <p:nvPr/>
        </p:nvSpPr>
        <p:spPr>
          <a:xfrm>
            <a:off x="5374718" y="2635247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200" dirty="0"/>
              <a:t>Javascript Runtine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D4C1B-8513-9964-21EC-24937D0D4891}"/>
              </a:ext>
            </a:extLst>
          </p:cNvPr>
          <p:cNvSpPr/>
          <p:nvPr/>
        </p:nvSpPr>
        <p:spPr>
          <a:xfrm>
            <a:off x="4874199" y="3110241"/>
            <a:ext cx="1205337" cy="3051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0FDA7-9CC6-86E0-E34E-8615288DDBE8}"/>
              </a:ext>
            </a:extLst>
          </p:cNvPr>
          <p:cNvSpPr/>
          <p:nvPr/>
        </p:nvSpPr>
        <p:spPr>
          <a:xfrm>
            <a:off x="6198601" y="3110241"/>
            <a:ext cx="1205337" cy="3051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E92DD-B6B8-5EE4-A0D6-5AC19B8F8D80}"/>
              </a:ext>
            </a:extLst>
          </p:cNvPr>
          <p:cNvSpPr txBox="1"/>
          <p:nvPr/>
        </p:nvSpPr>
        <p:spPr>
          <a:xfrm>
            <a:off x="5184380" y="3188203"/>
            <a:ext cx="7040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500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6FDF7-1504-85E6-F373-E3E6EE70299C}"/>
              </a:ext>
            </a:extLst>
          </p:cNvPr>
          <p:cNvSpPr txBox="1"/>
          <p:nvPr/>
        </p:nvSpPr>
        <p:spPr>
          <a:xfrm>
            <a:off x="4816713" y="3463821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900" dirty="0">
                <a:solidFill>
                  <a:srgbClr val="FF0000"/>
                </a:solidFill>
              </a:rPr>
              <a:t>(Memory Allocation)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ED28B8-E780-38A4-5750-CB243727AAC5}"/>
              </a:ext>
            </a:extLst>
          </p:cNvPr>
          <p:cNvSpPr txBox="1"/>
          <p:nvPr/>
        </p:nvSpPr>
        <p:spPr>
          <a:xfrm>
            <a:off x="6198601" y="3188203"/>
            <a:ext cx="1117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500" dirty="0">
                <a:solidFill>
                  <a:srgbClr val="FF0000"/>
                </a:solidFill>
              </a:rPr>
              <a:t>Call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0980F-F1B7-114A-846B-C74B16097377}"/>
              </a:ext>
            </a:extLst>
          </p:cNvPr>
          <p:cNvSpPr txBox="1"/>
          <p:nvPr/>
        </p:nvSpPr>
        <p:spPr>
          <a:xfrm>
            <a:off x="6266148" y="3463821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900" dirty="0">
                <a:solidFill>
                  <a:srgbClr val="FF0000"/>
                </a:solidFill>
              </a:rPr>
              <a:t>(Function Call)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66B5D-8661-32A3-6785-0E1535DF4C63}"/>
              </a:ext>
            </a:extLst>
          </p:cNvPr>
          <p:cNvSpPr txBox="1"/>
          <p:nvPr/>
        </p:nvSpPr>
        <p:spPr>
          <a:xfrm>
            <a:off x="5032113" y="3803277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{</a:t>
            </a:r>
          </a:p>
          <a:p>
            <a:r>
              <a:rPr lang="en-US" sz="900" dirty="0">
                <a:solidFill>
                  <a:srgbClr val="FF0000"/>
                </a:solidFill>
              </a:rPr>
              <a:t> name: "John", </a:t>
            </a:r>
          </a:p>
          <a:p>
            <a:r>
              <a:rPr lang="en-US" sz="900" dirty="0">
                <a:solidFill>
                  <a:srgbClr val="FF0000"/>
                </a:solidFill>
              </a:rPr>
              <a:t>  age: 30 </a:t>
            </a:r>
          </a:p>
          <a:p>
            <a:r>
              <a:rPr lang="en-US" sz="900" dirty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5F7FF-FE07-623C-4DBD-5C7D5D128865}"/>
              </a:ext>
            </a:extLst>
          </p:cNvPr>
          <p:cNvSpPr txBox="1"/>
          <p:nvPr/>
        </p:nvSpPr>
        <p:spPr>
          <a:xfrm>
            <a:off x="6266148" y="3893037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200" dirty="0">
                <a:solidFill>
                  <a:srgbClr val="FF0000"/>
                </a:solidFill>
              </a:rPr>
              <a:t>setTimeout()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0903C3-4FCD-0E9D-B5E0-1C945F72061B}"/>
              </a:ext>
            </a:extLst>
          </p:cNvPr>
          <p:cNvSpPr txBox="1"/>
          <p:nvPr/>
        </p:nvSpPr>
        <p:spPr>
          <a:xfrm>
            <a:off x="6280574" y="4832794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200" dirty="0">
                <a:solidFill>
                  <a:srgbClr val="FF0000"/>
                </a:solidFill>
              </a:rPr>
              <a:t>showText()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ED7F7-E038-72B7-A8B2-0C8A6BE01849}"/>
              </a:ext>
            </a:extLst>
          </p:cNvPr>
          <p:cNvSpPr txBox="1"/>
          <p:nvPr/>
        </p:nvSpPr>
        <p:spPr>
          <a:xfrm>
            <a:off x="6220821" y="5289351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MM" sz="1200" dirty="0">
                <a:solidFill>
                  <a:srgbClr val="FF0000"/>
                </a:solidFill>
              </a:rPr>
              <a:t>onsole.log()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038A8-FC78-8DEF-BE19-BAC051C5A128}"/>
              </a:ext>
            </a:extLst>
          </p:cNvPr>
          <p:cNvSpPr txBox="1"/>
          <p:nvPr/>
        </p:nvSpPr>
        <p:spPr>
          <a:xfrm>
            <a:off x="6465278" y="5699412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</a:t>
            </a:r>
            <a:r>
              <a:rPr lang="en-MM" sz="1200" dirty="0">
                <a:solidFill>
                  <a:srgbClr val="FF0000"/>
                </a:solidFill>
              </a:rPr>
              <a:t>ain()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182B5D-919B-F0A8-38D2-1247EFCCB24F}"/>
              </a:ext>
            </a:extLst>
          </p:cNvPr>
          <p:cNvSpPr txBox="1"/>
          <p:nvPr/>
        </p:nvSpPr>
        <p:spPr>
          <a:xfrm>
            <a:off x="6406661" y="4353684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200" dirty="0">
                <a:solidFill>
                  <a:srgbClr val="FF0000"/>
                </a:solidFill>
              </a:rPr>
              <a:t>fetch()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DB29CF-5A58-1FAA-07F4-67FFEC3DD08B}"/>
              </a:ext>
            </a:extLst>
          </p:cNvPr>
          <p:cNvSpPr/>
          <p:nvPr/>
        </p:nvSpPr>
        <p:spPr>
          <a:xfrm>
            <a:off x="8507895" y="3110241"/>
            <a:ext cx="3250095" cy="1520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ACEF8-75F1-8459-B1A7-BBAB7CAE0C87}"/>
              </a:ext>
            </a:extLst>
          </p:cNvPr>
          <p:cNvSpPr txBox="1"/>
          <p:nvPr/>
        </p:nvSpPr>
        <p:spPr>
          <a:xfrm>
            <a:off x="9401812" y="2651202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M" sz="1200" dirty="0"/>
              <a:t>Browser Provided</a:t>
            </a:r>
          </a:p>
          <a:p>
            <a:pPr algn="ctr"/>
            <a:r>
              <a:rPr lang="en-MM" sz="1200" dirty="0"/>
              <a:t>Web APIs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4BBDF6-F46B-DA69-22FD-7EB7B792EC02}"/>
              </a:ext>
            </a:extLst>
          </p:cNvPr>
          <p:cNvSpPr/>
          <p:nvPr/>
        </p:nvSpPr>
        <p:spPr>
          <a:xfrm>
            <a:off x="8875643" y="3359426"/>
            <a:ext cx="2506355" cy="3352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E119A6-8EDD-BBB7-56E4-74903C464205}"/>
              </a:ext>
            </a:extLst>
          </p:cNvPr>
          <p:cNvSpPr txBox="1"/>
          <p:nvPr/>
        </p:nvSpPr>
        <p:spPr>
          <a:xfrm>
            <a:off x="9302311" y="3372868"/>
            <a:ext cx="165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200" dirty="0">
                <a:solidFill>
                  <a:srgbClr val="FF0000"/>
                </a:solidFill>
              </a:rPr>
              <a:t>Timers(setTimeout())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27C529-E8E1-4031-EE6D-10942F3693BA}"/>
              </a:ext>
            </a:extLst>
          </p:cNvPr>
          <p:cNvSpPr/>
          <p:nvPr/>
        </p:nvSpPr>
        <p:spPr>
          <a:xfrm>
            <a:off x="8875643" y="3958828"/>
            <a:ext cx="2506355" cy="3352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FF7453-438E-A780-1FAA-F44B95159C5C}"/>
              </a:ext>
            </a:extLst>
          </p:cNvPr>
          <p:cNvSpPr txBox="1"/>
          <p:nvPr/>
        </p:nvSpPr>
        <p:spPr>
          <a:xfrm>
            <a:off x="9783211" y="3958828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</a:t>
            </a:r>
            <a:r>
              <a:rPr lang="en-MM" sz="1200" dirty="0">
                <a:solidFill>
                  <a:srgbClr val="FF0000"/>
                </a:solidFill>
              </a:rPr>
              <a:t>etch()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9185F6-49A8-4C4C-C519-EF9360DA4251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7361320" y="3527040"/>
            <a:ext cx="1514323" cy="50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A56A6B-A8C1-A908-899D-3EAAAD8E961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097876" y="4126442"/>
            <a:ext cx="1777767" cy="37739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F777EF3-D9E5-9AE7-512F-88062D8A9DA9}"/>
              </a:ext>
            </a:extLst>
          </p:cNvPr>
          <p:cNvSpPr/>
          <p:nvPr/>
        </p:nvSpPr>
        <p:spPr>
          <a:xfrm>
            <a:off x="8507895" y="5511811"/>
            <a:ext cx="3250095" cy="758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M" dirty="0">
                <a:solidFill>
                  <a:srgbClr val="FF0000"/>
                </a:solidFill>
              </a:rPr>
              <a:t>Callback Queue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541181-5C04-46B6-A439-8E2B2CF03B8A}"/>
              </a:ext>
            </a:extLst>
          </p:cNvPr>
          <p:cNvCxnSpPr>
            <a:stCxn id="26" idx="2"/>
            <a:endCxn id="40" idx="0"/>
          </p:cNvCxnSpPr>
          <p:nvPr/>
        </p:nvCxnSpPr>
        <p:spPr>
          <a:xfrm>
            <a:off x="10132943" y="4630683"/>
            <a:ext cx="0" cy="88112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18023B-AB12-65CE-6B0A-9D80AEAE6781}"/>
              </a:ext>
            </a:extLst>
          </p:cNvPr>
          <p:cNvSpPr txBox="1"/>
          <p:nvPr/>
        </p:nvSpPr>
        <p:spPr>
          <a:xfrm>
            <a:off x="10144394" y="4894858"/>
            <a:ext cx="2076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r</a:t>
            </a:r>
            <a:r>
              <a:rPr lang="en-MM" sz="1000" b="1" dirty="0">
                <a:solidFill>
                  <a:srgbClr val="FF0000"/>
                </a:solidFill>
              </a:rPr>
              <a:t>eturn the callback function to</a:t>
            </a:r>
          </a:p>
        </p:txBody>
      </p:sp>
    </p:spTree>
    <p:extLst>
      <p:ext uri="{BB962C8B-B14F-4D97-AF65-F5344CB8AC3E}">
        <p14:creationId xmlns:p14="http://schemas.microsoft.com/office/powerpoint/2010/main" val="204850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207A-C853-B1FB-0506-9BD08090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sz="4000" dirty="0">
                <a:latin typeface="Söhne"/>
              </a:rPr>
              <a:t>Callback Queue</a:t>
            </a:r>
            <a:endParaRPr lang="en-M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C6960-5BC4-700D-E351-0F6F92CE6E98}"/>
              </a:ext>
            </a:extLst>
          </p:cNvPr>
          <p:cNvSpPr txBox="1"/>
          <p:nvPr/>
        </p:nvSpPr>
        <p:spPr>
          <a:xfrm>
            <a:off x="291874" y="2323900"/>
            <a:ext cx="5804125" cy="432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The callback queue is a queue (a data structure) in the JavaScript runtime environment that stores callback functions.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Callback functions are functions that are scheduled to be executed asynchronously, typically in response to events or asynchronous operations like timer callbacks, I/O operations, or network requests.</a:t>
            </a:r>
            <a:endParaRPr lang="en-MM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T</a:t>
            </a:r>
            <a:r>
              <a:rPr lang="en-US" sz="1500" b="0" i="0" dirty="0">
                <a:effectLst/>
                <a:latin typeface="Söhne"/>
              </a:rPr>
              <a:t>he callback queue comprises two types of queues: the callback queue(</a:t>
            </a:r>
            <a:r>
              <a:rPr lang="en-US" sz="1500" b="0" i="0" dirty="0" err="1">
                <a:effectLst/>
                <a:latin typeface="Söhne"/>
              </a:rPr>
              <a:t>Macrotask</a:t>
            </a:r>
            <a:r>
              <a:rPr lang="en-US" sz="1500" b="0" i="0" dirty="0">
                <a:effectLst/>
                <a:latin typeface="Söhne"/>
              </a:rPr>
              <a:t> Queue,</a:t>
            </a:r>
            <a:r>
              <a:rPr lang="en-US" sz="1600" b="0" i="0" dirty="0">
                <a:effectLst/>
                <a:latin typeface="-apple-system"/>
              </a:rPr>
              <a:t> task queue</a:t>
            </a:r>
            <a:r>
              <a:rPr lang="en-US" sz="1500" b="0" i="0" dirty="0">
                <a:effectLst/>
                <a:latin typeface="Söhne"/>
              </a:rPr>
              <a:t>), and the </a:t>
            </a:r>
            <a:r>
              <a:rPr lang="en-US" sz="1500" dirty="0">
                <a:latin typeface="Söhne"/>
              </a:rPr>
              <a:t>M</a:t>
            </a:r>
            <a:r>
              <a:rPr lang="en-US" sz="1500" b="0" i="0" dirty="0">
                <a:effectLst/>
                <a:latin typeface="Söhne"/>
              </a:rPr>
              <a:t>icrotask queue(higher priority queue,</a:t>
            </a:r>
            <a:r>
              <a:rPr lang="en-US" sz="1600" dirty="0">
                <a:latin typeface="-apple-system"/>
              </a:rPr>
              <a:t> p</a:t>
            </a:r>
            <a:r>
              <a:rPr lang="en-US" sz="1600" b="0" i="0" dirty="0">
                <a:effectLst/>
                <a:latin typeface="-apple-system"/>
              </a:rPr>
              <a:t>romise queue</a:t>
            </a:r>
            <a:r>
              <a:rPr lang="en-US" sz="1500" b="0" i="0" dirty="0">
                <a:effectLst/>
                <a:latin typeface="Söhne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Microtask Queue store return function from promise like </a:t>
            </a:r>
            <a:r>
              <a:rPr lang="en-US" sz="1600" b="0" i="0" dirty="0" err="1">
                <a:effectLst/>
                <a:latin typeface="-apple-system"/>
              </a:rPr>
              <a:t>Promise.resolve</a:t>
            </a:r>
            <a:r>
              <a:rPr lang="en-US" sz="1600" b="0" i="0" dirty="0">
                <a:effectLst/>
                <a:latin typeface="-apple-system"/>
              </a:rPr>
              <a:t>, </a:t>
            </a:r>
            <a:r>
              <a:rPr lang="en-US" sz="1600" b="0" i="0" dirty="0" err="1">
                <a:effectLst/>
                <a:latin typeface="-apple-system"/>
              </a:rPr>
              <a:t>Promise.reject</a:t>
            </a:r>
            <a:r>
              <a:rPr lang="en-US" sz="1600" b="0" i="0" dirty="0">
                <a:effectLst/>
                <a:latin typeface="-apple-system"/>
              </a:rPr>
              <a:t> and </a:t>
            </a:r>
            <a:r>
              <a:rPr lang="en-US" sz="1500" dirty="0">
                <a:latin typeface="Söhne"/>
              </a:rPr>
              <a:t>fetch,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Callback Queue store non return promise function like </a:t>
            </a:r>
            <a:r>
              <a:rPr lang="en-US" sz="1500" dirty="0" err="1">
                <a:latin typeface="Söhne"/>
              </a:rPr>
              <a:t>setTimeout</a:t>
            </a:r>
            <a:r>
              <a:rPr lang="en-US" sz="1500" dirty="0">
                <a:latin typeface="Söhne"/>
              </a:rPr>
              <a:t>(),</a:t>
            </a:r>
            <a:r>
              <a:rPr lang="en-US" sz="1600" b="0" i="0" dirty="0">
                <a:effectLst/>
                <a:latin typeface="-apple-system"/>
              </a:rPr>
              <a:t> </a:t>
            </a:r>
            <a:r>
              <a:rPr lang="en-US" sz="1600" b="0" i="0" dirty="0" err="1">
                <a:effectLst/>
                <a:latin typeface="-apple-system"/>
              </a:rPr>
              <a:t>setInterval</a:t>
            </a:r>
            <a:r>
              <a:rPr lang="en-US" sz="1500" b="0" i="0" dirty="0">
                <a:effectLst/>
                <a:latin typeface="Söhne"/>
              </a:rPr>
              <a:t>()</a:t>
            </a:r>
            <a:endParaRPr lang="en-MM" sz="150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B80E6A5-4288-69B6-E6B4-5DF12B23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323900"/>
            <a:ext cx="5722670" cy="43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F048-095E-6773-807B-B13698E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sz="4000" dirty="0">
                <a:latin typeface="Söhne"/>
              </a:rPr>
              <a:t>Event Loop</a:t>
            </a:r>
            <a:endParaRPr lang="en-M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28823-3F9C-7811-59FA-E33535394D9F}"/>
              </a:ext>
            </a:extLst>
          </p:cNvPr>
          <p:cNvSpPr txBox="1"/>
          <p:nvPr/>
        </p:nvSpPr>
        <p:spPr>
          <a:xfrm>
            <a:off x="179109" y="2547254"/>
            <a:ext cx="6221692" cy="386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The event loop is a vital component of the JavaScript runtime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It continually monitors the call stack and the callback queues to determine which tasks to execute next.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If the call stack is empty, the event loop examines the callback queue for any pending callback functions. When the event loop finds a callback function in the queue, it moves the function from the queue to the call stack</a:t>
            </a:r>
            <a:r>
              <a:rPr lang="en-US" sz="1500" dirty="0">
                <a:latin typeface="Söhne"/>
              </a:rPr>
              <a:t> to execute.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This process repeat to </a:t>
            </a:r>
            <a:r>
              <a:rPr lang="en-US" sz="1500" b="0" i="0" dirty="0">
                <a:effectLst/>
                <a:latin typeface="Söhne"/>
              </a:rPr>
              <a:t>ensure that asynchronous tasks are executed in the order they were scheduled.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E</a:t>
            </a:r>
            <a:r>
              <a:rPr lang="en-US" sz="1500" b="0" i="0" dirty="0">
                <a:effectLst/>
                <a:latin typeface="Söhne"/>
              </a:rPr>
              <a:t>vent loop also determines the order of tasks to push onto the call stack based on their priority and the type of task queue they belong to.</a:t>
            </a:r>
            <a:endParaRPr lang="en-MM" sz="15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E0D049-BF94-E788-816F-7DEF3C96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2" y="2765523"/>
            <a:ext cx="5669749" cy="318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CD10-AAA0-2E87-C816-ACDC421C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DA2C-C5DC-64B9-A551-50F84D96F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MM" dirty="0"/>
              <a:t>Javascript Foundation Elements</a:t>
            </a:r>
          </a:p>
          <a:p>
            <a:pPr>
              <a:buFont typeface="+mj-lt"/>
              <a:buAutoNum type="arabicPeriod"/>
            </a:pPr>
            <a:r>
              <a:rPr lang="en-MM" dirty="0"/>
              <a:t>Two Type of value in javascript</a:t>
            </a:r>
          </a:p>
          <a:p>
            <a:pPr>
              <a:buFont typeface="+mj-lt"/>
              <a:buAutoNum type="arabicPeriod"/>
            </a:pPr>
            <a:r>
              <a:rPr lang="en-MM" dirty="0"/>
              <a:t>How Async Function Work</a:t>
            </a:r>
          </a:p>
        </p:txBody>
      </p:sp>
    </p:spTree>
    <p:extLst>
      <p:ext uri="{BB962C8B-B14F-4D97-AF65-F5344CB8AC3E}">
        <p14:creationId xmlns:p14="http://schemas.microsoft.com/office/powerpoint/2010/main" val="229332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1481-134E-8FB9-65BC-4ECC14C8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Javascript’s Foundation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80421-5B05-A440-7B19-AC6E23764DD1}"/>
              </a:ext>
            </a:extLst>
          </p:cNvPr>
          <p:cNvSpPr txBox="1"/>
          <p:nvPr/>
        </p:nvSpPr>
        <p:spPr>
          <a:xfrm>
            <a:off x="810000" y="3108960"/>
            <a:ext cx="5455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Söhne"/>
              </a:rPr>
              <a:t>JavaScript's foundation rests upon its core components - </a:t>
            </a:r>
          </a:p>
          <a:p>
            <a:pPr marL="342900" indent="-342900">
              <a:buFont typeface="+mj-lt"/>
              <a:buAutoNum type="arabicPeriod"/>
            </a:pPr>
            <a:r>
              <a:rPr lang="en-MM" sz="2000" dirty="0">
                <a:latin typeface="Söhne"/>
              </a:rPr>
              <a:t>Heap</a:t>
            </a:r>
          </a:p>
          <a:p>
            <a:pPr marL="342900" indent="-342900">
              <a:buFont typeface="+mj-lt"/>
              <a:buAutoNum type="arabicPeriod"/>
            </a:pPr>
            <a:r>
              <a:rPr lang="en-MM" sz="2000" dirty="0">
                <a:latin typeface="Söhne"/>
              </a:rPr>
              <a:t>Call Stack</a:t>
            </a:r>
          </a:p>
          <a:p>
            <a:pPr marL="342900" indent="-342900">
              <a:buFont typeface="+mj-lt"/>
              <a:buAutoNum type="arabicPeriod"/>
            </a:pPr>
            <a:r>
              <a:rPr lang="en-MM" sz="2000" dirty="0">
                <a:latin typeface="Söhne"/>
              </a:rPr>
              <a:t>External Web APIs</a:t>
            </a:r>
          </a:p>
          <a:p>
            <a:pPr marL="342900" indent="-342900">
              <a:buFont typeface="+mj-lt"/>
              <a:buAutoNum type="arabicPeriod"/>
            </a:pPr>
            <a:r>
              <a:rPr lang="en-MM" sz="2000" dirty="0">
                <a:latin typeface="Söhne"/>
              </a:rPr>
              <a:t>Callback Queue</a:t>
            </a:r>
          </a:p>
          <a:p>
            <a:pPr marL="342900" indent="-342900">
              <a:buFont typeface="+mj-lt"/>
              <a:buAutoNum type="arabicPeriod"/>
            </a:pPr>
            <a:r>
              <a:rPr lang="en-MM" sz="2000" dirty="0">
                <a:latin typeface="Söhne"/>
              </a:rPr>
              <a:t>Event Loop</a:t>
            </a:r>
          </a:p>
          <a:p>
            <a:endParaRPr lang="en-MM" sz="2000" dirty="0">
              <a:latin typeface="Söhne"/>
            </a:endParaRPr>
          </a:p>
          <a:p>
            <a:r>
              <a:rPr lang="en-US" sz="1600" b="0" i="0" dirty="0">
                <a:effectLst/>
                <a:latin typeface="Söhne"/>
              </a:rPr>
              <a:t>They are essential for executing asynchronous operations and managing memory within the runtime environment.</a:t>
            </a:r>
            <a:endParaRPr lang="en-US" sz="16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3284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6D5C-8CEE-CA64-4C2C-6974B5D3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Two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6B03-AFE1-F629-966F-C3864431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72" y="2425487"/>
            <a:ext cx="5063928" cy="7749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1" i="0" dirty="0">
                <a:effectLst/>
                <a:latin typeface="Söhne"/>
              </a:rPr>
              <a:t>Primitive Values</a:t>
            </a:r>
            <a:endParaRPr lang="en-MM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43CD7-0786-641C-6F42-7F0E096AD1B1}"/>
              </a:ext>
            </a:extLst>
          </p:cNvPr>
          <p:cNvSpPr txBox="1"/>
          <p:nvPr/>
        </p:nvSpPr>
        <p:spPr>
          <a:xfrm>
            <a:off x="473273" y="3200400"/>
            <a:ext cx="5622728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Söhne"/>
              </a:rPr>
              <a:t>Primitive values are immutable, meaning they cannot be changed. 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Söhne"/>
              </a:rPr>
              <a:t>The primitive types in JavaScript are: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Number</a:t>
            </a:r>
            <a:r>
              <a:rPr lang="en-US" sz="1600" b="0" i="0" dirty="0">
                <a:effectLst/>
                <a:latin typeface="Söhne"/>
              </a:rPr>
              <a:t>: Represents numeric values.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String</a:t>
            </a:r>
            <a:r>
              <a:rPr lang="en-US" sz="1600" b="0" i="0" dirty="0">
                <a:effectLst/>
                <a:latin typeface="Söhne"/>
              </a:rPr>
              <a:t>: Represents textual data.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Boolean</a:t>
            </a:r>
            <a:r>
              <a:rPr lang="en-US" sz="1600" b="0" i="0" dirty="0">
                <a:effectLst/>
                <a:latin typeface="Söhne"/>
              </a:rPr>
              <a:t>: Represents a logical value - either true or false.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Null</a:t>
            </a:r>
            <a:r>
              <a:rPr lang="en-US" sz="1600" b="0" i="0" dirty="0">
                <a:effectLst/>
                <a:latin typeface="Söhne"/>
              </a:rPr>
              <a:t>: Represents the intentional absence of any value.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Undefined</a:t>
            </a:r>
            <a:r>
              <a:rPr lang="en-US" sz="1600" b="0" i="0" dirty="0">
                <a:effectLst/>
                <a:latin typeface="Söhne"/>
              </a:rPr>
              <a:t>: Represents an uninitialized variable or missing property.</a:t>
            </a:r>
          </a:p>
        </p:txBody>
      </p:sp>
      <p:pic>
        <p:nvPicPr>
          <p:cNvPr id="6" name="Picture 5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13DA0E30-2092-9646-A96B-4CDDEE43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98" y="3429000"/>
            <a:ext cx="55499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BE9A-BF3F-328A-8707-384C257F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Two Type of value</a:t>
            </a:r>
            <a:endParaRPr lang="en-MM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8FFB-9974-6338-3962-3CD93ECD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12" y="2222287"/>
            <a:ext cx="3753288" cy="6428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sz="2500" b="1" i="0" dirty="0">
                <a:effectLst/>
                <a:latin typeface="Söhne"/>
              </a:rPr>
              <a:t>Objects and Functions</a:t>
            </a:r>
            <a:endParaRPr lang="en-MM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DA134-181D-38CA-80C5-7AC0E32D2791}"/>
              </a:ext>
            </a:extLst>
          </p:cNvPr>
          <p:cNvSpPr txBox="1"/>
          <p:nvPr/>
        </p:nvSpPr>
        <p:spPr>
          <a:xfrm>
            <a:off x="615512" y="2976880"/>
            <a:ext cx="4850568" cy="226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Objects and functions are reference types in JavaScript.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Objects are collections of key-value pairs.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Functions are a special type of object that not only perform tasks but also hold additional properties like regular objects.</a:t>
            </a:r>
            <a:endParaRPr lang="en-MM" sz="1600" dirty="0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3AE42DD-7660-B096-805D-0D4E79F4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210" y="2735580"/>
            <a:ext cx="5284622" cy="29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1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88BB-F25E-B8AF-85B5-BA14A8E6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01600"/>
            <a:ext cx="10571998" cy="148336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Söhne"/>
              </a:rPr>
              <a:t>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ain difference between 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i="1" dirty="0">
                <a:solidFill>
                  <a:schemeClr val="tx1"/>
                </a:solidFill>
                <a:effectLst/>
                <a:latin typeface="Söhne"/>
              </a:rPr>
              <a:t>Primitive </a:t>
            </a:r>
            <a:r>
              <a:rPr lang="en-US" i="1" dirty="0">
                <a:solidFill>
                  <a:schemeClr val="tx1"/>
                </a:solidFill>
                <a:latin typeface="Söhne"/>
              </a:rPr>
              <a:t>V</a:t>
            </a:r>
            <a:r>
              <a:rPr lang="en-US" i="1" dirty="0">
                <a:solidFill>
                  <a:schemeClr val="tx1"/>
                </a:solidFill>
                <a:effectLst/>
                <a:latin typeface="Söhne"/>
              </a:rPr>
              <a:t>alues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and </a:t>
            </a:r>
            <a:r>
              <a:rPr lang="en-US" i="1" dirty="0">
                <a:solidFill>
                  <a:schemeClr val="tx1"/>
                </a:solidFill>
                <a:effectLst/>
                <a:latin typeface="Söhne"/>
              </a:rPr>
              <a:t>Objects/Functions</a:t>
            </a:r>
            <a:endParaRPr lang="en-MM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4A4-E533-ABA1-D1E1-7742EE1D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70379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The main difference between primitive values and objects/functions lies in how they are stored and manipulated in JavaScript.</a:t>
            </a:r>
            <a:endParaRPr lang="en-MM" dirty="0"/>
          </a:p>
        </p:txBody>
      </p:sp>
      <p:pic>
        <p:nvPicPr>
          <p:cNvPr id="9" name="Picture 8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BC2391E8-8A37-C92B-A14F-02A500CA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007360"/>
            <a:ext cx="8238298" cy="35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7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BBCC-D95F-9AF0-78C6-8B8C70A0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Another Example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95B76A-F3BF-5BFD-E2F7-57614DD4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2321214"/>
            <a:ext cx="7772400" cy="31175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13AE0-BA18-140E-9916-FAEF00C1B639}"/>
              </a:ext>
            </a:extLst>
          </p:cNvPr>
          <p:cNvSpPr txBox="1"/>
          <p:nvPr/>
        </p:nvSpPr>
        <p:spPr>
          <a:xfrm>
            <a:off x="526473" y="5829300"/>
            <a:ext cx="103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Even when structurally similar, Objects are created anew each time resulting in distinct instances in memory.</a:t>
            </a:r>
            <a:endParaRPr lang="en-MM" dirty="0"/>
          </a:p>
        </p:txBody>
      </p:sp>
    </p:spTree>
    <p:extLst>
      <p:ext uri="{BB962C8B-B14F-4D97-AF65-F5344CB8AC3E}">
        <p14:creationId xmlns:p14="http://schemas.microsoft.com/office/powerpoint/2010/main" val="147559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A3CB-515F-BD34-0792-8E4BC2D2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Javascript’s Foundation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DD4F-C449-D257-F2A8-557C405B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93215" cy="676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M" sz="2500" b="1" dirty="0"/>
              <a:t>Heap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51807-57D0-2B95-C8CD-2B31ED298F7C}"/>
              </a:ext>
            </a:extLst>
          </p:cNvPr>
          <p:cNvSpPr txBox="1"/>
          <p:nvPr/>
        </p:nvSpPr>
        <p:spPr>
          <a:xfrm>
            <a:off x="810000" y="2971801"/>
            <a:ext cx="5019300" cy="254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The heap is a region of a computer's memory where dynamic memory allocation occurs. It's a large pool of memory that is used for storing objects and data structures that are created during program execution.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They are store in the computer RAM.</a:t>
            </a:r>
            <a:endParaRPr lang="en-MM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22696-E383-08CC-F73C-CBF29E67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7" y="5705714"/>
            <a:ext cx="7480300" cy="6731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56A62F-6B57-D115-1B67-E13B9AB65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97783"/>
              </p:ext>
            </p:extLst>
          </p:nvPr>
        </p:nvGraphicFramePr>
        <p:xfrm>
          <a:off x="7789857" y="2951020"/>
          <a:ext cx="4128516" cy="2754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358">
                  <a:extLst>
                    <a:ext uri="{9D8B030D-6E8A-4147-A177-3AD203B41FA5}">
                      <a16:colId xmlns:a16="http://schemas.microsoft.com/office/drawing/2014/main" val="2226117009"/>
                    </a:ext>
                  </a:extLst>
                </a:gridCol>
                <a:gridCol w="2453158">
                  <a:extLst>
                    <a:ext uri="{9D8B030D-6E8A-4147-A177-3AD203B41FA5}">
                      <a16:colId xmlns:a16="http://schemas.microsoft.com/office/drawing/2014/main" val="3028583377"/>
                    </a:ext>
                  </a:extLst>
                </a:gridCol>
              </a:tblGrid>
              <a:tr h="667176">
                <a:tc>
                  <a:txBody>
                    <a:bodyPr/>
                    <a:lstStyle/>
                    <a:p>
                      <a:r>
                        <a:rPr lang="en-MM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M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94510"/>
                  </a:ext>
                </a:extLst>
              </a:tr>
              <a:tr h="2087518">
                <a:tc>
                  <a:txBody>
                    <a:bodyPr/>
                    <a:lstStyle/>
                    <a:p>
                      <a:r>
                        <a:rPr lang="en-MM" sz="1500" dirty="0"/>
                        <a:t>0012CCGWH80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name: </a:t>
                      </a:r>
                      <a:r>
                        <a:rPr lang="en-MM" sz="1000" dirty="0">
                          <a:solidFill>
                            <a:schemeClr val="bg1"/>
                          </a:solidFill>
                        </a:rPr>
                        <a:t>0012CCGWH81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age: </a:t>
                      </a:r>
                      <a:r>
                        <a:rPr lang="en-MM" sz="1000" dirty="0">
                          <a:solidFill>
                            <a:schemeClr val="bg1"/>
                          </a:solidFill>
                        </a:rPr>
                        <a:t>0012CCGWH82</a:t>
                      </a:r>
                      <a:endParaRPr lang="en-US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MM" dirty="0"/>
                    </a:p>
                    <a:p>
                      <a:r>
                        <a:rPr lang="en-MM" dirty="0"/>
                        <a:t>“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</a:t>
                      </a:r>
                      <a:r>
                        <a:rPr lang="en-MM" dirty="0"/>
                        <a:t>”</a:t>
                      </a:r>
                    </a:p>
                    <a:p>
                      <a:r>
                        <a:rPr lang="en-MM" dirty="0"/>
                        <a:t> 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309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8EA69A-004A-D6BE-C60D-7BA8A829E5CD}"/>
              </a:ext>
            </a:extLst>
          </p:cNvPr>
          <p:cNvSpPr txBox="1"/>
          <p:nvPr/>
        </p:nvSpPr>
        <p:spPr>
          <a:xfrm>
            <a:off x="7789857" y="2300321"/>
            <a:ext cx="2376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  <a:latin typeface="Söhne Mono"/>
              </a:rPr>
              <a:t>Heap Memory:</a:t>
            </a:r>
            <a:endParaRPr lang="en-MM" sz="28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0D592-DD65-EC6C-D10E-7442855B96C4}"/>
              </a:ext>
            </a:extLst>
          </p:cNvPr>
          <p:cNvSpPr txBox="1"/>
          <p:nvPr/>
        </p:nvSpPr>
        <p:spPr>
          <a:xfrm>
            <a:off x="6540113" y="329650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dirty="0"/>
              <a:t>obj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1CA32F9-D21E-57F4-7099-4DF22A570A3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79043" y="3481172"/>
            <a:ext cx="807657" cy="933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0E8C20-4E0F-62C6-6A4E-6AE142D40A80}"/>
              </a:ext>
            </a:extLst>
          </p:cNvPr>
          <p:cNvSpPr txBox="1"/>
          <p:nvPr/>
        </p:nvSpPr>
        <p:spPr>
          <a:xfrm>
            <a:off x="7789857" y="4986183"/>
            <a:ext cx="1627369" cy="625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500" dirty="0">
                <a:solidFill>
                  <a:schemeClr val="bg1"/>
                </a:solidFill>
              </a:rPr>
              <a:t>0012CCGWH81</a:t>
            </a:r>
          </a:p>
          <a:p>
            <a:pPr>
              <a:lnSpc>
                <a:spcPct val="150000"/>
              </a:lnSpc>
            </a:pPr>
            <a:r>
              <a:rPr lang="en-MM" sz="1500" dirty="0">
                <a:solidFill>
                  <a:schemeClr val="bg1"/>
                </a:solidFill>
              </a:rPr>
              <a:t>0012CCGWH82</a:t>
            </a:r>
          </a:p>
        </p:txBody>
      </p:sp>
    </p:spTree>
    <p:extLst>
      <p:ext uri="{BB962C8B-B14F-4D97-AF65-F5344CB8AC3E}">
        <p14:creationId xmlns:p14="http://schemas.microsoft.com/office/powerpoint/2010/main" val="243960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EE0E-A109-73BE-ED65-ED39C8E9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M" dirty="0"/>
              <a:t>Javascript’s Foundation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3228-E21E-C62F-925E-8C62AD3D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6" y="2201506"/>
            <a:ext cx="2111524" cy="510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M" sz="2500" b="1" dirty="0"/>
              <a:t>Call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588-82D0-D77B-EF6D-43B9256A17B0}"/>
              </a:ext>
            </a:extLst>
          </p:cNvPr>
          <p:cNvSpPr txBox="1"/>
          <p:nvPr/>
        </p:nvSpPr>
        <p:spPr>
          <a:xfrm>
            <a:off x="413466" y="2909455"/>
            <a:ext cx="473003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effectLst/>
                <a:latin typeface="source-serif-pro"/>
              </a:rPr>
              <a:t>Call</a:t>
            </a:r>
            <a:r>
              <a:rPr lang="en-US" b="1" i="0" dirty="0">
                <a:effectLst/>
                <a:latin typeface="source-serif-pro"/>
              </a:rPr>
              <a:t> </a:t>
            </a:r>
            <a:r>
              <a:rPr lang="en-US" i="0" dirty="0">
                <a:effectLst/>
                <a:latin typeface="source-serif-pro"/>
              </a:rPr>
              <a:t>Stack</a:t>
            </a:r>
            <a:r>
              <a:rPr lang="en-US" b="0" i="0" dirty="0">
                <a:effectLst/>
                <a:latin typeface="source-serif-pro"/>
              </a:rPr>
              <a:t> is a concept created to trace functions.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source-serif-pro"/>
              </a:rPr>
              <a:t>It works with the “ </a:t>
            </a:r>
            <a:r>
              <a:rPr lang="en-US" b="1" i="0" dirty="0">
                <a:effectLst/>
                <a:latin typeface="source-serif-pro"/>
              </a:rPr>
              <a:t>LIFO</a:t>
            </a:r>
            <a:r>
              <a:rPr lang="en-US" b="0" i="0" dirty="0">
                <a:effectLst/>
                <a:latin typeface="source-serif-pro"/>
              </a:rPr>
              <a:t> “ concept (Last In First Out), that is, the last function that enters the Call Stack is executed first.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A14EC-E648-464D-02D4-EF2452D17CED}"/>
              </a:ext>
            </a:extLst>
          </p:cNvPr>
          <p:cNvSpPr/>
          <p:nvPr/>
        </p:nvSpPr>
        <p:spPr>
          <a:xfrm>
            <a:off x="571500" y="4873336"/>
            <a:ext cx="1132609" cy="1683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686D8-692B-D362-DA02-B8E8EF7FF464}"/>
              </a:ext>
            </a:extLst>
          </p:cNvPr>
          <p:cNvSpPr/>
          <p:nvPr/>
        </p:nvSpPr>
        <p:spPr>
          <a:xfrm>
            <a:off x="1911927" y="4873336"/>
            <a:ext cx="1132609" cy="1683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5A473-14C1-450F-CFE1-34FEBD297B4E}"/>
              </a:ext>
            </a:extLst>
          </p:cNvPr>
          <p:cNvSpPr/>
          <p:nvPr/>
        </p:nvSpPr>
        <p:spPr>
          <a:xfrm>
            <a:off x="3236767" y="4873336"/>
            <a:ext cx="1132609" cy="1683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3C848-50F8-8F4C-CCE5-313152204F82}"/>
              </a:ext>
            </a:extLst>
          </p:cNvPr>
          <p:cNvSpPr/>
          <p:nvPr/>
        </p:nvSpPr>
        <p:spPr>
          <a:xfrm>
            <a:off x="4577194" y="4873336"/>
            <a:ext cx="1132609" cy="1683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7D8E9-D64F-33F2-B973-4DA6F0A57875}"/>
              </a:ext>
            </a:extLst>
          </p:cNvPr>
          <p:cNvSpPr/>
          <p:nvPr/>
        </p:nvSpPr>
        <p:spPr>
          <a:xfrm>
            <a:off x="5917621" y="4873336"/>
            <a:ext cx="1132609" cy="1683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1BAC6B-E889-1C90-5A26-DCCE51CF3B82}"/>
              </a:ext>
            </a:extLst>
          </p:cNvPr>
          <p:cNvSpPr/>
          <p:nvPr/>
        </p:nvSpPr>
        <p:spPr>
          <a:xfrm>
            <a:off x="7258048" y="4873336"/>
            <a:ext cx="1132609" cy="1683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6A1E1B7-F25D-1916-25F4-43B74D657A84}"/>
              </a:ext>
            </a:extLst>
          </p:cNvPr>
          <p:cNvSpPr/>
          <p:nvPr/>
        </p:nvSpPr>
        <p:spPr>
          <a:xfrm>
            <a:off x="680603" y="6192603"/>
            <a:ext cx="914401" cy="2182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E5D87EE-AF38-4798-5CC4-166E8D143835}"/>
              </a:ext>
            </a:extLst>
          </p:cNvPr>
          <p:cNvSpPr/>
          <p:nvPr/>
        </p:nvSpPr>
        <p:spPr>
          <a:xfrm>
            <a:off x="2021030" y="6192602"/>
            <a:ext cx="914401" cy="2182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6BB8705-AB05-24FB-A2E7-EAD182EE36B5}"/>
              </a:ext>
            </a:extLst>
          </p:cNvPr>
          <p:cNvSpPr/>
          <p:nvPr/>
        </p:nvSpPr>
        <p:spPr>
          <a:xfrm>
            <a:off x="2021030" y="5852485"/>
            <a:ext cx="914401" cy="2182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75A0DF-FD22-9689-116A-5B7102502109}"/>
              </a:ext>
            </a:extLst>
          </p:cNvPr>
          <p:cNvSpPr/>
          <p:nvPr/>
        </p:nvSpPr>
        <p:spPr>
          <a:xfrm>
            <a:off x="3344785" y="6192602"/>
            <a:ext cx="914401" cy="2182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E64C2D-3502-44B1-29CD-02A69D21E7EB}"/>
              </a:ext>
            </a:extLst>
          </p:cNvPr>
          <p:cNvSpPr/>
          <p:nvPr/>
        </p:nvSpPr>
        <p:spPr>
          <a:xfrm>
            <a:off x="3344785" y="5852485"/>
            <a:ext cx="914401" cy="2182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999BEF9-ACD5-7E25-2EE9-81331A9E1D90}"/>
              </a:ext>
            </a:extLst>
          </p:cNvPr>
          <p:cNvSpPr/>
          <p:nvPr/>
        </p:nvSpPr>
        <p:spPr>
          <a:xfrm>
            <a:off x="4686298" y="6192602"/>
            <a:ext cx="914401" cy="2182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133BDBE-0D89-63D9-646F-BF63242BBBE2}"/>
              </a:ext>
            </a:extLst>
          </p:cNvPr>
          <p:cNvSpPr/>
          <p:nvPr/>
        </p:nvSpPr>
        <p:spPr>
          <a:xfrm>
            <a:off x="4686298" y="5852485"/>
            <a:ext cx="914401" cy="2182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D0734B0-2D87-F6E1-69E8-84A95ACB2AC2}"/>
              </a:ext>
            </a:extLst>
          </p:cNvPr>
          <p:cNvSpPr/>
          <p:nvPr/>
        </p:nvSpPr>
        <p:spPr>
          <a:xfrm>
            <a:off x="3344784" y="5490865"/>
            <a:ext cx="914401" cy="2182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D25985B-429B-1782-FDB4-36B75FF645B4}"/>
              </a:ext>
            </a:extLst>
          </p:cNvPr>
          <p:cNvSpPr/>
          <p:nvPr/>
        </p:nvSpPr>
        <p:spPr>
          <a:xfrm>
            <a:off x="6026724" y="6192601"/>
            <a:ext cx="914401" cy="2182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M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73A63-0F3B-17EC-801E-7696427A8D98}"/>
              </a:ext>
            </a:extLst>
          </p:cNvPr>
          <p:cNvSpPr txBox="1"/>
          <p:nvPr/>
        </p:nvSpPr>
        <p:spPr>
          <a:xfrm>
            <a:off x="734487" y="496685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000" dirty="0">
                <a:solidFill>
                  <a:srgbClr val="FFFF00"/>
                </a:solidFill>
              </a:rPr>
              <a:t>Call Stack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BF92A-3881-A2AF-5C5B-514A36A7E982}"/>
              </a:ext>
            </a:extLst>
          </p:cNvPr>
          <p:cNvSpPr txBox="1"/>
          <p:nvPr/>
        </p:nvSpPr>
        <p:spPr>
          <a:xfrm>
            <a:off x="1999581" y="4966854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000" dirty="0">
                <a:solidFill>
                  <a:srgbClr val="FFFF00"/>
                </a:solidFill>
              </a:rPr>
              <a:t>Call Stack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C86C6B-FF4C-F5E2-9F4A-44AE6A38C7F5}"/>
              </a:ext>
            </a:extLst>
          </p:cNvPr>
          <p:cNvSpPr txBox="1"/>
          <p:nvPr/>
        </p:nvSpPr>
        <p:spPr>
          <a:xfrm>
            <a:off x="3346714" y="4965403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000" dirty="0">
                <a:solidFill>
                  <a:srgbClr val="FFFF00"/>
                </a:solidFill>
              </a:rPr>
              <a:t>Call 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C1E7AA-FC79-C944-D315-020FB7DBD1BF}"/>
              </a:ext>
            </a:extLst>
          </p:cNvPr>
          <p:cNvSpPr txBox="1"/>
          <p:nvPr/>
        </p:nvSpPr>
        <p:spPr>
          <a:xfrm>
            <a:off x="4738126" y="5006825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000" dirty="0">
                <a:solidFill>
                  <a:srgbClr val="FFFF00"/>
                </a:solidFill>
              </a:rPr>
              <a:t>Call 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83DC7-B005-F495-8E18-6AF21245C007}"/>
              </a:ext>
            </a:extLst>
          </p:cNvPr>
          <p:cNvSpPr txBox="1"/>
          <p:nvPr/>
        </p:nvSpPr>
        <p:spPr>
          <a:xfrm>
            <a:off x="6095999" y="4991680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000" dirty="0">
                <a:solidFill>
                  <a:srgbClr val="FFFF00"/>
                </a:solidFill>
              </a:rPr>
              <a:t>Call Stack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1A0EDA-769E-58C6-16C4-62E2F88840AE}"/>
              </a:ext>
            </a:extLst>
          </p:cNvPr>
          <p:cNvSpPr txBox="1"/>
          <p:nvPr/>
        </p:nvSpPr>
        <p:spPr>
          <a:xfrm>
            <a:off x="7423089" y="499167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000" dirty="0">
                <a:solidFill>
                  <a:srgbClr val="FFFF00"/>
                </a:solidFill>
              </a:rPr>
              <a:t>Call 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EBC747-5CB2-B19E-CE9E-CC8485FEBA58}"/>
              </a:ext>
            </a:extLst>
          </p:cNvPr>
          <p:cNvSpPr txBox="1"/>
          <p:nvPr/>
        </p:nvSpPr>
        <p:spPr>
          <a:xfrm>
            <a:off x="811170" y="617859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M" sz="1000" dirty="0">
                <a:solidFill>
                  <a:srgbClr val="FF0000"/>
                </a:solidFill>
              </a:rPr>
              <a:t>main()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4A3875-0480-4E3D-A172-9C4A73B5C296}"/>
              </a:ext>
            </a:extLst>
          </p:cNvPr>
          <p:cNvSpPr txBox="1"/>
          <p:nvPr/>
        </p:nvSpPr>
        <p:spPr>
          <a:xfrm>
            <a:off x="2179086" y="617506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</a:t>
            </a:r>
            <a:r>
              <a:rPr lang="en-MM" sz="1000" dirty="0">
                <a:solidFill>
                  <a:srgbClr val="FF0000"/>
                </a:solidFill>
              </a:rPr>
              <a:t>ain()</a:t>
            </a:r>
          </a:p>
        </p:txBody>
      </p:sp>
      <p:pic>
        <p:nvPicPr>
          <p:cNvPr id="35" name="Picture 3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6B1822-C29B-4656-8452-061E061A7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57" y="2090601"/>
            <a:ext cx="5847371" cy="263688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E4B0123-5613-C7AD-9B94-067E3359796F}"/>
              </a:ext>
            </a:extLst>
          </p:cNvPr>
          <p:cNvSpPr txBox="1"/>
          <p:nvPr/>
        </p:nvSpPr>
        <p:spPr>
          <a:xfrm>
            <a:off x="2206694" y="5824473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greet()</a:t>
            </a:r>
            <a:endParaRPr lang="en-MM" sz="10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0A8791-0A60-1BBC-BC28-72B650C0AA65}"/>
              </a:ext>
            </a:extLst>
          </p:cNvPr>
          <p:cNvSpPr txBox="1"/>
          <p:nvPr/>
        </p:nvSpPr>
        <p:spPr>
          <a:xfrm>
            <a:off x="3548059" y="617476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</a:t>
            </a:r>
            <a:r>
              <a:rPr lang="en-MM" sz="1000" dirty="0">
                <a:solidFill>
                  <a:srgbClr val="FF0000"/>
                </a:solidFill>
              </a:rPr>
              <a:t>ain()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A70CDB-52E2-BDA7-A7D0-7A46BF46D6C0}"/>
              </a:ext>
            </a:extLst>
          </p:cNvPr>
          <p:cNvSpPr txBox="1"/>
          <p:nvPr/>
        </p:nvSpPr>
        <p:spPr>
          <a:xfrm>
            <a:off x="3525617" y="583370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greet()</a:t>
            </a:r>
            <a:endParaRPr lang="en-MM" sz="10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CBAE9C-260E-D2D0-A379-FB151BA1BA7D}"/>
              </a:ext>
            </a:extLst>
          </p:cNvPr>
          <p:cNvSpPr txBox="1"/>
          <p:nvPr/>
        </p:nvSpPr>
        <p:spPr>
          <a:xfrm>
            <a:off x="3449782" y="546722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askAge</a:t>
            </a:r>
            <a:r>
              <a:rPr lang="en-MM" sz="10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2011A0-ED78-6B2E-857B-F9914E854A48}"/>
              </a:ext>
            </a:extLst>
          </p:cNvPr>
          <p:cNvSpPr txBox="1"/>
          <p:nvPr/>
        </p:nvSpPr>
        <p:spPr>
          <a:xfrm>
            <a:off x="4912048" y="617476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</a:t>
            </a:r>
            <a:r>
              <a:rPr lang="en-MM" sz="1000" dirty="0">
                <a:solidFill>
                  <a:srgbClr val="FF0000"/>
                </a:solidFill>
              </a:rPr>
              <a:t>ain()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216347-2302-A41F-D638-A5F7E118DF1F}"/>
              </a:ext>
            </a:extLst>
          </p:cNvPr>
          <p:cNvSpPr txBox="1"/>
          <p:nvPr/>
        </p:nvSpPr>
        <p:spPr>
          <a:xfrm>
            <a:off x="4889606" y="583370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greet()</a:t>
            </a:r>
            <a:endParaRPr lang="en-MM" sz="10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1AEC0-C7A5-986D-C7C8-268336150CC7}"/>
              </a:ext>
            </a:extLst>
          </p:cNvPr>
          <p:cNvSpPr txBox="1"/>
          <p:nvPr/>
        </p:nvSpPr>
        <p:spPr>
          <a:xfrm>
            <a:off x="6216656" y="616420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</a:t>
            </a:r>
            <a:r>
              <a:rPr lang="en-MM" sz="1000" dirty="0">
                <a:solidFill>
                  <a:srgbClr val="FF0000"/>
                </a:solidFill>
              </a:rPr>
              <a:t>ain()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7BC08A-F582-B861-9955-86E6218C3C40}"/>
              </a:ext>
            </a:extLst>
          </p:cNvPr>
          <p:cNvSpPr txBox="1"/>
          <p:nvPr/>
        </p:nvSpPr>
        <p:spPr>
          <a:xfrm>
            <a:off x="8811492" y="5039591"/>
            <a:ext cx="325235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M" sz="1500" b="1" i="1" dirty="0">
                <a:solidFill>
                  <a:srgbClr val="FFC000"/>
                </a:solidFill>
              </a:rPr>
              <a:t>Notes: </a:t>
            </a:r>
          </a:p>
          <a:p>
            <a:r>
              <a:rPr lang="en-US" sz="1500" i="1" dirty="0">
                <a:solidFill>
                  <a:srgbClr val="FFC000"/>
                </a:solidFill>
                <a:effectLst/>
                <a:latin typeface="source-serif-pro"/>
              </a:rPr>
              <a:t>The stack is the memory in which the data of the variables is stored ( name and value if Primitive, name and address if Non-Primitive ).</a:t>
            </a:r>
            <a:endParaRPr lang="en-MM" sz="15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1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{5321DB94-57D7-9343-8567-6CBAFC46B6C6}tf10001121_mac</Template>
  <TotalTime>448</TotalTime>
  <Words>774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AkayaTelivigala</vt:lpstr>
      <vt:lpstr>Arial</vt:lpstr>
      <vt:lpstr>Century Gothic</vt:lpstr>
      <vt:lpstr>Söhne</vt:lpstr>
      <vt:lpstr>Söhne Mono</vt:lpstr>
      <vt:lpstr>source-serif-pro</vt:lpstr>
      <vt:lpstr>Wingdings 2</vt:lpstr>
      <vt:lpstr>Quotable</vt:lpstr>
      <vt:lpstr>Efficient asynchronous state management with</vt:lpstr>
      <vt:lpstr>Table of contents</vt:lpstr>
      <vt:lpstr>Javascript’s Foundation Elements</vt:lpstr>
      <vt:lpstr>Two Type of value</vt:lpstr>
      <vt:lpstr>Two Type of value</vt:lpstr>
      <vt:lpstr>Main difference between  Primitive Values and Objects/Functions</vt:lpstr>
      <vt:lpstr>Another Example</vt:lpstr>
      <vt:lpstr>Javascript’s Foundation Elements</vt:lpstr>
      <vt:lpstr>Javascript’s Foundation Elements</vt:lpstr>
      <vt:lpstr>External Web APIs</vt:lpstr>
      <vt:lpstr>Callback Queue</vt:lpstr>
      <vt:lpstr>Event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asynchronous state management with</dc:title>
  <dc:creator>user 07</dc:creator>
  <cp:lastModifiedBy>user 07</cp:lastModifiedBy>
  <cp:revision>6</cp:revision>
  <dcterms:created xsi:type="dcterms:W3CDTF">2024-02-16T17:55:31Z</dcterms:created>
  <dcterms:modified xsi:type="dcterms:W3CDTF">2024-02-25T14:34:02Z</dcterms:modified>
</cp:coreProperties>
</file>