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74" r:id="rId3"/>
    <p:sldId id="275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82" r:id="rId12"/>
    <p:sldId id="278" r:id="rId13"/>
    <p:sldId id="279" r:id="rId14"/>
    <p:sldId id="280" r:id="rId15"/>
    <p:sldId id="281" r:id="rId16"/>
    <p:sldId id="262" r:id="rId17"/>
    <p:sldId id="263" r:id="rId18"/>
    <p:sldId id="264" r:id="rId19"/>
    <p:sldId id="266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351A-7D89-44F4-A354-2AB2A462533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63278-83BD-4479-B038-81FB13A01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4717-0B59-4930-A2FB-E1EDE71809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58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58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11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CCB5-12E3-4EBF-B461-B8E3DD5E5EA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21D551-25F3-4BBC-9717-207B5029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64" y="1042416"/>
            <a:ext cx="10314432" cy="1865376"/>
          </a:xfrm>
        </p:spPr>
        <p:txBody>
          <a:bodyPr>
            <a:normAutofit/>
          </a:bodyPr>
          <a:lstStyle/>
          <a:p>
            <a:r>
              <a:rPr lang="en-US" dirty="0"/>
              <a:t>Data Driven Requirement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4920" y="4946905"/>
            <a:ext cx="3813047" cy="17918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Ankita Wankhede</a:t>
            </a:r>
          </a:p>
          <a:p>
            <a:r>
              <a:rPr lang="en-US" dirty="0"/>
              <a:t>Manasa Reddy</a:t>
            </a:r>
          </a:p>
          <a:p>
            <a:r>
              <a:rPr lang="en-US" dirty="0" err="1"/>
              <a:t>SaiJyothi</a:t>
            </a:r>
            <a:endParaRPr lang="en-US" dirty="0"/>
          </a:p>
          <a:p>
            <a:r>
              <a:rPr lang="en-US" dirty="0"/>
              <a:t>Rashmi Tripathi</a:t>
            </a:r>
          </a:p>
        </p:txBody>
      </p:sp>
    </p:spTree>
    <p:extLst>
      <p:ext uri="{BB962C8B-B14F-4D97-AF65-F5344CB8AC3E}">
        <p14:creationId xmlns:p14="http://schemas.microsoft.com/office/powerpoint/2010/main" val="91863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itchFamily="34" charset="0"/>
              </a:rPr>
              <a:t>Classifying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48" y="1571612"/>
            <a:ext cx="7972452" cy="478394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Calibri" pitchFamily="34" charset="0"/>
              </a:rPr>
              <a:t>Analytics help identify and classify use groups and stakeholders with different characteristics and needs.</a:t>
            </a:r>
          </a:p>
          <a:p>
            <a:pPr algn="just"/>
            <a:r>
              <a:rPr lang="en-IN" sz="2800" dirty="0">
                <a:latin typeface="Calibri" pitchFamily="34" charset="0"/>
              </a:rPr>
              <a:t>Analytic tools can mine feedback to identify descriptions of usage patterns, uncommon vocabulary or role and task descriptions</a:t>
            </a:r>
          </a:p>
          <a:p>
            <a:pPr algn="just"/>
            <a:r>
              <a:rPr lang="en-IN" sz="2800" dirty="0">
                <a:latin typeface="Calibri" pitchFamily="34" charset="0"/>
              </a:rPr>
              <a:t>Classifying stakeholders might help analysts identify, understand and specify non functional requirements more concretely.</a:t>
            </a:r>
          </a:p>
        </p:txBody>
      </p:sp>
    </p:spTree>
    <p:extLst>
      <p:ext uri="{BB962C8B-B14F-4D97-AF65-F5344CB8AC3E}">
        <p14:creationId xmlns:p14="http://schemas.microsoft.com/office/powerpoint/2010/main" val="19281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Researchers suggested two probabilistic approaches to summarize informative review content.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1. Feature-based summarization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2. Topic-based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69544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Based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summarize the features, researchers have applied sentiment analysis and natural language.</a:t>
            </a:r>
          </a:p>
          <a:p>
            <a:r>
              <a:rPr lang="en-US" dirty="0"/>
              <a:t>This analysis helped the researchers to</a:t>
            </a:r>
          </a:p>
          <a:p>
            <a:pPr marL="0" indent="0">
              <a:buNone/>
            </a:pPr>
            <a:r>
              <a:rPr lang="en-US" dirty="0"/>
              <a:t>    prioritize their work for the next </a:t>
            </a:r>
          </a:p>
          <a:p>
            <a:pPr marL="0" indent="0">
              <a:buNone/>
            </a:pPr>
            <a:r>
              <a:rPr lang="en-US" dirty="0"/>
              <a:t>    releases. </a:t>
            </a:r>
          </a:p>
          <a:p>
            <a:r>
              <a:rPr lang="en-US" dirty="0"/>
              <a:t>This analysis also made the sentiment </a:t>
            </a:r>
          </a:p>
          <a:p>
            <a:pPr marL="0" indent="0">
              <a:buNone/>
            </a:pPr>
            <a:r>
              <a:rPr lang="en-US" dirty="0"/>
              <a:t>     Analysis more challenging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12" y="2495227"/>
            <a:ext cx="4661452" cy="37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Based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is described for summarizing the informative app reviews which is AR-Miner, proposed by Ning Chen.</a:t>
            </a:r>
          </a:p>
          <a:p>
            <a:r>
              <a:rPr lang="en-US" dirty="0"/>
              <a:t>This tool first filters the noisy and irrelevant reviews.</a:t>
            </a:r>
          </a:p>
          <a:p>
            <a:r>
              <a:rPr lang="en-US" dirty="0"/>
              <a:t>Now, it summarizers and ranks the informative reviews based on topic modelling.</a:t>
            </a:r>
          </a:p>
          <a:p>
            <a:r>
              <a:rPr lang="en-US" dirty="0"/>
              <a:t>The main moto of the tool is to summarize and visualize the review topics based on the requirement.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Apps: Looking Beyond The Fence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about the similar apps are combined with the reviews and rating comments had helped to identify and prioritize new app requirements.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examining similar apps, before creating new apps we can combine the existing features and come up with new innovative ideas to improve the performance of the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6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Feedback From Usage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negative feedback isn’t useful for the developers as they are not much informative.</a:t>
            </a:r>
          </a:p>
          <a:p>
            <a:r>
              <a:rPr lang="en-US" dirty="0"/>
              <a:t>Users generally discuss more on positive responses and thus positive responses and usage data help in better understanding the reviews.</a:t>
            </a:r>
          </a:p>
          <a:p>
            <a:r>
              <a:rPr lang="en-US" dirty="0"/>
              <a:t>Usage data helps in better understanding the users feedback and responses.</a:t>
            </a:r>
          </a:p>
          <a:p>
            <a:r>
              <a:rPr lang="en-US" dirty="0"/>
              <a:t>Usage data is further analyzed, filtered, summarized and visualized to make the developers work easier.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1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098" y="457200"/>
            <a:ext cx="10282830" cy="1023808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The Future of RE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032" y="3276112"/>
            <a:ext cx="3931920" cy="2208625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stakeholder-centered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intuition/rationale based decisions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business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system and technical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requirements interdependencies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Rashmi Tripathi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39845" y="4042601"/>
            <a:ext cx="1417320" cy="42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64232" y="3226231"/>
            <a:ext cx="3395472" cy="22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group-based</a:t>
            </a:r>
          </a:p>
          <a:p>
            <a:pPr marL="285750" indent="-285750" algn="l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mass-driven</a:t>
            </a:r>
          </a:p>
          <a:p>
            <a:pPr marL="285750" indent="-285750" algn="l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user-centered decisions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Forums/social media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 platforms</a:t>
            </a:r>
          </a:p>
          <a:p>
            <a:pPr algn="r" defTabSz="457200">
              <a:buClr>
                <a:schemeClr val="accent1"/>
              </a:buClr>
              <a:buSzPct val="80000"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265224" y="1697975"/>
            <a:ext cx="2974287" cy="12130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Inconsistent</a:t>
            </a:r>
          </a:p>
          <a:p>
            <a:pPr algn="ctr"/>
            <a:r>
              <a:rPr lang="en-US" dirty="0"/>
              <a:t>No Change support 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674416" y="1731217"/>
            <a:ext cx="2205308" cy="13533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Much better</a:t>
            </a:r>
          </a:p>
        </p:txBody>
      </p:sp>
    </p:spTree>
    <p:extLst>
      <p:ext uri="{BB962C8B-B14F-4D97-AF65-F5344CB8AC3E}">
        <p14:creationId xmlns:p14="http://schemas.microsoft.com/office/powerpoint/2010/main" val="21786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10/31/2016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Rashmi Tripathi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8082" y="823617"/>
            <a:ext cx="932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Best option </a:t>
            </a:r>
            <a:r>
              <a:rPr lang="en-US" dirty="0"/>
              <a:t>:   known and used data sources </a:t>
            </a:r>
            <a:r>
              <a:rPr lang="en-US" sz="3600" dirty="0"/>
              <a:t>+</a:t>
            </a:r>
            <a:r>
              <a:rPr lang="en-US" dirty="0"/>
              <a:t>  aggregated user data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Technically</a:t>
            </a:r>
            <a:r>
              <a:rPr lang="en-US" dirty="0"/>
              <a:t> :     New data analytics like predictive modeling, Delphi analysis, </a:t>
            </a:r>
          </a:p>
          <a:p>
            <a:r>
              <a:rPr lang="en-US" dirty="0"/>
              <a:t>                        scenario analysis are needed to integrate above information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8082" y="3614144"/>
            <a:ext cx="80088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Reactive decision making - - &gt; Proactive decision making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significant changes in below need to get adjusted in development process: 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 Priorities 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Dependencies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5310" y="1439298"/>
            <a:ext cx="1362772" cy="830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5310" y="3782928"/>
            <a:ext cx="136277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4187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409" y="1019505"/>
            <a:ext cx="8596668" cy="2207171"/>
          </a:xfrm>
        </p:spPr>
        <p:txBody>
          <a:bodyPr>
            <a:normAutofit/>
          </a:bodyPr>
          <a:lstStyle/>
          <a:p>
            <a:r>
              <a:rPr lang="en-US" u="sng" dirty="0"/>
              <a:t>Group of unknown users  </a:t>
            </a:r>
            <a:r>
              <a:rPr lang="en-US" dirty="0"/>
              <a:t>with the help of social media platform</a:t>
            </a:r>
          </a:p>
          <a:p>
            <a:r>
              <a:rPr lang="en-US" u="sng" dirty="0"/>
              <a:t>Crowdsourcing</a:t>
            </a:r>
            <a:r>
              <a:rPr lang="en-US" dirty="0"/>
              <a:t> could enlarge the set of stakeholders who generate</a:t>
            </a:r>
          </a:p>
          <a:p>
            <a:pPr marL="0" indent="0">
              <a:buNone/>
            </a:pPr>
            <a:r>
              <a:rPr lang="en-US" dirty="0"/>
              <a:t>    and manage requirements.</a:t>
            </a:r>
          </a:p>
          <a:p>
            <a:r>
              <a:rPr lang="en-US" dirty="0"/>
              <a:t>Communication between vendors to users need to change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u="sng" dirty="0"/>
              <a:t>unidirectional </a:t>
            </a:r>
            <a:r>
              <a:rPr lang="en-US" u="sng" dirty="0">
                <a:sym typeface="Wingdings" panose="05000000000000000000" pitchFamily="2" charset="2"/>
              </a:rPr>
              <a:t> bidirectional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5924556"/>
            <a:ext cx="6297612" cy="365125"/>
          </a:xfrm>
        </p:spPr>
        <p:txBody>
          <a:bodyPr/>
          <a:lstStyle/>
          <a:p>
            <a:r>
              <a:rPr lang="en-US" dirty="0"/>
              <a:t>Rashmi Tripathi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90999" y="3496327"/>
            <a:ext cx="8596668" cy="374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 changes in decisions content over time</a:t>
            </a:r>
          </a:p>
          <a:p>
            <a:r>
              <a:rPr lang="en-US" dirty="0"/>
              <a:t>Requirements are implemented incrementally to get best target software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       </a:t>
            </a:r>
            <a:r>
              <a:rPr lang="en-US" dirty="0" err="1"/>
              <a:t>Eg</a:t>
            </a:r>
            <a:r>
              <a:rPr lang="en-US" dirty="0"/>
              <a:t>: Game features are eliminated or enhanced based upon user response</a:t>
            </a:r>
          </a:p>
          <a:p>
            <a:r>
              <a:rPr lang="en-US" dirty="0"/>
              <a:t>Explicit and implicit user feedback should be taken into consideration more for decisions about what and when to implement and deliver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7941" y="1397876"/>
            <a:ext cx="1413058" cy="86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Who?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77941" y="4099034"/>
            <a:ext cx="1413058" cy="872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5869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611950"/>
            <a:ext cx="8596668" cy="28549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10/31/2016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Rashmi Tripathi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2" y="0"/>
            <a:ext cx="3393580" cy="163027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25419"/>
              </p:ext>
            </p:extLst>
          </p:nvPr>
        </p:nvGraphicFramePr>
        <p:xfrm>
          <a:off x="1054560" y="2046661"/>
          <a:ext cx="8299646" cy="29667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3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Proper tools required for analysis scaling and users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motivate users to provide correct input for unaccountable features by providing incentives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validation on sample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crowd data will most likely lead to conflicting contributions that need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engineering is the process of establishing</a:t>
            </a:r>
          </a:p>
          <a:p>
            <a:pPr lvl="1"/>
            <a:r>
              <a:rPr lang="en-US" dirty="0"/>
              <a:t>Services that customer requires from a system.</a:t>
            </a:r>
          </a:p>
          <a:p>
            <a:pPr lvl="1"/>
            <a:r>
              <a:rPr lang="en-US" dirty="0"/>
              <a:t>Constraints under which it operates and is developed.</a:t>
            </a:r>
          </a:p>
          <a:p>
            <a:r>
              <a:rPr lang="en-US" dirty="0"/>
              <a:t>Requirements are the descriptions of the system services and constraints that are generated during the RE process</a:t>
            </a:r>
          </a:p>
          <a:p>
            <a:r>
              <a:rPr lang="en-US" dirty="0"/>
              <a:t>The use of word engineering here implies that systematic and a repeatable technique need to be used to ensure the requirements are complete, consistent and relevant.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57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784"/>
            <a:ext cx="9076266" cy="3386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Requirements identification, negotiation, and analysis need stronger interaction between developers, analysts and users. </a:t>
            </a:r>
          </a:p>
          <a:p>
            <a:r>
              <a:rPr lang="en-US" dirty="0"/>
              <a:t>Must for many software products but </a:t>
            </a:r>
            <a:r>
              <a:rPr lang="en-US" dirty="0" err="1"/>
              <a:t>doesnot</a:t>
            </a:r>
            <a:r>
              <a:rPr lang="en-US" dirty="0"/>
              <a:t> apply to all</a:t>
            </a:r>
          </a:p>
          <a:p>
            <a:r>
              <a:rPr lang="en-US" dirty="0"/>
              <a:t>Extreme challenges are 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Bradley Hand ITC" panose="03070402050302030203" pitchFamily="66" charset="0"/>
              </a:rPr>
              <a:t>“Changing software engineering teams’ mind-set to accept users as equal stakeholders with potentially good ideas and suggestions is an important cultural challenge.”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Rashmi Tripathi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r>
              <a:rPr lang="en-US" dirty="0"/>
              <a:t>10/31/2016</a:t>
            </a:r>
          </a:p>
        </p:txBody>
      </p:sp>
    </p:spTree>
    <p:extLst>
      <p:ext uri="{BB962C8B-B14F-4D97-AF65-F5344CB8AC3E}">
        <p14:creationId xmlns:p14="http://schemas.microsoft.com/office/powerpoint/2010/main" val="556711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319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Brainstorming</a:t>
            </a:r>
          </a:p>
          <a:p>
            <a:r>
              <a:rPr lang="en-US" dirty="0"/>
              <a:t>Document Analysis</a:t>
            </a:r>
          </a:p>
          <a:p>
            <a:r>
              <a:rPr lang="en-US" dirty="0"/>
              <a:t>Focus Group</a:t>
            </a:r>
          </a:p>
          <a:p>
            <a:r>
              <a:rPr lang="en-US" dirty="0"/>
              <a:t>Interface Analysis</a:t>
            </a:r>
          </a:p>
          <a:p>
            <a:r>
              <a:rPr lang="en-US" dirty="0"/>
              <a:t>Interview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Prototyping</a:t>
            </a:r>
          </a:p>
          <a:p>
            <a:r>
              <a:rPr lang="en-US" dirty="0"/>
              <a:t>Requirements Workshop</a:t>
            </a:r>
          </a:p>
          <a:p>
            <a:r>
              <a:rPr lang="en-US" dirty="0"/>
              <a:t>Reverse Engineering</a:t>
            </a:r>
          </a:p>
          <a:p>
            <a:r>
              <a:rPr lang="en-US" dirty="0"/>
              <a:t>Survey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83" y="1897987"/>
            <a:ext cx="6103938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Feedback, Forums &amp; Review -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form of requirement engineering involves gathering information though</a:t>
            </a:r>
          </a:p>
          <a:p>
            <a:pPr lvl="1"/>
            <a:r>
              <a:rPr lang="en-US" dirty="0"/>
              <a:t>User Feedback </a:t>
            </a:r>
          </a:p>
          <a:p>
            <a:pPr lvl="1"/>
            <a:r>
              <a:rPr lang="en-US" dirty="0"/>
              <a:t>User Forums </a:t>
            </a:r>
          </a:p>
          <a:p>
            <a:pPr lvl="1"/>
            <a:r>
              <a:rPr lang="en-US" dirty="0"/>
              <a:t>Review Systems</a:t>
            </a:r>
          </a:p>
          <a:p>
            <a:pPr lvl="1"/>
            <a:r>
              <a:rPr lang="en-US" dirty="0"/>
              <a:t>Usage Data, Logs &amp; Interaction traces</a:t>
            </a:r>
          </a:p>
          <a:p>
            <a:r>
              <a:rPr lang="en-US" dirty="0"/>
              <a:t> With the emergence of the Social</a:t>
            </a:r>
          </a:p>
          <a:p>
            <a:pPr marL="0" indent="0">
              <a:buNone/>
            </a:pPr>
            <a:r>
              <a:rPr lang="en-US" dirty="0"/>
              <a:t>media and app stores, its easy to quickly </a:t>
            </a:r>
          </a:p>
          <a:p>
            <a:pPr marL="0" indent="0">
              <a:buNone/>
            </a:pPr>
            <a:r>
              <a:rPr lang="en-US" dirty="0"/>
              <a:t>gather information from users like</a:t>
            </a:r>
          </a:p>
          <a:p>
            <a:pPr lvl="1"/>
            <a:r>
              <a:rPr lang="en-US" dirty="0"/>
              <a:t>Review releases</a:t>
            </a:r>
          </a:p>
          <a:p>
            <a:pPr lvl="1"/>
            <a:r>
              <a:rPr lang="en-US" dirty="0"/>
              <a:t>Report bugs</a:t>
            </a:r>
          </a:p>
          <a:p>
            <a:pPr lvl="1"/>
            <a:r>
              <a:rPr lang="en-US" dirty="0"/>
              <a:t>Rate Apps and features</a:t>
            </a:r>
          </a:p>
          <a:p>
            <a:pPr lvl="1"/>
            <a:r>
              <a:rPr lang="en-US" dirty="0"/>
              <a:t>Request New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566373"/>
            <a:ext cx="4645410" cy="34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Requirement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lies in arranging and analyzing the data to generate meaningful information.</a:t>
            </a:r>
          </a:p>
          <a:p>
            <a:r>
              <a:rPr lang="en-US" dirty="0"/>
              <a:t>Collecting the User logs, feedbacks, usage data to understand and react.</a:t>
            </a:r>
          </a:p>
          <a:p>
            <a:r>
              <a:rPr lang="en-US" dirty="0"/>
              <a:t>How to convert the information in to a requirement engineering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53" y="4153545"/>
            <a:ext cx="4442847" cy="25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itchFamily="34" charset="0"/>
              </a:rPr>
              <a:t>User Feedback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571612"/>
            <a:ext cx="5286412" cy="500066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latin typeface="Calibri" pitchFamily="34" charset="0"/>
              </a:rPr>
              <a:t>Analytics is the use of analysis, data and systematic reasoning to make decisions. It might include feature request.</a:t>
            </a:r>
          </a:p>
          <a:p>
            <a:pPr algn="just"/>
            <a:r>
              <a:rPr lang="en-IN" sz="2800" dirty="0">
                <a:latin typeface="Calibri" pitchFamily="34" charset="0"/>
              </a:rPr>
              <a:t>App store Operators such as Google, Apple, Microsoft offer analytics services based on user feedback.</a:t>
            </a:r>
          </a:p>
          <a:p>
            <a:pPr algn="just"/>
            <a:r>
              <a:rPr lang="en-IN" sz="2800" dirty="0">
                <a:latin typeface="Calibri" pitchFamily="34" charset="0"/>
              </a:rPr>
              <a:t>Analytics services focus on sales, marketing decisions, user demographics and sales behaviour.</a:t>
            </a:r>
          </a:p>
          <a:p>
            <a:pPr algn="just"/>
            <a:endParaRPr lang="en-IN" sz="2800" dirty="0">
              <a:latin typeface="Calibri" pitchFamily="34" charset="0"/>
            </a:endParaRPr>
          </a:p>
        </p:txBody>
      </p:sp>
      <p:pic>
        <p:nvPicPr>
          <p:cNvPr id="4" name="Picture 4" descr="C:\Users\Ravi\Documents\Downloads\GoogleAnalytics_Fortune500_bar_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2" y="1714488"/>
            <a:ext cx="3571868" cy="3927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2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48" y="512064"/>
            <a:ext cx="7972452" cy="914400"/>
          </a:xfrm>
        </p:spPr>
        <p:txBody>
          <a:bodyPr/>
          <a:lstStyle/>
          <a:p>
            <a:r>
              <a:rPr lang="en-IN" dirty="0">
                <a:latin typeface="Calibri" pitchFamily="34" charset="0"/>
              </a:rPr>
              <a:t>Classifying User 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1783560"/>
            <a:ext cx="811532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Calibri" pitchFamily="34" charset="0"/>
              </a:rPr>
              <a:t>User Feedback might include</a:t>
            </a:r>
          </a:p>
          <a:p>
            <a:r>
              <a:rPr lang="en-IN" sz="2800" dirty="0">
                <a:latin typeface="Calibri" pitchFamily="34" charset="0"/>
              </a:rPr>
              <a:t>Bug report – Crash or performance issue</a:t>
            </a:r>
          </a:p>
          <a:p>
            <a:r>
              <a:rPr lang="en-IN" sz="2800" dirty="0">
                <a:latin typeface="Calibri" pitchFamily="34" charset="0"/>
              </a:rPr>
              <a:t>Feature request</a:t>
            </a:r>
          </a:p>
          <a:p>
            <a:r>
              <a:rPr lang="en-IN" sz="2800" dirty="0">
                <a:latin typeface="Calibri" pitchFamily="34" charset="0"/>
              </a:rPr>
              <a:t>Adding or changing features</a:t>
            </a:r>
          </a:p>
          <a:p>
            <a:r>
              <a:rPr lang="en-IN" sz="2800" dirty="0">
                <a:latin typeface="Calibri" pitchFamily="34" charset="0"/>
              </a:rPr>
              <a:t>User experience document</a:t>
            </a:r>
          </a:p>
          <a:p>
            <a:r>
              <a:rPr lang="en-IN" sz="2800" dirty="0">
                <a:latin typeface="Calibri" pitchFamily="34" charset="0"/>
              </a:rPr>
              <a:t>Rating comment</a:t>
            </a:r>
          </a:p>
          <a:p>
            <a:pPr>
              <a:buNone/>
            </a:pPr>
            <a:endParaRPr lang="en-I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7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itchFamily="34" charset="0"/>
              </a:rPr>
              <a:t>Filtering 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910" y="1643050"/>
            <a:ext cx="8043890" cy="4712510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Calibri" pitchFamily="34" charset="0"/>
              </a:rPr>
              <a:t>Analytics tools can help classify and filter user feedback according to the information it contains.</a:t>
            </a:r>
          </a:p>
          <a:p>
            <a:r>
              <a:rPr lang="en-IN" sz="2800" dirty="0">
                <a:latin typeface="Calibri" pitchFamily="34" charset="0"/>
              </a:rPr>
              <a:t>Researchers have studied how to use text classification , natural language processing and other heuristics to categorize reviews.</a:t>
            </a:r>
          </a:p>
          <a:p>
            <a:r>
              <a:rPr lang="en-IN" sz="2800" dirty="0">
                <a:latin typeface="Calibri" pitchFamily="34" charset="0"/>
              </a:rPr>
              <a:t>Feedback describing user experience can serve as an ad hoc document for software or to derive user stories.</a:t>
            </a:r>
          </a:p>
          <a:p>
            <a:r>
              <a:rPr lang="en-IN" sz="2800" dirty="0">
                <a:latin typeface="Calibri" pitchFamily="34" charset="0"/>
              </a:rPr>
              <a:t>Automatic feedback classification can provide an overall picture of app usage and user engagement.</a:t>
            </a:r>
          </a:p>
          <a:p>
            <a:endParaRPr lang="en-IN" sz="2800" dirty="0">
              <a:latin typeface="Calibri" pitchFamily="34" charset="0"/>
            </a:endParaRPr>
          </a:p>
          <a:p>
            <a:endParaRPr lang="en-I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itchFamily="34" charset="0"/>
              </a:rPr>
              <a:t>Natural Language Processing</a:t>
            </a:r>
          </a:p>
        </p:txBody>
      </p:sp>
      <p:pic>
        <p:nvPicPr>
          <p:cNvPr id="4" name="Picture 2" descr="C:\Users\Ravi\Documents\Downloads\NLP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84350"/>
            <a:ext cx="73152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9539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660</TotalTime>
  <Words>972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Bradley Hand ITC</vt:lpstr>
      <vt:lpstr>Calibri</vt:lpstr>
      <vt:lpstr>Trebuchet MS</vt:lpstr>
      <vt:lpstr>Wingdings</vt:lpstr>
      <vt:lpstr>Wingdings 3</vt:lpstr>
      <vt:lpstr>Facet</vt:lpstr>
      <vt:lpstr>Data Driven Requirement Engineering</vt:lpstr>
      <vt:lpstr>Requirement Engineering</vt:lpstr>
      <vt:lpstr>Conventional Methods</vt:lpstr>
      <vt:lpstr>Feedback, Forums &amp; Review - Analytics</vt:lpstr>
      <vt:lpstr>Data Driven Requirement Engineering</vt:lpstr>
      <vt:lpstr>User Feedback Analytics</vt:lpstr>
      <vt:lpstr>Classifying User Feedback</vt:lpstr>
      <vt:lpstr>Filtering User Feedback</vt:lpstr>
      <vt:lpstr>Natural Language Processing</vt:lpstr>
      <vt:lpstr>Classifying Stakeholders</vt:lpstr>
      <vt:lpstr>Summarizing Reviews</vt:lpstr>
      <vt:lpstr>Feature Based Summarization</vt:lpstr>
      <vt:lpstr>Topic Based Summarization</vt:lpstr>
      <vt:lpstr>Similar Apps: Looking Beyond The Fence</vt:lpstr>
      <vt:lpstr>Implicit Feedback From Usage Data</vt:lpstr>
      <vt:lpstr>             The Future of RE Decision Making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Requirement Engineering</dc:title>
  <dc:creator>Ankita Wankhede</dc:creator>
  <cp:lastModifiedBy>Akhilesh Gattu</cp:lastModifiedBy>
  <cp:revision>58</cp:revision>
  <dcterms:created xsi:type="dcterms:W3CDTF">2016-10-29T05:48:11Z</dcterms:created>
  <dcterms:modified xsi:type="dcterms:W3CDTF">2016-11-01T03:09:32Z</dcterms:modified>
</cp:coreProperties>
</file>