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5" r:id="rId2"/>
    <p:sldId id="258" r:id="rId3"/>
    <p:sldId id="256" r:id="rId4"/>
    <p:sldId id="260" r:id="rId5"/>
    <p:sldId id="496" r:id="rId6"/>
    <p:sldId id="269" r:id="rId7"/>
    <p:sldId id="505" r:id="rId8"/>
    <p:sldId id="506" r:id="rId9"/>
    <p:sldId id="507" r:id="rId10"/>
    <p:sldId id="511" r:id="rId11"/>
    <p:sldId id="495" r:id="rId12"/>
    <p:sldId id="257" r:id="rId13"/>
    <p:sldId id="273" r:id="rId14"/>
    <p:sldId id="491" r:id="rId15"/>
    <p:sldId id="259" r:id="rId16"/>
    <p:sldId id="261" r:id="rId17"/>
    <p:sldId id="263" r:id="rId18"/>
    <p:sldId id="264" r:id="rId19"/>
    <p:sldId id="262" r:id="rId20"/>
    <p:sldId id="266" r:id="rId21"/>
    <p:sldId id="4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9040B-2D5E-493F-813F-30877762196F}" type="datetimeFigureOut">
              <a:rPr lang="en-US" smtClean="0"/>
              <a:t>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15B7-2361-4329-B1A1-F0B5F7D99AC5}" type="slidenum">
              <a:rPr lang="en-US" smtClean="0"/>
              <a:t>‹#›</a:t>
            </a:fld>
            <a:endParaRPr lang="en-US"/>
          </a:p>
        </p:txBody>
      </p:sp>
    </p:spTree>
    <p:extLst>
      <p:ext uri="{BB962C8B-B14F-4D97-AF65-F5344CB8AC3E}">
        <p14:creationId xmlns:p14="http://schemas.microsoft.com/office/powerpoint/2010/main" val="321295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3EB3D0-304B-458C-92A7-0E9B8CE6239F}" type="slidenum">
              <a:rPr lang="en-US" smtClean="0"/>
              <a:t>3</a:t>
            </a:fld>
            <a:endParaRPr lang="en-US"/>
          </a:p>
        </p:txBody>
      </p:sp>
    </p:spTree>
    <p:extLst>
      <p:ext uri="{BB962C8B-B14F-4D97-AF65-F5344CB8AC3E}">
        <p14:creationId xmlns:p14="http://schemas.microsoft.com/office/powerpoint/2010/main" val="84022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3EB3D0-304B-458C-92A7-0E9B8CE6239F}" type="slidenum">
              <a:rPr lang="en-US" smtClean="0"/>
              <a:t>7</a:t>
            </a:fld>
            <a:endParaRPr lang="en-US"/>
          </a:p>
        </p:txBody>
      </p:sp>
    </p:spTree>
    <p:extLst>
      <p:ext uri="{BB962C8B-B14F-4D97-AF65-F5344CB8AC3E}">
        <p14:creationId xmlns:p14="http://schemas.microsoft.com/office/powerpoint/2010/main" val="408697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3EB3D0-304B-458C-92A7-0E9B8CE6239F}" type="slidenum">
              <a:rPr lang="en-US" smtClean="0"/>
              <a:t>13</a:t>
            </a:fld>
            <a:endParaRPr lang="en-US"/>
          </a:p>
        </p:txBody>
      </p:sp>
    </p:spTree>
    <p:extLst>
      <p:ext uri="{BB962C8B-B14F-4D97-AF65-F5344CB8AC3E}">
        <p14:creationId xmlns:p14="http://schemas.microsoft.com/office/powerpoint/2010/main" val="34453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6DF2-C228-5D00-8435-47B9DEA1D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4D4AD-3986-4756-5AED-F78BBDCB7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7F239-7E50-A98D-ED7C-A325891B2B4C}"/>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7CF4F520-EE0F-E06B-2194-8778603DB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05BD9-6A32-05E2-EA94-2C2E24C512A0}"/>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18682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A115-E4B5-6880-D3F2-F2A5B6D056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0F0A83-B66A-358D-C9C7-FDFF11BB9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875C-006E-CA69-7E6D-7633FB648452}"/>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F455421C-1AC7-E87D-C5DF-83D3DC178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BA298-F058-9F43-9F8C-0B7B55ECAB71}"/>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103286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B7420-35F1-8F87-3766-E8D50D855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C20B2-0E9B-3BDC-AE33-DFF8096B6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B1F45-A99E-D24E-BDE6-ADB2351FFD6C}"/>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B3E5FD68-78EC-4C61-5297-D9AB8FBC9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B6DB6-0AA4-8D4C-2CB2-553DD7C87850}"/>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401199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D89F-9731-82E6-0B0C-912AAB691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CB655-2D22-7A9F-BDB3-19FAF0F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78F5E-5E4E-8A5E-3173-29FE3C03E856}"/>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EF2EF2C0-724E-188A-4BD3-CBA0A0593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78563-2B74-993A-6696-F76A9DAABBD1}"/>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355756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3C53-C791-5F7E-8E20-1847CB2A8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440F4-C44E-BE05-AA8D-0160384825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D4DAD-28BC-04B5-A44C-9E317258A66A}"/>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D1C662C6-071E-80F1-ABBA-E1FA305F0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D0499-83E5-0832-3368-B2B6A646CB99}"/>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34215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D967-F6BC-8787-2BE7-4CDD98526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3BD6E-B6C6-C8E8-33FC-6FB4016E7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5F6F5-FC12-B52C-F904-D14FA3EA6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A986EE-13C7-E1F4-E37D-703BF44750B6}"/>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6" name="Footer Placeholder 5">
            <a:extLst>
              <a:ext uri="{FF2B5EF4-FFF2-40B4-BE49-F238E27FC236}">
                <a16:creationId xmlns:a16="http://schemas.microsoft.com/office/drawing/2014/main" id="{CA791667-651C-F949-662D-440CA5C2A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A6808-07BE-620F-78F0-1AEA3C294699}"/>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25692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196F-239A-C3DA-BA57-042AA71D2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B7110-F97C-E117-8A92-07B05598A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5ECDA-05A0-3344-B35B-833BB4F8CA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0F14F2-482E-EE59-183E-B5CA1EE7F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63113-4403-E159-2F2D-E9D421246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7DFEB8-18BC-F4FB-6084-805EC5A671C2}"/>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8" name="Footer Placeholder 7">
            <a:extLst>
              <a:ext uri="{FF2B5EF4-FFF2-40B4-BE49-F238E27FC236}">
                <a16:creationId xmlns:a16="http://schemas.microsoft.com/office/drawing/2014/main" id="{773C35AE-EFDE-2E0E-60F6-553FF0FAF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2CC262-793A-EF04-6E7E-656F22DBA4D9}"/>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3864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7372-8042-EB18-7B0E-D386DD5DC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ED86C-4774-6617-42D8-8A1C58E11FC2}"/>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4" name="Footer Placeholder 3">
            <a:extLst>
              <a:ext uri="{FF2B5EF4-FFF2-40B4-BE49-F238E27FC236}">
                <a16:creationId xmlns:a16="http://schemas.microsoft.com/office/drawing/2014/main" id="{F6D3493D-5039-5F66-ABD0-620F7E9C6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DE849-6B1C-CDC1-48C2-A1997E91645E}"/>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219094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BB616-7766-1FD8-B7E8-95C466238E2B}"/>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3" name="Footer Placeholder 2">
            <a:extLst>
              <a:ext uri="{FF2B5EF4-FFF2-40B4-BE49-F238E27FC236}">
                <a16:creationId xmlns:a16="http://schemas.microsoft.com/office/drawing/2014/main" id="{DFAC1F36-4FCB-8B97-67C3-3EDAE054C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4382B-C984-61BF-8730-AB278868C5AE}"/>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45248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7E40-7F71-6A9E-E7F2-0AB0F534B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72DAC-D549-F969-81A0-D3656D66A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B27B6-1499-B14E-D270-6F614AE76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EB5A6-78CA-C2AA-244F-78123D3E86FC}"/>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6" name="Footer Placeholder 5">
            <a:extLst>
              <a:ext uri="{FF2B5EF4-FFF2-40B4-BE49-F238E27FC236}">
                <a16:creationId xmlns:a16="http://schemas.microsoft.com/office/drawing/2014/main" id="{E102CD3D-2294-1D3D-E2B2-9CAA61A0F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42CE2-A821-6A47-73F9-A3989E2A49DA}"/>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328642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152F-77B8-A279-7011-D7FBBD5BD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AEED2D-BA42-6478-51A8-404DA5901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9B41AA-18F4-1B94-3D0C-2F1CD4603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48953-C317-B49D-69CC-81792F54E1AB}"/>
              </a:ext>
            </a:extLst>
          </p:cNvPr>
          <p:cNvSpPr>
            <a:spLocks noGrp="1"/>
          </p:cNvSpPr>
          <p:nvPr>
            <p:ph type="dt" sz="half" idx="10"/>
          </p:nvPr>
        </p:nvSpPr>
        <p:spPr/>
        <p:txBody>
          <a:bodyPr/>
          <a:lstStyle/>
          <a:p>
            <a:fld id="{2D46D9DC-AE32-4648-A9A2-DC330D342B48}" type="datetimeFigureOut">
              <a:rPr lang="en-US" smtClean="0"/>
              <a:t>1/4/2025</a:t>
            </a:fld>
            <a:endParaRPr lang="en-US"/>
          </a:p>
        </p:txBody>
      </p:sp>
      <p:sp>
        <p:nvSpPr>
          <p:cNvPr id="6" name="Footer Placeholder 5">
            <a:extLst>
              <a:ext uri="{FF2B5EF4-FFF2-40B4-BE49-F238E27FC236}">
                <a16:creationId xmlns:a16="http://schemas.microsoft.com/office/drawing/2014/main" id="{EFDE40B0-0ED9-56F9-1B74-35D71057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FF847-465A-473C-751F-41F8A446E6AF}"/>
              </a:ext>
            </a:extLst>
          </p:cNvPr>
          <p:cNvSpPr>
            <a:spLocks noGrp="1"/>
          </p:cNvSpPr>
          <p:nvPr>
            <p:ph type="sldNum" sz="quarter" idx="12"/>
          </p:nvPr>
        </p:nvSpPr>
        <p:spPr/>
        <p:txBody>
          <a:bodyPr/>
          <a:lstStyle/>
          <a:p>
            <a:fld id="{01066AF3-8B54-4508-B078-D8E24542344A}" type="slidenum">
              <a:rPr lang="en-US" smtClean="0"/>
              <a:t>‹#›</a:t>
            </a:fld>
            <a:endParaRPr lang="en-US"/>
          </a:p>
        </p:txBody>
      </p:sp>
    </p:spTree>
    <p:extLst>
      <p:ext uri="{BB962C8B-B14F-4D97-AF65-F5344CB8AC3E}">
        <p14:creationId xmlns:p14="http://schemas.microsoft.com/office/powerpoint/2010/main" val="334908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F8530-CA9A-0C71-19D3-D90469F5C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9F6212-66ED-6F47-99E5-0CDB3EE60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C1CB9-7505-F586-DA54-133BA48E5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46D9DC-AE32-4648-A9A2-DC330D342B48}" type="datetimeFigureOut">
              <a:rPr lang="en-US" smtClean="0"/>
              <a:t>1/4/2025</a:t>
            </a:fld>
            <a:endParaRPr lang="en-US"/>
          </a:p>
        </p:txBody>
      </p:sp>
      <p:sp>
        <p:nvSpPr>
          <p:cNvPr id="5" name="Footer Placeholder 4">
            <a:extLst>
              <a:ext uri="{FF2B5EF4-FFF2-40B4-BE49-F238E27FC236}">
                <a16:creationId xmlns:a16="http://schemas.microsoft.com/office/drawing/2014/main" id="{3F47EA04-D5B5-9DB4-BE40-99FC12ACA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D960A0-52FF-96DF-DC62-FA1A21640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066AF3-8B54-4508-B078-D8E24542344A}" type="slidenum">
              <a:rPr lang="en-US" smtClean="0"/>
              <a:t>‹#›</a:t>
            </a:fld>
            <a:endParaRPr lang="en-US"/>
          </a:p>
        </p:txBody>
      </p:sp>
    </p:spTree>
    <p:extLst>
      <p:ext uri="{BB962C8B-B14F-4D97-AF65-F5344CB8AC3E}">
        <p14:creationId xmlns:p14="http://schemas.microsoft.com/office/powerpoint/2010/main" val="354105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liteklu16">
            <a:extLst>
              <a:ext uri="{FF2B5EF4-FFF2-40B4-BE49-F238E27FC236}">
                <a16:creationId xmlns:a16="http://schemas.microsoft.com/office/drawing/2014/main" id="{913F998B-F632-428E-E27C-09F41B6E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86211"/>
            <a:ext cx="1986845" cy="5561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BE93C5B-4406-DAC0-05AF-EBE78C65190E}"/>
              </a:ext>
            </a:extLst>
          </p:cNvPr>
          <p:cNvSpPr>
            <a:spLocks noGrp="1"/>
          </p:cNvSpPr>
          <p:nvPr>
            <p:ph idx="1"/>
          </p:nvPr>
        </p:nvSpPr>
        <p:spPr>
          <a:xfrm>
            <a:off x="417689" y="824088"/>
            <a:ext cx="10936111" cy="5700889"/>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Course Instructor</a:t>
            </a:r>
          </a:p>
          <a:p>
            <a:pPr marL="0" indent="0">
              <a:buNone/>
            </a:pPr>
            <a:r>
              <a:rPr lang="en-US" sz="2000" dirty="0"/>
              <a:t>Yara Srinivas.</a:t>
            </a:r>
          </a:p>
        </p:txBody>
      </p:sp>
      <p:pic>
        <p:nvPicPr>
          <p:cNvPr id="8" name="Content Placeholder 4">
            <a:extLst>
              <a:ext uri="{FF2B5EF4-FFF2-40B4-BE49-F238E27FC236}">
                <a16:creationId xmlns:a16="http://schemas.microsoft.com/office/drawing/2014/main" id="{3962DB43-55B5-A444-291E-140FD015FCDE}"/>
              </a:ext>
            </a:extLst>
          </p:cNvPr>
          <p:cNvPicPr>
            <a:picLocks noChangeAspect="1"/>
          </p:cNvPicPr>
          <p:nvPr/>
        </p:nvPicPr>
        <p:blipFill>
          <a:blip r:embed="rId3"/>
          <a:srcRect l="1315"/>
          <a:stretch/>
        </p:blipFill>
        <p:spPr>
          <a:xfrm>
            <a:off x="1298242" y="1"/>
            <a:ext cx="10893758" cy="5700889"/>
          </a:xfrm>
          <a:prstGeom prst="rect">
            <a:avLst/>
          </a:prstGeom>
        </p:spPr>
      </p:pic>
    </p:spTree>
    <p:extLst>
      <p:ext uri="{BB962C8B-B14F-4D97-AF65-F5344CB8AC3E}">
        <p14:creationId xmlns:p14="http://schemas.microsoft.com/office/powerpoint/2010/main" val="321597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2828-9BDB-3A53-BFC6-E7ECDB38B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BEB49-F17D-E109-687E-2F13EF64585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FA73EC-1D21-900C-A396-1527571CF650}"/>
              </a:ext>
            </a:extLst>
          </p:cNvPr>
          <p:cNvPicPr>
            <a:picLocks noChangeAspect="1"/>
          </p:cNvPicPr>
          <p:nvPr/>
        </p:nvPicPr>
        <p:blipFill>
          <a:blip r:embed="rId2"/>
          <a:stretch>
            <a:fillRect/>
          </a:stretch>
        </p:blipFill>
        <p:spPr>
          <a:xfrm>
            <a:off x="601078" y="146755"/>
            <a:ext cx="12777921" cy="6346119"/>
          </a:xfrm>
          <a:prstGeom prst="rect">
            <a:avLst/>
          </a:prstGeom>
        </p:spPr>
      </p:pic>
    </p:spTree>
    <p:extLst>
      <p:ext uri="{BB962C8B-B14F-4D97-AF65-F5344CB8AC3E}">
        <p14:creationId xmlns:p14="http://schemas.microsoft.com/office/powerpoint/2010/main" val="99342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1C68-B000-97F8-DDC0-FA94CAC6672F}"/>
              </a:ext>
            </a:extLst>
          </p:cNvPr>
          <p:cNvSpPr>
            <a:spLocks noGrp="1"/>
          </p:cNvSpPr>
          <p:nvPr>
            <p:ph type="title"/>
          </p:nvPr>
        </p:nvSpPr>
        <p:spPr/>
        <p:txBody>
          <a:bodyPr>
            <a:normAutofit/>
          </a:bodyPr>
          <a:lstStyle/>
          <a:p>
            <a:pPr algn="ctr"/>
            <a:r>
              <a:rPr lang="en-IN" sz="32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Types of Parallelism:</a:t>
            </a:r>
            <a:r>
              <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FC3DA4-3315-8282-067F-EE2E7D890ACF}"/>
              </a:ext>
            </a:extLst>
          </p:cNvPr>
          <p:cNvSpPr>
            <a:spLocks noGrp="1"/>
          </p:cNvSpPr>
          <p:nvPr>
            <p:ph idx="1"/>
          </p:nvPr>
        </p:nvSpPr>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Bit-level parallelism	</a:t>
            </a:r>
          </a:p>
          <a:p>
            <a:r>
              <a:rPr lang="en-IN" sz="2400" b="1" dirty="0">
                <a:effectLst/>
                <a:latin typeface="Calibri" panose="020F0502020204030204" pitchFamily="34" charset="0"/>
                <a:ea typeface="Calibri" panose="020F0502020204030204" pitchFamily="34" charset="0"/>
                <a:cs typeface="Times New Roman" panose="02020603050405020304" pitchFamily="18" charset="0"/>
              </a:rPr>
              <a:t>Instruction-level parallelism </a:t>
            </a:r>
            <a:endParaRPr lang="en-IN" sz="2400" b="1" dirty="0">
              <a:latin typeface="Calibri" panose="020F0502020204030204" pitchFamily="34" charset="0"/>
              <a:ea typeface="Calibri" panose="020F0502020204030204" pitchFamily="34" charset="0"/>
              <a:cs typeface="Times New Roman" panose="02020603050405020304" pitchFamily="18" charset="0"/>
            </a:endParaRPr>
          </a:p>
          <a:p>
            <a:r>
              <a:rPr lang="en-IN" sz="2400" b="1" dirty="0">
                <a:effectLst/>
                <a:latin typeface="Calibri" panose="020F0502020204030204" pitchFamily="34" charset="0"/>
                <a:ea typeface="Calibri" panose="020F0502020204030204" pitchFamily="34" charset="0"/>
                <a:cs typeface="Times New Roman" panose="02020603050405020304" pitchFamily="18" charset="0"/>
              </a:rPr>
              <a:t>Task Parallelism 	</a:t>
            </a:r>
            <a:endParaRPr lang="en-IN" sz="2400" dirty="0"/>
          </a:p>
        </p:txBody>
      </p:sp>
      <p:pic>
        <p:nvPicPr>
          <p:cNvPr id="4" name="Picture 2" descr="eliteklu16">
            <a:extLst>
              <a:ext uri="{FF2B5EF4-FFF2-40B4-BE49-F238E27FC236}">
                <a16:creationId xmlns:a16="http://schemas.microsoft.com/office/drawing/2014/main" id="{9078CE8A-12B7-AD9E-07C7-2F7039C76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95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E52D-CD73-E328-4488-DE48ABA88028}"/>
              </a:ext>
            </a:extLst>
          </p:cNvPr>
          <p:cNvSpPr>
            <a:spLocks noGrp="1"/>
          </p:cNvSpPr>
          <p:nvPr>
            <p:ph type="title"/>
          </p:nvPr>
        </p:nvSpPr>
        <p:spPr>
          <a:xfrm>
            <a:off x="0" y="0"/>
            <a:ext cx="10515600" cy="718608"/>
          </a:xfrm>
        </p:spPr>
        <p:txBody>
          <a:bodyPr>
            <a:normAutofit/>
          </a:bodyPr>
          <a:lstStyle/>
          <a:p>
            <a:r>
              <a:rPr lang="en-US" sz="2800" b="1" i="0" dirty="0">
                <a:solidFill>
                  <a:srgbClr val="333333"/>
                </a:solidFill>
                <a:effectLst/>
                <a:latin typeface="Lato" panose="020F0502020204030203" pitchFamily="34" charset="0"/>
              </a:rPr>
              <a:t>Distributed Computing</a:t>
            </a:r>
            <a:endParaRPr lang="en-US" sz="2800" dirty="0"/>
          </a:p>
        </p:txBody>
      </p:sp>
      <p:sp>
        <p:nvSpPr>
          <p:cNvPr id="3" name="Content Placeholder 2">
            <a:extLst>
              <a:ext uri="{FF2B5EF4-FFF2-40B4-BE49-F238E27FC236}">
                <a16:creationId xmlns:a16="http://schemas.microsoft.com/office/drawing/2014/main" id="{08021693-8681-7F53-3B65-317458E410B5}"/>
              </a:ext>
            </a:extLst>
          </p:cNvPr>
          <p:cNvSpPr>
            <a:spLocks noGrp="1"/>
          </p:cNvSpPr>
          <p:nvPr>
            <p:ph idx="1"/>
          </p:nvPr>
        </p:nvSpPr>
        <p:spPr>
          <a:xfrm>
            <a:off x="78263" y="718608"/>
            <a:ext cx="11842804" cy="6000678"/>
          </a:xfrm>
        </p:spPr>
        <p:txBody>
          <a:bodyPr>
            <a:normAutofit/>
          </a:bodyPr>
          <a:lstStyle/>
          <a:p>
            <a:pPr marL="0" indent="0">
              <a:buNone/>
            </a:pPr>
            <a:r>
              <a:rPr lang="en-US" sz="2400" b="1" i="0" dirty="0">
                <a:solidFill>
                  <a:srgbClr val="FF0000"/>
                </a:solidFill>
                <a:effectLst/>
                <a:latin typeface="Times New Roman" panose="02020603050405020304" pitchFamily="18" charset="0"/>
                <a:cs typeface="Times New Roman" panose="02020603050405020304" pitchFamily="18" charset="0"/>
              </a:rPr>
              <a:t>Introduction:</a:t>
            </a:r>
          </a:p>
          <a:p>
            <a:r>
              <a:rPr lang="en-US" sz="2400" b="0" i="0" dirty="0">
                <a:solidFill>
                  <a:srgbClr val="000000"/>
                </a:solidFill>
                <a:effectLst/>
                <a:latin typeface="Times New Roman" panose="02020603050405020304" pitchFamily="18" charset="0"/>
                <a:cs typeface="Times New Roman" panose="02020603050405020304" pitchFamily="18" charset="0"/>
              </a:rPr>
              <a:t>Distributed systems are systems that have multiple computers located in different locations.</a:t>
            </a:r>
          </a:p>
          <a:p>
            <a:r>
              <a:rPr lang="en-US" sz="2400" b="0" i="0" dirty="0">
                <a:solidFill>
                  <a:srgbClr val="273239"/>
                </a:solidFill>
                <a:effectLst/>
                <a:latin typeface="Times New Roman" panose="02020603050405020304" pitchFamily="18" charset="0"/>
                <a:cs typeface="Times New Roman" panose="02020603050405020304" pitchFamily="18" charset="0"/>
              </a:rPr>
              <a:t>No shared memory and computers communicate with each other through message passing. </a:t>
            </a:r>
          </a:p>
          <a:p>
            <a:r>
              <a:rPr lang="en-US" sz="2400" b="0" i="0" dirty="0">
                <a:solidFill>
                  <a:srgbClr val="273239"/>
                </a:solidFill>
                <a:effectLst/>
                <a:latin typeface="Times New Roman" panose="02020603050405020304" pitchFamily="18" charset="0"/>
                <a:cs typeface="Times New Roman" panose="02020603050405020304" pitchFamily="18" charset="0"/>
              </a:rPr>
              <a:t>In distributed computing a single task is divided among different computers.</a:t>
            </a:r>
          </a:p>
          <a:p>
            <a:r>
              <a:rPr lang="en-US" sz="2400" dirty="0">
                <a:solidFill>
                  <a:srgbClr val="273239"/>
                </a:solidFill>
                <a:latin typeface="Times New Roman" panose="02020603050405020304" pitchFamily="18" charset="0"/>
                <a:cs typeface="Times New Roman" panose="02020603050405020304" pitchFamily="18" charset="0"/>
              </a:rPr>
              <a:t>It requires a system deployment before computing a task.</a:t>
            </a:r>
          </a:p>
          <a:p>
            <a:r>
              <a:rPr lang="en-US" sz="2400" b="0" i="0" dirty="0">
                <a:solidFill>
                  <a:srgbClr val="273239"/>
                </a:solidFill>
                <a:effectLst/>
                <a:latin typeface="Times New Roman" panose="02020603050405020304" pitchFamily="18" charset="0"/>
                <a:cs typeface="Times New Roman" panose="02020603050405020304" pitchFamily="18" charset="0"/>
              </a:rPr>
              <a:t>Message passing Interface (MPI) is used for Distributing computing.</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Applications: </a:t>
            </a:r>
          </a:p>
          <a:p>
            <a:r>
              <a:rPr lang="en-US" sz="2400" dirty="0">
                <a:solidFill>
                  <a:srgbClr val="000000"/>
                </a:solidFill>
                <a:latin typeface="Times New Roman" panose="02020603050405020304" pitchFamily="18" charset="0"/>
                <a:cs typeface="Times New Roman" panose="02020603050405020304" pitchFamily="18" charset="0"/>
              </a:rPr>
              <a:t>Global web services, Distributed file systems, and blockchain.</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Examples: </a:t>
            </a:r>
          </a:p>
          <a:p>
            <a:r>
              <a:rPr lang="en-US" sz="2400" dirty="0">
                <a:solidFill>
                  <a:srgbClr val="000000"/>
                </a:solidFill>
                <a:latin typeface="Times New Roman" panose="02020603050405020304" pitchFamily="18" charset="0"/>
                <a:cs typeface="Times New Roman" panose="02020603050405020304" pitchFamily="18" charset="0"/>
              </a:rPr>
              <a:t>Hadoop, Spark, cloud clusters, and </a:t>
            </a:r>
            <a:r>
              <a:rPr lang="en-US" sz="2400" b="0" i="0" dirty="0">
                <a:solidFill>
                  <a:srgbClr val="273239"/>
                </a:solidFill>
                <a:effectLst/>
                <a:latin typeface="Times New Roman" panose="02020603050405020304" pitchFamily="18" charset="0"/>
                <a:cs typeface="Times New Roman" panose="02020603050405020304" pitchFamily="18" charset="0"/>
              </a:rPr>
              <a:t>High-Performance </a:t>
            </a:r>
          </a:p>
          <a:p>
            <a:pPr marL="0" indent="0">
              <a:buNone/>
            </a:pPr>
            <a:r>
              <a:rPr lang="en-US" sz="2400" b="0" i="0" dirty="0">
                <a:solidFill>
                  <a:srgbClr val="273239"/>
                </a:solidFill>
                <a:effectLst/>
                <a:latin typeface="Times New Roman" panose="02020603050405020304" pitchFamily="18" charset="0"/>
                <a:cs typeface="Times New Roman" panose="02020603050405020304" pitchFamily="18" charset="0"/>
              </a:rPr>
              <a:t>Computing (HPC)</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4" name="Picture 2" descr="eliteklu16">
            <a:extLst>
              <a:ext uri="{FF2B5EF4-FFF2-40B4-BE49-F238E27FC236}">
                <a16:creationId xmlns:a16="http://schemas.microsoft.com/office/drawing/2014/main" id="{2726691B-726F-7B50-1DD4-85E6E790E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744CC80-8B8F-F7FB-6B8C-DAAE24C0F692}"/>
              </a:ext>
            </a:extLst>
          </p:cNvPr>
          <p:cNvPicPr>
            <a:picLocks noChangeAspect="1"/>
          </p:cNvPicPr>
          <p:nvPr/>
        </p:nvPicPr>
        <p:blipFill>
          <a:blip r:embed="rId3"/>
          <a:stretch>
            <a:fillRect/>
          </a:stretch>
        </p:blipFill>
        <p:spPr>
          <a:xfrm>
            <a:off x="7977263" y="3718947"/>
            <a:ext cx="3842963" cy="2691181"/>
          </a:xfrm>
          <a:prstGeom prst="rect">
            <a:avLst/>
          </a:prstGeom>
        </p:spPr>
      </p:pic>
    </p:spTree>
    <p:extLst>
      <p:ext uri="{BB962C8B-B14F-4D97-AF65-F5344CB8AC3E}">
        <p14:creationId xmlns:p14="http://schemas.microsoft.com/office/powerpoint/2010/main" val="42060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954B-ACE1-4D73-989F-A2F93F3EB9EB}"/>
              </a:ext>
            </a:extLst>
          </p:cNvPr>
          <p:cNvSpPr>
            <a:spLocks noGrp="1"/>
          </p:cNvSpPr>
          <p:nvPr>
            <p:ph type="title"/>
          </p:nvPr>
        </p:nvSpPr>
        <p:spPr>
          <a:xfrm>
            <a:off x="659091" y="101175"/>
            <a:ext cx="10515600" cy="737812"/>
          </a:xfrm>
        </p:spPr>
        <p:txBody>
          <a:bodyPr>
            <a:normAutofit/>
          </a:bodyPr>
          <a:lstStyle/>
          <a:p>
            <a:pPr algn="l" fontAlgn="base">
              <a:spcBef>
                <a:spcPts val="1800"/>
              </a:spcBef>
              <a:spcAft>
                <a:spcPts val="1800"/>
              </a:spcAft>
            </a:pPr>
            <a:r>
              <a:rPr lang="en-US" sz="3200" b="1" i="0" dirty="0">
                <a:solidFill>
                  <a:srgbClr val="FF0000"/>
                </a:solidFill>
                <a:effectLst/>
                <a:latin typeface="Times New Roman" panose="02020603050405020304" pitchFamily="18" charset="0"/>
                <a:cs typeface="Times New Roman" panose="02020603050405020304" pitchFamily="18" charset="0"/>
              </a:rPr>
              <a:t>Advantages of Distributed Computing</a:t>
            </a:r>
          </a:p>
        </p:txBody>
      </p:sp>
      <p:sp>
        <p:nvSpPr>
          <p:cNvPr id="3" name="Content Placeholder 2">
            <a:extLst>
              <a:ext uri="{FF2B5EF4-FFF2-40B4-BE49-F238E27FC236}">
                <a16:creationId xmlns:a16="http://schemas.microsoft.com/office/drawing/2014/main" id="{99191EF1-9293-4FF9-9DB7-8277F7D85D50}"/>
              </a:ext>
            </a:extLst>
          </p:cNvPr>
          <p:cNvSpPr>
            <a:spLocks noGrp="1"/>
          </p:cNvSpPr>
          <p:nvPr>
            <p:ph idx="1"/>
          </p:nvPr>
        </p:nvSpPr>
        <p:spPr>
          <a:xfrm>
            <a:off x="838200" y="761050"/>
            <a:ext cx="10515600" cy="5658604"/>
          </a:xfrm>
        </p:spPr>
        <p:txBody>
          <a:bodyPr>
            <a:normAutofit/>
          </a:bodyPr>
          <a:lstStyle/>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Fault Tolerance: </a:t>
            </a:r>
            <a:r>
              <a:rPr lang="en-US" sz="2400" b="0" i="0" dirty="0">
                <a:solidFill>
                  <a:srgbClr val="273239"/>
                </a:solidFill>
                <a:effectLst/>
                <a:latin typeface="Times New Roman" panose="02020603050405020304" pitchFamily="18" charset="0"/>
                <a:cs typeface="Times New Roman" panose="02020603050405020304" pitchFamily="18" charset="0"/>
              </a:rPr>
              <a:t>The failure of one node means that this node is no longer part of the computations, but that is not fatal for the entire computation since there are other computers participating in the process thereby making the system more reliable.</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Cost-Effective: </a:t>
            </a:r>
            <a:r>
              <a:rPr lang="en-US" sz="2400" b="0" i="0" dirty="0">
                <a:solidFill>
                  <a:srgbClr val="273239"/>
                </a:solidFill>
                <a:effectLst/>
                <a:latin typeface="Times New Roman" panose="02020603050405020304" pitchFamily="18" charset="0"/>
                <a:cs typeface="Times New Roman" panose="02020603050405020304" pitchFamily="18" charset="0"/>
              </a:rPr>
              <a:t>Builds upon existing hardware and has flexibility in utilizing commodity machines instead of the need to have expensive and specific processors for its use.</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Scalability: </a:t>
            </a:r>
            <a:r>
              <a:rPr lang="en-US" sz="2400" b="0" i="0" dirty="0">
                <a:solidFill>
                  <a:srgbClr val="273239"/>
                </a:solidFill>
                <a:effectLst/>
                <a:latin typeface="Times New Roman" panose="02020603050405020304" pitchFamily="18" charset="0"/>
                <a:cs typeface="Times New Roman" panose="02020603050405020304" pitchFamily="18" charset="0"/>
              </a:rPr>
              <a:t>The distributed systems have the ability to scale and expand horizontally through the addition of more machines in the networks and therefore they can take on greater workloads and processes.</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Geographic Distribution: </a:t>
            </a:r>
            <a:r>
              <a:rPr lang="en-US" sz="2400" dirty="0">
                <a:solidFill>
                  <a:srgbClr val="273239"/>
                </a:solidFill>
                <a:latin typeface="Times New Roman" panose="02020603050405020304" pitchFamily="18" charset="0"/>
                <a:cs typeface="Times New Roman" panose="02020603050405020304" pitchFamily="18" charset="0"/>
              </a:rPr>
              <a:t>Distributed computing makes it possible to execute tasks at different points thereby eliminating latencies.</a:t>
            </a:r>
          </a:p>
          <a:p>
            <a:endParaRPr lang="en-US" dirty="0">
              <a:solidFill>
                <a:schemeClr val="tx1">
                  <a:lumMod val="95000"/>
                  <a:lumOff val="5000"/>
                </a:schemeClr>
              </a:solidFill>
            </a:endParaRPr>
          </a:p>
        </p:txBody>
      </p:sp>
      <p:pic>
        <p:nvPicPr>
          <p:cNvPr id="1026" name="Picture 2" descr="eliteklu16">
            <a:extLst>
              <a:ext uri="{FF2B5EF4-FFF2-40B4-BE49-F238E27FC236}">
                <a16:creationId xmlns:a16="http://schemas.microsoft.com/office/drawing/2014/main" id="{904A394C-2956-4AD8-897F-A6F4A5390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6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710A-0CDA-9CE6-15EA-BA4C621AF68F}"/>
              </a:ext>
            </a:extLst>
          </p:cNvPr>
          <p:cNvSpPr>
            <a:spLocks noGrp="1"/>
          </p:cNvSpPr>
          <p:nvPr>
            <p:ph type="title"/>
          </p:nvPr>
        </p:nvSpPr>
        <p:spPr/>
        <p:txBody>
          <a:bodyPr>
            <a:normAutofit/>
          </a:bodyPr>
          <a:lstStyle/>
          <a:p>
            <a:pPr algn="ctr"/>
            <a:r>
              <a:rPr lang="en-IN" sz="3200" b="1" i="0" dirty="0">
                <a:solidFill>
                  <a:srgbClr val="FF0000"/>
                </a:solidFill>
                <a:effectLst/>
                <a:latin typeface="Times New Roman" panose="02020603050405020304" pitchFamily="18" charset="0"/>
                <a:cs typeface="Times New Roman" panose="02020603050405020304" pitchFamily="18" charset="0"/>
              </a:rPr>
              <a:t>Disadvantages of Distributed Computing</a:t>
            </a:r>
            <a:br>
              <a:rPr lang="en-IN" sz="3200" b="1" i="0" dirty="0">
                <a:solidFill>
                  <a:srgbClr val="273239"/>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A763C9-1E2E-813A-FE0D-E631EBB50C32}"/>
              </a:ext>
            </a:extLst>
          </p:cNvPr>
          <p:cNvSpPr>
            <a:spLocks noGrp="1"/>
          </p:cNvSpPr>
          <p:nvPr>
            <p:ph idx="1"/>
          </p:nvPr>
        </p:nvSpPr>
        <p:spPr/>
        <p:txBody>
          <a:bodyPr>
            <a:normAutofit lnSpcReduction="10000"/>
          </a:bodyPr>
          <a:lstStyle/>
          <a:p>
            <a:pPr algn="l" fontAlgn="base">
              <a:spcAft>
                <a:spcPts val="1800"/>
              </a:spcAft>
              <a:buFont typeface="Arial" panose="020B0604020202020204" pitchFamily="34" charset="0"/>
              <a:buChar char="•"/>
            </a:pPr>
            <a:r>
              <a:rPr lang="en-US" sz="2600" b="1" i="0" dirty="0">
                <a:solidFill>
                  <a:srgbClr val="273239"/>
                </a:solidFill>
                <a:effectLst/>
                <a:latin typeface="Times New Roman" panose="02020603050405020304" pitchFamily="18" charset="0"/>
                <a:cs typeface="Times New Roman" panose="02020603050405020304" pitchFamily="18" charset="0"/>
              </a:rPr>
              <a:t>Complexity in Management:</a:t>
            </a:r>
            <a:r>
              <a:rPr lang="en-US" sz="2600" b="0" i="0" dirty="0">
                <a:solidFill>
                  <a:srgbClr val="273239"/>
                </a:solidFill>
                <a:effectLst/>
                <a:latin typeface="Times New Roman" panose="02020603050405020304" pitchFamily="18" charset="0"/>
                <a:cs typeface="Times New Roman" panose="02020603050405020304" pitchFamily="18" charset="0"/>
              </a:rPr>
              <a:t> The task of managing a distributed system itself can be made more difficult since it may require dealing with the latency and/or failure of a </a:t>
            </a:r>
            <a:r>
              <a:rPr lang="en-US" sz="2600" b="0" i="0" dirty="0">
                <a:solidFill>
                  <a:srgbClr val="C00000"/>
                </a:solidFill>
                <a:effectLst/>
                <a:latin typeface="Times New Roman" panose="02020603050405020304" pitchFamily="18" charset="0"/>
                <a:cs typeface="Times New Roman" panose="02020603050405020304" pitchFamily="18" charset="0"/>
              </a:rPr>
              <a:t>network</a:t>
            </a:r>
            <a:r>
              <a:rPr lang="en-US" sz="2600" b="0" i="0" dirty="0">
                <a:solidFill>
                  <a:srgbClr val="273239"/>
                </a:solidFill>
                <a:effectLst/>
                <a:latin typeface="Times New Roman" panose="02020603050405020304" pitchFamily="18" charset="0"/>
                <a:cs typeface="Times New Roman" panose="02020603050405020304" pitchFamily="18" charset="0"/>
              </a:rPr>
              <a:t> as well as issues related to </a:t>
            </a:r>
            <a:r>
              <a:rPr lang="en-US" sz="2600" b="0" i="0" dirty="0">
                <a:solidFill>
                  <a:srgbClr val="C00000"/>
                </a:solidFill>
                <a:effectLst/>
                <a:latin typeface="Times New Roman" panose="02020603050405020304" pitchFamily="18" charset="0"/>
                <a:cs typeface="Times New Roman" panose="02020603050405020304" pitchFamily="18" charset="0"/>
              </a:rPr>
              <a:t>synchronizing the information</a:t>
            </a:r>
            <a:r>
              <a:rPr lang="en-US" sz="2600" b="0" i="0" dirty="0">
                <a:solidFill>
                  <a:srgbClr val="273239"/>
                </a:solidFill>
                <a:effectLst/>
                <a:latin typeface="Times New Roman" panose="02020603050405020304" pitchFamily="18" charset="0"/>
                <a:cs typeface="Times New Roman" panose="02020603050405020304" pitchFamily="18" charset="0"/>
              </a:rPr>
              <a:t> to be distributed.</a:t>
            </a:r>
          </a:p>
          <a:p>
            <a:pPr algn="l" fontAlgn="base">
              <a:spcAft>
                <a:spcPts val="1800"/>
              </a:spcAft>
              <a:buFont typeface="Arial" panose="020B0604020202020204" pitchFamily="34" charset="0"/>
              <a:buChar char="•"/>
            </a:pPr>
            <a:r>
              <a:rPr lang="en-US" sz="2600" b="1" i="0" dirty="0">
                <a:solidFill>
                  <a:srgbClr val="273239"/>
                </a:solidFill>
                <a:effectLst/>
                <a:latin typeface="Times New Roman" panose="02020603050405020304" pitchFamily="18" charset="0"/>
                <a:cs typeface="Times New Roman" panose="02020603050405020304" pitchFamily="18" charset="0"/>
              </a:rPr>
              <a:t>Communication Overhead:</a:t>
            </a:r>
            <a:r>
              <a:rPr lang="en-US" sz="2600" b="0" i="0" dirty="0">
                <a:solidFill>
                  <a:srgbClr val="273239"/>
                </a:solidFill>
                <a:effectLst/>
                <a:latin typeface="Times New Roman" panose="02020603050405020304" pitchFamily="18" charset="0"/>
                <a:cs typeface="Times New Roman" panose="02020603050405020304" pitchFamily="18" charset="0"/>
              </a:rPr>
              <a:t> Inter-node communication requirements can actually hinder the package transfer between nodes that are geographically distant, greatly compromising overall performance.</a:t>
            </a:r>
          </a:p>
          <a:p>
            <a:pPr algn="l" fontAlgn="base">
              <a:spcAft>
                <a:spcPts val="1800"/>
              </a:spcAft>
              <a:buFont typeface="Arial" panose="020B0604020202020204" pitchFamily="34" charset="0"/>
              <a:buChar char="•"/>
            </a:pPr>
            <a:r>
              <a:rPr lang="en-US" sz="2600" b="1" i="0" dirty="0">
                <a:solidFill>
                  <a:srgbClr val="273239"/>
                </a:solidFill>
                <a:effectLst/>
                <a:latin typeface="Times New Roman" panose="02020603050405020304" pitchFamily="18" charset="0"/>
                <a:cs typeface="Times New Roman" panose="02020603050405020304" pitchFamily="18" charset="0"/>
              </a:rPr>
              <a:t>Security Concerns:</a:t>
            </a:r>
            <a:r>
              <a:rPr lang="en-US" sz="2600" b="0" i="0" dirty="0">
                <a:solidFill>
                  <a:srgbClr val="273239"/>
                </a:solidFill>
                <a:effectLst/>
                <a:latin typeface="Times New Roman" panose="02020603050405020304" pitchFamily="18" charset="0"/>
                <a:cs typeface="Times New Roman" panose="02020603050405020304" pitchFamily="18" charset="0"/>
              </a:rPr>
              <a:t> In general, distributed systems are less secure as compared to centralized system because distributed systems heavily depend on a network.</a:t>
            </a:r>
          </a:p>
          <a:p>
            <a:endParaRPr lang="en-IN" dirty="0"/>
          </a:p>
        </p:txBody>
      </p:sp>
      <p:pic>
        <p:nvPicPr>
          <p:cNvPr id="4" name="Picture 2" descr="eliteklu16">
            <a:extLst>
              <a:ext uri="{FF2B5EF4-FFF2-40B4-BE49-F238E27FC236}">
                <a16:creationId xmlns:a16="http://schemas.microsoft.com/office/drawing/2014/main" id="{FE8539B8-8763-592E-EA2F-92464CFA6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1DAD-2BB9-6A2F-F17A-29693E83601F}"/>
              </a:ext>
            </a:extLst>
          </p:cNvPr>
          <p:cNvSpPr>
            <a:spLocks noGrp="1"/>
          </p:cNvSpPr>
          <p:nvPr>
            <p:ph type="title"/>
          </p:nvPr>
        </p:nvSpPr>
        <p:spPr>
          <a:xfrm>
            <a:off x="0" y="276634"/>
            <a:ext cx="10515600" cy="627933"/>
          </a:xfrm>
        </p:spPr>
        <p:txBody>
          <a:bodyPr>
            <a:normAutofit/>
          </a:bodyPr>
          <a:lstStyle/>
          <a:p>
            <a:r>
              <a:rPr lang="en-US" sz="2800" b="1" dirty="0"/>
              <a:t>Multi processor vs </a:t>
            </a:r>
            <a:r>
              <a:rPr lang="en-US" sz="2800" b="1" dirty="0" err="1"/>
              <a:t>MultiComputer</a:t>
            </a:r>
            <a:endParaRPr lang="en-US" sz="2800" b="1" dirty="0"/>
          </a:p>
        </p:txBody>
      </p:sp>
      <p:pic>
        <p:nvPicPr>
          <p:cNvPr id="5" name="Content Placeholder 4">
            <a:extLst>
              <a:ext uri="{FF2B5EF4-FFF2-40B4-BE49-F238E27FC236}">
                <a16:creationId xmlns:a16="http://schemas.microsoft.com/office/drawing/2014/main" id="{DA63D4C0-6FCF-7756-4C8D-5DE6B66D99ED}"/>
              </a:ext>
            </a:extLst>
          </p:cNvPr>
          <p:cNvPicPr>
            <a:picLocks noGrp="1" noChangeAspect="1"/>
          </p:cNvPicPr>
          <p:nvPr>
            <p:ph idx="1"/>
          </p:nvPr>
        </p:nvPicPr>
        <p:blipFill>
          <a:blip r:embed="rId2"/>
          <a:stretch>
            <a:fillRect/>
          </a:stretch>
        </p:blipFill>
        <p:spPr>
          <a:xfrm>
            <a:off x="6318550" y="904567"/>
            <a:ext cx="5035250" cy="2312104"/>
          </a:xfrm>
        </p:spPr>
      </p:pic>
      <p:sp>
        <p:nvSpPr>
          <p:cNvPr id="7" name="TextBox 6">
            <a:extLst>
              <a:ext uri="{FF2B5EF4-FFF2-40B4-BE49-F238E27FC236}">
                <a16:creationId xmlns:a16="http://schemas.microsoft.com/office/drawing/2014/main" id="{F37B7EA3-3324-9E0E-6248-27DC4F720C85}"/>
              </a:ext>
            </a:extLst>
          </p:cNvPr>
          <p:cNvSpPr txBox="1"/>
          <p:nvPr/>
        </p:nvSpPr>
        <p:spPr>
          <a:xfrm>
            <a:off x="298088" y="1402487"/>
            <a:ext cx="609600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73239"/>
                </a:solidFill>
                <a:latin typeface="Nunito" pitchFamily="2" charset="0"/>
              </a:rPr>
              <a:t>Multiple </a:t>
            </a:r>
            <a:r>
              <a:rPr lang="en-US" b="0" i="0" dirty="0">
                <a:solidFill>
                  <a:srgbClr val="273239"/>
                </a:solidFill>
                <a:effectLst/>
                <a:latin typeface="Nunito" pitchFamily="2" charset="0"/>
              </a:rPr>
              <a:t>processors are used to share the same memory for operating and are connected to function together. </a:t>
            </a:r>
            <a:r>
              <a:rPr lang="en-US" b="0" i="0" dirty="0" err="1">
                <a:solidFill>
                  <a:srgbClr val="FF0000"/>
                </a:solidFill>
                <a:effectLst/>
                <a:latin typeface="Nunito" pitchFamily="2" charset="0"/>
              </a:rPr>
              <a:t>MultiProcessor</a:t>
            </a:r>
            <a:r>
              <a:rPr lang="en-US" b="0" i="0" dirty="0">
                <a:solidFill>
                  <a:srgbClr val="FF0000"/>
                </a:solidFill>
                <a:effectLst/>
                <a:latin typeface="Nunito" pitchFamily="2" charset="0"/>
              </a:rPr>
              <a:t>. </a:t>
            </a:r>
          </a:p>
          <a:p>
            <a:pPr marL="285750" indent="-285750">
              <a:buFont typeface="Arial" panose="020B0604020202020204" pitchFamily="34" charset="0"/>
              <a:buChar char="•"/>
            </a:pPr>
            <a:r>
              <a:rPr lang="en-US" dirty="0"/>
              <a:t>It is a tightly coupled system i.e. multiple processors share a common memory and work on the same task or system workload. </a:t>
            </a:r>
          </a:p>
          <a:p>
            <a:pPr marL="285750" indent="-285750">
              <a:buFont typeface="Arial" panose="020B0604020202020204" pitchFamily="34" charset="0"/>
              <a:buChar char="•"/>
            </a:pPr>
            <a:r>
              <a:rPr lang="en-US" dirty="0"/>
              <a:t>It’s also called a </a:t>
            </a:r>
            <a:r>
              <a:rPr lang="en-US" dirty="0">
                <a:solidFill>
                  <a:srgbClr val="00B050"/>
                </a:solidFill>
              </a:rPr>
              <a:t>shared-memory</a:t>
            </a:r>
            <a:r>
              <a:rPr lang="en-US" dirty="0"/>
              <a:t> system. Therefore, it has shared memory architecture.</a:t>
            </a:r>
            <a:endParaRPr lang="en-US" dirty="0">
              <a:solidFill>
                <a:srgbClr val="FF0000"/>
              </a:solidFill>
            </a:endParaRPr>
          </a:p>
        </p:txBody>
      </p:sp>
      <p:sp>
        <p:nvSpPr>
          <p:cNvPr id="9" name="TextBox 8">
            <a:extLst>
              <a:ext uri="{FF2B5EF4-FFF2-40B4-BE49-F238E27FC236}">
                <a16:creationId xmlns:a16="http://schemas.microsoft.com/office/drawing/2014/main" id="{25FD2C5D-6C42-A673-8E77-2CC0D090ACE4}"/>
              </a:ext>
            </a:extLst>
          </p:cNvPr>
          <p:cNvSpPr txBox="1"/>
          <p:nvPr/>
        </p:nvSpPr>
        <p:spPr>
          <a:xfrm>
            <a:off x="298088" y="3805800"/>
            <a:ext cx="6096000"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0000"/>
                </a:solidFill>
                <a:effectLst/>
                <a:latin typeface="Nunito" pitchFamily="2" charset="0"/>
              </a:rPr>
              <a:t>Multi-computer</a:t>
            </a:r>
            <a:r>
              <a:rPr lang="en-US" b="0" i="0" dirty="0">
                <a:solidFill>
                  <a:srgbClr val="273239"/>
                </a:solidFill>
                <a:effectLst/>
                <a:latin typeface="Nunito" pitchFamily="2" charset="0"/>
              </a:rPr>
              <a:t> multiple computers with different processors are connected and each has a different memory.</a:t>
            </a:r>
          </a:p>
          <a:p>
            <a:pPr marL="285750" indent="-285750">
              <a:buFont typeface="Arial" panose="020B0604020202020204" pitchFamily="34" charset="0"/>
              <a:buChar char="•"/>
            </a:pPr>
            <a:r>
              <a:rPr lang="en-US" dirty="0"/>
              <a:t>A loosely coupled system with multiple independent computers connected via a network, where each computer has its own memory and operates independently. </a:t>
            </a:r>
          </a:p>
          <a:p>
            <a:pPr marL="285750" indent="-285750">
              <a:buFont typeface="Arial" panose="020B0604020202020204" pitchFamily="34" charset="0"/>
              <a:buChar char="•"/>
            </a:pPr>
            <a:r>
              <a:rPr lang="en-US" dirty="0"/>
              <a:t>It’s also called a </a:t>
            </a:r>
            <a:r>
              <a:rPr lang="en-US" dirty="0">
                <a:solidFill>
                  <a:srgbClr val="00B050"/>
                </a:solidFill>
              </a:rPr>
              <a:t>distributed-memory</a:t>
            </a:r>
            <a:r>
              <a:rPr lang="en-US" dirty="0"/>
              <a:t> system. Therefore, it has distributed architecture.</a:t>
            </a:r>
          </a:p>
        </p:txBody>
      </p:sp>
      <p:pic>
        <p:nvPicPr>
          <p:cNvPr id="11" name="Picture 10">
            <a:extLst>
              <a:ext uri="{FF2B5EF4-FFF2-40B4-BE49-F238E27FC236}">
                <a16:creationId xmlns:a16="http://schemas.microsoft.com/office/drawing/2014/main" id="{BC0BCE80-6CD2-ED47-B6D1-3CC1DE0319D6}"/>
              </a:ext>
            </a:extLst>
          </p:cNvPr>
          <p:cNvPicPr>
            <a:picLocks noChangeAspect="1"/>
          </p:cNvPicPr>
          <p:nvPr/>
        </p:nvPicPr>
        <p:blipFill>
          <a:blip r:embed="rId3"/>
          <a:stretch>
            <a:fillRect/>
          </a:stretch>
        </p:blipFill>
        <p:spPr>
          <a:xfrm>
            <a:off x="6535426" y="3749128"/>
            <a:ext cx="5295867" cy="2625078"/>
          </a:xfrm>
          <a:prstGeom prst="rect">
            <a:avLst/>
          </a:prstGeom>
        </p:spPr>
      </p:pic>
      <p:pic>
        <p:nvPicPr>
          <p:cNvPr id="3" name="Picture 2" descr="eliteklu16">
            <a:extLst>
              <a:ext uri="{FF2B5EF4-FFF2-40B4-BE49-F238E27FC236}">
                <a16:creationId xmlns:a16="http://schemas.microsoft.com/office/drawing/2014/main" id="{0D569716-36C3-D35D-00BD-BC2285822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8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198149-35E6-0ED8-A316-371BEEDDAFE2}"/>
              </a:ext>
            </a:extLst>
          </p:cNvPr>
          <p:cNvPicPr>
            <a:picLocks noGrp="1" noChangeAspect="1"/>
          </p:cNvPicPr>
          <p:nvPr>
            <p:ph idx="1"/>
          </p:nvPr>
        </p:nvPicPr>
        <p:blipFill>
          <a:blip r:embed="rId2"/>
          <a:stretch>
            <a:fillRect/>
          </a:stretch>
        </p:blipFill>
        <p:spPr>
          <a:xfrm>
            <a:off x="2357120" y="172720"/>
            <a:ext cx="6901642" cy="3088640"/>
          </a:xfrm>
        </p:spPr>
      </p:pic>
      <p:pic>
        <p:nvPicPr>
          <p:cNvPr id="7" name="Picture 6">
            <a:extLst>
              <a:ext uri="{FF2B5EF4-FFF2-40B4-BE49-F238E27FC236}">
                <a16:creationId xmlns:a16="http://schemas.microsoft.com/office/drawing/2014/main" id="{AB79AC3A-9EC7-2D8A-40A7-51C2684E176C}"/>
              </a:ext>
            </a:extLst>
          </p:cNvPr>
          <p:cNvPicPr>
            <a:picLocks noChangeAspect="1"/>
          </p:cNvPicPr>
          <p:nvPr/>
        </p:nvPicPr>
        <p:blipFill>
          <a:blip r:embed="rId3"/>
          <a:stretch>
            <a:fillRect/>
          </a:stretch>
        </p:blipFill>
        <p:spPr>
          <a:xfrm>
            <a:off x="2357120" y="3410586"/>
            <a:ext cx="6901643" cy="3088640"/>
          </a:xfrm>
          <a:prstGeom prst="rect">
            <a:avLst/>
          </a:prstGeom>
        </p:spPr>
      </p:pic>
      <p:pic>
        <p:nvPicPr>
          <p:cNvPr id="2" name="Picture 2" descr="eliteklu16">
            <a:extLst>
              <a:ext uri="{FF2B5EF4-FFF2-40B4-BE49-F238E27FC236}">
                <a16:creationId xmlns:a16="http://schemas.microsoft.com/office/drawing/2014/main" id="{33397614-0546-BA6F-1F93-6881D360E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1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E6C2E-945F-69FD-E776-850A84CC4ADF}"/>
              </a:ext>
            </a:extLst>
          </p:cNvPr>
          <p:cNvSpPr>
            <a:spLocks noGrp="1"/>
          </p:cNvSpPr>
          <p:nvPr>
            <p:ph idx="1"/>
          </p:nvPr>
        </p:nvSpPr>
        <p:spPr>
          <a:xfrm>
            <a:off x="838200" y="176981"/>
            <a:ext cx="10515600" cy="5999982"/>
          </a:xfrm>
        </p:spPr>
        <p:txBody>
          <a:bodyPr/>
          <a:lstStyle/>
          <a:p>
            <a:r>
              <a:rPr lang="en-US" kern="0" dirty="0">
                <a:latin typeface="Times New Roman" panose="02020603050405020304" pitchFamily="18" charset="0"/>
              </a:rPr>
              <a:t>There are two primary models for Inter-process communication (IPC).</a:t>
            </a:r>
          </a:p>
          <a:p>
            <a:pPr marL="514350" indent="-514350">
              <a:buAutoNum type="arabicPeriod"/>
            </a:pPr>
            <a:r>
              <a:rPr lang="en-US" kern="0" dirty="0">
                <a:latin typeface="Times New Roman" panose="02020603050405020304" pitchFamily="18" charset="0"/>
              </a:rPr>
              <a:t>Shared memory model </a:t>
            </a:r>
          </a:p>
          <a:p>
            <a:pPr marL="514350" indent="-514350">
              <a:buAutoNum type="arabicPeriod"/>
            </a:pPr>
            <a:r>
              <a:rPr lang="en-US" kern="0" dirty="0">
                <a:latin typeface="Times New Roman" panose="02020603050405020304" pitchFamily="18" charset="0"/>
              </a:rPr>
              <a:t>Message Passing model</a:t>
            </a:r>
          </a:p>
          <a:p>
            <a:pPr marL="0" indent="0">
              <a:buNone/>
            </a:pPr>
            <a:endParaRPr lang="en-US" kern="0" dirty="0">
              <a:latin typeface="Times New Roman" panose="02020603050405020304" pitchFamily="18" charset="0"/>
            </a:endParaRPr>
          </a:p>
          <a:p>
            <a:pPr marL="0" indent="0">
              <a:buNone/>
            </a:pPr>
            <a:r>
              <a:rPr lang="en-US" b="1" kern="0" dirty="0">
                <a:solidFill>
                  <a:srgbClr val="FF0000"/>
                </a:solidFill>
                <a:latin typeface="Times New Roman" panose="02020603050405020304" pitchFamily="18" charset="0"/>
              </a:rPr>
              <a:t>Introduction to Shared Memory Model:</a:t>
            </a:r>
          </a:p>
          <a:p>
            <a:pPr marL="0" indent="0">
              <a:buNone/>
            </a:pPr>
            <a:endParaRPr lang="en-US" b="1" kern="0" dirty="0">
              <a:solidFill>
                <a:srgbClr val="FF0000"/>
              </a:solidFill>
              <a:latin typeface="Times New Roman" panose="02020603050405020304" pitchFamily="18" charset="0"/>
            </a:endParaRPr>
          </a:p>
          <a:p>
            <a:r>
              <a:rPr lang="en-US" kern="0" dirty="0">
                <a:latin typeface="Times New Roman" panose="02020603050405020304" pitchFamily="18" charset="0"/>
              </a:rPr>
              <a:t>IPC establishes a shared memory region for data communication between processes.</a:t>
            </a:r>
          </a:p>
          <a:p>
            <a:pPr marL="0" indent="0">
              <a:buNone/>
            </a:pPr>
            <a:r>
              <a:rPr lang="en-US" kern="0" dirty="0">
                <a:solidFill>
                  <a:srgbClr val="FF0000"/>
                </a:solidFill>
                <a:latin typeface="Times New Roman" panose="02020603050405020304" pitchFamily="18" charset="0"/>
              </a:rPr>
              <a:t>Advantages:</a:t>
            </a:r>
            <a:r>
              <a:rPr lang="en-US" kern="0" dirty="0">
                <a:latin typeface="Times New Roman" panose="02020603050405020304" pitchFamily="18" charset="0"/>
              </a:rPr>
              <a:t> </a:t>
            </a:r>
          </a:p>
          <a:p>
            <a:pPr marL="0" indent="0">
              <a:buNone/>
            </a:pPr>
            <a:r>
              <a:rPr lang="en-US" kern="0" dirty="0">
                <a:latin typeface="Times New Roman" panose="02020603050405020304" pitchFamily="18" charset="0"/>
              </a:rPr>
              <a:t>Fast Communication, Efficient for Large Data Transfers</a:t>
            </a:r>
          </a:p>
          <a:p>
            <a:pPr marL="0" indent="0">
              <a:buNone/>
            </a:pPr>
            <a:r>
              <a:rPr lang="en-US" kern="0" dirty="0" err="1">
                <a:solidFill>
                  <a:srgbClr val="FF0000"/>
                </a:solidFill>
                <a:latin typeface="Times New Roman" panose="02020603050405020304" pitchFamily="18" charset="0"/>
              </a:rPr>
              <a:t>Disadvatages</a:t>
            </a:r>
            <a:r>
              <a:rPr lang="en-US" kern="0" dirty="0">
                <a:solidFill>
                  <a:srgbClr val="FF0000"/>
                </a:solidFill>
                <a:latin typeface="Times New Roman" panose="02020603050405020304" pitchFamily="18" charset="0"/>
              </a:rPr>
              <a:t>: </a:t>
            </a:r>
          </a:p>
          <a:p>
            <a:pPr marL="0" indent="0">
              <a:buNone/>
            </a:pPr>
            <a:r>
              <a:rPr lang="en-US" kern="0" dirty="0">
                <a:latin typeface="Times New Roman" panose="02020603050405020304" pitchFamily="18" charset="0"/>
              </a:rPr>
              <a:t>Complex Synchronization, Security Risks.</a:t>
            </a:r>
          </a:p>
          <a:p>
            <a:pPr marL="0" indent="0">
              <a:buNone/>
            </a:pPr>
            <a:endParaRPr lang="en-US" dirty="0"/>
          </a:p>
          <a:p>
            <a:pPr marL="514350" indent="-514350">
              <a:buAutoNum type="arabicPeriod"/>
            </a:pPr>
            <a:endParaRPr lang="en-US" dirty="0"/>
          </a:p>
        </p:txBody>
      </p:sp>
      <p:pic>
        <p:nvPicPr>
          <p:cNvPr id="2" name="Picture 2" descr="eliteklu16">
            <a:extLst>
              <a:ext uri="{FF2B5EF4-FFF2-40B4-BE49-F238E27FC236}">
                <a16:creationId xmlns:a16="http://schemas.microsoft.com/office/drawing/2014/main" id="{76489CC4-7195-D176-DA84-C2A6F72A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1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A8CE-4BA7-B8B3-7DD3-65F24F6CE48D}"/>
              </a:ext>
            </a:extLst>
          </p:cNvPr>
          <p:cNvSpPr>
            <a:spLocks noGrp="1"/>
          </p:cNvSpPr>
          <p:nvPr>
            <p:ph type="title"/>
          </p:nvPr>
        </p:nvSpPr>
        <p:spPr>
          <a:xfrm>
            <a:off x="0" y="168597"/>
            <a:ext cx="10515600" cy="718608"/>
          </a:xfrm>
        </p:spPr>
        <p:txBody>
          <a:bodyPr>
            <a:normAutofit/>
          </a:bodyPr>
          <a:lstStyle/>
          <a:p>
            <a:r>
              <a:rPr lang="en-US" sz="2800" b="1" kern="0" dirty="0">
                <a:solidFill>
                  <a:srgbClr val="FF0000"/>
                </a:solidFill>
                <a:latin typeface="Times New Roman" panose="02020603050405020304" pitchFamily="18" charset="0"/>
                <a:ea typeface="Times New Roman" panose="02020603050405020304" pitchFamily="18" charset="0"/>
              </a:rPr>
              <a:t>Introduction to </a:t>
            </a:r>
            <a:r>
              <a:rPr lang="en-US" sz="2800" b="1" dirty="0">
                <a:solidFill>
                  <a:srgbClr val="FF0000"/>
                </a:solidFill>
              </a:rPr>
              <a:t>Message Passing</a:t>
            </a:r>
            <a:r>
              <a:rPr lang="en-US" sz="2800" b="1" kern="0" spc="-25" dirty="0">
                <a:solidFill>
                  <a:srgbClr val="FF0000"/>
                </a:solidFill>
                <a:effectLst/>
                <a:latin typeface="Times New Roman" panose="02020603050405020304" pitchFamily="18" charset="0"/>
                <a:ea typeface="Times New Roman" panose="02020603050405020304" pitchFamily="18" charset="0"/>
              </a:rPr>
              <a:t> </a:t>
            </a:r>
            <a:r>
              <a:rPr lang="en-US" sz="2800" b="1" kern="0" dirty="0">
                <a:solidFill>
                  <a:srgbClr val="FF0000"/>
                </a:solidFill>
                <a:effectLst/>
                <a:latin typeface="Times New Roman" panose="02020603050405020304" pitchFamily="18" charset="0"/>
                <a:ea typeface="Times New Roman" panose="02020603050405020304" pitchFamily="18" charset="0"/>
              </a:rPr>
              <a:t>Systems</a:t>
            </a:r>
            <a:endParaRPr lang="en-US" sz="2800" b="1" dirty="0">
              <a:solidFill>
                <a:srgbClr val="FF0000"/>
              </a:solidFill>
            </a:endParaRPr>
          </a:p>
        </p:txBody>
      </p:sp>
      <p:sp>
        <p:nvSpPr>
          <p:cNvPr id="3" name="Content Placeholder 2">
            <a:extLst>
              <a:ext uri="{FF2B5EF4-FFF2-40B4-BE49-F238E27FC236}">
                <a16:creationId xmlns:a16="http://schemas.microsoft.com/office/drawing/2014/main" id="{5E0DC9F5-3775-2151-9C6C-879A868AA370}"/>
              </a:ext>
            </a:extLst>
          </p:cNvPr>
          <p:cNvSpPr>
            <a:spLocks noGrp="1"/>
          </p:cNvSpPr>
          <p:nvPr>
            <p:ph idx="1"/>
          </p:nvPr>
        </p:nvSpPr>
        <p:spPr>
          <a:xfrm>
            <a:off x="307622" y="1024114"/>
            <a:ext cx="10515600" cy="4351338"/>
          </a:xfrm>
        </p:spPr>
        <p:txBody>
          <a:bodyPr>
            <a:normAutofit fontScale="92500" lnSpcReduction="10000"/>
          </a:bodyPr>
          <a:lstStyle/>
          <a:p>
            <a:r>
              <a:rPr lang="en-US" b="0" i="0" dirty="0">
                <a:solidFill>
                  <a:srgbClr val="273239"/>
                </a:solidFill>
                <a:effectLst/>
                <a:latin typeface="Nunito" pitchFamily="2" charset="0"/>
              </a:rPr>
              <a:t> The processes communicate with each other by exchanging messages.</a:t>
            </a:r>
          </a:p>
          <a:p>
            <a:pPr marL="0" indent="0" algn="l" fontAlgn="base">
              <a:spcAft>
                <a:spcPts val="1800"/>
              </a:spcAft>
              <a:buNone/>
            </a:pPr>
            <a:r>
              <a:rPr lang="en-US" b="1" dirty="0">
                <a:solidFill>
                  <a:srgbClr val="273239"/>
                </a:solidFill>
                <a:latin typeface="Nunito" pitchFamily="2" charset="0"/>
              </a:rPr>
              <a:t>Advantages</a:t>
            </a:r>
          </a:p>
          <a:p>
            <a:pPr lvl="1" fontAlgn="base">
              <a:spcAft>
                <a:spcPts val="1800"/>
              </a:spcAft>
            </a:pPr>
            <a:r>
              <a:rPr lang="en-US" i="0" dirty="0">
                <a:solidFill>
                  <a:srgbClr val="273239"/>
                </a:solidFill>
                <a:effectLst/>
                <a:latin typeface="Nunito" pitchFamily="2" charset="0"/>
              </a:rPr>
              <a:t>Simplicity</a:t>
            </a:r>
            <a:r>
              <a:rPr lang="en-US" dirty="0">
                <a:solidFill>
                  <a:srgbClr val="273239"/>
                </a:solidFill>
                <a:latin typeface="Nunito" pitchFamily="2" charset="0"/>
              </a:rPr>
              <a:t>, </a:t>
            </a:r>
          </a:p>
          <a:p>
            <a:pPr lvl="1" fontAlgn="base">
              <a:spcAft>
                <a:spcPts val="1800"/>
              </a:spcAft>
            </a:pPr>
            <a:r>
              <a:rPr lang="en-US" i="0" dirty="0">
                <a:solidFill>
                  <a:srgbClr val="273239"/>
                </a:solidFill>
                <a:effectLst/>
                <a:latin typeface="Nunito" pitchFamily="2" charset="0"/>
              </a:rPr>
              <a:t>No Synchronization Required</a:t>
            </a:r>
            <a:r>
              <a:rPr lang="en-US" dirty="0">
                <a:solidFill>
                  <a:srgbClr val="273239"/>
                </a:solidFill>
                <a:latin typeface="Nunito" pitchFamily="2" charset="0"/>
              </a:rPr>
              <a:t>.</a:t>
            </a:r>
            <a:endParaRPr lang="en-US" i="0" dirty="0">
              <a:solidFill>
                <a:srgbClr val="273239"/>
              </a:solidFill>
              <a:effectLst/>
              <a:latin typeface="Nunito" pitchFamily="2" charset="0"/>
            </a:endParaRPr>
          </a:p>
          <a:p>
            <a:pPr marL="0" indent="0" algn="l" fontAlgn="base">
              <a:spcAft>
                <a:spcPts val="1800"/>
              </a:spcAft>
              <a:buNone/>
            </a:pPr>
            <a:r>
              <a:rPr lang="en-US" b="1" dirty="0"/>
              <a:t>Disadvantages:</a:t>
            </a:r>
          </a:p>
          <a:p>
            <a:pPr lvl="1" fontAlgn="base">
              <a:spcAft>
                <a:spcPts val="1800"/>
              </a:spcAft>
            </a:pPr>
            <a:r>
              <a:rPr lang="en-US" i="0" dirty="0">
                <a:solidFill>
                  <a:srgbClr val="273239"/>
                </a:solidFill>
                <a:effectLst/>
                <a:latin typeface="Nunito" pitchFamily="2" charset="0"/>
              </a:rPr>
              <a:t>	Slower Communication, </a:t>
            </a:r>
          </a:p>
          <a:p>
            <a:pPr lvl="1" fontAlgn="base">
              <a:spcAft>
                <a:spcPts val="1800"/>
              </a:spcAft>
            </a:pPr>
            <a:r>
              <a:rPr lang="en-US" i="0" dirty="0">
                <a:solidFill>
                  <a:srgbClr val="273239"/>
                </a:solidFill>
                <a:effectLst/>
                <a:latin typeface="Nunito" pitchFamily="2" charset="0"/>
              </a:rPr>
              <a:t>More Kernel Involvement, Higher Resource Consumption</a:t>
            </a:r>
          </a:p>
          <a:p>
            <a:endParaRPr lang="en-US" dirty="0"/>
          </a:p>
          <a:p>
            <a:endParaRPr lang="en-US" dirty="0"/>
          </a:p>
        </p:txBody>
      </p:sp>
      <p:pic>
        <p:nvPicPr>
          <p:cNvPr id="4" name="Picture 2" descr="eliteklu16">
            <a:extLst>
              <a:ext uri="{FF2B5EF4-FFF2-40B4-BE49-F238E27FC236}">
                <a16:creationId xmlns:a16="http://schemas.microsoft.com/office/drawing/2014/main" id="{2A5EAF9F-9BBB-DC04-3EF4-46EBA0A50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3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A0864B-2656-EF95-6A02-AD40E6086D51}"/>
              </a:ext>
            </a:extLst>
          </p:cNvPr>
          <p:cNvGraphicFramePr>
            <a:graphicFrameLocks noGrp="1"/>
          </p:cNvGraphicFramePr>
          <p:nvPr>
            <p:ph idx="1"/>
          </p:nvPr>
        </p:nvGraphicFramePr>
        <p:xfrm>
          <a:off x="344129" y="108153"/>
          <a:ext cx="11272138" cy="6461980"/>
        </p:xfrm>
        <a:graphic>
          <a:graphicData uri="http://schemas.openxmlformats.org/drawingml/2006/table">
            <a:tbl>
              <a:tblPr firstRow="1" bandRow="1">
                <a:tableStyleId>{5C22544A-7EE6-4342-B048-85BDC9FD1C3A}</a:tableStyleId>
              </a:tblPr>
              <a:tblGrid>
                <a:gridCol w="5867016">
                  <a:extLst>
                    <a:ext uri="{9D8B030D-6E8A-4147-A177-3AD203B41FA5}">
                      <a16:colId xmlns:a16="http://schemas.microsoft.com/office/drawing/2014/main" val="2944720872"/>
                    </a:ext>
                  </a:extLst>
                </a:gridCol>
                <a:gridCol w="5405122">
                  <a:extLst>
                    <a:ext uri="{9D8B030D-6E8A-4147-A177-3AD203B41FA5}">
                      <a16:colId xmlns:a16="http://schemas.microsoft.com/office/drawing/2014/main" val="1301025874"/>
                    </a:ext>
                  </a:extLst>
                </a:gridCol>
              </a:tblGrid>
              <a:tr h="368645">
                <a:tc>
                  <a:txBody>
                    <a:bodyPr/>
                    <a:lstStyle/>
                    <a:p>
                      <a:r>
                        <a:rPr lang="en-US" sz="1800" b="1" kern="0" dirty="0">
                          <a:effectLst/>
                          <a:latin typeface="Times New Roman" panose="02020603050405020304" pitchFamily="18" charset="0"/>
                          <a:ea typeface="Times New Roman" panose="02020603050405020304" pitchFamily="18" charset="0"/>
                        </a:rPr>
                        <a:t>Shared</a:t>
                      </a:r>
                      <a:r>
                        <a:rPr lang="en-US" sz="1800" b="1" kern="0" spc="-2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Memory</a:t>
                      </a:r>
                      <a:r>
                        <a:rPr lang="en-US" sz="1800" b="1" kern="0" spc="-25" dirty="0">
                          <a:effectLst/>
                          <a:latin typeface="Times New Roman" panose="02020603050405020304" pitchFamily="18" charset="0"/>
                          <a:ea typeface="Times New Roman" panose="02020603050405020304" pitchFamily="18" charset="0"/>
                        </a:rPr>
                        <a:t> model</a:t>
                      </a:r>
                      <a:endParaRPr lang="en-US" dirty="0"/>
                    </a:p>
                  </a:txBody>
                  <a:tcPr/>
                </a:tc>
                <a:tc>
                  <a:txBody>
                    <a:bodyPr/>
                    <a:lstStyle/>
                    <a:p>
                      <a:r>
                        <a:rPr lang="en-US" sz="1800" b="1" kern="0" dirty="0">
                          <a:effectLst/>
                          <a:latin typeface="Times New Roman" panose="02020603050405020304" pitchFamily="18" charset="0"/>
                          <a:ea typeface="Times New Roman" panose="02020603050405020304" pitchFamily="18" charset="0"/>
                        </a:rPr>
                        <a:t>Message-Passing Model</a:t>
                      </a:r>
                      <a:endParaRPr lang="en-US" dirty="0"/>
                    </a:p>
                  </a:txBody>
                  <a:tcPr/>
                </a:tc>
                <a:extLst>
                  <a:ext uri="{0D108BD9-81ED-4DB2-BD59-A6C34878D82A}">
                    <a16:rowId xmlns:a16="http://schemas.microsoft.com/office/drawing/2014/main" val="749334028"/>
                  </a:ext>
                </a:extLst>
              </a:tr>
              <a:tr h="6093335">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is used for communication b/w processes on a single processor (s) system, where the process resides. </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code for reading and writing the data from the shared memory should be written explicitly by the Application programmer.</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It provides a maximum speed of computation as communication is done. Therefore, it is a faster communication strategy.</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can be used in exchanging larger amounts of data. </a:t>
                      </a:r>
                    </a:p>
                    <a:p>
                      <a:pPr rtl="0" fontAlgn="base"/>
                      <a:endParaRPr lang="en-US" sz="1800" b="0" i="0" kern="1200" dirty="0">
                        <a:solidFill>
                          <a:schemeClr val="dk1"/>
                        </a:solidFill>
                        <a:effectLst/>
                        <a:latin typeface="+mn-lt"/>
                        <a:ea typeface="+mn-ea"/>
                        <a:cs typeface="+mn-cs"/>
                      </a:endParaRPr>
                    </a:p>
                    <a:p>
                      <a:pPr rtl="0" fontAlgn="base"/>
                      <a:r>
                        <a:rPr lang="en-US" sz="1800" b="0" i="0" kern="1200" dirty="0">
                          <a:solidFill>
                            <a:schemeClr val="dk1"/>
                          </a:solidFill>
                          <a:effectLst/>
                          <a:latin typeface="+mn-lt"/>
                          <a:ea typeface="+mn-ea"/>
                          <a:cs typeface="+mn-cs"/>
                        </a:rPr>
                        <a:t>Example- </a:t>
                      </a:r>
                    </a:p>
                    <a:p>
                      <a:pPr fontAlgn="base"/>
                      <a:r>
                        <a:rPr lang="en-US" sz="1800" b="0" i="0" kern="1200" dirty="0">
                          <a:solidFill>
                            <a:schemeClr val="dk1"/>
                          </a:solidFill>
                          <a:effectLst/>
                          <a:latin typeface="+mn-lt"/>
                          <a:ea typeface="+mn-ea"/>
                          <a:cs typeface="+mn-cs"/>
                        </a:rPr>
                        <a:t>Data from a client process may need to be transferred to a server process for modification before being returned to the client.</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is typically used in a distributed environment where communicating processes reside on remote machines connected through a network.</a:t>
                      </a:r>
                    </a:p>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No such code is required</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It is time-consuming as message passing is implemented through kernel intervention. Therefore, it is a slower communication strategy.</a:t>
                      </a:r>
                    </a:p>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is useful for sharing small amounts of data as conflicts need not be resolved.</a:t>
                      </a:r>
                    </a:p>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can be used in exchanging small amounts of data.</a:t>
                      </a:r>
                    </a:p>
                    <a:p>
                      <a:pPr rtl="0" fontAlgn="base"/>
                      <a:endParaRPr lang="en-US" sz="1800" b="0" i="0" kern="1200" dirty="0">
                        <a:solidFill>
                          <a:schemeClr val="dk1"/>
                        </a:solidFill>
                        <a:effectLst/>
                        <a:latin typeface="+mn-lt"/>
                        <a:ea typeface="+mn-ea"/>
                        <a:cs typeface="+mn-cs"/>
                      </a:endParaRPr>
                    </a:p>
                    <a:p>
                      <a:pPr rtl="0" fontAlgn="base"/>
                      <a:r>
                        <a:rPr lang="en-US" sz="1800" b="0" i="0" kern="1200" dirty="0">
                          <a:solidFill>
                            <a:schemeClr val="dk1"/>
                          </a:solidFill>
                          <a:effectLst/>
                          <a:latin typeface="+mn-lt"/>
                          <a:ea typeface="+mn-ea"/>
                          <a:cs typeface="+mn-cs"/>
                        </a:rPr>
                        <a:t>Example- </a:t>
                      </a:r>
                    </a:p>
                    <a:p>
                      <a:pPr fontAlgn="base"/>
                      <a:r>
                        <a:rPr lang="en-US" sz="1800" b="0" i="0" kern="1200" dirty="0">
                          <a:solidFill>
                            <a:schemeClr val="dk1"/>
                          </a:solidFill>
                          <a:effectLst/>
                          <a:latin typeface="+mn-lt"/>
                          <a:ea typeface="+mn-ea"/>
                          <a:cs typeface="+mn-cs"/>
                        </a:rPr>
                        <a:t>Web browsers</a:t>
                      </a:r>
                    </a:p>
                    <a:p>
                      <a:pPr fontAlgn="base"/>
                      <a:r>
                        <a:rPr lang="en-US" sz="1800" b="0" i="0" kern="1200" dirty="0">
                          <a:solidFill>
                            <a:schemeClr val="dk1"/>
                          </a:solidFill>
                          <a:effectLst/>
                          <a:latin typeface="+mn-lt"/>
                          <a:ea typeface="+mn-ea"/>
                          <a:cs typeface="+mn-cs"/>
                        </a:rPr>
                        <a:t>Web Servers</a:t>
                      </a:r>
                    </a:p>
                    <a:p>
                      <a:pPr fontAlgn="base"/>
                      <a:r>
                        <a:rPr lang="en-US" sz="1800" b="0" i="0" kern="1200" dirty="0">
                          <a:solidFill>
                            <a:schemeClr val="dk1"/>
                          </a:solidFill>
                          <a:effectLst/>
                          <a:latin typeface="+mn-lt"/>
                          <a:ea typeface="+mn-ea"/>
                          <a:cs typeface="+mn-cs"/>
                        </a:rPr>
                        <a:t>Chat program on WWW (World Wide Web).</a:t>
                      </a:r>
                    </a:p>
                  </a:txBody>
                  <a:tcPr/>
                </a:tc>
                <a:extLst>
                  <a:ext uri="{0D108BD9-81ED-4DB2-BD59-A6C34878D82A}">
                    <a16:rowId xmlns:a16="http://schemas.microsoft.com/office/drawing/2014/main" val="2899081961"/>
                  </a:ext>
                </a:extLst>
              </a:tr>
            </a:tbl>
          </a:graphicData>
        </a:graphic>
      </p:graphicFrame>
      <p:pic>
        <p:nvPicPr>
          <p:cNvPr id="2" name="Picture 2" descr="eliteklu16">
            <a:extLst>
              <a:ext uri="{FF2B5EF4-FFF2-40B4-BE49-F238E27FC236}">
                <a16:creationId xmlns:a16="http://schemas.microsoft.com/office/drawing/2014/main" id="{1EE020E1-7006-97D7-94D3-1AF14E1FE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19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4029-C763-5C8B-5E5B-9507492E76BB}"/>
              </a:ext>
            </a:extLst>
          </p:cNvPr>
          <p:cNvSpPr>
            <a:spLocks noGrp="1"/>
          </p:cNvSpPr>
          <p:nvPr>
            <p:ph type="title"/>
          </p:nvPr>
        </p:nvSpPr>
        <p:spPr>
          <a:xfrm>
            <a:off x="1359310" y="2459396"/>
            <a:ext cx="10515600" cy="1325563"/>
          </a:xfrm>
        </p:spPr>
        <p:txBody>
          <a:bodyPr>
            <a:normAutofit/>
          </a:bodyPr>
          <a:lstStyle/>
          <a:p>
            <a:pPr algn="ctr"/>
            <a:r>
              <a:rPr lang="en-US" sz="2800" b="1" kern="0" dirty="0">
                <a:solidFill>
                  <a:srgbClr val="FF0000"/>
                </a:solidFill>
                <a:effectLst/>
                <a:latin typeface="Times New Roman" panose="02020603050405020304" pitchFamily="18" charset="0"/>
                <a:ea typeface="Times New Roman" panose="02020603050405020304" pitchFamily="18" charset="0"/>
              </a:rPr>
              <a:t>Introduction</a:t>
            </a:r>
            <a:r>
              <a:rPr lang="en-US" sz="2400" b="1" kern="0" dirty="0">
                <a:solidFill>
                  <a:srgbClr val="FF0000"/>
                </a:solidFill>
                <a:effectLst/>
                <a:latin typeface="Times New Roman" panose="02020603050405020304" pitchFamily="18" charset="0"/>
                <a:ea typeface="Times New Roman" panose="02020603050405020304" pitchFamily="18" charset="0"/>
              </a:rPr>
              <a:t> to Parallel and Distributed Computing</a:t>
            </a:r>
            <a:endParaRPr lang="en-US" sz="2400" b="1" dirty="0">
              <a:solidFill>
                <a:srgbClr val="FF0000"/>
              </a:solidFill>
            </a:endParaRPr>
          </a:p>
        </p:txBody>
      </p:sp>
      <p:pic>
        <p:nvPicPr>
          <p:cNvPr id="3" name="Picture 2" descr="eliteklu16">
            <a:extLst>
              <a:ext uri="{FF2B5EF4-FFF2-40B4-BE49-F238E27FC236}">
                <a16:creationId xmlns:a16="http://schemas.microsoft.com/office/drawing/2014/main" id="{535ED6A7-76A0-D72D-DAFA-2072C9561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875" y="129767"/>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44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CF57-BC2D-BFE8-DC8C-635962F2D205}"/>
              </a:ext>
            </a:extLst>
          </p:cNvPr>
          <p:cNvSpPr>
            <a:spLocks noGrp="1"/>
          </p:cNvSpPr>
          <p:nvPr>
            <p:ph type="title"/>
          </p:nvPr>
        </p:nvSpPr>
        <p:spPr>
          <a:xfrm>
            <a:off x="194733" y="161926"/>
            <a:ext cx="10515600" cy="684742"/>
          </a:xfrm>
        </p:spPr>
        <p:txBody>
          <a:bodyPr>
            <a:normAutofit/>
          </a:bodyPr>
          <a:lstStyle/>
          <a:p>
            <a:r>
              <a:rPr lang="en-US" sz="2800" b="1" dirty="0">
                <a:solidFill>
                  <a:srgbClr val="FF0000"/>
                </a:solidFill>
              </a:rPr>
              <a:t>Parallel systems architectures</a:t>
            </a:r>
          </a:p>
        </p:txBody>
      </p:sp>
      <p:sp>
        <p:nvSpPr>
          <p:cNvPr id="3" name="Content Placeholder 2">
            <a:extLst>
              <a:ext uri="{FF2B5EF4-FFF2-40B4-BE49-F238E27FC236}">
                <a16:creationId xmlns:a16="http://schemas.microsoft.com/office/drawing/2014/main" id="{B52408DD-527B-973A-8C0B-CC12E37A1E47}"/>
              </a:ext>
            </a:extLst>
          </p:cNvPr>
          <p:cNvSpPr>
            <a:spLocks noGrp="1"/>
          </p:cNvSpPr>
          <p:nvPr>
            <p:ph idx="1"/>
          </p:nvPr>
        </p:nvSpPr>
        <p:spPr>
          <a:xfrm>
            <a:off x="349956" y="993422"/>
            <a:ext cx="11003844" cy="5183541"/>
          </a:xfrm>
        </p:spPr>
        <p:txBody>
          <a:bodyPr>
            <a:normAutofit fontScale="92500"/>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These are associated with data locality and data communication. </a:t>
            </a:r>
          </a:p>
          <a:p>
            <a:pPr algn="just">
              <a:lnSpc>
                <a:spcPct val="150000"/>
              </a:lnSpc>
            </a:pPr>
            <a:r>
              <a:rPr lang="en-US" sz="2400" i="0" dirty="0">
                <a:solidFill>
                  <a:srgbClr val="000000"/>
                </a:solidFill>
                <a:effectLst/>
                <a:latin typeface="Times New Roman" panose="02020603050405020304" pitchFamily="18" charset="0"/>
                <a:cs typeface="Times New Roman" panose="02020603050405020304" pitchFamily="18" charset="0"/>
              </a:rPr>
              <a:t>Parallel Computer Architecture </a:t>
            </a:r>
            <a:r>
              <a:rPr lang="en-US" sz="2400" b="0" i="0" dirty="0">
                <a:solidFill>
                  <a:srgbClr val="000000"/>
                </a:solidFill>
                <a:effectLst/>
                <a:latin typeface="Times New Roman" panose="02020603050405020304" pitchFamily="18" charset="0"/>
                <a:cs typeface="Times New Roman" panose="02020603050405020304" pitchFamily="18" charset="0"/>
              </a:rPr>
              <a:t>is the method of organizing all the resources to improve the performance and programmability within the limits given by technology and the cost at any instance of time.</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b="1" dirty="0">
                <a:solidFill>
                  <a:srgbClr val="000000"/>
                </a:solidFill>
                <a:latin typeface="Times New Roman" panose="02020603050405020304" pitchFamily="18" charset="0"/>
                <a:cs typeface="Times New Roman" panose="02020603050405020304" pitchFamily="18" charset="0"/>
              </a:rPr>
              <a:t>Significance of parallel architectures: </a:t>
            </a: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Parallel computer architecture adds a new dimension in the development of computer system by using more and more number of processors.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 The performance achieved by utilizing large number of processors is higher than the performance of a single processor at a given point of time.</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2" descr="eliteklu16">
            <a:extLst>
              <a:ext uri="{FF2B5EF4-FFF2-40B4-BE49-F238E27FC236}">
                <a16:creationId xmlns:a16="http://schemas.microsoft.com/office/drawing/2014/main" id="{716B8424-C352-5289-D2BF-FEC4AFFE1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33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0EBE9-C286-B888-CAC8-55C94AA441BC}"/>
              </a:ext>
            </a:extLst>
          </p:cNvPr>
          <p:cNvSpPr>
            <a:spLocks noGrp="1"/>
          </p:cNvSpPr>
          <p:nvPr>
            <p:ph idx="1"/>
          </p:nvPr>
        </p:nvSpPr>
        <p:spPr>
          <a:xfrm>
            <a:off x="406400" y="383822"/>
            <a:ext cx="10947400" cy="5793141"/>
          </a:xfrm>
        </p:spPr>
        <p:txBody>
          <a:bodyPr>
            <a:normAutofit/>
          </a:bodyPr>
          <a:lstStyle/>
          <a:p>
            <a:pPr marL="0" indent="0" algn="l">
              <a:lnSpc>
                <a:spcPts val="2250"/>
              </a:lnSpc>
              <a:buNone/>
            </a:pPr>
            <a:r>
              <a:rPr lang="en-US" sz="2800" b="1" i="0" dirty="0">
                <a:solidFill>
                  <a:schemeClr val="accent6"/>
                </a:solidFill>
                <a:effectLst/>
                <a:latin typeface="Times New Roman" panose="02020603050405020304" pitchFamily="18" charset="0"/>
                <a:cs typeface="Times New Roman" panose="02020603050405020304" pitchFamily="18" charset="0"/>
              </a:rPr>
              <a:t>Applications/Goals: </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With the advancement of hardware capacity, the demand for a well-performing application also increased, which in turn placed a demand on </a:t>
            </a:r>
            <a:r>
              <a:rPr lang="en-US" sz="2000" b="1" i="0" dirty="0">
                <a:solidFill>
                  <a:srgbClr val="000000"/>
                </a:solidFill>
                <a:effectLst/>
                <a:latin typeface="Times New Roman" panose="02020603050405020304" pitchFamily="18" charset="0"/>
                <a:cs typeface="Times New Roman" panose="02020603050405020304" pitchFamily="18" charset="0"/>
              </a:rPr>
              <a:t>the development of the computer architecture</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Before the microprocessor era, HPC system was obtained by exotic circuit technology and machine organization, which made them expensive. </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Now, highly performing computer system is obtained by using multiple processors, and most important and demanding applications are written as parallel programs. </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Thus, for higher performance both parallel architectures and parallel applications are needed to be developed.</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To increase the performance of an application Speedup is the key factor to be considered.</a:t>
            </a:r>
          </a:p>
          <a:p>
            <a:endParaRPr lang="en-US" dirty="0"/>
          </a:p>
        </p:txBody>
      </p:sp>
    </p:spTree>
    <p:extLst>
      <p:ext uri="{BB962C8B-B14F-4D97-AF65-F5344CB8AC3E}">
        <p14:creationId xmlns:p14="http://schemas.microsoft.com/office/powerpoint/2010/main" val="423740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7219-A60E-064C-81DD-2FDD6306F181}"/>
              </a:ext>
            </a:extLst>
          </p:cNvPr>
          <p:cNvSpPr>
            <a:spLocks noGrp="1"/>
          </p:cNvSpPr>
          <p:nvPr>
            <p:ph type="ctrTitle"/>
          </p:nvPr>
        </p:nvSpPr>
        <p:spPr>
          <a:xfrm>
            <a:off x="-259644" y="77498"/>
            <a:ext cx="4605502" cy="556179"/>
          </a:xfrm>
        </p:spPr>
        <p:txBody>
          <a:bodyPr>
            <a:normAutofit/>
          </a:bodyPr>
          <a:lstStyle/>
          <a:p>
            <a:r>
              <a:rPr lang="en-US" sz="2800" b="1" i="0" dirty="0">
                <a:solidFill>
                  <a:srgbClr val="333333"/>
                </a:solidFill>
                <a:effectLst/>
                <a:latin typeface="Lato" panose="020F0502020204030203" pitchFamily="34" charset="0"/>
              </a:rPr>
              <a:t>Parallel Computing</a:t>
            </a:r>
            <a:endParaRPr lang="en-US" sz="2800" dirty="0"/>
          </a:p>
        </p:txBody>
      </p:sp>
      <p:sp>
        <p:nvSpPr>
          <p:cNvPr id="3" name="Subtitle 2">
            <a:extLst>
              <a:ext uri="{FF2B5EF4-FFF2-40B4-BE49-F238E27FC236}">
                <a16:creationId xmlns:a16="http://schemas.microsoft.com/office/drawing/2014/main" id="{F36D20F4-AEBD-3EFC-4308-1C39340FE3F5}"/>
              </a:ext>
            </a:extLst>
          </p:cNvPr>
          <p:cNvSpPr>
            <a:spLocks noGrp="1"/>
          </p:cNvSpPr>
          <p:nvPr>
            <p:ph type="subTitle" idx="1"/>
          </p:nvPr>
        </p:nvSpPr>
        <p:spPr>
          <a:xfrm>
            <a:off x="533853" y="630006"/>
            <a:ext cx="11116279" cy="6150495"/>
          </a:xfrm>
        </p:spPr>
        <p:txBody>
          <a:bodyPr>
            <a:normAutofit/>
          </a:bodyPr>
          <a:lstStyle/>
          <a:p>
            <a:pPr marL="342900" indent="-342900" algn="l">
              <a:lnSpc>
                <a:spcPts val="21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Parallel computing is a model that divides a task into multiple sub-tasks and executes them simultaneously to increase speed and efficiency.</a:t>
            </a:r>
          </a:p>
          <a:p>
            <a:pPr marL="342900" indent="-342900" algn="l">
              <a:lnSpc>
                <a:spcPts val="21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To simulate and model real-world data dynamically, parallel computing is essential.</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Parallel computing helps to decrease costs and increase efficiency.</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Organizing and managing complex and large datasets can only be achieved using the approach of parallel computing.</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Parallel computing ensures that hardware resources are used effectively.</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Also, implementing real-time systems using serial computing is not practical. Serial computing involves processing data sequentially using a single processor. </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Open Multi-Processing(OpenMP) Interface is used for parallel computing.</a:t>
            </a:r>
          </a:p>
          <a:p>
            <a:pPr marL="342900" indent="-342900" algn="l">
              <a:lnSpc>
                <a:spcPts val="2400"/>
              </a:lnSpc>
              <a:buFont typeface="Arial" panose="020B0604020202020204" pitchFamily="34" charset="0"/>
              <a:buChar char="•"/>
            </a:pPr>
            <a:r>
              <a:rPr lang="en-US" sz="2100" dirty="0">
                <a:solidFill>
                  <a:srgbClr val="000000"/>
                </a:solidFill>
                <a:latin typeface="Times New Roman" panose="02020603050405020304" pitchFamily="18" charset="0"/>
                <a:cs typeface="Times New Roman" panose="02020603050405020304" pitchFamily="18" charset="0"/>
              </a:rPr>
              <a:t>It executes tasks one after the other, and data is stored in a single location or memory</a:t>
            </a:r>
            <a:r>
              <a:rPr lang="en-US" sz="1600" b="0" i="0" dirty="0">
                <a:solidFill>
                  <a:srgbClr val="242424"/>
                </a:solidFill>
                <a:effectLst/>
                <a:latin typeface="source-serif-pro"/>
              </a:rPr>
              <a:t>.</a:t>
            </a:r>
            <a:endParaRPr lang="en-US" sz="1600" dirty="0">
              <a:solidFill>
                <a:srgbClr val="242424"/>
              </a:solidFill>
              <a:latin typeface="source-serif-pro"/>
            </a:endParaRPr>
          </a:p>
          <a:p>
            <a:pPr marL="342900" indent="-342900" algn="l">
              <a:lnSpc>
                <a:spcPts val="2400"/>
              </a:lnSpc>
              <a:buFont typeface="Arial" panose="020B0604020202020204" pitchFamily="34" charset="0"/>
              <a:buChar char="•"/>
            </a:pPr>
            <a:r>
              <a:rPr lang="en-US" sz="2100" dirty="0">
                <a:solidFill>
                  <a:srgbClr val="FF0000"/>
                </a:solidFill>
                <a:latin typeface="Times New Roman" panose="02020603050405020304" pitchFamily="18" charset="0"/>
                <a:cs typeface="Times New Roman" panose="02020603050405020304" pitchFamily="18" charset="0"/>
              </a:rPr>
              <a:t>Ex:</a:t>
            </a:r>
            <a:r>
              <a:rPr lang="en-US" sz="2100" dirty="0">
                <a:solidFill>
                  <a:srgbClr val="000000"/>
                </a:solidFill>
                <a:latin typeface="Times New Roman" panose="02020603050405020304" pitchFamily="18" charset="0"/>
                <a:cs typeface="Times New Roman" panose="02020603050405020304" pitchFamily="18" charset="0"/>
              </a:rPr>
              <a:t> GPU-based computing, supercomputers, and multi-core CPUs.</a:t>
            </a:r>
          </a:p>
          <a:p>
            <a:pPr marL="342900" indent="-342900" algn="l">
              <a:lnSpc>
                <a:spcPts val="2400"/>
              </a:lnSpc>
              <a:buFont typeface="Arial" panose="020B0604020202020204" pitchFamily="34" charset="0"/>
              <a:buChar char="•"/>
            </a:pPr>
            <a:r>
              <a:rPr lang="en-US" sz="2100" dirty="0">
                <a:solidFill>
                  <a:srgbClr val="FF0000"/>
                </a:solidFill>
                <a:latin typeface="Times New Roman" panose="02020603050405020304" pitchFamily="18" charset="0"/>
                <a:cs typeface="Times New Roman" panose="02020603050405020304" pitchFamily="18" charset="0"/>
              </a:rPr>
              <a:t>Applications</a:t>
            </a:r>
            <a:r>
              <a:rPr lang="en-US" sz="2100" dirty="0">
                <a:solidFill>
                  <a:srgbClr val="000000"/>
                </a:solidFill>
                <a:latin typeface="Times New Roman" panose="02020603050405020304" pitchFamily="18" charset="0"/>
                <a:cs typeface="Times New Roman" panose="02020603050405020304" pitchFamily="18" charset="0"/>
              </a:rPr>
              <a:t>: Image processing Machine learning.</a:t>
            </a:r>
          </a:p>
          <a:p>
            <a:pPr marL="342900" indent="-342900" algn="l">
              <a:lnSpc>
                <a:spcPts val="2100"/>
              </a:lnSpc>
              <a:buFont typeface="Arial" panose="020B0604020202020204" pitchFamily="34" charset="0"/>
              <a:buChar char="•"/>
            </a:pPr>
            <a:endParaRPr lang="en-US" sz="2100" dirty="0">
              <a:solidFill>
                <a:srgbClr val="000000"/>
              </a:solidFill>
              <a:latin typeface="Times New Roman" panose="02020603050405020304" pitchFamily="18" charset="0"/>
              <a:cs typeface="Times New Roman" panose="02020603050405020304" pitchFamily="18" charset="0"/>
            </a:endParaRPr>
          </a:p>
          <a:p>
            <a:pPr algn="l">
              <a:lnSpc>
                <a:spcPts val="21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p>
          <a:p>
            <a:endParaRPr lang="en-US" sz="2000" dirty="0"/>
          </a:p>
        </p:txBody>
      </p:sp>
      <p:pic>
        <p:nvPicPr>
          <p:cNvPr id="5" name="Content Placeholder 4">
            <a:extLst>
              <a:ext uri="{FF2B5EF4-FFF2-40B4-BE49-F238E27FC236}">
                <a16:creationId xmlns:a16="http://schemas.microsoft.com/office/drawing/2014/main" id="{716AB650-7C26-213B-8295-2223C8EAECB8}"/>
              </a:ext>
            </a:extLst>
          </p:cNvPr>
          <p:cNvPicPr>
            <a:picLocks noChangeAspect="1"/>
          </p:cNvPicPr>
          <p:nvPr/>
        </p:nvPicPr>
        <p:blipFill>
          <a:blip r:embed="rId3"/>
          <a:stretch>
            <a:fillRect/>
          </a:stretch>
        </p:blipFill>
        <p:spPr>
          <a:xfrm>
            <a:off x="8680412" y="5049501"/>
            <a:ext cx="2977735" cy="1734671"/>
          </a:xfrm>
          <a:prstGeom prst="rect">
            <a:avLst/>
          </a:prstGeom>
        </p:spPr>
      </p:pic>
      <p:pic>
        <p:nvPicPr>
          <p:cNvPr id="6" name="Picture 2" descr="eliteklu16">
            <a:extLst>
              <a:ext uri="{FF2B5EF4-FFF2-40B4-BE49-F238E27FC236}">
                <a16:creationId xmlns:a16="http://schemas.microsoft.com/office/drawing/2014/main" id="{F3D239B8-266C-ECA4-7751-86C1A272A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7147" y="7382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0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266CE-D9FD-E91F-F5B1-51375BADB4F9}"/>
              </a:ext>
            </a:extLst>
          </p:cNvPr>
          <p:cNvSpPr>
            <a:spLocks noGrp="1"/>
          </p:cNvSpPr>
          <p:nvPr>
            <p:ph idx="1"/>
          </p:nvPr>
        </p:nvSpPr>
        <p:spPr>
          <a:xfrm>
            <a:off x="580104" y="711200"/>
            <a:ext cx="10403986" cy="547705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Significance:</a:t>
            </a:r>
            <a:endParaRPr lang="en-US" sz="2600" b="1" i="0" dirty="0">
              <a:solidFill>
                <a:srgbClr val="333333"/>
              </a:solidFill>
              <a:effectLst/>
              <a:latin typeface="Times New Roman" panose="02020603050405020304" pitchFamily="18" charset="0"/>
              <a:cs typeface="Times New Roman" panose="02020603050405020304" pitchFamily="18" charset="0"/>
            </a:endParaRPr>
          </a:p>
          <a:p>
            <a:r>
              <a:rPr lang="en-US" sz="2600" dirty="0">
                <a:solidFill>
                  <a:srgbClr val="333333"/>
                </a:solidFill>
                <a:latin typeface="Times New Roman" panose="02020603050405020304" pitchFamily="18" charset="0"/>
                <a:cs typeface="Times New Roman" panose="02020603050405020304" pitchFamily="18" charset="0"/>
              </a:rPr>
              <a:t>S</a:t>
            </a:r>
            <a:r>
              <a:rPr lang="en-US" sz="2600" b="0" i="0" dirty="0">
                <a:solidFill>
                  <a:srgbClr val="333333"/>
                </a:solidFill>
                <a:effectLst/>
                <a:latin typeface="Times New Roman" panose="02020603050405020304" pitchFamily="18" charset="0"/>
                <a:cs typeface="Times New Roman" panose="02020603050405020304" pitchFamily="18" charset="0"/>
              </a:rPr>
              <a:t>everal processes execute simultaneously</a:t>
            </a:r>
            <a:r>
              <a:rPr lang="en-US" sz="2600" dirty="0">
                <a:solidFill>
                  <a:srgbClr val="333333"/>
                </a:solidFill>
                <a:latin typeface="Times New Roman" panose="02020603050405020304" pitchFamily="18" charset="0"/>
                <a:cs typeface="Times New Roman" panose="02020603050405020304" pitchFamily="18" charset="0"/>
              </a:rPr>
              <a:t>, i.e., throughput increased</a:t>
            </a:r>
            <a:r>
              <a:rPr lang="en-US" sz="2600" b="0" i="0" dirty="0">
                <a:solidFill>
                  <a:srgbClr val="333333"/>
                </a:solidFill>
                <a:effectLst/>
                <a:latin typeface="Times New Roman" panose="02020603050405020304" pitchFamily="18" charset="0"/>
                <a:cs typeface="Times New Roman" panose="02020603050405020304" pitchFamily="18" charset="0"/>
              </a:rPr>
              <a:t>.</a:t>
            </a:r>
          </a:p>
          <a:p>
            <a:r>
              <a:rPr lang="en-US" sz="2600" dirty="0">
                <a:solidFill>
                  <a:srgbClr val="333333"/>
                </a:solidFill>
                <a:latin typeface="Times New Roman" panose="02020603050405020304" pitchFamily="18" charset="0"/>
                <a:cs typeface="Times New Roman" panose="02020603050405020304" pitchFamily="18" charset="0"/>
              </a:rPr>
              <a:t>E</a:t>
            </a:r>
            <a:r>
              <a:rPr lang="en-US" sz="2600" b="0" i="0" dirty="0">
                <a:solidFill>
                  <a:srgbClr val="333333"/>
                </a:solidFill>
                <a:effectLst/>
                <a:latin typeface="Times New Roman" panose="02020603050405020304" pitchFamily="18" charset="0"/>
                <a:cs typeface="Times New Roman" panose="02020603050405020304" pitchFamily="18" charset="0"/>
              </a:rPr>
              <a:t>nhancing the system's cost or performance ratio.</a:t>
            </a:r>
          </a:p>
          <a:p>
            <a:r>
              <a:rPr lang="en-US" sz="2600" b="0" i="0" dirty="0">
                <a:solidFill>
                  <a:srgbClr val="333333"/>
                </a:solidFill>
                <a:effectLst/>
                <a:latin typeface="Times New Roman" panose="02020603050405020304" pitchFamily="18" charset="0"/>
                <a:cs typeface="Times New Roman" panose="02020603050405020304" pitchFamily="18" charset="0"/>
              </a:rPr>
              <a:t>A failure in any one component of a multiprocessor system has a limited impact on the rest of the system</a:t>
            </a:r>
            <a:r>
              <a:rPr lang="en-US" sz="2600" dirty="0">
                <a:solidFill>
                  <a:srgbClr val="333333"/>
                </a:solidFill>
                <a:latin typeface="Times New Roman" panose="02020603050405020304" pitchFamily="18" charset="0"/>
                <a:cs typeface="Times New Roman" panose="02020603050405020304" pitchFamily="18" charset="0"/>
              </a:rPr>
              <a:t>, therefore improve the performance.</a:t>
            </a:r>
            <a:endParaRPr lang="en-US" sz="2600" b="0" i="0" dirty="0">
              <a:solidFill>
                <a:srgbClr val="333333"/>
              </a:solidFill>
              <a:effectLst/>
              <a:latin typeface="Times New Roman" panose="02020603050405020304" pitchFamily="18" charset="0"/>
              <a:cs typeface="Times New Roman" panose="02020603050405020304" pitchFamily="18" charset="0"/>
            </a:endParaRPr>
          </a:p>
          <a:p>
            <a:r>
              <a:rPr lang="en-US" sz="2600" dirty="0">
                <a:solidFill>
                  <a:srgbClr val="333333"/>
                </a:solidFill>
                <a:latin typeface="Times New Roman" panose="02020603050405020304" pitchFamily="18" charset="0"/>
                <a:cs typeface="Times New Roman" panose="02020603050405020304" pitchFamily="18" charset="0"/>
              </a:rPr>
              <a:t>Efficient use of resources.</a:t>
            </a:r>
            <a:endParaRPr lang="en-US" sz="2600" b="0" i="0" dirty="0">
              <a:solidFill>
                <a:srgbClr val="333333"/>
              </a:solidFill>
              <a:effectLst/>
              <a:latin typeface="Times New Roman" panose="02020603050405020304" pitchFamily="18" charset="0"/>
              <a:cs typeface="Times New Roman" panose="02020603050405020304" pitchFamily="18" charset="0"/>
            </a:endParaRPr>
          </a:p>
          <a:p>
            <a:endParaRPr lang="en-US" sz="2600" dirty="0">
              <a:solidFill>
                <a:srgbClr val="333333"/>
              </a:solidFill>
              <a:latin typeface="Times New Roman" panose="02020603050405020304" pitchFamily="18" charset="0"/>
              <a:cs typeface="Times New Roman" panose="02020603050405020304" pitchFamily="18" charset="0"/>
            </a:endParaRPr>
          </a:p>
          <a:p>
            <a:r>
              <a:rPr lang="en-US" sz="2600" b="1" dirty="0">
                <a:solidFill>
                  <a:srgbClr val="333333"/>
                </a:solidFill>
                <a:latin typeface="Times New Roman" panose="02020603050405020304" pitchFamily="18" charset="0"/>
                <a:cs typeface="Times New Roman" panose="02020603050405020304" pitchFamily="18" charset="0"/>
              </a:rPr>
              <a:t>Limitations:</a:t>
            </a:r>
            <a:endParaRPr lang="en-US" sz="2600" dirty="0">
              <a:latin typeface="Times New Roman" panose="02020603050405020304" pitchFamily="18" charset="0"/>
              <a:cs typeface="Times New Roman" panose="02020603050405020304" pitchFamily="18" charset="0"/>
            </a:endParaRPr>
          </a:p>
          <a:p>
            <a:r>
              <a:rPr lang="en-US" sz="2600" dirty="0">
                <a:solidFill>
                  <a:srgbClr val="333333"/>
                </a:solidFill>
                <a:latin typeface="Times New Roman" panose="02020603050405020304" pitchFamily="18" charset="0"/>
                <a:cs typeface="Times New Roman" panose="02020603050405020304" pitchFamily="18" charset="0"/>
              </a:rPr>
              <a:t>A bigger</a:t>
            </a:r>
            <a:r>
              <a:rPr lang="en-US" sz="2600" b="0" i="0" dirty="0">
                <a:solidFill>
                  <a:srgbClr val="333333"/>
                </a:solidFill>
                <a:effectLst/>
                <a:latin typeface="Times New Roman" panose="02020603050405020304" pitchFamily="18" charset="0"/>
                <a:cs typeface="Times New Roman" panose="02020603050405020304" pitchFamily="18" charset="0"/>
              </a:rPr>
              <a:t> pool of memory is needed than in single-processor systems.</a:t>
            </a:r>
            <a:endParaRPr lang="en-US" sz="2600" dirty="0">
              <a:solidFill>
                <a:srgbClr val="333333"/>
              </a:solidFill>
              <a:latin typeface="Times New Roman" panose="02020603050405020304" pitchFamily="18" charset="0"/>
              <a:cs typeface="Times New Roman" panose="02020603050405020304" pitchFamily="18" charset="0"/>
            </a:endParaRPr>
          </a:p>
          <a:p>
            <a:r>
              <a:rPr lang="en-US" sz="2600" b="0" i="0" dirty="0">
                <a:solidFill>
                  <a:srgbClr val="333333"/>
                </a:solidFill>
                <a:effectLst/>
                <a:latin typeface="Times New Roman" panose="02020603050405020304" pitchFamily="18" charset="0"/>
                <a:cs typeface="Times New Roman" panose="02020603050405020304" pitchFamily="18" charset="0"/>
              </a:rPr>
              <a:t>If one processor is already utilizing an Input/output device, additional processors cannot utilize the same Input/output device, resulting in deadlock.</a:t>
            </a:r>
          </a:p>
          <a:p>
            <a:endParaRPr lang="en-US" sz="26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pic>
        <p:nvPicPr>
          <p:cNvPr id="2" name="Picture 2" descr="eliteklu16">
            <a:extLst>
              <a:ext uri="{FF2B5EF4-FFF2-40B4-BE49-F238E27FC236}">
                <a16:creationId xmlns:a16="http://schemas.microsoft.com/office/drawing/2014/main" id="{40DC5EA2-AB02-F867-8606-A9C5D4678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25" y="-28278"/>
            <a:ext cx="2553681" cy="5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6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6513-C7CE-4F7E-8F74-15F717BCFE81}"/>
              </a:ext>
            </a:extLst>
          </p:cNvPr>
          <p:cNvSpPr>
            <a:spLocks noGrp="1"/>
          </p:cNvSpPr>
          <p:nvPr>
            <p:ph type="title"/>
          </p:nvPr>
        </p:nvSpPr>
        <p:spPr>
          <a:xfrm>
            <a:off x="838200" y="327419"/>
            <a:ext cx="10515600" cy="568128"/>
          </a:xfrm>
        </p:spPr>
        <p:txBody>
          <a:bodyPr>
            <a:noAutofit/>
          </a:bodyPr>
          <a:lstStyle/>
          <a:p>
            <a:r>
              <a:rPr lang="en-US" sz="3200" b="1" i="0" dirty="0">
                <a:solidFill>
                  <a:srgbClr val="FF0000"/>
                </a:solidFill>
                <a:effectLst/>
                <a:latin typeface="Times New Roman" panose="02020603050405020304" pitchFamily="18" charset="0"/>
                <a:cs typeface="Times New Roman" panose="02020603050405020304" pitchFamily="18" charset="0"/>
              </a:rPr>
              <a:t>Advantages of Parallel Computing</a:t>
            </a:r>
            <a:br>
              <a:rPr lang="en-US" sz="3200" b="1" i="0" dirty="0">
                <a:solidFill>
                  <a:srgbClr val="FF0000"/>
                </a:solidFill>
                <a:effectLst/>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D9ED5D-1BDB-492D-BC28-13CBD6FA3B1B}"/>
              </a:ext>
            </a:extLst>
          </p:cNvPr>
          <p:cNvSpPr txBox="1"/>
          <p:nvPr/>
        </p:nvSpPr>
        <p:spPr>
          <a:xfrm>
            <a:off x="838200" y="821102"/>
            <a:ext cx="10515600" cy="4919167"/>
          </a:xfrm>
          <a:prstGeom prst="rect">
            <a:avLst/>
          </a:prstGeom>
          <a:noFill/>
        </p:spPr>
        <p:txBody>
          <a:bodyPr wrap="square" rtlCol="0">
            <a:spAutoFit/>
          </a:bodyPr>
          <a:lstStyle/>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Increased Speed:</a:t>
            </a:r>
            <a:r>
              <a:rPr lang="en-US" sz="2400" b="0" i="0" dirty="0">
                <a:solidFill>
                  <a:srgbClr val="273239"/>
                </a:solidFill>
                <a:effectLst/>
                <a:latin typeface="Times New Roman" panose="02020603050405020304" pitchFamily="18" charset="0"/>
                <a:cs typeface="Times New Roman" panose="02020603050405020304" pitchFamily="18" charset="0"/>
              </a:rPr>
              <a:t> In this technique, several calculations are executed concurrently hence reducing the time of computation required to complete large scale problems.</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Efficient Use of Resources:</a:t>
            </a:r>
            <a:r>
              <a:rPr lang="en-US" sz="2400" b="0" i="0" dirty="0">
                <a:solidFill>
                  <a:srgbClr val="273239"/>
                </a:solidFill>
                <a:effectLst/>
                <a:latin typeface="Times New Roman" panose="02020603050405020304" pitchFamily="18" charset="0"/>
                <a:cs typeface="Times New Roman" panose="02020603050405020304" pitchFamily="18" charset="0"/>
              </a:rPr>
              <a:t> Takes full advantage of all the processing units it is equipped with hence making the best use of the machine’s computational power.</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Scalability:</a:t>
            </a:r>
            <a:r>
              <a:rPr lang="en-US" sz="2400" b="0" i="0" dirty="0">
                <a:solidFill>
                  <a:srgbClr val="273239"/>
                </a:solidFill>
                <a:effectLst/>
                <a:latin typeface="Times New Roman" panose="02020603050405020304" pitchFamily="18" charset="0"/>
                <a:cs typeface="Times New Roman" panose="02020603050405020304" pitchFamily="18" charset="0"/>
              </a:rPr>
              <a:t> Also the more processors built into the system, the more complex problems can be solved within a short time.</a:t>
            </a:r>
          </a:p>
          <a:p>
            <a:pPr algn="l" fontAlgn="base">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Improved Performance for Complex Tasks:</a:t>
            </a:r>
            <a:r>
              <a:rPr lang="en-US" sz="2400" b="0" i="0" dirty="0">
                <a:solidFill>
                  <a:srgbClr val="273239"/>
                </a:solidFill>
                <a:effectLst/>
                <a:latin typeface="Times New Roman" panose="02020603050405020304" pitchFamily="18" charset="0"/>
                <a:cs typeface="Times New Roman" panose="02020603050405020304" pitchFamily="18" charset="0"/>
              </a:rPr>
              <a:t> Best suited for activities which involve a large numerical calculation like, number simulation, scientific analysis and modeling and data processing.</a:t>
            </a:r>
          </a:p>
          <a:p>
            <a:pPr>
              <a:lnSpc>
                <a:spcPct val="150000"/>
              </a:lnSpc>
            </a:pPr>
            <a:endParaRPr lang="en-US" sz="2800" dirty="0"/>
          </a:p>
        </p:txBody>
      </p:sp>
      <p:pic>
        <p:nvPicPr>
          <p:cNvPr id="4" name="Picture 3">
            <a:extLst>
              <a:ext uri="{FF2B5EF4-FFF2-40B4-BE49-F238E27FC236}">
                <a16:creationId xmlns:a16="http://schemas.microsoft.com/office/drawing/2014/main" id="{4374278B-5BC1-45B3-A924-FEAEDD24B36B}"/>
              </a:ext>
            </a:extLst>
          </p:cNvPr>
          <p:cNvPicPr>
            <a:picLocks noChangeAspect="1"/>
          </p:cNvPicPr>
          <p:nvPr/>
        </p:nvPicPr>
        <p:blipFill>
          <a:blip r:embed="rId2"/>
          <a:stretch>
            <a:fillRect/>
          </a:stretch>
        </p:blipFill>
        <p:spPr>
          <a:xfrm>
            <a:off x="9936833" y="-37707"/>
            <a:ext cx="3854581" cy="568129"/>
          </a:xfrm>
          <a:prstGeom prst="rect">
            <a:avLst/>
          </a:prstGeom>
        </p:spPr>
      </p:pic>
    </p:spTree>
    <p:extLst>
      <p:ext uri="{BB962C8B-B14F-4D97-AF65-F5344CB8AC3E}">
        <p14:creationId xmlns:p14="http://schemas.microsoft.com/office/powerpoint/2010/main" val="38413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B46E-6147-444B-A0B3-96BC89C7070C}"/>
              </a:ext>
            </a:extLst>
          </p:cNvPr>
          <p:cNvSpPr>
            <a:spLocks noGrp="1"/>
          </p:cNvSpPr>
          <p:nvPr>
            <p:ph type="title"/>
          </p:nvPr>
        </p:nvSpPr>
        <p:spPr>
          <a:xfrm>
            <a:off x="178324" y="105396"/>
            <a:ext cx="10515600" cy="817631"/>
          </a:xfrm>
        </p:spPr>
        <p:txBody>
          <a:bodyPr>
            <a:normAutofit/>
          </a:bodyPr>
          <a:lstStyle/>
          <a:p>
            <a:pPr algn="ctr" fontAlgn="base">
              <a:spcBef>
                <a:spcPts val="1800"/>
              </a:spcBef>
              <a:spcAft>
                <a:spcPts val="1800"/>
              </a:spcAft>
            </a:pPr>
            <a:r>
              <a:rPr lang="en-US" sz="3200" b="1" i="0" dirty="0">
                <a:solidFill>
                  <a:srgbClr val="FF0000"/>
                </a:solidFill>
                <a:effectLst/>
                <a:latin typeface="Times New Roman" panose="02020603050405020304" pitchFamily="18" charset="0"/>
                <a:cs typeface="Times New Roman" panose="02020603050405020304" pitchFamily="18" charset="0"/>
              </a:rPr>
              <a:t>Disadvantages of Parallel Computing</a:t>
            </a:r>
          </a:p>
        </p:txBody>
      </p:sp>
      <p:sp>
        <p:nvSpPr>
          <p:cNvPr id="3" name="Content Placeholder 2">
            <a:extLst>
              <a:ext uri="{FF2B5EF4-FFF2-40B4-BE49-F238E27FC236}">
                <a16:creationId xmlns:a16="http://schemas.microsoft.com/office/drawing/2014/main" id="{5E54B631-66D5-4E73-A34C-7FC9451D2151}"/>
              </a:ext>
            </a:extLst>
          </p:cNvPr>
          <p:cNvSpPr>
            <a:spLocks noGrp="1"/>
          </p:cNvSpPr>
          <p:nvPr>
            <p:ph idx="1"/>
          </p:nvPr>
        </p:nvSpPr>
        <p:spPr>
          <a:xfrm>
            <a:off x="912897" y="745434"/>
            <a:ext cx="10700926" cy="5367131"/>
          </a:xfrm>
        </p:spPr>
        <p:txBody>
          <a:bodyPr>
            <a:normAutofit/>
          </a:bodyPr>
          <a:lstStyle/>
          <a:p>
            <a:pPr algn="l" fontAlgn="base">
              <a:lnSpc>
                <a:spcPct val="100000"/>
              </a:lnSpc>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Complexity in Programming: </a:t>
            </a:r>
            <a:r>
              <a:rPr lang="en-US" sz="2400" b="0" i="0" dirty="0">
                <a:solidFill>
                  <a:srgbClr val="273239"/>
                </a:solidFill>
                <a:effectLst/>
                <a:latin typeface="Times New Roman" panose="02020603050405020304" pitchFamily="18" charset="0"/>
                <a:cs typeface="Times New Roman" panose="02020603050405020304" pitchFamily="18" charset="0"/>
              </a:rPr>
              <a:t>Parallel writing programming that is used in organizing tasks in a parallel manner is even more difficult than that of serial programming.</a:t>
            </a:r>
          </a:p>
          <a:p>
            <a:pPr algn="l" fontAlgn="base">
              <a:lnSpc>
                <a:spcPct val="100000"/>
              </a:lnSpc>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Synchronization Issues:</a:t>
            </a:r>
            <a:r>
              <a:rPr lang="en-US" sz="2400" b="0" i="0" dirty="0">
                <a:solidFill>
                  <a:srgbClr val="273239"/>
                </a:solidFill>
                <a:effectLst/>
                <a:latin typeface="Times New Roman" panose="02020603050405020304" pitchFamily="18" charset="0"/>
                <a:cs typeface="Times New Roman" panose="02020603050405020304" pitchFamily="18" charset="0"/>
              </a:rPr>
              <a:t> Interaction of various processors when operating concurrently can become synchronized and result in problem areas on the overall communication.</a:t>
            </a:r>
          </a:p>
          <a:p>
            <a:pPr algn="l" fontAlgn="base">
              <a:lnSpc>
                <a:spcPct val="100000"/>
              </a:lnSpc>
              <a:spcAft>
                <a:spcPts val="1800"/>
              </a:spcAft>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Hardware Costs:</a:t>
            </a:r>
            <a:r>
              <a:rPr lang="en-US" sz="2400" b="0" i="0" dirty="0">
                <a:solidFill>
                  <a:srgbClr val="273239"/>
                </a:solidFill>
                <a:effectLst/>
                <a:latin typeface="Times New Roman" panose="02020603050405020304" pitchFamily="18" charset="0"/>
                <a:cs typeface="Times New Roman" panose="02020603050405020304" pitchFamily="18" charset="0"/>
              </a:rPr>
              <a:t> The implementation of parallel computing does probably involve the use of certain components such as multi-core processors which could possibly be costly than the normal systems.</a:t>
            </a:r>
          </a:p>
          <a:p>
            <a:pPr marL="0" indent="0">
              <a:buNone/>
            </a:pPr>
            <a:endParaRPr lang="en-US" dirty="0"/>
          </a:p>
        </p:txBody>
      </p:sp>
      <p:pic>
        <p:nvPicPr>
          <p:cNvPr id="4" name="Picture 3">
            <a:extLst>
              <a:ext uri="{FF2B5EF4-FFF2-40B4-BE49-F238E27FC236}">
                <a16:creationId xmlns:a16="http://schemas.microsoft.com/office/drawing/2014/main" id="{FA894A45-5892-4BC0-9E2E-766982C47F3F}"/>
              </a:ext>
            </a:extLst>
          </p:cNvPr>
          <p:cNvPicPr>
            <a:picLocks noChangeAspect="1"/>
          </p:cNvPicPr>
          <p:nvPr/>
        </p:nvPicPr>
        <p:blipFill>
          <a:blip r:embed="rId2"/>
          <a:stretch>
            <a:fillRect/>
          </a:stretch>
        </p:blipFill>
        <p:spPr>
          <a:xfrm>
            <a:off x="10850252" y="0"/>
            <a:ext cx="2183674" cy="570772"/>
          </a:xfrm>
          <a:prstGeom prst="rect">
            <a:avLst/>
          </a:prstGeom>
        </p:spPr>
      </p:pic>
    </p:spTree>
    <p:extLst>
      <p:ext uri="{BB962C8B-B14F-4D97-AF65-F5344CB8AC3E}">
        <p14:creationId xmlns:p14="http://schemas.microsoft.com/office/powerpoint/2010/main" val="12638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C222-77B3-6CF5-CCD9-064707F41A78}"/>
              </a:ext>
            </a:extLst>
          </p:cNvPr>
          <p:cNvSpPr>
            <a:spLocks noGrp="1"/>
          </p:cNvSpPr>
          <p:nvPr>
            <p:ph type="title"/>
          </p:nvPr>
        </p:nvSpPr>
        <p:spPr>
          <a:xfrm>
            <a:off x="1386106" y="398992"/>
            <a:ext cx="10515600" cy="1328208"/>
          </a:xfrm>
        </p:spPr>
        <p:txBody>
          <a:bodyPr>
            <a:normAutofit fontScale="90000"/>
          </a:bodyPr>
          <a:lstStyle/>
          <a:p>
            <a:r>
              <a:rPr lang="en-US" sz="2800" b="1" dirty="0"/>
              <a:t>CPU vs GPU in terms of architecture and Performance</a:t>
            </a:r>
            <a:br>
              <a:rPr lang="en-US" sz="2800" b="1" dirty="0"/>
            </a:br>
            <a:br>
              <a:rPr lang="en-US" sz="2800" b="1" dirty="0"/>
            </a:br>
            <a:br>
              <a:rPr lang="en-US" sz="2800" b="1" dirty="0"/>
            </a:br>
            <a:r>
              <a:rPr lang="en-US" sz="2800" b="1" dirty="0">
                <a:solidFill>
                  <a:srgbClr val="00B0F0"/>
                </a:solidFill>
              </a:rPr>
              <a:t>Architecture 					Performance</a:t>
            </a:r>
          </a:p>
        </p:txBody>
      </p:sp>
      <p:pic>
        <p:nvPicPr>
          <p:cNvPr id="5" name="Content Placeholder 4">
            <a:extLst>
              <a:ext uri="{FF2B5EF4-FFF2-40B4-BE49-F238E27FC236}">
                <a16:creationId xmlns:a16="http://schemas.microsoft.com/office/drawing/2014/main" id="{DF7A7E7E-0674-7A39-623A-8CDBD27ABDEC}"/>
              </a:ext>
            </a:extLst>
          </p:cNvPr>
          <p:cNvPicPr>
            <a:picLocks noGrp="1" noChangeAspect="1"/>
          </p:cNvPicPr>
          <p:nvPr>
            <p:ph idx="1"/>
          </p:nvPr>
        </p:nvPicPr>
        <p:blipFill>
          <a:blip r:embed="rId3"/>
          <a:stretch>
            <a:fillRect/>
          </a:stretch>
        </p:blipFill>
        <p:spPr>
          <a:xfrm>
            <a:off x="5924061" y="1839616"/>
            <a:ext cx="5838961" cy="1921539"/>
          </a:xfrm>
        </p:spPr>
      </p:pic>
      <p:pic>
        <p:nvPicPr>
          <p:cNvPr id="7" name="Picture 6">
            <a:extLst>
              <a:ext uri="{FF2B5EF4-FFF2-40B4-BE49-F238E27FC236}">
                <a16:creationId xmlns:a16="http://schemas.microsoft.com/office/drawing/2014/main" id="{99465BD6-341D-5244-055B-41EF50174357}"/>
              </a:ext>
            </a:extLst>
          </p:cNvPr>
          <p:cNvPicPr>
            <a:picLocks noChangeAspect="1"/>
          </p:cNvPicPr>
          <p:nvPr/>
        </p:nvPicPr>
        <p:blipFill>
          <a:blip r:embed="rId4"/>
          <a:stretch>
            <a:fillRect/>
          </a:stretch>
        </p:blipFill>
        <p:spPr>
          <a:xfrm>
            <a:off x="528150" y="1747947"/>
            <a:ext cx="4846027" cy="2524381"/>
          </a:xfrm>
          <a:prstGeom prst="rect">
            <a:avLst/>
          </a:prstGeom>
        </p:spPr>
      </p:pic>
      <p:pic>
        <p:nvPicPr>
          <p:cNvPr id="4" name="Picture 3">
            <a:extLst>
              <a:ext uri="{FF2B5EF4-FFF2-40B4-BE49-F238E27FC236}">
                <a16:creationId xmlns:a16="http://schemas.microsoft.com/office/drawing/2014/main" id="{3512B7CC-ABE3-AEE3-D7B2-3BD44A45F932}"/>
              </a:ext>
            </a:extLst>
          </p:cNvPr>
          <p:cNvPicPr>
            <a:picLocks noChangeAspect="1"/>
          </p:cNvPicPr>
          <p:nvPr/>
        </p:nvPicPr>
        <p:blipFill>
          <a:blip r:embed="rId5"/>
          <a:stretch>
            <a:fillRect/>
          </a:stretch>
        </p:blipFill>
        <p:spPr>
          <a:xfrm>
            <a:off x="5476591" y="4157432"/>
            <a:ext cx="5338165" cy="2572407"/>
          </a:xfrm>
          <a:prstGeom prst="rect">
            <a:avLst/>
          </a:prstGeom>
        </p:spPr>
      </p:pic>
    </p:spTree>
    <p:extLst>
      <p:ext uri="{BB962C8B-B14F-4D97-AF65-F5344CB8AC3E}">
        <p14:creationId xmlns:p14="http://schemas.microsoft.com/office/powerpoint/2010/main" val="297556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827E-7D1F-1173-277A-2F7588EABDD6}"/>
              </a:ext>
            </a:extLst>
          </p:cNvPr>
          <p:cNvSpPr>
            <a:spLocks noGrp="1"/>
          </p:cNvSpPr>
          <p:nvPr>
            <p:ph type="title"/>
          </p:nvPr>
        </p:nvSpPr>
        <p:spPr>
          <a:xfrm>
            <a:off x="838200" y="365126"/>
            <a:ext cx="10515600" cy="315912"/>
          </a:xfrm>
        </p:spPr>
        <p:txBody>
          <a:bodyPr>
            <a:noAutofit/>
          </a:bodyPr>
          <a:lstStyle/>
          <a:p>
            <a:r>
              <a:rPr lang="en-US" sz="2800" b="1" dirty="0">
                <a:latin typeface="Times New Roman" panose="02020603050405020304" pitchFamily="18" charset="0"/>
                <a:cs typeface="Times New Roman" panose="02020603050405020304" pitchFamily="18" charset="0"/>
              </a:rPr>
              <a:t>OpenMP (</a:t>
            </a:r>
            <a:r>
              <a:rPr lang="en-US" sz="2000" dirty="0"/>
              <a:t>Open Multi-Processing</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7DFB463-0159-BF5F-A93A-13793686D60E}"/>
              </a:ext>
            </a:extLst>
          </p:cNvPr>
          <p:cNvSpPr>
            <a:spLocks noGrp="1"/>
          </p:cNvSpPr>
          <p:nvPr>
            <p:ph idx="1"/>
          </p:nvPr>
        </p:nvSpPr>
        <p:spPr>
          <a:xfrm>
            <a:off x="93132" y="990246"/>
            <a:ext cx="11636023" cy="5715353"/>
          </a:xfrm>
        </p:spPr>
        <p:txBody>
          <a:bodyPr>
            <a:normAutofit/>
          </a:bodyPr>
          <a:lstStyle/>
          <a:p>
            <a:pPr algn="just"/>
            <a:r>
              <a:rPr lang="en-US" sz="2000" dirty="0">
                <a:latin typeface="Times New Roman" panose="02020603050405020304" pitchFamily="18" charset="0"/>
                <a:cs typeface="Times New Roman" panose="02020603050405020304" pitchFamily="18" charset="0"/>
              </a:rPr>
              <a:t>It is an </a:t>
            </a:r>
            <a:r>
              <a:rPr lang="en-US" sz="2000" b="1" dirty="0">
                <a:latin typeface="Times New Roman" panose="02020603050405020304" pitchFamily="18" charset="0"/>
                <a:cs typeface="Times New Roman" panose="02020603050405020304" pitchFamily="18" charset="0"/>
              </a:rPr>
              <a:t>API (Application Programming Interface)</a:t>
            </a:r>
            <a:r>
              <a:rPr lang="en-US" sz="2000" dirty="0">
                <a:latin typeface="Times New Roman" panose="02020603050405020304" pitchFamily="18" charset="0"/>
                <a:cs typeface="Times New Roman" panose="02020603050405020304" pitchFamily="18" charset="0"/>
              </a:rPr>
              <a:t> used for </a:t>
            </a:r>
            <a:r>
              <a:rPr lang="en-US" sz="2000" b="1" dirty="0">
                <a:latin typeface="Times New Roman" panose="02020603050405020304" pitchFamily="18" charset="0"/>
                <a:cs typeface="Times New Roman" panose="02020603050405020304" pitchFamily="18" charset="0"/>
              </a:rPr>
              <a:t>parallel programming</a:t>
            </a:r>
            <a:r>
              <a:rPr lang="en-US" sz="2000" dirty="0">
                <a:latin typeface="Times New Roman" panose="02020603050405020304" pitchFamily="18" charset="0"/>
                <a:cs typeface="Times New Roman" panose="02020603050405020304" pitchFamily="18" charset="0"/>
              </a:rPr>
              <a:t> in shared-memory architectures. </a:t>
            </a:r>
          </a:p>
          <a:p>
            <a:pPr algn="just"/>
            <a:r>
              <a:rPr lang="en-US" sz="2000" dirty="0">
                <a:latin typeface="Times New Roman" panose="02020603050405020304" pitchFamily="18" charset="0"/>
                <a:cs typeface="Times New Roman" panose="02020603050405020304" pitchFamily="18" charset="0"/>
              </a:rPr>
              <a:t>It enables programmers to write programs that can run simultaneously on multiple cores or processors, improving performance for computationally intensive tasks.</a:t>
            </a:r>
          </a:p>
          <a:p>
            <a:pPr algn="just"/>
            <a:r>
              <a:rPr lang="en-US" sz="2000" dirty="0">
                <a:latin typeface="Times New Roman" panose="02020603050405020304" pitchFamily="18" charset="0"/>
                <a:cs typeface="Times New Roman" panose="02020603050405020304" pitchFamily="18" charset="0"/>
              </a:rPr>
              <a:t>It allows programs to execute code concurrently on multiple threads.</a:t>
            </a:r>
          </a:p>
          <a:p>
            <a:pPr algn="just"/>
            <a:r>
              <a:rPr lang="en-US" sz="2000" dirty="0">
                <a:latin typeface="Times New Roman" panose="02020603050405020304" pitchFamily="18" charset="0"/>
                <a:cs typeface="Times New Roman" panose="02020603050405020304" pitchFamily="18" charset="0"/>
              </a:rPr>
              <a:t>Threads share a common memory space, enabling efficient communication</a:t>
            </a:r>
            <a:r>
              <a:rPr lang="en-US" sz="1400" dirty="0"/>
              <a:t>.</a:t>
            </a:r>
          </a:p>
          <a:p>
            <a:pPr algn="just"/>
            <a:r>
              <a:rPr lang="en-US" sz="2000" dirty="0">
                <a:latin typeface="Times New Roman" panose="02020603050405020304" pitchFamily="18" charset="0"/>
                <a:cs typeface="Times New Roman" panose="02020603050405020304" pitchFamily="18" charset="0"/>
              </a:rPr>
              <a:t>Integrates with existing C, C++, and Fortran codebases using compiler directives i.e., #pragma.</a:t>
            </a:r>
          </a:p>
          <a:p>
            <a:pPr algn="just"/>
            <a:r>
              <a:rPr lang="en-US" sz="2000" dirty="0">
                <a:latin typeface="Times New Roman" panose="02020603050405020304" pitchFamily="18" charset="0"/>
                <a:cs typeface="Times New Roman" panose="02020603050405020304" pitchFamily="18" charset="0"/>
              </a:rPr>
              <a:t>Use these ‘#pragmas’ to instruct the compiler where to execute the parallel code.</a:t>
            </a:r>
          </a:p>
          <a:p>
            <a:pPr algn="just"/>
            <a:r>
              <a:rPr lang="en-US" sz="2000" dirty="0">
                <a:latin typeface="Times New Roman" panose="02020603050405020304" pitchFamily="18" charset="0"/>
                <a:cs typeface="Times New Roman" panose="02020603050405020304" pitchFamily="18" charset="0"/>
              </a:rPr>
              <a:t>We use “</a:t>
            </a:r>
            <a:r>
              <a:rPr lang="en-US" sz="2000" dirty="0" err="1">
                <a:latin typeface="Times New Roman" panose="02020603050405020304" pitchFamily="18" charset="0"/>
                <a:cs typeface="Times New Roman" panose="02020603050405020304" pitchFamily="18" charset="0"/>
              </a:rPr>
              <a:t>omp.h</a:t>
            </a:r>
            <a:r>
              <a:rPr lang="en-US" sz="2000" dirty="0">
                <a:latin typeface="Times New Roman" panose="02020603050405020304" pitchFamily="18" charset="0"/>
                <a:cs typeface="Times New Roman" panose="02020603050405020304" pitchFamily="18" charset="0"/>
              </a:rPr>
              <a:t>” header file to enable the OpenMP features.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Compilation:</a:t>
            </a:r>
          </a:p>
          <a:p>
            <a:pPr algn="just"/>
            <a:r>
              <a:rPr lang="en-US" sz="2000" dirty="0" err="1">
                <a:solidFill>
                  <a:srgbClr val="FF0000"/>
                </a:solidFill>
                <a:latin typeface="Times New Roman" panose="02020603050405020304" pitchFamily="18" charset="0"/>
                <a:cs typeface="Times New Roman" panose="02020603050405020304" pitchFamily="18" charset="0"/>
              </a:rPr>
              <a:t>gcc</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fopenmp</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program.c</a:t>
            </a:r>
            <a:r>
              <a:rPr lang="en-US" sz="2000" dirty="0">
                <a:solidFill>
                  <a:srgbClr val="FF0000"/>
                </a:solidFill>
                <a:latin typeface="Times New Roman" panose="02020603050405020304" pitchFamily="18" charset="0"/>
                <a:cs typeface="Times New Roman" panose="02020603050405020304" pitchFamily="18" charset="0"/>
              </a:rPr>
              <a:t> -o program.exe</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Run/Execution</a:t>
            </a:r>
          </a:p>
          <a:p>
            <a:pPr algn="just"/>
            <a:r>
              <a:rPr lang="en-US" sz="2000" dirty="0">
                <a:solidFill>
                  <a:srgbClr val="FF0000"/>
                </a:solidFill>
                <a:latin typeface="Times New Roman" panose="02020603050405020304" pitchFamily="18" charset="0"/>
                <a:cs typeface="Times New Roman" panose="02020603050405020304" pitchFamily="18" charset="0"/>
              </a:rPr>
              <a:t>program.exe</a:t>
            </a:r>
          </a:p>
        </p:txBody>
      </p:sp>
    </p:spTree>
    <p:extLst>
      <p:ext uri="{BB962C8B-B14F-4D97-AF65-F5344CB8AC3E}">
        <p14:creationId xmlns:p14="http://schemas.microsoft.com/office/powerpoint/2010/main" val="307943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C2A9-7140-629B-56A9-25C4A70C5C71}"/>
              </a:ext>
            </a:extLst>
          </p:cNvPr>
          <p:cNvSpPr>
            <a:spLocks noGrp="1"/>
          </p:cNvSpPr>
          <p:nvPr>
            <p:ph type="title"/>
          </p:nvPr>
        </p:nvSpPr>
        <p:spPr>
          <a:xfrm>
            <a:off x="838200" y="365125"/>
            <a:ext cx="10515600" cy="628297"/>
          </a:xfrm>
        </p:spPr>
        <p:txBody>
          <a:bodyPr>
            <a:normAutofit/>
          </a:bodyPr>
          <a:lstStyle/>
          <a:p>
            <a:r>
              <a:rPr lang="en-US" sz="2800" b="1" dirty="0"/>
              <a:t>System </a:t>
            </a:r>
            <a:r>
              <a:rPr lang="en-US" sz="2800" b="1" dirty="0">
                <a:latin typeface="Times New Roman" panose="02020603050405020304" pitchFamily="18" charset="0"/>
                <a:cs typeface="Times New Roman" panose="02020603050405020304" pitchFamily="18" charset="0"/>
              </a:rPr>
              <a:t>Specifications</a:t>
            </a:r>
          </a:p>
        </p:txBody>
      </p:sp>
      <p:sp>
        <p:nvSpPr>
          <p:cNvPr id="3" name="Content Placeholder 2">
            <a:extLst>
              <a:ext uri="{FF2B5EF4-FFF2-40B4-BE49-F238E27FC236}">
                <a16:creationId xmlns:a16="http://schemas.microsoft.com/office/drawing/2014/main" id="{95366E6F-AD23-B3CD-B73A-AB8E3AAD88B9}"/>
              </a:ext>
            </a:extLst>
          </p:cNvPr>
          <p:cNvSpPr>
            <a:spLocks noGrp="1"/>
          </p:cNvSpPr>
          <p:nvPr>
            <p:ph idx="1"/>
          </p:nvPr>
        </p:nvSpPr>
        <p:spPr/>
        <p:txBody>
          <a:bodyPr>
            <a:normAutofit/>
          </a:bodyPr>
          <a:lstStyle/>
          <a:p>
            <a:pPr marL="0" indent="0">
              <a:buNone/>
            </a:pPr>
            <a:r>
              <a:rPr lang="en-US" sz="2000" i="0" dirty="0">
                <a:solidFill>
                  <a:srgbClr val="171717"/>
                </a:solidFill>
                <a:effectLst/>
                <a:latin typeface="Times New Roman" panose="02020603050405020304" pitchFamily="18" charset="0"/>
                <a:cs typeface="Times New Roman" panose="02020603050405020304" pitchFamily="18" charset="0"/>
              </a:rPr>
              <a:t>My laptop: </a:t>
            </a:r>
          </a:p>
          <a:p>
            <a:r>
              <a:rPr lang="en-US" sz="2000" i="0" dirty="0">
                <a:solidFill>
                  <a:srgbClr val="171717"/>
                </a:solidFill>
                <a:effectLst/>
                <a:latin typeface="Times New Roman" panose="02020603050405020304" pitchFamily="18" charset="0"/>
                <a:cs typeface="Times New Roman" panose="02020603050405020304" pitchFamily="18" charset="0"/>
              </a:rPr>
              <a:t>Windows 11 OS</a:t>
            </a:r>
          </a:p>
          <a:p>
            <a:r>
              <a:rPr lang="en-US" sz="2000" i="0" dirty="0">
                <a:solidFill>
                  <a:srgbClr val="171717"/>
                </a:solidFill>
                <a:effectLst/>
                <a:latin typeface="Times New Roman" panose="02020603050405020304" pitchFamily="18" charset="0"/>
                <a:cs typeface="Times New Roman" panose="02020603050405020304" pitchFamily="18" charset="0"/>
              </a:rPr>
              <a:t>The Intel Core i5-9300H, 8GB RAM .</a:t>
            </a:r>
          </a:p>
          <a:p>
            <a:r>
              <a:rPr lang="en-US" sz="2000" i="0" dirty="0">
                <a:solidFill>
                  <a:srgbClr val="171717"/>
                </a:solidFill>
                <a:effectLst/>
                <a:latin typeface="Times New Roman" panose="02020603050405020304" pitchFamily="18" charset="0"/>
                <a:cs typeface="Times New Roman" panose="02020603050405020304" pitchFamily="18" charset="0"/>
              </a:rPr>
              <a:t>Number of Cores: 4</a:t>
            </a:r>
          </a:p>
          <a:p>
            <a:r>
              <a:rPr lang="en-US" sz="2000" dirty="0">
                <a:solidFill>
                  <a:srgbClr val="171717"/>
                </a:solidFill>
                <a:latin typeface="Times New Roman" panose="02020603050405020304" pitchFamily="18" charset="0"/>
                <a:cs typeface="Times New Roman" panose="02020603050405020304" pitchFamily="18" charset="0"/>
              </a:rPr>
              <a:t>But it can execute up to eight threads simultaneously i.e., Supports  Hyper-Threading</a:t>
            </a:r>
          </a:p>
        </p:txBody>
      </p:sp>
    </p:spTree>
    <p:extLst>
      <p:ext uri="{BB962C8B-B14F-4D97-AF65-F5344CB8AC3E}">
        <p14:creationId xmlns:p14="http://schemas.microsoft.com/office/powerpoint/2010/main" val="206090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1583</Words>
  <Application>Microsoft Office PowerPoint</Application>
  <PresentationFormat>Widescreen</PresentationFormat>
  <Paragraphs>157</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Calibri</vt:lpstr>
      <vt:lpstr>Lato</vt:lpstr>
      <vt:lpstr>Nunito</vt:lpstr>
      <vt:lpstr>source-serif-pro</vt:lpstr>
      <vt:lpstr>Times New Roman</vt:lpstr>
      <vt:lpstr>Office Theme</vt:lpstr>
      <vt:lpstr>PowerPoint Presentation</vt:lpstr>
      <vt:lpstr>Introduction to Parallel and Distributed Computing</vt:lpstr>
      <vt:lpstr>Parallel Computing</vt:lpstr>
      <vt:lpstr>PowerPoint Presentation</vt:lpstr>
      <vt:lpstr>Advantages of Parallel Computing </vt:lpstr>
      <vt:lpstr>Disadvantages of Parallel Computing</vt:lpstr>
      <vt:lpstr>CPU vs GPU in terms of architecture and Performance   Architecture      Performance</vt:lpstr>
      <vt:lpstr>OpenMP (Open Multi-Processing)</vt:lpstr>
      <vt:lpstr>System Specifications</vt:lpstr>
      <vt:lpstr>PowerPoint Presentation</vt:lpstr>
      <vt:lpstr>Types of Parallelism:  </vt:lpstr>
      <vt:lpstr>Distributed Computing</vt:lpstr>
      <vt:lpstr>Advantages of Distributed Computing</vt:lpstr>
      <vt:lpstr>Disadvantages of Distributed Computing </vt:lpstr>
      <vt:lpstr>Multi processor vs MultiComputer</vt:lpstr>
      <vt:lpstr>PowerPoint Presentation</vt:lpstr>
      <vt:lpstr>PowerPoint Presentation</vt:lpstr>
      <vt:lpstr>Introduction to Message Passing Systems</vt:lpstr>
      <vt:lpstr>PowerPoint Presentation</vt:lpstr>
      <vt:lpstr>Parallel systems architectures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yara</dc:creator>
  <cp:lastModifiedBy>srinivas yara</cp:lastModifiedBy>
  <cp:revision>1</cp:revision>
  <dcterms:created xsi:type="dcterms:W3CDTF">2025-01-04T07:19:39Z</dcterms:created>
  <dcterms:modified xsi:type="dcterms:W3CDTF">2025-01-04T07:19:45Z</dcterms:modified>
</cp:coreProperties>
</file>