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C0"/>
    <a:srgbClr val="D604B8"/>
    <a:srgbClr val="084BB8"/>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ikarthikstudies143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Karthik1431/APSSDC_CyberSecurity_Steganography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66829"/>
            <a:ext cx="10993549" cy="56761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348797"/>
            <a:ext cx="10993546" cy="4842373"/>
          </a:xfrm>
        </p:spPr>
        <p:txBody>
          <a:bodyPr>
            <a:normAutofit/>
          </a:bodyPr>
          <a:lstStyle/>
          <a:p>
            <a:pPr>
              <a:lnSpc>
                <a:spcPct val="100000"/>
              </a:lnSpc>
            </a:pPr>
            <a:r>
              <a:rPr lang="en-GB" b="1" i="1" cap="none" dirty="0">
                <a:solidFill>
                  <a:schemeClr val="tx1"/>
                </a:solidFill>
              </a:rPr>
              <a:t>Name 						:	</a:t>
            </a:r>
            <a:r>
              <a:rPr lang="en-GB" b="1" i="1" cap="none" dirty="0">
                <a:solidFill>
                  <a:srgbClr val="0070C0"/>
                </a:solidFill>
              </a:rPr>
              <a:t>MUPPANA SAI </a:t>
            </a:r>
            <a:r>
              <a:rPr lang="en-IN" b="1" i="1" cap="none" dirty="0">
                <a:solidFill>
                  <a:srgbClr val="0070C0"/>
                </a:solidFill>
              </a:rPr>
              <a:t>KARTHIK</a:t>
            </a:r>
          </a:p>
          <a:p>
            <a:pPr>
              <a:lnSpc>
                <a:spcPct val="100000"/>
              </a:lnSpc>
            </a:pPr>
            <a:r>
              <a:rPr lang="en-GB" b="1" i="1" cap="none" dirty="0">
                <a:solidFill>
                  <a:schemeClr val="tx1"/>
                </a:solidFill>
              </a:rPr>
              <a:t>SkillsBuild Email ID 				:	</a:t>
            </a:r>
            <a:r>
              <a:rPr lang="en-GB" b="1" i="1" cap="none" dirty="0">
                <a:solidFill>
                  <a:srgbClr val="FF0000"/>
                </a:solidFill>
                <a:hlinkClick r:id="rId2">
                  <a:extLst>
                    <a:ext uri="{A12FA001-AC4F-418D-AE19-62706E023703}">
                      <ahyp:hlinkClr xmlns:ahyp="http://schemas.microsoft.com/office/drawing/2018/hyperlinkcolor" val="tx"/>
                    </a:ext>
                  </a:extLst>
                </a:hlinkClick>
              </a:rPr>
              <a:t>saikarthikstudies1431@gmail.com</a:t>
            </a:r>
            <a:endParaRPr lang="en-GB" b="1" i="1" cap="none" dirty="0">
              <a:solidFill>
                <a:srgbClr val="FF0000"/>
              </a:solidFill>
            </a:endParaRPr>
          </a:p>
          <a:p>
            <a:pPr>
              <a:lnSpc>
                <a:spcPct val="100000"/>
              </a:lnSpc>
            </a:pPr>
            <a:r>
              <a:rPr lang="en-GB" b="1" i="1" cap="none" dirty="0">
                <a:solidFill>
                  <a:schemeClr val="tx1"/>
                </a:solidFill>
              </a:rPr>
              <a:t>College Name 					:	</a:t>
            </a:r>
            <a:r>
              <a:rPr lang="en-GB" b="1" i="1" cap="none" dirty="0">
                <a:solidFill>
                  <a:srgbClr val="0070C0"/>
                </a:solidFill>
              </a:rPr>
              <a:t>SIR C R REDDY COLLEGE OF ENGINEERING</a:t>
            </a:r>
          </a:p>
          <a:p>
            <a:pPr>
              <a:lnSpc>
                <a:spcPct val="100000"/>
              </a:lnSpc>
            </a:pPr>
            <a:r>
              <a:rPr lang="en-GB" b="1" i="1" cap="none" dirty="0">
                <a:solidFill>
                  <a:schemeClr val="tx1"/>
                </a:solidFill>
              </a:rPr>
              <a:t>College State 					:	</a:t>
            </a:r>
            <a:r>
              <a:rPr lang="en-GB" b="1" i="1" cap="none" dirty="0">
                <a:solidFill>
                  <a:srgbClr val="0070C0"/>
                </a:solidFill>
              </a:rPr>
              <a:t>Andhra Pradesh</a:t>
            </a:r>
          </a:p>
          <a:p>
            <a:pPr>
              <a:lnSpc>
                <a:spcPct val="100000"/>
              </a:lnSpc>
            </a:pPr>
            <a:r>
              <a:rPr lang="en-GB" b="1" i="1" cap="none" dirty="0">
                <a:solidFill>
                  <a:schemeClr val="tx1"/>
                </a:solidFill>
              </a:rPr>
              <a:t>Internship Domain 				:	</a:t>
            </a:r>
            <a:r>
              <a:rPr lang="en-GB" b="1" i="1" cap="none" dirty="0">
                <a:solidFill>
                  <a:schemeClr val="accent1">
                    <a:lumMod val="75000"/>
                  </a:schemeClr>
                </a:solidFill>
              </a:rPr>
              <a:t>Cyber </a:t>
            </a:r>
            <a:r>
              <a:rPr lang="en-IN" b="1" i="1" cap="none" dirty="0">
                <a:solidFill>
                  <a:schemeClr val="accent1">
                    <a:lumMod val="75000"/>
                  </a:schemeClr>
                </a:solidFill>
              </a:rPr>
              <a:t>Security With Kali Linux</a:t>
            </a:r>
          </a:p>
          <a:p>
            <a:pPr>
              <a:lnSpc>
                <a:spcPct val="100000"/>
              </a:lnSpc>
            </a:pPr>
            <a:r>
              <a:rPr lang="en-GB" b="1" i="1" cap="none" dirty="0">
                <a:solidFill>
                  <a:schemeClr val="tx1"/>
                </a:solidFill>
              </a:rPr>
              <a:t>Internship Start and End Date 		:	</a:t>
            </a:r>
            <a:r>
              <a:rPr lang="en-GB" b="1" i="1" cap="none" dirty="0">
                <a:solidFill>
                  <a:schemeClr val="accent1">
                    <a:lumMod val="75000"/>
                  </a:schemeClr>
                </a:solidFill>
              </a:rPr>
              <a:t>03 / 06 / 2024  --  15 / 06 / 2024</a:t>
            </a:r>
          </a:p>
          <a:p>
            <a:pPr>
              <a:lnSpc>
                <a:spcPct val="100000"/>
              </a:lnSpc>
            </a:pPr>
            <a:r>
              <a:rPr lang="en-GB" b="1" i="1" cap="none" dirty="0">
                <a:solidFill>
                  <a:schemeClr val="tx1"/>
                </a:solidFill>
              </a:rPr>
              <a:t>Professional picture 				: </a:t>
            </a:r>
            <a:endParaRPr lang="en-GB" b="1" i="1" cap="none" dirty="0">
              <a:solidFill>
                <a:schemeClr val="accent1">
                  <a:lumMod val="75000"/>
                </a:schemeClr>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6986FEDB-216D-0992-B6A9-1ADDBB6745A0}"/>
              </a:ext>
            </a:extLst>
          </p:cNvPr>
          <p:cNvPicPr>
            <a:picLocks noChangeAspect="1"/>
          </p:cNvPicPr>
          <p:nvPr/>
        </p:nvPicPr>
        <p:blipFill>
          <a:blip r:embed="rId3"/>
          <a:stretch>
            <a:fillRect/>
          </a:stretch>
        </p:blipFill>
        <p:spPr>
          <a:xfrm>
            <a:off x="4397929" y="3712805"/>
            <a:ext cx="1680035" cy="2137040"/>
          </a:xfrm>
          <a:prstGeom prst="rect">
            <a:avLst/>
          </a:prstGeom>
        </p:spPr>
      </p:pic>
      <p:sp>
        <p:nvSpPr>
          <p:cNvPr id="6" name="TextBox 5">
            <a:extLst>
              <a:ext uri="{FF2B5EF4-FFF2-40B4-BE49-F238E27FC236}">
                <a16:creationId xmlns:a16="http://schemas.microsoft.com/office/drawing/2014/main" id="{636F8F36-65E4-32FF-8FEB-D492A5370967}"/>
              </a:ext>
            </a:extLst>
          </p:cNvPr>
          <p:cNvSpPr txBox="1"/>
          <p:nvPr/>
        </p:nvSpPr>
        <p:spPr>
          <a:xfrm>
            <a:off x="4241830" y="5900167"/>
            <a:ext cx="2020824" cy="307777"/>
          </a:xfrm>
          <a:prstGeom prst="rect">
            <a:avLst/>
          </a:prstGeom>
          <a:noFill/>
          <a:ln>
            <a:solidFill>
              <a:schemeClr val="bg1"/>
            </a:solidFill>
          </a:ln>
        </p:spPr>
        <p:txBody>
          <a:bodyPr wrap="square" rtlCol="0">
            <a:spAutoFit/>
          </a:bodyPr>
          <a:lstStyle/>
          <a:p>
            <a:pPr algn="ctr"/>
            <a:r>
              <a:rPr lang="en-IN" sz="1400" b="1" i="1" dirty="0">
                <a:solidFill>
                  <a:srgbClr val="0070C0"/>
                </a:solidFill>
                <a:latin typeface="Arial Narrow" panose="020B0606020202030204" pitchFamily="34" charset="0"/>
              </a:rPr>
              <a:t>MUPPANA SAI KARTHIK</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4" name="Title 1">
            <a:extLst>
              <a:ext uri="{FF2B5EF4-FFF2-40B4-BE49-F238E27FC236}">
                <a16:creationId xmlns:a16="http://schemas.microsoft.com/office/drawing/2014/main" id="{C1A63B6A-A1E9-9CE3-68BD-54D1FDCFA9B1}"/>
              </a:ext>
            </a:extLst>
          </p:cNvPr>
          <p:cNvSpPr txBox="1">
            <a:spLocks/>
          </p:cNvSpPr>
          <p:nvPr/>
        </p:nvSpPr>
        <p:spPr>
          <a:xfrm>
            <a:off x="581192" y="1954906"/>
            <a:ext cx="11029616" cy="2432268"/>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200000"/>
              </a:lnSpc>
            </a:pPr>
            <a:r>
              <a:rPr lang="en-US" sz="3400" b="1" cap="none" dirty="0">
                <a:solidFill>
                  <a:srgbClr val="002060"/>
                </a:solidFill>
                <a:latin typeface="Times New Roman" panose="02020603050405020304" pitchFamily="18" charset="0"/>
                <a:cs typeface="Times New Roman" panose="02020603050405020304" pitchFamily="18" charset="0"/>
              </a:rPr>
              <a:t>GitHub Link For The Project:</a:t>
            </a:r>
          </a:p>
          <a:p>
            <a:pPr marL="342900" indent="-342900">
              <a:buClr>
                <a:srgbClr val="FF0000"/>
              </a:buClr>
              <a:buFont typeface="Wingdings" panose="05000000000000000000" pitchFamily="2" charset="2"/>
              <a:buChar char="v"/>
            </a:pPr>
            <a:r>
              <a:rPr lang="en-US" sz="2200" b="1" cap="none" dirty="0">
                <a:solidFill>
                  <a:srgbClr val="FF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https://github.com/SaiKarthik1431/APSSDC_CyberSecurity_SteganographyProject</a:t>
            </a:r>
            <a:r>
              <a:rPr lang="en-US" sz="2200" b="1" cap="none"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E5EC-37C4-C82A-02E8-5D05A60EB857}"/>
              </a:ext>
            </a:extLst>
          </p:cNvPr>
          <p:cNvSpPr>
            <a:spLocks noGrp="1"/>
          </p:cNvSpPr>
          <p:nvPr/>
        </p:nvSpPr>
        <p:spPr>
          <a:xfrm>
            <a:off x="599225" y="1407441"/>
            <a:ext cx="10993549" cy="898013"/>
          </a:xfrm>
          <a:prstGeom prst="rect">
            <a:avLst/>
          </a:prstGeom>
          <a:effectLst/>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400" dirty="0"/>
              <a:t>THANK YOU</a:t>
            </a:r>
            <a:endParaRPr lang="en-US" dirty="0"/>
          </a:p>
        </p:txBody>
      </p:sp>
      <p:pic>
        <p:nvPicPr>
          <p:cNvPr id="5" name="Picture 4">
            <a:extLst>
              <a:ext uri="{FF2B5EF4-FFF2-40B4-BE49-F238E27FC236}">
                <a16:creationId xmlns:a16="http://schemas.microsoft.com/office/drawing/2014/main" id="{55102BE5-5737-4AB1-D7F3-DABCDF444C8E}"/>
              </a:ext>
            </a:extLst>
          </p:cNvPr>
          <p:cNvPicPr>
            <a:picLocks noChangeAspect="1"/>
          </p:cNvPicPr>
          <p:nvPr/>
        </p:nvPicPr>
        <p:blipFill>
          <a:blip r:embed="rId2"/>
          <a:stretch>
            <a:fillRect/>
          </a:stretch>
        </p:blipFill>
        <p:spPr>
          <a:xfrm>
            <a:off x="4387985" y="2683213"/>
            <a:ext cx="3416030" cy="3416030"/>
          </a:xfrm>
          <a:prstGeom prst="rect">
            <a:avLst/>
          </a:prstGeom>
        </p:spPr>
      </p:pic>
    </p:spTree>
    <p:extLst>
      <p:ext uri="{BB962C8B-B14F-4D97-AF65-F5344CB8AC3E}">
        <p14:creationId xmlns:p14="http://schemas.microsoft.com/office/powerpoint/2010/main" val="27002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19779" y="915054"/>
            <a:ext cx="11029616" cy="523140"/>
          </a:xfrm>
        </p:spPr>
        <p:txBody>
          <a:bodyPr>
            <a:noAutofit/>
          </a:bodyPr>
          <a:lstStyle/>
          <a:p>
            <a:r>
              <a:rPr lang="en-GB" dirty="0"/>
              <a:t>PROJECT TITLE :</a:t>
            </a:r>
            <a:endParaRPr lang="en-US" sz="2500" dirty="0">
              <a:solidFill>
                <a:srgbClr val="0070C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D5642F-663A-3CD6-9339-993F2E813B71}"/>
              </a:ext>
            </a:extLst>
          </p:cNvPr>
          <p:cNvSpPr txBox="1">
            <a:spLocks/>
          </p:cNvSpPr>
          <p:nvPr/>
        </p:nvSpPr>
        <p:spPr>
          <a:xfrm>
            <a:off x="619779" y="2578949"/>
            <a:ext cx="11029616" cy="52314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Problem Statement :</a:t>
            </a:r>
            <a:endParaRPr lang="en-US" dirty="0"/>
          </a:p>
        </p:txBody>
      </p:sp>
      <p:sp>
        <p:nvSpPr>
          <p:cNvPr id="7" name="Title 1">
            <a:extLst>
              <a:ext uri="{FF2B5EF4-FFF2-40B4-BE49-F238E27FC236}">
                <a16:creationId xmlns:a16="http://schemas.microsoft.com/office/drawing/2014/main" id="{EC6A3B26-FFBC-894B-B6DC-485C3234055C}"/>
              </a:ext>
            </a:extLst>
          </p:cNvPr>
          <p:cNvSpPr txBox="1">
            <a:spLocks/>
          </p:cNvSpPr>
          <p:nvPr/>
        </p:nvSpPr>
        <p:spPr>
          <a:xfrm>
            <a:off x="696956" y="3182112"/>
            <a:ext cx="10952439" cy="1570818"/>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Clr>
                <a:srgbClr val="0070C0"/>
              </a:buClr>
              <a:buFont typeface="Times New Roman" panose="02020603050405020304" pitchFamily="18" charset="0"/>
              <a:buChar char="♦"/>
            </a:pPr>
            <a:r>
              <a:rPr lang="en-US" sz="2500" b="1" i="1" cap="none" dirty="0">
                <a:solidFill>
                  <a:srgbClr val="0070C0"/>
                </a:solidFill>
                <a:latin typeface="Times New Roman" panose="02020603050405020304" pitchFamily="18" charset="0"/>
                <a:cs typeface="Times New Roman" panose="02020603050405020304" pitchFamily="18" charset="0"/>
              </a:rPr>
              <a:t>The objective of this project is to explore advanced techniques in steganography within multimedia images to securely encrypt and decrypt information in the form of text without compromising the visual quality or raising suspicion of tampering.</a:t>
            </a:r>
          </a:p>
        </p:txBody>
      </p:sp>
      <p:sp>
        <p:nvSpPr>
          <p:cNvPr id="3" name="TextBox 2">
            <a:extLst>
              <a:ext uri="{FF2B5EF4-FFF2-40B4-BE49-F238E27FC236}">
                <a16:creationId xmlns:a16="http://schemas.microsoft.com/office/drawing/2014/main" id="{FB070CB3-5655-F279-24F0-E5EA0DAAD68E}"/>
              </a:ext>
            </a:extLst>
          </p:cNvPr>
          <p:cNvSpPr txBox="1"/>
          <p:nvPr/>
        </p:nvSpPr>
        <p:spPr>
          <a:xfrm>
            <a:off x="696956" y="5342022"/>
            <a:ext cx="2779776" cy="646331"/>
          </a:xfrm>
          <a:prstGeom prst="rect">
            <a:avLst/>
          </a:prstGeom>
          <a:noFill/>
        </p:spPr>
        <p:txBody>
          <a:bodyPr wrap="square" rtlCol="0">
            <a:spAutoFit/>
          </a:bodyPr>
          <a:lstStyle/>
          <a:p>
            <a:r>
              <a:rPr lang="en-IN" b="1" dirty="0"/>
              <a:t>Presented by </a:t>
            </a:r>
            <a:r>
              <a:rPr lang="en-IN" dirty="0"/>
              <a:t>:</a:t>
            </a:r>
          </a:p>
          <a:p>
            <a:r>
              <a:rPr lang="en-IN" i="1" dirty="0">
                <a:solidFill>
                  <a:srgbClr val="0070C0"/>
                </a:solidFill>
                <a:latin typeface="Times New Roman" panose="02020603050405020304" pitchFamily="18" charset="0"/>
                <a:cs typeface="Times New Roman" panose="02020603050405020304" pitchFamily="18" charset="0"/>
              </a:rPr>
              <a:t>MUPPANA SAI KARTHIK</a:t>
            </a:r>
          </a:p>
        </p:txBody>
      </p:sp>
      <p:sp>
        <p:nvSpPr>
          <p:cNvPr id="5" name="Title 1">
            <a:extLst>
              <a:ext uri="{FF2B5EF4-FFF2-40B4-BE49-F238E27FC236}">
                <a16:creationId xmlns:a16="http://schemas.microsoft.com/office/drawing/2014/main" id="{CCC6D52C-D452-5244-7E50-E05A1C73008C}"/>
              </a:ext>
            </a:extLst>
          </p:cNvPr>
          <p:cNvSpPr txBox="1">
            <a:spLocks/>
          </p:cNvSpPr>
          <p:nvPr/>
        </p:nvSpPr>
        <p:spPr>
          <a:xfrm>
            <a:off x="619779" y="151597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cap="none" dirty="0">
                <a:solidFill>
                  <a:srgbClr val="0070C0"/>
                </a:solidFill>
                <a:latin typeface="Times New Roman" panose="02020603050405020304" pitchFamily="18" charset="0"/>
                <a:cs typeface="Times New Roman" panose="02020603050405020304" pitchFamily="18" charset="0"/>
              </a:rPr>
              <a:t>Hiding The Text in a Multimedia Image File Using Steganography</a:t>
            </a:r>
            <a:endParaRPr lang="en-US"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66164"/>
            <a:ext cx="11029616" cy="532284"/>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536192"/>
            <a:ext cx="11029615" cy="4411726"/>
          </a:xfrm>
        </p:spPr>
        <p:txBody>
          <a:bodyPr>
            <a:normAutofit fontScale="92500"/>
          </a:bodyPr>
          <a:lstStyle/>
          <a:p>
            <a:pPr marL="0" indent="0">
              <a:buNone/>
            </a:pPr>
            <a:r>
              <a:rPr kumimoji="0" lang="en-US" altLang="en-US" sz="240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The Main agenda of this project is to using the steganography technique to transmit secret messages. This project includes:</a:t>
            </a:r>
          </a:p>
          <a:p>
            <a:pPr>
              <a:buClr>
                <a:srgbClr val="18048E"/>
              </a:buClr>
              <a:buFont typeface="Wingdings" panose="05000000000000000000" pitchFamily="2" charset="2"/>
              <a:buChar char="Ø"/>
            </a:pPr>
            <a:r>
              <a:rPr lang="en-US" altLang="en-US" sz="2400" dirty="0">
                <a:solidFill>
                  <a:srgbClr val="084BB8"/>
                </a:solidFill>
                <a:latin typeface="Times New Roman" panose="02020603050405020304" pitchFamily="18" charset="0"/>
                <a:cs typeface="Times New Roman" panose="02020603050405020304" pitchFamily="18" charset="0"/>
              </a:rPr>
              <a:t>Project overview</a:t>
            </a:r>
          </a:p>
          <a:p>
            <a:pPr>
              <a:buClr>
                <a:srgbClr val="18048E"/>
              </a:buClr>
              <a:buFont typeface="Wingdings" panose="05000000000000000000" pitchFamily="2" charset="2"/>
              <a:buChar char="Ø"/>
            </a:pPr>
            <a:r>
              <a:rPr lang="en-US" altLang="en-US" sz="2400" dirty="0">
                <a:solidFill>
                  <a:srgbClr val="084BB8"/>
                </a:solidFill>
                <a:latin typeface="Times New Roman" panose="02020603050405020304" pitchFamily="18" charset="0"/>
                <a:cs typeface="Times New Roman" panose="02020603050405020304" pitchFamily="18" charset="0"/>
              </a:rPr>
              <a:t>End users</a:t>
            </a:r>
          </a:p>
          <a:p>
            <a:pPr>
              <a:buClr>
                <a:srgbClr val="18048E"/>
              </a:buClr>
              <a:buFont typeface="Wingdings" panose="05000000000000000000" pitchFamily="2" charset="2"/>
              <a:buChar char="Ø"/>
            </a:pPr>
            <a:r>
              <a:rPr lang="en-US" altLang="en-US" sz="2400" dirty="0">
                <a:solidFill>
                  <a:srgbClr val="084BB8"/>
                </a:solidFill>
                <a:latin typeface="Times New Roman" panose="02020603050405020304" pitchFamily="18" charset="0"/>
                <a:cs typeface="Times New Roman" panose="02020603050405020304" pitchFamily="18" charset="0"/>
              </a:rPr>
              <a:t>Solution and Value </a:t>
            </a:r>
            <a:r>
              <a:rPr lang="en-IN" altLang="en-US" sz="2400" dirty="0">
                <a:solidFill>
                  <a:srgbClr val="084BB8"/>
                </a:solidFill>
                <a:latin typeface="Times New Roman" panose="02020603050405020304" pitchFamily="18" charset="0"/>
                <a:cs typeface="Times New Roman" panose="02020603050405020304" pitchFamily="18" charset="0"/>
              </a:rPr>
              <a:t>proposition</a:t>
            </a:r>
          </a:p>
          <a:p>
            <a:pPr>
              <a:buClr>
                <a:srgbClr val="18048E"/>
              </a:buClr>
              <a:buFont typeface="Wingdings" panose="05000000000000000000" pitchFamily="2" charset="2"/>
              <a:buChar char="Ø"/>
            </a:pPr>
            <a:r>
              <a:rPr lang="en-IN" altLang="en-US" sz="2400" dirty="0">
                <a:solidFill>
                  <a:srgbClr val="084BB8"/>
                </a:solidFill>
                <a:latin typeface="Times New Roman" panose="02020603050405020304" pitchFamily="18" charset="0"/>
                <a:cs typeface="Times New Roman" panose="02020603050405020304" pitchFamily="18" charset="0"/>
              </a:rPr>
              <a:t>Customization and Personalization</a:t>
            </a:r>
          </a:p>
          <a:p>
            <a:pPr>
              <a:buClr>
                <a:srgbClr val="18048E"/>
              </a:buClr>
              <a:buFont typeface="Wingdings" panose="05000000000000000000" pitchFamily="2" charset="2"/>
              <a:buChar char="Ø"/>
            </a:pPr>
            <a:r>
              <a:rPr lang="en-IN" altLang="en-US" sz="2400" dirty="0">
                <a:solidFill>
                  <a:srgbClr val="084BB8"/>
                </a:solidFill>
                <a:latin typeface="Times New Roman" panose="02020603050405020304" pitchFamily="18" charset="0"/>
                <a:cs typeface="Times New Roman" panose="02020603050405020304" pitchFamily="18" charset="0"/>
              </a:rPr>
              <a:t>Modelling and Implementation</a:t>
            </a:r>
          </a:p>
          <a:p>
            <a:pPr>
              <a:buClr>
                <a:srgbClr val="18048E"/>
              </a:buClr>
              <a:buFont typeface="Wingdings" panose="05000000000000000000" pitchFamily="2" charset="2"/>
              <a:buChar char="Ø"/>
            </a:pPr>
            <a:r>
              <a:rPr lang="en-IN" altLang="en-US" sz="2400" dirty="0">
                <a:solidFill>
                  <a:srgbClr val="084BB8"/>
                </a:solidFill>
                <a:latin typeface="Times New Roman" panose="02020603050405020304" pitchFamily="18" charset="0"/>
                <a:cs typeface="Times New Roman" panose="02020603050405020304" pitchFamily="18" charset="0"/>
              </a:rPr>
              <a:t>Results</a:t>
            </a:r>
          </a:p>
          <a:p>
            <a:pPr>
              <a:buClr>
                <a:srgbClr val="18048E"/>
              </a:buClr>
              <a:buFont typeface="Wingdings" panose="05000000000000000000" pitchFamily="2" charset="2"/>
              <a:buChar char="Ø"/>
            </a:pPr>
            <a:r>
              <a:rPr lang="en-IN" altLang="en-US" sz="2400" dirty="0">
                <a:solidFill>
                  <a:srgbClr val="084BB8"/>
                </a:solidFill>
                <a:latin typeface="Times New Roman" panose="02020603050405020304" pitchFamily="18" charset="0"/>
                <a:cs typeface="Times New Roman" panose="02020603050405020304" pitchFamily="18" charset="0"/>
              </a:rPr>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4" name="Rectangle 3">
            <a:extLst>
              <a:ext uri="{FF2B5EF4-FFF2-40B4-BE49-F238E27FC236}">
                <a16:creationId xmlns:a16="http://schemas.microsoft.com/office/drawing/2014/main" id="{B1D9CB26-78D4-C67E-612C-D613F1187183}"/>
              </a:ext>
            </a:extLst>
          </p:cNvPr>
          <p:cNvSpPr>
            <a:spLocks noGrp="1" noChangeArrowheads="1"/>
          </p:cNvSpPr>
          <p:nvPr/>
        </p:nvSpPr>
        <p:spPr bwMode="auto">
          <a:xfrm>
            <a:off x="958533" y="1554341"/>
            <a:ext cx="10652275"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defTabSz="914400" eaLnBrk="0" fontAlgn="base" hangingPunct="0">
              <a:lnSpc>
                <a:spcPct val="150000"/>
              </a:lnSpc>
              <a:spcBef>
                <a:spcPct val="0"/>
              </a:spcBef>
              <a:spcAft>
                <a:spcPct val="0"/>
              </a:spcAft>
              <a:buClr>
                <a:srgbClr val="002060"/>
              </a:buClr>
              <a:buSzTx/>
              <a:buFont typeface="Arial" panose="020B0604020202020204" pitchFamily="34" charset="0"/>
              <a:buChar char="•"/>
            </a:pP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Definition of Steganography:</a:t>
            </a:r>
            <a:r>
              <a:rPr kumimoji="0" lang="en-US" altLang="en-US" sz="18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pPr>
            <a:r>
              <a:rPr lang="en-US" altLang="en-US" sz="1800" dirty="0">
                <a:solidFill>
                  <a:schemeClr val="tx1"/>
                </a:solidFill>
                <a:latin typeface="Arial" panose="020B0604020202020204" pitchFamily="34" charset="0"/>
              </a:rPr>
              <a:t>	</a:t>
            </a: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Steganography is the art of computer science for hiding information by embedding messages within other, seemingly harmless messages or multimedia.</a:t>
            </a:r>
            <a:endParaRPr lang="en-US" altLang="en-US" sz="1800" i="1" dirty="0">
              <a:solidFill>
                <a:srgbClr val="0070C0"/>
              </a:solidFill>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
                <a:srgbClr val="002060"/>
              </a:buClr>
              <a:buSzTx/>
              <a:buFont typeface="Arial" panose="020B0604020202020204" pitchFamily="34" charset="0"/>
              <a:buChar char="•"/>
            </a:pP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Purpose of Steganography:</a:t>
            </a:r>
          </a:p>
          <a:p>
            <a:pPr marL="323850" lvl="1" indent="0" defTabSz="914400" eaLnBrk="0" fontAlgn="base" hangingPunct="0">
              <a:lnSpc>
                <a:spcPct val="150000"/>
              </a:lnSpc>
              <a:spcBef>
                <a:spcPct val="0"/>
              </a:spcBef>
              <a:spcAft>
                <a:spcPct val="0"/>
              </a:spcAft>
              <a:buClr>
                <a:srgbClr val="002060"/>
              </a:buClr>
              <a:buSzTx/>
              <a:buNone/>
            </a:pPr>
            <a:r>
              <a:rPr kumimoji="0" lang="en-US" altLang="en-US" sz="1800" i="0" u="none" strike="noStrike" cap="none" normalizeH="0" baseline="0" dirty="0">
                <a:ln>
                  <a:noFill/>
                </a:ln>
                <a:solidFill>
                  <a:srgbClr val="0070C0"/>
                </a:solidFill>
                <a:effectLst/>
                <a:latin typeface="Arial" panose="020B0604020202020204" pitchFamily="34" charset="0"/>
              </a:rPr>
              <a:t>	</a:t>
            </a:r>
            <a:r>
              <a:rPr kumimoji="0" lang="en-US" altLang="en-US" sz="180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To ensure secure communication by embedding text data within an image file in a way that is not perceptible to the human eye.</a:t>
            </a:r>
            <a:endParaRPr lang="en-US" altLang="en-US" sz="1800" i="1" dirty="0">
              <a:solidFill>
                <a:srgbClr val="0070C0"/>
              </a:solidFill>
              <a:latin typeface="Times New Roman" panose="02020603050405020304" pitchFamily="18" charset="0"/>
              <a:cs typeface="Times New Roman" panose="02020603050405020304" pitchFamily="18" charset="0"/>
            </a:endParaRPr>
          </a:p>
          <a:p>
            <a:pPr defTabSz="914400" eaLnBrk="0" fontAlgn="base" hangingPunct="0">
              <a:lnSpc>
                <a:spcPct val="150000"/>
              </a:lnSpc>
              <a:spcBef>
                <a:spcPct val="0"/>
              </a:spcBef>
              <a:spcAft>
                <a:spcPct val="0"/>
              </a:spcAft>
              <a:buClr>
                <a:srgbClr val="002060"/>
              </a:buClr>
              <a:buSzTx/>
              <a:buFont typeface="Arial" panose="020B0604020202020204" pitchFamily="34" charset="0"/>
              <a:buChar char="•"/>
            </a:pP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Purpose of this Project:</a:t>
            </a:r>
            <a:endParaRPr lang="en-US" altLang="en-US" sz="1800" dirty="0">
              <a:solidFill>
                <a:srgbClr val="002060"/>
              </a:solidFill>
              <a:latin typeface="Times New Roman" panose="02020603050405020304" pitchFamily="18" charset="0"/>
              <a:cs typeface="Times New Roman" panose="02020603050405020304" pitchFamily="18" charset="0"/>
            </a:endParaRPr>
          </a:p>
          <a:p>
            <a:pPr marL="323850" lvl="1" indent="0" defTabSz="914400" eaLnBrk="0" fontAlgn="base" hangingPunct="0">
              <a:lnSpc>
                <a:spcPct val="150000"/>
              </a:lnSpc>
              <a:spcBef>
                <a:spcPct val="0"/>
              </a:spcBef>
              <a:spcAft>
                <a:spcPct val="0"/>
              </a:spcAft>
              <a:buClr>
                <a:srgbClr val="002060"/>
              </a:buClr>
              <a:buSzTx/>
              <a:buNone/>
            </a:pPr>
            <a:r>
              <a:rPr kumimoji="0" lang="en-US" altLang="en-US" sz="18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The purpose of this project is hiding the text in a </a:t>
            </a:r>
            <a:r>
              <a:rPr lang="en-IN" altLang="en-US" sz="1800" i="1" dirty="0">
                <a:solidFill>
                  <a:srgbClr val="0070C0"/>
                </a:solidFill>
                <a:latin typeface="Times New Roman" panose="02020603050405020304" pitchFamily="18" charset="0"/>
                <a:cs typeface="Times New Roman" panose="02020603050405020304" pitchFamily="18" charset="0"/>
              </a:rPr>
              <a:t>multimedia image using steganography techniques which</a:t>
            </a: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allows individuals or entities to communicate secretly, preventing third parties from knowing the content of the communication</a:t>
            </a:r>
            <a:r>
              <a:rPr lang="en-US" altLang="en-US" sz="1800" i="1" dirty="0">
                <a:solidFill>
                  <a:schemeClr val="tx1"/>
                </a:solidFill>
                <a:latin typeface="Times New Roman" panose="02020603050405020304" pitchFamily="18" charset="0"/>
                <a:cs typeface="Times New Roman" panose="02020603050405020304" pitchFamily="18" charset="0"/>
              </a:rPr>
              <a:t>.</a:t>
            </a:r>
            <a:endPar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83080"/>
            <a:ext cx="11029615" cy="4544568"/>
          </a:xfrm>
        </p:spPr>
        <p:txBody>
          <a:bodyPr>
            <a:normAutofit lnSpcReduction="10000"/>
          </a:bodyPr>
          <a:lstStyle/>
          <a:p>
            <a:pPr marL="0" indent="0">
              <a:buNone/>
            </a:pPr>
            <a:r>
              <a:rPr lang="en-US" sz="2400" b="1" dirty="0">
                <a:solidFill>
                  <a:srgbClr val="002060"/>
                </a:solidFill>
                <a:latin typeface="Times New Roman" panose="02020603050405020304" pitchFamily="18" charset="0"/>
                <a:cs typeface="Times New Roman" panose="02020603050405020304" pitchFamily="18" charset="0"/>
              </a:rPr>
              <a:t>END USERS OF THIS PROJECT :</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Military Forces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Intelligence agencies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Financial institutions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Media Organizations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Corporate enterprises</a:t>
            </a:r>
            <a:endParaRPr lang="en-US" sz="1800" i="1" dirty="0">
              <a:solidFill>
                <a:srgbClr val="0070C0"/>
              </a:solidFill>
              <a:latin typeface="Times New Roman" panose="02020603050405020304" pitchFamily="18" charset="0"/>
              <a:cs typeface="Times New Roman" panose="02020603050405020304" pitchFamily="18" charset="0"/>
            </a:endParaRP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Researchers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Software Development Companies</a:t>
            </a:r>
          </a:p>
          <a:p>
            <a:pPr lvl="2">
              <a:lnSpc>
                <a:spcPct val="110000"/>
              </a:lnSpc>
              <a:buClr>
                <a:srgbClr val="002060"/>
              </a:buClr>
              <a:buFont typeface="Wingdings" panose="05000000000000000000" pitchFamily="2" charset="2"/>
              <a:buChar char="Ø"/>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Individuals needing secure communication</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IT professionals</a:t>
            </a:r>
          </a:p>
          <a:p>
            <a:pPr lvl="2">
              <a:lnSpc>
                <a:spcPct val="110000"/>
              </a:lnSpc>
              <a:buClr>
                <a:srgbClr val="002060"/>
              </a:buClr>
              <a:buFont typeface="Wingdings" panose="05000000000000000000" pitchFamily="2" charset="2"/>
              <a:buChar char="Ø"/>
            </a:pPr>
            <a:r>
              <a:rPr lang="en-IN" sz="1800" i="1" dirty="0">
                <a:solidFill>
                  <a:srgbClr val="0070C0"/>
                </a:solidFill>
                <a:latin typeface="Times New Roman" panose="02020603050405020304" pitchFamily="18" charset="0"/>
                <a:cs typeface="Times New Roman" panose="02020603050405020304" pitchFamily="18" charset="0"/>
              </a:rPr>
              <a:t>Corporate executives</a:t>
            </a:r>
            <a:endParaRPr lang="en-US" sz="18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5" name="Rectangle 4">
            <a:extLst>
              <a:ext uri="{FF2B5EF4-FFF2-40B4-BE49-F238E27FC236}">
                <a16:creationId xmlns:a16="http://schemas.microsoft.com/office/drawing/2014/main" id="{6390BD78-2254-3F2A-4730-FEC35DB2A090}"/>
              </a:ext>
            </a:extLst>
          </p:cNvPr>
          <p:cNvSpPr>
            <a:spLocks noGrp="1" noChangeArrowheads="1"/>
          </p:cNvSpPr>
          <p:nvPr/>
        </p:nvSpPr>
        <p:spPr bwMode="auto">
          <a:xfrm>
            <a:off x="654343" y="1682532"/>
            <a:ext cx="1102961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sp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R="0" lvl="0" algn="l" defTabSz="914400" rtl="0" eaLnBrk="0" fontAlgn="base" latinLnBrk="0" hangingPunct="0">
              <a:lnSpc>
                <a:spcPct val="250000"/>
              </a:lnSpc>
              <a:spcBef>
                <a:spcPct val="0"/>
              </a:spcBef>
              <a:spcAft>
                <a:spcPct val="0"/>
              </a:spcAft>
              <a:buClr>
                <a:srgbClr val="002060"/>
              </a:buClr>
              <a:buSzTx/>
              <a:buFont typeface="Wingdings" panose="05000000000000000000" pitchFamily="2" charset="2"/>
              <a:buChar char="Ø"/>
            </a:pPr>
            <a:r>
              <a:rPr kumimoji="0" lang="en-US" altLang="en-US" sz="2000" b="1" i="0"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Solution:</a:t>
            </a:r>
            <a:r>
              <a:rPr kumimoji="0" lang="en-US" altLang="en-US" sz="20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1"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Wingdings" panose="05000000000000000000" pitchFamily="2" charset="2"/>
              <a:buChar char="ü"/>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Using steganographic techniques to develop a python program to embed text within an jpeg multimedia image file</a:t>
            </a:r>
            <a:r>
              <a:rPr lang="en-US" altLang="en-US" sz="1800" i="1" dirty="0">
                <a:solidFill>
                  <a:srgbClr val="0070C0"/>
                </a:solidFill>
                <a:latin typeface="Times New Roman" panose="02020603050405020304" pitchFamily="18" charset="0"/>
                <a:cs typeface="Times New Roman" panose="02020603050405020304" pitchFamily="18" charset="0"/>
              </a:rPr>
              <a:t> so that the image file would be exactly same in size and view.</a:t>
            </a:r>
            <a:endPar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Wingdings" panose="05000000000000000000" pitchFamily="2" charset="2"/>
              <a:buChar char="ü"/>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This method ensures that the hidden message is not detectable without the perfect extraction algorithm.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250000"/>
              </a:lnSpc>
              <a:spcBef>
                <a:spcPct val="0"/>
              </a:spcBef>
              <a:spcAft>
                <a:spcPct val="0"/>
              </a:spcAft>
              <a:buClr>
                <a:srgbClr val="002060"/>
              </a:buClr>
              <a:buSzTx/>
              <a:buFont typeface="Wingdings" panose="05000000000000000000" pitchFamily="2" charset="2"/>
              <a:buChar char="Ø"/>
            </a:pPr>
            <a:r>
              <a:rPr kumimoji="0" lang="en-US" altLang="en-US" sz="2000" b="1" i="0"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Value Proposition</a:t>
            </a: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t>
            </a:r>
            <a:endPar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ClrTx/>
              <a:buSzTx/>
              <a:buFont typeface="Wingdings" panose="05000000000000000000" pitchFamily="2" charset="2"/>
              <a:buChar char="ü"/>
            </a:pPr>
            <a:r>
              <a:rPr lang="en-IN" sz="1800" i="1" dirty="0">
                <a:solidFill>
                  <a:srgbClr val="0070C0"/>
                </a:solidFill>
                <a:latin typeface="Times New Roman" panose="02020603050405020304" pitchFamily="18" charset="0"/>
                <a:cs typeface="Times New Roman" panose="02020603050405020304" pitchFamily="18" charset="0"/>
              </a:rPr>
              <a:t>Cross-platform compatibility</a:t>
            </a: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buClrTx/>
              <a:buSzTx/>
              <a:buFont typeface="Wingdings" panose="05000000000000000000" pitchFamily="2" charset="2"/>
              <a:buChar char="ü"/>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Enhances data security</a:t>
            </a:r>
          </a:p>
          <a:p>
            <a:pPr lvl="1" defTabSz="914400" eaLnBrk="0" fontAlgn="base" hangingPunct="0">
              <a:spcBef>
                <a:spcPct val="0"/>
              </a:spcBef>
              <a:spcAft>
                <a:spcPct val="0"/>
              </a:spcAft>
              <a:buClrTx/>
              <a:buSzTx/>
              <a:buFont typeface="Wingdings" panose="05000000000000000000" pitchFamily="2" charset="2"/>
              <a:buChar char="ü"/>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Protects sensitive information from unauthorized access</a:t>
            </a:r>
          </a:p>
          <a:p>
            <a:pPr lvl="1" defTabSz="914400" eaLnBrk="0" fontAlgn="base" hangingPunct="0">
              <a:spcBef>
                <a:spcPct val="0"/>
              </a:spcBef>
              <a:spcAft>
                <a:spcPct val="0"/>
              </a:spcAft>
              <a:buClrTx/>
              <a:buSzTx/>
              <a:buFont typeface="Wingdings" panose="05000000000000000000" pitchFamily="2" charset="2"/>
              <a:buChar char="ü"/>
            </a:pPr>
            <a:r>
              <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Provides a covert method of communication</a:t>
            </a:r>
          </a:p>
          <a:p>
            <a:pPr lvl="1" defTabSz="914400" eaLnBrk="0" fontAlgn="base" hangingPunct="0">
              <a:spcBef>
                <a:spcPct val="0"/>
              </a:spcBef>
              <a:spcAft>
                <a:spcPct val="0"/>
              </a:spcAft>
              <a:buClrTx/>
              <a:buSzTx/>
              <a:buFont typeface="Wingdings" panose="05000000000000000000" pitchFamily="2" charset="2"/>
              <a:buChar char="ü"/>
            </a:pPr>
            <a:r>
              <a:rPr lang="en-US" altLang="en-US" sz="1800" i="1" dirty="0">
                <a:solidFill>
                  <a:srgbClr val="0070C0"/>
                </a:solidFill>
                <a:latin typeface="Times New Roman" panose="02020603050405020304" pitchFamily="18" charset="0"/>
                <a:cs typeface="Times New Roman" panose="02020603050405020304" pitchFamily="18" charset="0"/>
              </a:rPr>
              <a:t>Robustness of </a:t>
            </a:r>
            <a:r>
              <a:rPr lang="en-IN" sz="1800" i="1" dirty="0">
                <a:solidFill>
                  <a:srgbClr val="0070C0"/>
                </a:solidFill>
                <a:latin typeface="Times New Roman" panose="02020603050405020304" pitchFamily="18" charset="0"/>
                <a:cs typeface="Times New Roman" panose="02020603050405020304" pitchFamily="18" charset="0"/>
              </a:rPr>
              <a:t>error handling</a:t>
            </a:r>
            <a:endParaRPr kumimoji="0" lang="en-US" altLang="en-US" sz="1800" b="0" i="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74520"/>
            <a:ext cx="11029615" cy="3675888"/>
          </a:xfrm>
        </p:spPr>
        <p:txBody>
          <a:bodyPr>
            <a:normAutofit/>
          </a:bodyPr>
          <a:lstStyle/>
          <a:p>
            <a:pPr lvl="1">
              <a:lnSpc>
                <a:spcPct val="150000"/>
              </a:lnSpc>
              <a:buClr>
                <a:srgbClr val="002060"/>
              </a:buClr>
              <a:buSzPct val="100000"/>
              <a:buFont typeface="Wingdings" panose="05000000000000000000" pitchFamily="2" charset="2"/>
              <a:buChar char="Ø"/>
            </a:pPr>
            <a:r>
              <a:rPr lang="en-US" sz="1800" b="1" spc="5" dirty="0">
                <a:solidFill>
                  <a:srgbClr val="002060"/>
                </a:solidFill>
                <a:latin typeface="Times New Roman" panose="02020603050405020304" pitchFamily="18" charset="0"/>
                <a:cs typeface="Times New Roman" panose="02020603050405020304" pitchFamily="18" charset="0"/>
              </a:rPr>
              <a:t>Algorithm</a:t>
            </a:r>
            <a:r>
              <a:rPr lang="en-US" sz="1800" b="1" spc="15" dirty="0">
                <a:solidFill>
                  <a:srgbClr val="002060"/>
                </a:solidFill>
                <a:latin typeface="Arial MT"/>
                <a:cs typeface="Arial MT"/>
              </a:rPr>
              <a:t>:</a:t>
            </a:r>
          </a:p>
          <a:p>
            <a:pPr marL="324000" lvl="1" indent="0">
              <a:buClr>
                <a:srgbClr val="002060"/>
              </a:buClr>
              <a:buSzPct val="100000"/>
              <a:buNone/>
            </a:pPr>
            <a:r>
              <a:rPr lang="en-US" sz="1800" spc="15" dirty="0">
                <a:solidFill>
                  <a:srgbClr val="002060"/>
                </a:solidFill>
                <a:latin typeface="Arial MT"/>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I</a:t>
            </a:r>
            <a:r>
              <a:rPr lang="en-US" sz="1600" i="1" spc="10" dirty="0">
                <a:solidFill>
                  <a:srgbClr val="0070C0"/>
                </a:solidFill>
                <a:latin typeface="Times New Roman" panose="02020603050405020304" pitchFamily="18" charset="0"/>
                <a:cs typeface="Times New Roman" panose="02020603050405020304" pitchFamily="18" charset="0"/>
              </a:rPr>
              <a:t>’ve developed my own custom algorithm by enhancing</a:t>
            </a:r>
            <a:r>
              <a:rPr lang="en-US" sz="1600" i="1" spc="15" dirty="0">
                <a:solidFill>
                  <a:srgbClr val="0070C0"/>
                </a:solidFill>
                <a:latin typeface="Times New Roman" panose="02020603050405020304" pitchFamily="18" charset="0"/>
                <a:cs typeface="Times New Roman" panose="02020603050405020304" pitchFamily="18" charset="0"/>
              </a:rPr>
              <a:t> </a:t>
            </a:r>
            <a:r>
              <a:rPr lang="en-US" sz="1600" i="1" spc="10" dirty="0">
                <a:solidFill>
                  <a:srgbClr val="0070C0"/>
                </a:solidFill>
                <a:latin typeface="Times New Roman" panose="02020603050405020304" pitchFamily="18" charset="0"/>
                <a:cs typeface="Times New Roman" panose="02020603050405020304" pitchFamily="18" charset="0"/>
              </a:rPr>
              <a:t>steganographic </a:t>
            </a:r>
            <a:r>
              <a:rPr lang="en-US" sz="1600" i="1" spc="5" dirty="0">
                <a:solidFill>
                  <a:srgbClr val="0070C0"/>
                </a:solidFill>
                <a:latin typeface="Times New Roman" panose="02020603050405020304" pitchFamily="18" charset="0"/>
                <a:cs typeface="Times New Roman" panose="02020603050405020304" pitchFamily="18" charset="0"/>
              </a:rPr>
              <a:t>algorithms</a:t>
            </a:r>
            <a:r>
              <a:rPr lang="en-US" sz="1600" i="1" spc="15"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to</a:t>
            </a:r>
            <a:r>
              <a:rPr lang="en-US" sz="1600" i="1" spc="10" dirty="0">
                <a:solidFill>
                  <a:srgbClr val="0070C0"/>
                </a:solidFill>
                <a:latin typeface="Times New Roman" panose="02020603050405020304" pitchFamily="18" charset="0"/>
                <a:cs typeface="Times New Roman" panose="02020603050405020304" pitchFamily="18" charset="0"/>
              </a:rPr>
              <a:t> ensure</a:t>
            </a:r>
            <a:r>
              <a:rPr lang="en-US" sz="1600" i="1" spc="15"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they</a:t>
            </a:r>
            <a:r>
              <a:rPr lang="en-US" sz="1600" i="1" spc="10" dirty="0">
                <a:solidFill>
                  <a:srgbClr val="0070C0"/>
                </a:solidFill>
                <a:latin typeface="Times New Roman" panose="02020603050405020304" pitchFamily="18" charset="0"/>
                <a:cs typeface="Times New Roman" panose="02020603050405020304" pitchFamily="18" charset="0"/>
              </a:rPr>
              <a:t> </a:t>
            </a:r>
            <a:r>
              <a:rPr lang="en-US" sz="1600" i="1" spc="15" dirty="0">
                <a:solidFill>
                  <a:srgbClr val="0070C0"/>
                </a:solidFill>
                <a:latin typeface="Times New Roman" panose="02020603050405020304" pitchFamily="18" charset="0"/>
                <a:cs typeface="Times New Roman" panose="02020603050405020304" pitchFamily="18" charset="0"/>
              </a:rPr>
              <a:t>meet modern</a:t>
            </a:r>
            <a:r>
              <a:rPr lang="en-US" sz="1600" i="1" spc="10" dirty="0">
                <a:solidFill>
                  <a:srgbClr val="0070C0"/>
                </a:solidFill>
                <a:latin typeface="Times New Roman" panose="02020603050405020304" pitchFamily="18" charset="0"/>
                <a:cs typeface="Times New Roman" panose="02020603050405020304" pitchFamily="18" charset="0"/>
              </a:rPr>
              <a:t> security </a:t>
            </a:r>
            <a:r>
              <a:rPr lang="en-US" sz="1600" i="1" spc="15" dirty="0">
                <a:solidFill>
                  <a:srgbClr val="0070C0"/>
                </a:solidFill>
                <a:latin typeface="Times New Roman" panose="02020603050405020304" pitchFamily="18" charset="0"/>
                <a:cs typeface="Times New Roman" panose="02020603050405020304" pitchFamily="18" charset="0"/>
              </a:rPr>
              <a:t> </a:t>
            </a:r>
            <a:r>
              <a:rPr lang="en-US" sz="1600" i="1" spc="10" dirty="0">
                <a:solidFill>
                  <a:srgbClr val="0070C0"/>
                </a:solidFill>
                <a:latin typeface="Times New Roman" panose="02020603050405020304" pitchFamily="18" charset="0"/>
                <a:cs typeface="Times New Roman" panose="02020603050405020304" pitchFamily="18" charset="0"/>
              </a:rPr>
              <a:t>standards</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while</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optimizing</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10" dirty="0">
                <a:solidFill>
                  <a:srgbClr val="0070C0"/>
                </a:solidFill>
                <a:latin typeface="Times New Roman" panose="02020603050405020304" pitchFamily="18" charset="0"/>
                <a:cs typeface="Times New Roman" panose="02020603050405020304" pitchFamily="18" charset="0"/>
              </a:rPr>
              <a:t>them</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for</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5" dirty="0">
                <a:solidFill>
                  <a:srgbClr val="0070C0"/>
                </a:solidFill>
                <a:latin typeface="Times New Roman" panose="02020603050405020304" pitchFamily="18" charset="0"/>
                <a:cs typeface="Times New Roman" panose="02020603050405020304" pitchFamily="18" charset="0"/>
              </a:rPr>
              <a:t>efficiency</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10" dirty="0">
                <a:solidFill>
                  <a:srgbClr val="0070C0"/>
                </a:solidFill>
                <a:latin typeface="Times New Roman" panose="02020603050405020304" pitchFamily="18" charset="0"/>
                <a:cs typeface="Times New Roman" panose="02020603050405020304" pitchFamily="18" charset="0"/>
              </a:rPr>
              <a:t>and</a:t>
            </a:r>
            <a:r>
              <a:rPr lang="en-US" sz="1600" i="1" spc="20" dirty="0">
                <a:solidFill>
                  <a:srgbClr val="0070C0"/>
                </a:solidFill>
                <a:latin typeface="Times New Roman" panose="02020603050405020304" pitchFamily="18" charset="0"/>
                <a:cs typeface="Times New Roman" panose="02020603050405020304" pitchFamily="18" charset="0"/>
              </a:rPr>
              <a:t> </a:t>
            </a:r>
            <a:r>
              <a:rPr lang="en-US" sz="1600" i="1" spc="10" dirty="0">
                <a:solidFill>
                  <a:srgbClr val="0070C0"/>
                </a:solidFill>
                <a:latin typeface="Times New Roman" panose="02020603050405020304" pitchFamily="18" charset="0"/>
                <a:cs typeface="Times New Roman" panose="02020603050405020304" pitchFamily="18" charset="0"/>
              </a:rPr>
              <a:t>robustness.</a:t>
            </a:r>
          </a:p>
          <a:p>
            <a:pPr lvl="1">
              <a:lnSpc>
                <a:spcPct val="150000"/>
              </a:lnSpc>
              <a:buClr>
                <a:srgbClr val="002060"/>
              </a:buClr>
              <a:buFont typeface="Wingdings" panose="05000000000000000000" pitchFamily="2" charset="2"/>
              <a:buChar char="Ø"/>
            </a:pPr>
            <a:r>
              <a:rPr lang="en-US" sz="1800" b="1" spc="10" dirty="0">
                <a:solidFill>
                  <a:srgbClr val="002060"/>
                </a:solidFill>
                <a:latin typeface="Times New Roman" panose="02020603050405020304" pitchFamily="18" charset="0"/>
                <a:cs typeface="Times New Roman" panose="02020603050405020304" pitchFamily="18" charset="0"/>
              </a:rPr>
              <a:t>User-friendly software:</a:t>
            </a:r>
          </a:p>
          <a:p>
            <a:pPr marL="0" indent="0">
              <a:lnSpc>
                <a:spcPct val="100000"/>
              </a:lnSpc>
              <a:buNone/>
            </a:pPr>
            <a:r>
              <a:rPr lang="en-IN" sz="1800" dirty="0">
                <a:latin typeface="Times New Roman" panose="02020603050405020304" pitchFamily="18" charset="0"/>
                <a:cs typeface="Times New Roman" panose="02020603050405020304" pitchFamily="18" charset="0"/>
              </a:rPr>
              <a:t>		</a:t>
            </a:r>
            <a:r>
              <a:rPr lang="en-IN" sz="1800" i="1" dirty="0">
                <a:solidFill>
                  <a:srgbClr val="0070C0"/>
                </a:solidFill>
                <a:latin typeface="Times New Roman" panose="02020603050405020304" pitchFamily="18" charset="0"/>
                <a:cs typeface="Times New Roman" panose="02020603050405020304" pitchFamily="18" charset="0"/>
              </a:rPr>
              <a:t>I’ve developed the program which implements as a user-friendly software to facilitate the process.</a:t>
            </a:r>
          </a:p>
          <a:p>
            <a:pPr lvl="1">
              <a:lnSpc>
                <a:spcPct val="150000"/>
              </a:lnSpc>
              <a:buClr>
                <a:srgbClr val="002060"/>
              </a:buCl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Different image formats:</a:t>
            </a:r>
          </a:p>
          <a:p>
            <a:pPr marL="0" indent="0">
              <a:lnSpc>
                <a:spcPct val="100000"/>
              </a:lnSpc>
              <a:buNone/>
            </a:pPr>
            <a:r>
              <a:rPr lang="en-IN" sz="1800" i="1" dirty="0">
                <a:solidFill>
                  <a:srgbClr val="0070C0"/>
                </a:solidFill>
                <a:latin typeface="Times New Roman" panose="02020603050405020304" pitchFamily="18" charset="0"/>
                <a:cs typeface="Times New Roman" panose="02020603050405020304" pitchFamily="18" charset="0"/>
              </a:rPr>
              <a:t>		I’ve developed the software so that it can take input images in different formats like JPG, JPEG, PNG, and tested the solution with various images formats and  sizes.</a:t>
            </a:r>
          </a:p>
          <a:p>
            <a:endParaRPr lang="en-US" sz="14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49844"/>
            <a:ext cx="11029616" cy="548604"/>
          </a:xfrm>
        </p:spPr>
        <p:txBody>
          <a:bodyPr anchor="ctr">
            <a:normAutofit/>
          </a:bodyPr>
          <a:lstStyle/>
          <a:p>
            <a:r>
              <a:rPr lang="en-GB" dirty="0"/>
              <a:t>MODELLING</a:t>
            </a:r>
            <a:endParaRPr lang="en-US" dirty="0"/>
          </a:p>
        </p:txBody>
      </p:sp>
      <p:sp>
        <p:nvSpPr>
          <p:cNvPr id="8" name="Content Placeholder 2">
            <a:extLst>
              <a:ext uri="{FF2B5EF4-FFF2-40B4-BE49-F238E27FC236}">
                <a16:creationId xmlns:a16="http://schemas.microsoft.com/office/drawing/2014/main" id="{A396680C-188A-6A21-45EA-456AC6424681}"/>
              </a:ext>
            </a:extLst>
          </p:cNvPr>
          <p:cNvSpPr>
            <a:spLocks noGrp="1"/>
          </p:cNvSpPr>
          <p:nvPr/>
        </p:nvSpPr>
        <p:spPr>
          <a:xfrm>
            <a:off x="581191" y="1536192"/>
            <a:ext cx="11123129" cy="478231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Clr>
                <a:srgbClr val="002060"/>
              </a:buClr>
              <a:buFont typeface="Wingdings" panose="05000000000000000000" pitchFamily="2" charset="2"/>
              <a:buChar char="Ø"/>
            </a:pPr>
            <a:r>
              <a:rPr lang="en-IN" sz="2900" b="1" dirty="0">
                <a:solidFill>
                  <a:srgbClr val="002060"/>
                </a:solidFill>
                <a:effectLst/>
                <a:latin typeface="Times New Roman" panose="02020603050405020304" pitchFamily="18" charset="0"/>
                <a:cs typeface="Times New Roman" panose="02020603050405020304" pitchFamily="18" charset="0"/>
              </a:rPr>
              <a:t>Techniques Used :</a:t>
            </a:r>
          </a:p>
          <a:p>
            <a:pPr lvl="1">
              <a:buClr>
                <a:srgbClr val="D604B8"/>
              </a:buClr>
              <a:buFont typeface="Symbol" panose="05050102010706020507" pitchFamily="18" charset="2"/>
              <a:buChar char=""/>
            </a:pPr>
            <a:r>
              <a:rPr lang="en-US" sz="2600" b="1" dirty="0">
                <a:solidFill>
                  <a:srgbClr val="D604B8"/>
                </a:solidFill>
                <a:effectLst/>
                <a:latin typeface="Times New Roman" panose="02020603050405020304" pitchFamily="18" charset="0"/>
                <a:cs typeface="Times New Roman" panose="02020603050405020304" pitchFamily="18" charset="0"/>
              </a:rPr>
              <a:t>Metadata Modification</a:t>
            </a:r>
            <a:r>
              <a:rPr lang="en-US" sz="2600" dirty="0">
                <a:solidFill>
                  <a:srgbClr val="D604B8"/>
                </a:solidFill>
                <a:effectLst/>
                <a:latin typeface="Times New Roman" panose="02020603050405020304" pitchFamily="18" charset="0"/>
                <a:cs typeface="Times New Roman" panose="02020603050405020304" pitchFamily="18" charset="0"/>
              </a:rPr>
              <a:t>: </a:t>
            </a:r>
          </a:p>
          <a:p>
            <a:pPr marL="0" indent="0" defTabSz="720000">
              <a:buNone/>
            </a:pPr>
            <a:r>
              <a:rPr lang="en-US" sz="1600" i="1" dirty="0">
                <a:solidFill>
                  <a:srgbClr val="0070C0"/>
                </a:solidFill>
                <a:effectLst/>
                <a:latin typeface="Times New Roman" panose="02020603050405020304" pitchFamily="18" charset="0"/>
                <a:cs typeface="Times New Roman" panose="02020603050405020304" pitchFamily="18" charset="0"/>
              </a:rPr>
              <a:t>	</a:t>
            </a:r>
            <a:r>
              <a:rPr lang="en-US" sz="2600" i="1" dirty="0">
                <a:solidFill>
                  <a:srgbClr val="0070C0"/>
                </a:solidFill>
                <a:effectLst/>
                <a:latin typeface="Times New Roman" panose="02020603050405020304" pitchFamily="18" charset="0"/>
                <a:cs typeface="Times New Roman" panose="02020603050405020304" pitchFamily="18" charset="0"/>
              </a:rPr>
              <a:t>Text is encoded into the EXIF metadata of an image file.</a:t>
            </a:r>
          </a:p>
          <a:p>
            <a:pPr lvl="1">
              <a:buClr>
                <a:srgbClr val="D604B8"/>
              </a:buClr>
              <a:buFont typeface="Symbol" panose="05050102010706020507" pitchFamily="18" charset="2"/>
              <a:buChar char=""/>
            </a:pPr>
            <a:r>
              <a:rPr lang="en-US" sz="2600" b="1" dirty="0">
                <a:solidFill>
                  <a:srgbClr val="D604B8"/>
                </a:solidFill>
                <a:effectLst/>
                <a:latin typeface="Times New Roman" panose="02020603050405020304" pitchFamily="18" charset="0"/>
                <a:cs typeface="Times New Roman" panose="02020603050405020304" pitchFamily="18" charset="0"/>
              </a:rPr>
              <a:t>File Duplication</a:t>
            </a:r>
            <a:r>
              <a:rPr lang="en-US" sz="2600" dirty="0">
                <a:solidFill>
                  <a:srgbClr val="D604B8"/>
                </a:solidFill>
                <a:effectLst/>
                <a:latin typeface="Times New Roman" panose="02020603050405020304" pitchFamily="18" charset="0"/>
                <a:cs typeface="Times New Roman" panose="02020603050405020304" pitchFamily="18" charset="0"/>
              </a:rPr>
              <a:t>:</a:t>
            </a:r>
          </a:p>
          <a:p>
            <a:pPr marL="0" indent="0" defTabSz="720000">
              <a:buNone/>
            </a:pPr>
            <a:r>
              <a:rPr lang="en-US" sz="2600" i="1" dirty="0">
                <a:solidFill>
                  <a:srgbClr val="0070C0"/>
                </a:solidFill>
                <a:effectLst/>
                <a:latin typeface="Times New Roman" panose="02020603050405020304" pitchFamily="18" charset="0"/>
                <a:cs typeface="Times New Roman" panose="02020603050405020304" pitchFamily="18" charset="0"/>
              </a:rPr>
              <a:t>	Creating a duplicate of the original image file to preserve the original while modifying the duplicate with encoded metadata.</a:t>
            </a:r>
          </a:p>
          <a:p>
            <a:pPr lvl="1">
              <a:buClr>
                <a:srgbClr val="D604B8"/>
              </a:buClr>
              <a:buFont typeface="Symbol" panose="05050102010706020507" pitchFamily="18" charset="2"/>
              <a:buChar char="·"/>
            </a:pPr>
            <a:r>
              <a:rPr lang="en-IN" sz="2600" b="1" dirty="0">
                <a:solidFill>
                  <a:srgbClr val="D604B8"/>
                </a:solidFill>
                <a:effectLst/>
                <a:latin typeface="Times New Roman" panose="02020603050405020304" pitchFamily="18" charset="0"/>
                <a:cs typeface="Times New Roman" panose="02020603050405020304" pitchFamily="18" charset="0"/>
              </a:rPr>
              <a:t>Image processing and analysis: </a:t>
            </a:r>
          </a:p>
          <a:p>
            <a:pPr marL="0" indent="0" defTabSz="720000">
              <a:buNone/>
            </a:pPr>
            <a:r>
              <a:rPr lang="en-US" sz="2600" i="1" dirty="0">
                <a:solidFill>
                  <a:srgbClr val="0070C0"/>
                </a:solidFill>
                <a:effectLst/>
                <a:latin typeface="Times New Roman" panose="02020603050405020304" pitchFamily="18" charset="0"/>
                <a:cs typeface="Times New Roman" panose="02020603050405020304" pitchFamily="18" charset="0"/>
              </a:rPr>
              <a:t>	</a:t>
            </a:r>
            <a:r>
              <a:rPr lang="en-IN" sz="2600" i="1" dirty="0">
                <a:solidFill>
                  <a:srgbClr val="0070C0"/>
                </a:solidFill>
                <a:effectLst/>
                <a:latin typeface="Times New Roman" panose="02020603050405020304" pitchFamily="18" charset="0"/>
                <a:cs typeface="Times New Roman" panose="02020603050405020304" pitchFamily="18" charset="0"/>
              </a:rPr>
              <a:t>Checking whether the image is existed and supported or not.</a:t>
            </a:r>
            <a:endParaRPr lang="en-IN" sz="2600" b="1" i="1" dirty="0">
              <a:solidFill>
                <a:srgbClr val="0070C0"/>
              </a:solidFill>
              <a:effectLst/>
              <a:latin typeface="Times New Roman" panose="02020603050405020304" pitchFamily="18" charset="0"/>
              <a:cs typeface="Times New Roman" panose="02020603050405020304" pitchFamily="18" charset="0"/>
            </a:endParaRPr>
          </a:p>
          <a:p>
            <a:pPr lvl="1">
              <a:buClr>
                <a:srgbClr val="D604B8"/>
              </a:buClr>
              <a:buFont typeface="Symbol" panose="05050102010706020507" pitchFamily="18" charset="2"/>
              <a:buChar char="·"/>
            </a:pPr>
            <a:r>
              <a:rPr lang="en-IN" sz="2600" b="1" dirty="0">
                <a:solidFill>
                  <a:srgbClr val="D604B8"/>
                </a:solidFill>
                <a:effectLst/>
                <a:latin typeface="Times New Roman" panose="02020603050405020304" pitchFamily="18" charset="0"/>
                <a:cs typeface="Times New Roman" panose="02020603050405020304" pitchFamily="18" charset="0"/>
              </a:rPr>
              <a:t>Text encoding and decoding algorithms: </a:t>
            </a:r>
          </a:p>
          <a:p>
            <a:pPr marL="0" indent="0" defTabSz="720000">
              <a:buNone/>
            </a:pPr>
            <a:r>
              <a:rPr lang="en-IN" sz="2600" i="1" dirty="0">
                <a:solidFill>
                  <a:srgbClr val="0070C0"/>
                </a:solidFill>
                <a:effectLst/>
                <a:latin typeface="Times New Roman" panose="02020603050405020304" pitchFamily="18" charset="0"/>
                <a:cs typeface="Times New Roman" panose="02020603050405020304" pitchFamily="18" charset="0"/>
              </a:rPr>
              <a:t>	UTF-8 Encoding is used for encoding process and UTF-8 Decoding is used for decoding process.</a:t>
            </a:r>
            <a:endParaRPr lang="en-IN" sz="2600" b="1" i="1" dirty="0">
              <a:solidFill>
                <a:srgbClr val="0070C0"/>
              </a:solidFill>
              <a:effectLst/>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IN" sz="2900" b="1" dirty="0">
                <a:solidFill>
                  <a:srgbClr val="002060"/>
                </a:solidFill>
                <a:effectLst/>
                <a:latin typeface="Times New Roman" panose="02020603050405020304" pitchFamily="18" charset="0"/>
                <a:cs typeface="Times New Roman" panose="02020603050405020304" pitchFamily="18" charset="0"/>
              </a:rPr>
              <a:t>Tools and software:</a:t>
            </a:r>
          </a:p>
          <a:p>
            <a:pPr>
              <a:buFont typeface="Wingdings" panose="05000000000000000000" pitchFamily="2" charset="2"/>
              <a:buChar char="ü"/>
            </a:pPr>
            <a:r>
              <a:rPr lang="en-IN" sz="2600" i="1" dirty="0">
                <a:solidFill>
                  <a:srgbClr val="0070C0"/>
                </a:solidFill>
                <a:effectLst/>
                <a:latin typeface="Times New Roman" panose="02020603050405020304" pitchFamily="18" charset="0"/>
                <a:cs typeface="Times New Roman" panose="02020603050405020304" pitchFamily="18" charset="0"/>
              </a:rPr>
              <a:t>Programming language (python)</a:t>
            </a:r>
          </a:p>
          <a:p>
            <a:pPr>
              <a:buFont typeface="Wingdings" panose="05000000000000000000" pitchFamily="2" charset="2"/>
              <a:buChar char="ü"/>
            </a:pPr>
            <a:r>
              <a:rPr lang="en-IN" sz="2600" i="1" dirty="0">
                <a:solidFill>
                  <a:srgbClr val="0070C0"/>
                </a:solidFill>
                <a:effectLst/>
                <a:latin typeface="Times New Roman" panose="02020603050405020304" pitchFamily="18" charset="0"/>
                <a:cs typeface="Times New Roman" panose="02020603050405020304" pitchFamily="18" charset="0"/>
              </a:rPr>
              <a:t>Image processing library (piexif), os library</a:t>
            </a:r>
          </a:p>
          <a:p>
            <a:pPr>
              <a:buFont typeface="Wingdings" panose="05000000000000000000" pitchFamily="2" charset="2"/>
              <a:buChar char="ü"/>
            </a:pPr>
            <a:r>
              <a:rPr lang="en-IN" sz="2600" i="1" dirty="0">
                <a:solidFill>
                  <a:srgbClr val="0070C0"/>
                </a:solidFill>
                <a:effectLst/>
                <a:latin typeface="Times New Roman" panose="02020603050405020304" pitchFamily="18" charset="0"/>
                <a:cs typeface="Times New Roman" panose="02020603050405020304" pitchFamily="18" charset="0"/>
              </a:rPr>
              <a:t>Jupyter Notebook from anaconda distribution</a:t>
            </a:r>
          </a:p>
          <a:p>
            <a:pPr marL="0" indent="0">
              <a:buNone/>
            </a:pPr>
            <a:endParaRPr lang="en-IN" dirty="0">
              <a:effectLst/>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47483"/>
            <a:ext cx="11029616" cy="548640"/>
          </a:xfrm>
        </p:spPr>
        <p:txBody>
          <a:bodyPr anchor="ctr"/>
          <a:lstStyle/>
          <a:p>
            <a:r>
              <a:rPr lang="en-GB" dirty="0"/>
              <a:t>Results</a:t>
            </a:r>
            <a:endParaRPr lang="en-US" dirty="0"/>
          </a:p>
        </p:txBody>
      </p:sp>
      <p:sp>
        <p:nvSpPr>
          <p:cNvPr id="4" name="Google Shape;138;p25">
            <a:extLst>
              <a:ext uri="{FF2B5EF4-FFF2-40B4-BE49-F238E27FC236}">
                <a16:creationId xmlns:a16="http://schemas.microsoft.com/office/drawing/2014/main" id="{FF9E6E79-2408-9763-EAB6-9D7666FC6FF9}"/>
              </a:ext>
            </a:extLst>
          </p:cNvPr>
          <p:cNvSpPr txBox="1">
            <a:spLocks noGrp="1"/>
          </p:cNvSpPr>
          <p:nvPr/>
        </p:nvSpPr>
        <p:spPr>
          <a:xfrm>
            <a:off x="2158835" y="1300732"/>
            <a:ext cx="2095002" cy="324600"/>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700"/>
              <a:buFont typeface="Arial"/>
              <a:buNone/>
              <a:defRPr sz="2750" b="1" i="0" u="none" strike="noStrike" cap="none">
                <a:solidFill>
                  <a:srgbClr val="404040"/>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pPr marL="12700" lvl="0" indent="0" algn="l" rtl="0">
              <a:lnSpc>
                <a:spcPct val="100000"/>
              </a:lnSpc>
              <a:spcBef>
                <a:spcPts val="0"/>
              </a:spcBef>
              <a:spcAft>
                <a:spcPts val="0"/>
              </a:spcAft>
              <a:buNone/>
            </a:pPr>
            <a:r>
              <a:rPr lang="en-US" sz="2000" dirty="0">
                <a:solidFill>
                  <a:srgbClr val="002060"/>
                </a:solidFill>
                <a:latin typeface="Times New Roman"/>
                <a:ea typeface="Times New Roman"/>
                <a:cs typeface="Times New Roman"/>
                <a:sym typeface="Times New Roman"/>
              </a:rPr>
              <a:t>Original Image</a:t>
            </a:r>
            <a:endParaRPr sz="2000" dirty="0">
              <a:solidFill>
                <a:srgbClr val="002060"/>
              </a:solidFill>
              <a:latin typeface="Times New Roman"/>
              <a:ea typeface="Times New Roman"/>
              <a:cs typeface="Times New Roman"/>
              <a:sym typeface="Times New Roman"/>
            </a:endParaRPr>
          </a:p>
        </p:txBody>
      </p:sp>
      <p:sp>
        <p:nvSpPr>
          <p:cNvPr id="5" name="Google Shape;139;p25">
            <a:extLst>
              <a:ext uri="{FF2B5EF4-FFF2-40B4-BE49-F238E27FC236}">
                <a16:creationId xmlns:a16="http://schemas.microsoft.com/office/drawing/2014/main" id="{57164784-E8D2-C61E-C6DF-F7359E48CA76}"/>
              </a:ext>
            </a:extLst>
          </p:cNvPr>
          <p:cNvSpPr txBox="1"/>
          <p:nvPr/>
        </p:nvSpPr>
        <p:spPr>
          <a:xfrm>
            <a:off x="7484708" y="1304644"/>
            <a:ext cx="1958125" cy="320601"/>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ts val="0"/>
              </a:spcBef>
              <a:spcAft>
                <a:spcPts val="0"/>
              </a:spcAft>
              <a:buNone/>
            </a:pPr>
            <a:r>
              <a:rPr lang="en-US" sz="2000" b="1" dirty="0">
                <a:solidFill>
                  <a:srgbClr val="002060"/>
                </a:solidFill>
                <a:latin typeface="Times New Roman"/>
                <a:ea typeface="Times New Roman"/>
                <a:cs typeface="Times New Roman"/>
                <a:sym typeface="Times New Roman"/>
              </a:rPr>
              <a:t>Encrypted Image</a:t>
            </a:r>
            <a:endParaRPr sz="2000" b="1" dirty="0">
              <a:solidFill>
                <a:srgbClr val="002060"/>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EB9FDD5D-12DC-1BCB-29CA-2972AD574D7A}"/>
              </a:ext>
            </a:extLst>
          </p:cNvPr>
          <p:cNvPicPr>
            <a:picLocks noChangeAspect="1"/>
          </p:cNvPicPr>
          <p:nvPr/>
        </p:nvPicPr>
        <p:blipFill>
          <a:blip r:embed="rId2"/>
          <a:stretch>
            <a:fillRect/>
          </a:stretch>
        </p:blipFill>
        <p:spPr>
          <a:xfrm>
            <a:off x="1312334" y="1811351"/>
            <a:ext cx="3577590" cy="2748915"/>
          </a:xfrm>
          <a:prstGeom prst="rect">
            <a:avLst/>
          </a:prstGeom>
        </p:spPr>
      </p:pic>
      <p:pic>
        <p:nvPicPr>
          <p:cNvPr id="13" name="Picture 12">
            <a:extLst>
              <a:ext uri="{FF2B5EF4-FFF2-40B4-BE49-F238E27FC236}">
                <a16:creationId xmlns:a16="http://schemas.microsoft.com/office/drawing/2014/main" id="{B023F728-B7CF-18EF-732F-86D0F043E427}"/>
              </a:ext>
            </a:extLst>
          </p:cNvPr>
          <p:cNvPicPr>
            <a:picLocks noChangeAspect="1"/>
          </p:cNvPicPr>
          <p:nvPr/>
        </p:nvPicPr>
        <p:blipFill>
          <a:blip r:embed="rId3"/>
          <a:stretch>
            <a:fillRect/>
          </a:stretch>
        </p:blipFill>
        <p:spPr>
          <a:xfrm>
            <a:off x="6723613" y="1811351"/>
            <a:ext cx="3577590" cy="2748915"/>
          </a:xfrm>
          <a:prstGeom prst="rect">
            <a:avLst/>
          </a:prstGeom>
        </p:spPr>
      </p:pic>
      <p:sp>
        <p:nvSpPr>
          <p:cNvPr id="14" name="Google Shape;141;p25">
            <a:extLst>
              <a:ext uri="{FF2B5EF4-FFF2-40B4-BE49-F238E27FC236}">
                <a16:creationId xmlns:a16="http://schemas.microsoft.com/office/drawing/2014/main" id="{886AAB1F-23BD-35AF-CCB6-1F70A0C560A7}"/>
              </a:ext>
            </a:extLst>
          </p:cNvPr>
          <p:cNvSpPr txBox="1"/>
          <p:nvPr/>
        </p:nvSpPr>
        <p:spPr>
          <a:xfrm>
            <a:off x="1312334" y="4911189"/>
            <a:ext cx="3577590" cy="12002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rtl="0">
              <a:spcBef>
                <a:spcPts val="0"/>
              </a:spcBef>
              <a:spcAft>
                <a:spcPts val="0"/>
              </a:spcAft>
              <a:buClr>
                <a:srgbClr val="0070C0"/>
              </a:buClr>
              <a:buSzPts val="1800"/>
              <a:buFont typeface="Symbol" panose="05050102010706020507" pitchFamily="18" charset="2"/>
              <a:buChar char="·"/>
            </a:pPr>
            <a:r>
              <a:rPr lang="en-US" sz="1800" dirty="0">
                <a:solidFill>
                  <a:srgbClr val="0070C0"/>
                </a:solidFill>
                <a:latin typeface="Times New Roman"/>
                <a:ea typeface="Times New Roman"/>
                <a:cs typeface="Times New Roman"/>
                <a:sym typeface="Times New Roman"/>
              </a:rPr>
              <a:t>Above image is normal image.</a:t>
            </a:r>
            <a:endParaRPr dirty="0">
              <a:solidFill>
                <a:srgbClr val="0070C0"/>
              </a:solidFill>
              <a:latin typeface="Times New Roman"/>
              <a:ea typeface="Times New Roman"/>
              <a:cs typeface="Times New Roman"/>
              <a:sym typeface="Times New Roman"/>
            </a:endParaRPr>
          </a:p>
          <a:p>
            <a:pPr marL="285750" marR="0" lvl="0" indent="-285750" algn="l" rtl="0">
              <a:spcBef>
                <a:spcPts val="0"/>
              </a:spcBef>
              <a:spcAft>
                <a:spcPts val="0"/>
              </a:spcAft>
              <a:buClr>
                <a:srgbClr val="0070C0"/>
              </a:buClr>
              <a:buSzPts val="1800"/>
              <a:buFont typeface="Symbol" panose="05050102010706020507" pitchFamily="18" charset="2"/>
              <a:buChar char="·"/>
            </a:pPr>
            <a:r>
              <a:rPr lang="en-US" sz="1800" dirty="0">
                <a:solidFill>
                  <a:srgbClr val="0070C0"/>
                </a:solidFill>
                <a:latin typeface="Times New Roman"/>
                <a:ea typeface="Times New Roman"/>
                <a:cs typeface="Times New Roman"/>
                <a:sym typeface="Times New Roman"/>
              </a:rPr>
              <a:t>We can choose the image on which we want to do the encryption.</a:t>
            </a:r>
            <a:endParaRPr dirty="0">
              <a:solidFill>
                <a:srgbClr val="0070C0"/>
              </a:solidFill>
              <a:latin typeface="Times New Roman"/>
              <a:ea typeface="Times New Roman"/>
              <a:cs typeface="Times New Roman"/>
              <a:sym typeface="Times New Roman"/>
            </a:endParaRPr>
          </a:p>
        </p:txBody>
      </p:sp>
      <p:sp>
        <p:nvSpPr>
          <p:cNvPr id="15" name="Google Shape;142;p25">
            <a:extLst>
              <a:ext uri="{FF2B5EF4-FFF2-40B4-BE49-F238E27FC236}">
                <a16:creationId xmlns:a16="http://schemas.microsoft.com/office/drawing/2014/main" id="{35886CAE-E604-BDBE-9C22-7E496EABC03E}"/>
              </a:ext>
            </a:extLst>
          </p:cNvPr>
          <p:cNvSpPr txBox="1"/>
          <p:nvPr/>
        </p:nvSpPr>
        <p:spPr>
          <a:xfrm>
            <a:off x="6723613" y="4911189"/>
            <a:ext cx="3577590" cy="12002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rtl="0">
              <a:spcBef>
                <a:spcPts val="0"/>
              </a:spcBef>
              <a:spcAft>
                <a:spcPts val="0"/>
              </a:spcAft>
              <a:buClr>
                <a:srgbClr val="0070C0"/>
              </a:buClr>
              <a:buSzPts val="1800"/>
              <a:buFont typeface="Symbol" panose="05050102010706020507" pitchFamily="18" charset="2"/>
              <a:buChar char="·"/>
            </a:pPr>
            <a:r>
              <a:rPr lang="en-US" sz="1800" dirty="0">
                <a:solidFill>
                  <a:srgbClr val="0070C0"/>
                </a:solidFill>
                <a:latin typeface="Times New Roman"/>
                <a:ea typeface="Times New Roman"/>
                <a:cs typeface="Times New Roman"/>
                <a:sym typeface="Times New Roman"/>
              </a:rPr>
              <a:t>Above image is encrypted image.</a:t>
            </a:r>
          </a:p>
          <a:p>
            <a:pPr marL="285750" marR="0" lvl="0" indent="-285750" algn="l" rtl="0">
              <a:spcBef>
                <a:spcPts val="0"/>
              </a:spcBef>
              <a:spcAft>
                <a:spcPts val="0"/>
              </a:spcAft>
              <a:buClr>
                <a:srgbClr val="0070C0"/>
              </a:buClr>
              <a:buSzPts val="1800"/>
              <a:buFont typeface="Symbol" panose="05050102010706020507" pitchFamily="18" charset="2"/>
              <a:buChar char="·"/>
            </a:pPr>
            <a:r>
              <a:rPr lang="en-US" sz="1800" dirty="0">
                <a:solidFill>
                  <a:srgbClr val="0070C0"/>
                </a:solidFill>
                <a:latin typeface="Times New Roman"/>
                <a:ea typeface="Times New Roman"/>
                <a:cs typeface="Times New Roman"/>
                <a:sym typeface="Times New Roman"/>
              </a:rPr>
              <a:t>We can see there is no difference in both the normal and encrypted images</a:t>
            </a:r>
            <a:endParaRPr dirty="0">
              <a:solidFill>
                <a:srgbClr val="0070C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543</TotalTime>
  <Words>685</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MT</vt:lpstr>
      <vt:lpstr>Arial Narrow</vt:lpstr>
      <vt:lpstr>Calibri</vt:lpstr>
      <vt:lpstr>Franklin Gothic Book</vt:lpstr>
      <vt:lpstr>Franklin Gothic Demi</vt:lpstr>
      <vt:lpstr>Symbol</vt:lpstr>
      <vt:lpstr>Times New Roman</vt:lpstr>
      <vt:lpstr>Wingdings</vt:lpstr>
      <vt:lpstr>Wingdings 2</vt:lpstr>
      <vt:lpstr>DividendVTI</vt:lpstr>
      <vt:lpstr>Student Details</vt:lpstr>
      <vt:lpstr>PROJECT TITLE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Karthik</cp:lastModifiedBy>
  <cp:revision>9</cp:revision>
  <dcterms:created xsi:type="dcterms:W3CDTF">2021-05-26T16:50:10Z</dcterms:created>
  <dcterms:modified xsi:type="dcterms:W3CDTF">2024-07-14T14:55:12Z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