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21" r:id="rId3"/>
    <p:sldId id="308" r:id="rId5"/>
    <p:sldId id="257" r:id="rId6"/>
    <p:sldId id="258" r:id="rId7"/>
    <p:sldId id="261" r:id="rId8"/>
    <p:sldId id="313" r:id="rId9"/>
    <p:sldId id="324" r:id="rId10"/>
    <p:sldId id="317" r:id="rId11"/>
    <p:sldId id="328" r:id="rId12"/>
    <p:sldId id="323" r:id="rId13"/>
    <p:sldId id="326" r:id="rId14"/>
    <p:sldId id="327" r:id="rId15"/>
    <p:sldId id="319" r:id="rId16"/>
    <p:sldId id="325" r:id="rId17"/>
    <p:sldId id="318" r:id="rId18"/>
    <p:sldId id="333" r:id="rId19"/>
    <p:sldId id="334" r:id="rId20"/>
    <p:sldId id="335" r:id="rId21"/>
    <p:sldId id="320" r:id="rId22"/>
    <p:sldId id="332" r:id="rId23"/>
    <p:sldId id="336" r:id="rId24"/>
    <p:sldId id="33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5256" autoAdjust="0"/>
  </p:normalViewPr>
  <p:slideViewPr>
    <p:cSldViewPr snapToGrid="0">
      <p:cViewPr varScale="1">
        <p:scale>
          <a:sx n="86" d="100"/>
          <a:sy n="86" d="100"/>
        </p:scale>
        <p:origin x="1334" y="48"/>
      </p:cViewPr>
      <p:guideLst>
        <p:guide orient="horz" pos="2160"/>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.Melanoma is the fastest </a:t>
            </a:r>
            <a:endParaRPr lang="en-US"/>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doi.org/10.1109/ISADS"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3" name="TextBox 2"/>
          <p:cNvSpPr txBox="1"/>
          <p:nvPr/>
        </p:nvSpPr>
        <p:spPr>
          <a:xfrm>
            <a:off x="464820" y="2176145"/>
            <a:ext cx="8168005" cy="1476375"/>
          </a:xfrm>
          <a:prstGeom prst="rect">
            <a:avLst/>
          </a:prstGeom>
          <a:noFill/>
        </p:spPr>
        <p:txBody>
          <a:bodyPr wrap="square" rtlCol="0">
            <a:spAutoFit/>
          </a:bodyPr>
          <a:lstStyle/>
          <a:p>
            <a:pPr marL="0" marR="0" lvl="0" indent="0" algn="ctr" rtl="0">
              <a:spcBef>
                <a:spcPts val="0"/>
              </a:spcBef>
              <a:spcAft>
                <a:spcPts val="0"/>
              </a:spcAft>
              <a:buNone/>
            </a:pPr>
            <a:r>
              <a:rPr lang="en-US" sz="3600" i="0" u="none" strike="noStrike" cap="none"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Vision Based Vehicle Detection in Traffic </a:t>
            </a:r>
            <a:endParaRPr lang="en-US" sz="3600" i="0" u="none" strike="noStrike" cap="none"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3600" i="0" u="none" strike="noStrike" cap="none"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Surveillance System </a:t>
            </a:r>
            <a:endParaRPr lang="en-US" sz="3600" i="0" u="none" strike="noStrike" cap="none" dirty="0">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TextBox 3"/>
          <p:cNvSpPr txBox="1"/>
          <p:nvPr/>
        </p:nvSpPr>
        <p:spPr>
          <a:xfrm>
            <a:off x="2345136" y="3531635"/>
            <a:ext cx="4246536" cy="922020"/>
          </a:xfrm>
          <a:prstGeom prst="rect">
            <a:avLst/>
          </a:prstGeom>
          <a:noFill/>
        </p:spPr>
        <p:txBody>
          <a:bodyPr wrap="square" rtlCol="0">
            <a:spAutoFit/>
          </a:bodyPr>
          <a:lstStyle/>
          <a:p>
            <a:pPr marL="0" marR="0" lvl="0" indent="0" algn="ctr" rtl="0">
              <a:spcBef>
                <a:spcPts val="0"/>
              </a:spcBef>
              <a:spcAft>
                <a:spcPts val="0"/>
              </a:spcAft>
              <a:buNone/>
            </a:pPr>
            <a:r>
              <a:rPr lang="en-US" sz="18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Under</a:t>
            </a:r>
            <a:endParaRPr lang="en-US" sz="1800" b="0"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r>
              <a:rPr lang="en-IN" dirty="0"/>
              <a:t>	</a:t>
            </a:r>
            <a:r>
              <a:rPr lang="en-IN" b="1" dirty="0"/>
              <a:t>Professor:Shivanjali Khare</a:t>
            </a:r>
            <a:endParaRPr lang="en-IN" b="1" dirty="0"/>
          </a:p>
          <a:p>
            <a:r>
              <a:rPr lang="en-IN" b="1" dirty="0"/>
              <a:t>	</a:t>
            </a:r>
            <a:endParaRPr lang="en-IN" b="1" dirty="0"/>
          </a:p>
        </p:txBody>
      </p:sp>
      <p:sp>
        <p:nvSpPr>
          <p:cNvPr id="6" name="TextBox 5"/>
          <p:cNvSpPr txBox="1"/>
          <p:nvPr/>
        </p:nvSpPr>
        <p:spPr>
          <a:xfrm>
            <a:off x="3732530" y="4936490"/>
            <a:ext cx="5332730" cy="1445260"/>
          </a:xfrm>
          <a:prstGeom prst="rect">
            <a:avLst/>
          </a:prstGeom>
          <a:noFill/>
        </p:spPr>
        <p:txBody>
          <a:bodyPr wrap="square" rtlCol="0">
            <a:spAutoFit/>
          </a:bodyPr>
          <a:lstStyle/>
          <a:p>
            <a:pPr marL="0" marR="0" lvl="0" indent="0" algn="l" rtl="0">
              <a:spcBef>
                <a:spcPts val="0"/>
              </a:spcBef>
              <a:spcAft>
                <a:spcPts val="0"/>
              </a:spcAft>
              <a:buNone/>
            </a:pPr>
            <a:r>
              <a:rPr lang="en-US" sz="2000"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2000"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2000" b="1" u="sng"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Submitted By:</a:t>
            </a:r>
            <a:endParaRPr lang="en-US" sz="2000" b="1"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altLang="en-US" sz="1600"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Sai Pavan kumar Kasaragadda-00763754</a:t>
            </a:r>
            <a:endParaRPr lang="en-IN" altLang="en-US" sz="2000" b="1"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altLang="en-US"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1600"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Akhil babu Nalluri   -00764107</a:t>
            </a:r>
            <a:endParaRPr lang="en-IN" altLang="en-US" sz="1600" b="1"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altLang="en-US" sz="1600" b="1"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a:t>
            </a:r>
            <a:endParaRPr lang="en-US" b="1"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endParaRPr lang="en-IN" b="1" dirty="0"/>
          </a:p>
        </p:txBody>
      </p:sp>
      <p:pic>
        <p:nvPicPr>
          <p:cNvPr id="5" name="Picture 7"/>
          <p:cNvPicPr>
            <a:picLocks noChangeAspect="1"/>
          </p:cNvPicPr>
          <p:nvPr/>
        </p:nvPicPr>
        <p:blipFill>
          <a:blip r:embed="rId1"/>
          <a:stretch>
            <a:fillRect/>
          </a:stretch>
        </p:blipFill>
        <p:spPr>
          <a:xfrm>
            <a:off x="3802380" y="344170"/>
            <a:ext cx="1842135" cy="1831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Image Processing</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9596" y="1491449"/>
            <a:ext cx="8504808" cy="556594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spc="-5" dirty="0">
                <a:latin typeface="Times New Roman" panose="02020603050405020304"/>
                <a:cs typeface="Times New Roman" panose="02020603050405020304"/>
              </a:rPr>
              <a:t>Analog </a:t>
            </a:r>
            <a:r>
              <a:rPr lang="en-US" sz="2400" dirty="0">
                <a:latin typeface="Times New Roman" panose="02020603050405020304"/>
                <a:cs typeface="Times New Roman" panose="02020603050405020304"/>
              </a:rPr>
              <a:t>or visual </a:t>
            </a:r>
            <a:r>
              <a:rPr lang="en-US" sz="2400" spc="-5" dirty="0">
                <a:latin typeface="Times New Roman" panose="02020603050405020304"/>
                <a:cs typeface="Times New Roman" panose="02020603050405020304"/>
              </a:rPr>
              <a:t>techniques </a:t>
            </a:r>
            <a:r>
              <a:rPr lang="en-US" sz="2400" dirty="0">
                <a:latin typeface="Times New Roman" panose="02020603050405020304"/>
                <a:cs typeface="Times New Roman" panose="02020603050405020304"/>
              </a:rPr>
              <a:t>of image processing can</a:t>
            </a:r>
            <a:r>
              <a:rPr lang="en-US" sz="2400" spc="-5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be  used for the hard </a:t>
            </a:r>
            <a:r>
              <a:rPr lang="en-US" sz="2400" spc="-5" dirty="0">
                <a:latin typeface="Times New Roman" panose="02020603050405020304"/>
                <a:cs typeface="Times New Roman" panose="02020603050405020304"/>
              </a:rPr>
              <a:t>copies </a:t>
            </a:r>
            <a:r>
              <a:rPr lang="en-US" sz="2400" dirty="0">
                <a:latin typeface="Times New Roman" panose="02020603050405020304"/>
                <a:cs typeface="Times New Roman" panose="02020603050405020304"/>
              </a:rPr>
              <a:t>like </a:t>
            </a:r>
            <a:r>
              <a:rPr lang="en-US" sz="2400" spc="-5" dirty="0">
                <a:latin typeface="Times New Roman" panose="02020603050405020304"/>
                <a:cs typeface="Times New Roman" panose="02020603050405020304"/>
              </a:rPr>
              <a:t>printouts </a:t>
            </a:r>
            <a:r>
              <a:rPr lang="en-US" sz="2400" dirty="0">
                <a:latin typeface="Times New Roman" panose="02020603050405020304"/>
                <a:cs typeface="Times New Roman" panose="02020603050405020304"/>
              </a:rPr>
              <a:t>and</a:t>
            </a:r>
            <a:r>
              <a:rPr lang="en-US" sz="2400" spc="-2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photographs.</a:t>
            </a:r>
            <a:endParaRPr lang="en-US" sz="2400"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endParaRPr lang="en-US" sz="2400"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A </a:t>
            </a:r>
            <a:r>
              <a:rPr lang="en-US" sz="2400" i="0" dirty="0">
                <a:solidFill>
                  <a:srgbClr val="202124"/>
                </a:solidFill>
                <a:effectLst/>
                <a:latin typeface="Times New Roman" panose="02020603050405020304" pitchFamily="18" charset="0"/>
                <a:cs typeface="Times New Roman" panose="02020603050405020304" pitchFamily="18" charset="0"/>
              </a:rPr>
              <a:t>digital image </a:t>
            </a:r>
            <a:r>
              <a:rPr lang="en-US" sz="2400" b="0" i="0" dirty="0">
                <a:solidFill>
                  <a:srgbClr val="202124"/>
                </a:solidFill>
                <a:effectLst/>
                <a:latin typeface="Times New Roman" panose="02020603050405020304" pitchFamily="18" charset="0"/>
                <a:cs typeface="Times New Roman" panose="02020603050405020304" pitchFamily="18" charset="0"/>
              </a:rPr>
              <a:t>is a </a:t>
            </a:r>
            <a:r>
              <a:rPr lang="en-US" sz="2400" i="0" dirty="0">
                <a:solidFill>
                  <a:srgbClr val="202124"/>
                </a:solidFill>
                <a:effectLst/>
                <a:latin typeface="Times New Roman" panose="02020603050405020304" pitchFamily="18" charset="0"/>
                <a:cs typeface="Times New Roman" panose="02020603050405020304" pitchFamily="18" charset="0"/>
              </a:rPr>
              <a:t>picture</a:t>
            </a:r>
            <a:r>
              <a:rPr lang="en-US" sz="2400" b="0" i="0" dirty="0">
                <a:solidFill>
                  <a:srgbClr val="202124"/>
                </a:solidFill>
                <a:effectLst/>
                <a:latin typeface="Times New Roman" panose="02020603050405020304" pitchFamily="18" charset="0"/>
                <a:cs typeface="Times New Roman" panose="02020603050405020304" pitchFamily="18" charset="0"/>
              </a:rPr>
              <a:t> that is stored on a computer. It has been </a:t>
            </a:r>
            <a:r>
              <a:rPr lang="en-US" sz="2400" b="0" i="0" dirty="0" err="1">
                <a:solidFill>
                  <a:srgbClr val="202124"/>
                </a:solidFill>
                <a:effectLst/>
                <a:latin typeface="Times New Roman" panose="02020603050405020304" pitchFamily="18" charset="0"/>
                <a:cs typeface="Times New Roman" panose="02020603050405020304" pitchFamily="18" charset="0"/>
              </a:rPr>
              <a:t>digitilised</a:t>
            </a:r>
            <a:r>
              <a:rPr lang="en-US" sz="2400" b="0" i="0" dirty="0">
                <a:solidFill>
                  <a:srgbClr val="202124"/>
                </a:solidFill>
                <a:effectLst/>
                <a:latin typeface="Times New Roman" panose="02020603050405020304" pitchFamily="18" charset="0"/>
                <a:cs typeface="Times New Roman" panose="02020603050405020304" pitchFamily="18" charset="0"/>
              </a:rPr>
              <a:t>, which </a:t>
            </a:r>
            <a:r>
              <a:rPr lang="en-US" sz="2400" i="0" dirty="0">
                <a:solidFill>
                  <a:srgbClr val="202124"/>
                </a:solidFill>
                <a:effectLst/>
                <a:latin typeface="Times New Roman" panose="02020603050405020304" pitchFamily="18" charset="0"/>
                <a:cs typeface="Times New Roman" panose="02020603050405020304" pitchFamily="18" charset="0"/>
              </a:rPr>
              <a:t>means</a:t>
            </a:r>
            <a:r>
              <a:rPr lang="en-US" sz="2400" b="0" i="0" dirty="0">
                <a:solidFill>
                  <a:srgbClr val="202124"/>
                </a:solidFill>
                <a:effectLst/>
                <a:latin typeface="Times New Roman" panose="02020603050405020304" pitchFamily="18" charset="0"/>
                <a:cs typeface="Times New Roman" panose="02020603050405020304" pitchFamily="18" charset="0"/>
              </a:rPr>
              <a:t> it has been changed into a</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a:lnSpc>
                <a:spcPct val="150000"/>
              </a:lnSpc>
            </a:pPr>
            <a:r>
              <a:rPr lang="en-US" sz="2400" dirty="0">
                <a:solidFill>
                  <a:srgbClr val="202124"/>
                </a:solidFill>
                <a:latin typeface="Times New Roman" panose="02020603050405020304" pitchFamily="18" charset="0"/>
                <a:cs typeface="Times New Roman" panose="02020603050405020304" pitchFamily="18" charset="0"/>
              </a:rPr>
              <a:t>     </a:t>
            </a:r>
            <a:r>
              <a:rPr lang="en-US" sz="2400" b="0" i="0" dirty="0">
                <a:solidFill>
                  <a:srgbClr val="202124"/>
                </a:solidFill>
                <a:effectLst/>
                <a:latin typeface="Times New Roman" panose="02020603050405020304" pitchFamily="18" charset="0"/>
                <a:cs typeface="Times New Roman" panose="02020603050405020304" pitchFamily="18" charset="0"/>
              </a:rPr>
              <a:t>sequence of numbers that computers can </a:t>
            </a:r>
            <a:r>
              <a:rPr lang="en-US" sz="2400" i="0" dirty="0">
                <a:solidFill>
                  <a:srgbClr val="202124"/>
                </a:solidFill>
                <a:effectLst/>
                <a:latin typeface="Times New Roman" panose="02020603050405020304" pitchFamily="18" charset="0"/>
                <a:cs typeface="Times New Roman" panose="02020603050405020304" pitchFamily="18" charset="0"/>
              </a:rPr>
              <a:t>understand</a:t>
            </a:r>
            <a:endParaRPr lang="en-US" sz="2400" spc="-5" dirty="0">
              <a:latin typeface="Times New Roman" panose="02020603050405020304" pitchFamily="18" charset="0"/>
              <a:cs typeface="Times New Roman" panose="02020603050405020304" pitchFamily="18" charset="0"/>
            </a:endParaRPr>
          </a:p>
          <a:p>
            <a:pPr>
              <a:lnSpc>
                <a:spcPct val="150000"/>
              </a:lnSpc>
            </a:pPr>
            <a:endParaRPr lang="en-US" sz="2400" spc="-5"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r>
              <a:rPr lang="en-US" sz="2400" spc="-5" dirty="0">
                <a:latin typeface="Times New Roman" panose="02020603050405020304"/>
                <a:cs typeface="Times New Roman" panose="02020603050405020304"/>
              </a:rPr>
              <a:t>Digital Processing </a:t>
            </a:r>
            <a:r>
              <a:rPr lang="en-US" sz="2400" dirty="0">
                <a:latin typeface="Times New Roman" panose="02020603050405020304"/>
                <a:cs typeface="Times New Roman" panose="02020603050405020304"/>
              </a:rPr>
              <a:t>techniques help </a:t>
            </a:r>
            <a:r>
              <a:rPr lang="en-US" sz="2400" spc="-5" dirty="0">
                <a:latin typeface="Times New Roman" panose="02020603050405020304"/>
                <a:cs typeface="Times New Roman" panose="02020603050405020304"/>
              </a:rPr>
              <a:t>in manipulation </a:t>
            </a:r>
            <a:r>
              <a:rPr lang="en-US" sz="2400" dirty="0">
                <a:latin typeface="Times New Roman" panose="02020603050405020304"/>
                <a:cs typeface="Times New Roman" panose="02020603050405020304"/>
              </a:rPr>
              <a:t>of the  </a:t>
            </a:r>
            <a:r>
              <a:rPr lang="en-US" sz="2400" spc="-5" dirty="0">
                <a:latin typeface="Times New Roman" panose="02020603050405020304"/>
                <a:cs typeface="Times New Roman" panose="02020603050405020304"/>
              </a:rPr>
              <a:t>digital </a:t>
            </a:r>
            <a:r>
              <a:rPr lang="en-US" sz="2400" dirty="0">
                <a:latin typeface="Times New Roman" panose="02020603050405020304"/>
                <a:cs typeface="Times New Roman" panose="02020603050405020304"/>
              </a:rPr>
              <a:t>images by using </a:t>
            </a:r>
            <a:r>
              <a:rPr lang="en-US" sz="2400" spc="-5" dirty="0">
                <a:latin typeface="Times New Roman" panose="02020603050405020304"/>
                <a:cs typeface="Times New Roman" panose="02020603050405020304"/>
              </a:rPr>
              <a:t>computers.</a:t>
            </a:r>
            <a:endParaRPr lang="en-US" sz="2400" spc="-5"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Implementation</a:t>
            </a:r>
            <a:br>
              <a:rPr lang="en-IN" sz="3600" b="1" dirty="0">
                <a:solidFill>
                  <a:schemeClr val="bg1"/>
                </a:solidFill>
                <a:latin typeface="Times New Roman" panose="02020603050405020304" pitchFamily="18" charset="0"/>
                <a:cs typeface="Times New Roman" panose="02020603050405020304" pitchFamily="18" charset="0"/>
              </a:rPr>
            </a:br>
            <a:r>
              <a:rPr lang="en-IN" sz="3600" b="1" dirty="0">
                <a:solidFill>
                  <a:schemeClr val="bg1"/>
                </a:solidFill>
                <a:latin typeface="Times New Roman" panose="02020603050405020304" pitchFamily="18" charset="0"/>
                <a:cs typeface="Times New Roman" panose="02020603050405020304" pitchFamily="18" charset="0"/>
              </a:rPr>
              <a:t>Haar Cascade Algorithm</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7553" y="1491449"/>
            <a:ext cx="8646851" cy="5011949"/>
          </a:xfrm>
          <a:prstGeom prst="rect">
            <a:avLst/>
          </a:prstGeom>
          <a:noFill/>
        </p:spPr>
        <p:txBody>
          <a:bodyPr wrap="square" rtlCol="0">
            <a:spAutoFit/>
          </a:bodyPr>
          <a:lstStyle/>
          <a:p>
            <a:pPr marL="3556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We use </a:t>
            </a:r>
            <a:r>
              <a:rPr lang="en-US" sz="2400" spc="-5" dirty="0">
                <a:latin typeface="Times New Roman" panose="02020603050405020304"/>
                <a:cs typeface="Times New Roman" panose="02020603050405020304"/>
              </a:rPr>
              <a:t>HAAR CASCADE ALGORITHM </a:t>
            </a:r>
            <a:r>
              <a:rPr lang="en-US" sz="2400" dirty="0">
                <a:latin typeface="Times New Roman" panose="02020603050405020304"/>
                <a:cs typeface="Times New Roman" panose="02020603050405020304"/>
              </a:rPr>
              <a:t>the Cascade classifier </a:t>
            </a:r>
            <a:r>
              <a:rPr lang="en-US" sz="2400" spc="-5" dirty="0">
                <a:latin typeface="Times New Roman" panose="02020603050405020304"/>
                <a:cs typeface="Times New Roman" panose="02020603050405020304"/>
              </a:rPr>
              <a:t>gives</a:t>
            </a:r>
            <a:r>
              <a:rPr lang="en-US" sz="2400" spc="-3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vehicle </a:t>
            </a:r>
            <a:r>
              <a:rPr lang="en-US" sz="2400" dirty="0">
                <a:latin typeface="Times New Roman" panose="02020603050405020304"/>
                <a:cs typeface="Times New Roman" panose="02020603050405020304"/>
              </a:rPr>
              <a:t>density count on </a:t>
            </a:r>
            <a:r>
              <a:rPr lang="en-US" sz="2400" spc="-5" dirty="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road .</a:t>
            </a:r>
            <a:endParaRPr lang="en-US" sz="2400" dirty="0">
              <a:latin typeface="Times New Roman" panose="02020603050405020304"/>
              <a:cs typeface="Times New Roman" panose="02020603050405020304"/>
            </a:endParaRPr>
          </a:p>
          <a:p>
            <a:pPr marL="355600" indent="-342900">
              <a:lnSpc>
                <a:spcPct val="150000"/>
              </a:lnSpc>
              <a:buFont typeface="Wingdings" panose="05000000000000000000" pitchFamily="2" charset="2"/>
              <a:buChar char="Ø"/>
            </a:pPr>
            <a:r>
              <a:rPr lang="en-US" sz="2400" i="0" dirty="0" err="1">
                <a:solidFill>
                  <a:srgbClr val="202124"/>
                </a:solidFill>
                <a:effectLst/>
                <a:latin typeface="Times New Roman" panose="02020603050405020304" pitchFamily="18" charset="0"/>
                <a:cs typeface="Times New Roman" panose="02020603050405020304" pitchFamily="18" charset="0"/>
              </a:rPr>
              <a:t>Haar</a:t>
            </a:r>
            <a:r>
              <a:rPr lang="en-US" sz="2400" i="0" dirty="0">
                <a:solidFill>
                  <a:srgbClr val="202124"/>
                </a:solidFill>
                <a:effectLst/>
                <a:latin typeface="Times New Roman" panose="02020603050405020304" pitchFamily="18" charset="0"/>
                <a:cs typeface="Times New Roman" panose="02020603050405020304" pitchFamily="18" charset="0"/>
              </a:rPr>
              <a:t> Cascade classifier</a:t>
            </a:r>
            <a:r>
              <a:rPr lang="en-US" sz="2400" b="0" i="0" dirty="0">
                <a:solidFill>
                  <a:srgbClr val="202124"/>
                </a:solidFill>
                <a:effectLst/>
                <a:latin typeface="Times New Roman" panose="02020603050405020304" pitchFamily="18" charset="0"/>
                <a:cs typeface="Times New Roman" panose="02020603050405020304" pitchFamily="18" charset="0"/>
              </a:rPr>
              <a:t> is an effective object detection approach which was proposed by Paul Viola and Michael Jones in their paper, “Rapid Object Detection using a Boosted </a:t>
            </a:r>
            <a:r>
              <a:rPr lang="en-US" sz="2400" i="0" dirty="0">
                <a:solidFill>
                  <a:srgbClr val="202124"/>
                </a:solidFill>
                <a:effectLst/>
                <a:latin typeface="Times New Roman" panose="02020603050405020304" pitchFamily="18" charset="0"/>
                <a:cs typeface="Times New Roman" panose="02020603050405020304" pitchFamily="18" charset="0"/>
              </a:rPr>
              <a:t>Cascade</a:t>
            </a:r>
            <a:r>
              <a:rPr lang="en-US" sz="2400" b="0" i="0" dirty="0">
                <a:solidFill>
                  <a:srgbClr val="202124"/>
                </a:solidFill>
                <a:effectLst/>
                <a:latin typeface="Times New Roman" panose="02020603050405020304" pitchFamily="18" charset="0"/>
                <a:cs typeface="Times New Roman" panose="02020603050405020304" pitchFamily="18" charset="0"/>
              </a:rPr>
              <a:t> of Simple Features” in 2001</a:t>
            </a:r>
            <a:r>
              <a:rPr lang="en-US" sz="2400" b="0" i="0" dirty="0">
                <a:solidFill>
                  <a:srgbClr val="202124"/>
                </a:solidFill>
                <a:effectLst/>
                <a:latin typeface="Arial" panose="020B0604020202020204" pitchFamily="34" charset="0"/>
              </a:rPr>
              <a:t>.</a:t>
            </a:r>
            <a:endParaRPr lang="en-US" sz="2400" dirty="0">
              <a:latin typeface="Times New Roman" panose="02020603050405020304"/>
              <a:cs typeface="Times New Roman" panose="02020603050405020304"/>
            </a:endParaRPr>
          </a:p>
          <a:p>
            <a:pPr marL="3556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 Cascade </a:t>
            </a:r>
            <a:r>
              <a:rPr lang="en-US" sz="2400" spc="-5" dirty="0">
                <a:latin typeface="Times New Roman" panose="02020603050405020304"/>
                <a:cs typeface="Times New Roman" panose="02020603050405020304"/>
              </a:rPr>
              <a:t>classifier </a:t>
            </a:r>
            <a:r>
              <a:rPr lang="en-US" sz="2400" dirty="0">
                <a:latin typeface="Times New Roman" panose="02020603050405020304"/>
                <a:cs typeface="Times New Roman" panose="02020603050405020304"/>
              </a:rPr>
              <a:t>is used to </a:t>
            </a:r>
            <a:r>
              <a:rPr lang="en-US" sz="2400" spc="-5" dirty="0">
                <a:latin typeface="Times New Roman" panose="02020603050405020304"/>
                <a:cs typeface="Times New Roman" panose="02020603050405020304"/>
              </a:rPr>
              <a:t>detect </a:t>
            </a:r>
            <a:r>
              <a:rPr lang="en-US" sz="2400" dirty="0">
                <a:latin typeface="Times New Roman" panose="02020603050405020304"/>
                <a:cs typeface="Times New Roman" panose="02020603050405020304"/>
              </a:rPr>
              <a:t>the  </a:t>
            </a:r>
            <a:r>
              <a:rPr lang="en-US" sz="2400" spc="-5" dirty="0">
                <a:latin typeface="Times New Roman" panose="02020603050405020304"/>
                <a:cs typeface="Times New Roman" panose="02020603050405020304"/>
              </a:rPr>
              <a:t>objects in </a:t>
            </a:r>
            <a:r>
              <a:rPr lang="en-US" sz="2400" dirty="0">
                <a:latin typeface="Times New Roman" panose="02020603050405020304"/>
                <a:cs typeface="Times New Roman" panose="02020603050405020304"/>
              </a:rPr>
              <a:t>the video </a:t>
            </a:r>
            <a:r>
              <a:rPr lang="en-US" sz="2400" spc="-5" dirty="0">
                <a:latin typeface="Times New Roman" panose="02020603050405020304"/>
                <a:cs typeface="Times New Roman" panose="02020603050405020304"/>
              </a:rPr>
              <a:t>stream.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Implementation</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9596" y="1491449"/>
            <a:ext cx="8504808" cy="4457567"/>
          </a:xfrm>
          <a:prstGeom prst="rect">
            <a:avLst/>
          </a:prstGeom>
          <a:noFill/>
        </p:spPr>
        <p:txBody>
          <a:bodyPr wrap="square" rtlCol="0">
            <a:spAutoFit/>
          </a:bodyPr>
          <a:lstStyle/>
          <a:p>
            <a:pPr marL="3556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This </a:t>
            </a:r>
            <a:r>
              <a:rPr lang="en-US" sz="2400" spc="-5" dirty="0">
                <a:latin typeface="Times New Roman" panose="02020603050405020304"/>
                <a:cs typeface="Times New Roman" panose="02020603050405020304"/>
              </a:rPr>
              <a:t>algorithm </a:t>
            </a:r>
            <a:r>
              <a:rPr lang="en-US" sz="2400" dirty="0">
                <a:latin typeface="Times New Roman" panose="02020603050405020304"/>
                <a:cs typeface="Times New Roman" panose="02020603050405020304"/>
              </a:rPr>
              <a:t>is capable of </a:t>
            </a:r>
            <a:r>
              <a:rPr lang="en-US" sz="2400" spc="-5" dirty="0">
                <a:latin typeface="Times New Roman" panose="02020603050405020304"/>
                <a:cs typeface="Times New Roman" panose="02020603050405020304"/>
              </a:rPr>
              <a:t>differentiating  vehicles </a:t>
            </a:r>
            <a:r>
              <a:rPr lang="en-US" sz="2400" dirty="0">
                <a:latin typeface="Times New Roman" panose="02020603050405020304"/>
                <a:cs typeface="Times New Roman" panose="02020603050405020304"/>
              </a:rPr>
              <a:t>from different </a:t>
            </a:r>
            <a:r>
              <a:rPr lang="en-US" sz="2400" spc="-5" dirty="0">
                <a:latin typeface="Times New Roman" panose="02020603050405020304"/>
                <a:cs typeface="Times New Roman" panose="02020603050405020304"/>
              </a:rPr>
              <a:t>objects.</a:t>
            </a:r>
            <a:endParaRPr lang="en-US" sz="2400" spc="-5" dirty="0">
              <a:latin typeface="Times New Roman" panose="02020603050405020304"/>
              <a:cs typeface="Times New Roman" panose="02020603050405020304"/>
            </a:endParaRPr>
          </a:p>
          <a:p>
            <a:pPr marL="355600" indent="-342900">
              <a:lnSpc>
                <a:spcPct val="150000"/>
              </a:lnSpc>
              <a:buFont typeface="Wingdings" panose="05000000000000000000" pitchFamily="2" charset="2"/>
              <a:buChar char="Ø"/>
            </a:pPr>
            <a:r>
              <a:rPr lang="en-US" sz="2400" i="0" dirty="0" err="1">
                <a:solidFill>
                  <a:srgbClr val="202124"/>
                </a:solidFill>
                <a:effectLst/>
                <a:latin typeface="Times New Roman" panose="02020603050405020304" pitchFamily="18" charset="0"/>
                <a:cs typeface="Times New Roman" panose="02020603050405020304" pitchFamily="18" charset="0"/>
              </a:rPr>
              <a:t>Haar</a:t>
            </a:r>
            <a:r>
              <a:rPr lang="en-US" sz="2400" i="0" dirty="0">
                <a:solidFill>
                  <a:srgbClr val="202124"/>
                </a:solidFill>
                <a:effectLst/>
                <a:latin typeface="Times New Roman" panose="02020603050405020304" pitchFamily="18" charset="0"/>
                <a:cs typeface="Times New Roman" panose="02020603050405020304" pitchFamily="18" charset="0"/>
              </a:rPr>
              <a:t> Cascade </a:t>
            </a:r>
            <a:r>
              <a:rPr lang="en-US" sz="2400" b="0" i="0" dirty="0">
                <a:solidFill>
                  <a:srgbClr val="202124"/>
                </a:solidFill>
                <a:effectLst/>
                <a:latin typeface="Times New Roman" panose="02020603050405020304" pitchFamily="18" charset="0"/>
                <a:cs typeface="Times New Roman" panose="02020603050405020304" pitchFamily="18" charset="0"/>
              </a:rPr>
              <a:t>is a machine learning-based approach where a lot of positive and negative images are used to train the </a:t>
            </a:r>
            <a:r>
              <a:rPr lang="en-US" sz="2400" i="0" dirty="0">
                <a:solidFill>
                  <a:srgbClr val="202124"/>
                </a:solidFill>
                <a:effectLst/>
                <a:latin typeface="Times New Roman" panose="02020603050405020304" pitchFamily="18" charset="0"/>
                <a:cs typeface="Times New Roman" panose="02020603050405020304" pitchFamily="18" charset="0"/>
              </a:rPr>
              <a:t>classifier</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355600" indent="-342900">
              <a:lnSpc>
                <a:spcPct val="150000"/>
              </a:lnSpc>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Positive images – These images contain the images which we want our </a:t>
            </a:r>
            <a:r>
              <a:rPr lang="en-US" sz="2400" i="0" dirty="0">
                <a:solidFill>
                  <a:srgbClr val="202124"/>
                </a:solidFill>
                <a:effectLst/>
                <a:latin typeface="Times New Roman" panose="02020603050405020304" pitchFamily="18" charset="0"/>
                <a:cs typeface="Times New Roman" panose="02020603050405020304" pitchFamily="18" charset="0"/>
              </a:rPr>
              <a:t>classifier</a:t>
            </a:r>
            <a:r>
              <a:rPr lang="en-US" sz="2400" b="0" i="0" dirty="0">
                <a:solidFill>
                  <a:srgbClr val="202124"/>
                </a:solidFill>
                <a:effectLst/>
                <a:latin typeface="Times New Roman" panose="02020603050405020304" pitchFamily="18" charset="0"/>
                <a:cs typeface="Times New Roman" panose="02020603050405020304" pitchFamily="18" charset="0"/>
              </a:rPr>
              <a:t> to identify.</a:t>
            </a:r>
            <a:endParaRPr lang="en-US" sz="2400" dirty="0">
              <a:solidFill>
                <a:srgbClr val="202124"/>
              </a:solidFill>
              <a:latin typeface="Times New Roman" panose="02020603050405020304" pitchFamily="18" charset="0"/>
              <a:cs typeface="Times New Roman" panose="02020603050405020304" pitchFamily="18" charset="0"/>
            </a:endParaRPr>
          </a:p>
          <a:p>
            <a:pPr marL="355600" indent="-342900">
              <a:lnSpc>
                <a:spcPct val="150000"/>
              </a:lnSpc>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 Negative Images – Images of everything else, which </a:t>
            </a:r>
            <a:r>
              <a:rPr lang="en-US" sz="2400" i="0" dirty="0">
                <a:solidFill>
                  <a:srgbClr val="202124"/>
                </a:solidFill>
                <a:effectLst/>
                <a:latin typeface="Times New Roman" panose="02020603050405020304" pitchFamily="18" charset="0"/>
                <a:cs typeface="Times New Roman" panose="02020603050405020304" pitchFamily="18" charset="0"/>
              </a:rPr>
              <a:t>do</a:t>
            </a:r>
            <a:r>
              <a:rPr lang="en-US" sz="2400" b="0" i="0" dirty="0">
                <a:solidFill>
                  <a:srgbClr val="202124"/>
                </a:solidFill>
                <a:effectLst/>
                <a:latin typeface="Times New Roman" panose="02020603050405020304" pitchFamily="18" charset="0"/>
                <a:cs typeface="Times New Roman" panose="02020603050405020304" pitchFamily="18" charset="0"/>
              </a:rPr>
              <a:t> not contain the object we want to detect</a:t>
            </a:r>
            <a:r>
              <a:rPr lang="en-US" sz="2400" b="0" i="0" dirty="0">
                <a:solidFill>
                  <a:srgbClr val="202124"/>
                </a:solidFill>
                <a:effectLst/>
                <a:latin typeface="Arial" panose="020B0604020202020204" pitchFamily="34" charset="0"/>
              </a:rPr>
              <a:t>.</a:t>
            </a:r>
            <a:endParaRPr lang="en-US" sz="2400" spc="-5" dirty="0">
              <a:latin typeface="Times New Roman" panose="02020603050405020304"/>
              <a:cs typeface="Times New Roman" panose="02020603050405020304"/>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OpenCV</a:t>
            </a:r>
            <a:endParaRPr sz="3600" b="1" dirty="0">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xfrm>
            <a:off x="142043" y="1565329"/>
            <a:ext cx="8842159" cy="4990454"/>
          </a:xfrm>
          <a:prstGeom prst="rect">
            <a:avLst/>
          </a:prstGeom>
          <a:noFill/>
          <a:ln>
            <a:noFill/>
          </a:ln>
        </p:spPr>
        <p:txBody>
          <a:bodyPr spcFirstLastPara="1" wrap="square" lIns="91425" tIns="45700" rIns="91425" bIns="45700" anchor="t" anchorCtr="0">
            <a:noAutofit/>
          </a:bodyPr>
          <a:lstStyle/>
          <a:p>
            <a:pPr algn="just">
              <a:lnSpc>
                <a:spcPct val="150000"/>
              </a:lnSpc>
              <a:buClr>
                <a:srgbClr val="262626"/>
              </a:buClr>
              <a:buSzPts val="28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OpenCV (</a:t>
            </a:r>
            <a:r>
              <a:rPr lang="en-US" sz="2000" dirty="0">
                <a:latin typeface="Times New Roman" panose="02020603050405020304" pitchFamily="18" charset="0"/>
                <a:cs typeface="Times New Roman" panose="02020603050405020304" pitchFamily="18" charset="0"/>
                <a:sym typeface="+mn-ea"/>
              </a:rPr>
              <a:t>Open</a:t>
            </a:r>
            <a:r>
              <a:rPr lang="en-US" sz="2400" dirty="0">
                <a:latin typeface="Times New Roman" panose="02020603050405020304" pitchFamily="18" charset="0"/>
                <a:cs typeface="Times New Roman" panose="02020603050405020304" pitchFamily="18" charset="0"/>
                <a:sym typeface="+mn-ea"/>
              </a:rPr>
              <a:t> Source Computer Vision Library) is an open  source computer vision and machine learning software library.</a:t>
            </a:r>
            <a:endParaRPr lang="en-US" sz="2400" dirty="0">
              <a:latin typeface="Times New Roman" panose="02020603050405020304" pitchFamily="18" charset="0"/>
              <a:cs typeface="Times New Roman" panose="02020603050405020304" pitchFamily="18" charset="0"/>
              <a:sym typeface="+mn-ea"/>
            </a:endParaRPr>
          </a:p>
          <a:p>
            <a:pPr algn="just">
              <a:lnSpc>
                <a:spcPct val="150000"/>
              </a:lnSpc>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 library has more than 2500 optimized algorithms ,these      algorithms can be used to detect and recognize faces, identify objects, classify human actions in videos, track camera movements, track moving objects, extract 3D models of objects etc. </a:t>
            </a:r>
            <a:endParaRPr lang="en-US" sz="2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endParaRPr lang="en-US" sz="2000" dirty="0">
              <a:latin typeface="Times New Roman" panose="02020603050405020304" pitchFamily="18" charset="0"/>
              <a:cs typeface="Times New Roman" panose="02020603050405020304" pitchFamily="18" charset="0"/>
              <a:sym typeface="+mn-ea"/>
            </a:endParaRPr>
          </a:p>
          <a:p>
            <a:pPr algn="just">
              <a:lnSpc>
                <a:spcPct val="150000"/>
              </a:lnSpc>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algn="just">
              <a:lnSpc>
                <a:spcPct val="150000"/>
              </a:lnSpc>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sym typeface="+mn-ea"/>
            </a:endParaRPr>
          </a:p>
          <a:p>
            <a:pPr marL="171450" lvl="0" indent="-171450" algn="just" rtl="0">
              <a:lnSpc>
                <a:spcPct val="150000"/>
              </a:lnSpc>
              <a:spcBef>
                <a:spcPts val="750"/>
              </a:spcBef>
              <a:spcAft>
                <a:spcPts val="0"/>
              </a:spcAft>
              <a:buClr>
                <a:srgbClr val="262626"/>
              </a:buClr>
              <a:buSzPts val="2800"/>
              <a:buNone/>
            </a:pPr>
            <a:endParaRPr sz="2800" dirty="0">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Implementation</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39697" y="1491449"/>
            <a:ext cx="8584707" cy="556594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The </a:t>
            </a:r>
            <a:r>
              <a:rPr lang="en-US" sz="2400" spc="-5" dirty="0">
                <a:latin typeface="Times New Roman" panose="02020603050405020304"/>
                <a:cs typeface="Times New Roman" panose="02020603050405020304"/>
              </a:rPr>
              <a:t>system includes </a:t>
            </a:r>
            <a:r>
              <a:rPr lang="en-US" sz="2400" dirty="0">
                <a:latin typeface="Times New Roman" panose="02020603050405020304"/>
                <a:cs typeface="Times New Roman" panose="02020603050405020304"/>
              </a:rPr>
              <a:t>a </a:t>
            </a:r>
            <a:r>
              <a:rPr lang="en-US" sz="2400" spc="-5" dirty="0">
                <a:latin typeface="Times New Roman" panose="02020603050405020304"/>
                <a:cs typeface="Times New Roman" panose="02020603050405020304"/>
              </a:rPr>
              <a:t>camera placed </a:t>
            </a:r>
            <a:r>
              <a:rPr lang="en-US" sz="2400" dirty="0">
                <a:latin typeface="Times New Roman" panose="02020603050405020304"/>
                <a:cs typeface="Times New Roman" panose="02020603050405020304"/>
              </a:rPr>
              <a:t>facing a lane that </a:t>
            </a:r>
            <a:r>
              <a:rPr lang="en-US" sz="2400" spc="-5" dirty="0">
                <a:latin typeface="Times New Roman" panose="02020603050405020304"/>
                <a:cs typeface="Times New Roman" panose="02020603050405020304"/>
              </a:rPr>
              <a:t>will record video </a:t>
            </a:r>
            <a:r>
              <a:rPr lang="en-US" sz="2400" dirty="0">
                <a:latin typeface="Times New Roman" panose="02020603050405020304"/>
                <a:cs typeface="Times New Roman" panose="02020603050405020304"/>
              </a:rPr>
              <a:t>of the road on </a:t>
            </a:r>
            <a:r>
              <a:rPr lang="en-US" sz="2400" spc="-5" dirty="0">
                <a:latin typeface="Times New Roman" panose="02020603050405020304"/>
                <a:cs typeface="Times New Roman" panose="02020603050405020304"/>
              </a:rPr>
              <a:t>which </a:t>
            </a:r>
            <a:r>
              <a:rPr lang="en-US" sz="2400" dirty="0">
                <a:latin typeface="Times New Roman" panose="02020603050405020304"/>
                <a:cs typeface="Times New Roman" panose="02020603050405020304"/>
              </a:rPr>
              <a:t>we </a:t>
            </a:r>
            <a:r>
              <a:rPr lang="en-US" sz="2400" spc="-5" dirty="0">
                <a:latin typeface="Times New Roman" panose="02020603050405020304"/>
                <a:cs typeface="Times New Roman" panose="02020603050405020304"/>
              </a:rPr>
              <a:t>want </a:t>
            </a:r>
            <a:r>
              <a:rPr lang="en-US" sz="2400" dirty="0">
                <a:latin typeface="Times New Roman" panose="02020603050405020304"/>
                <a:cs typeface="Times New Roman" panose="02020603050405020304"/>
              </a:rPr>
              <a:t>to control </a:t>
            </a:r>
            <a:r>
              <a:rPr lang="en-US" sz="2400" spc="-5" dirty="0">
                <a:latin typeface="Times New Roman" panose="02020603050405020304"/>
                <a:cs typeface="Times New Roman" panose="02020603050405020304"/>
              </a:rPr>
              <a:t>traffic</a:t>
            </a:r>
            <a:r>
              <a:rPr lang="en-US" sz="2400" spc="-5" dirty="0">
                <a:latin typeface="Times New Roman" panose="02020603050405020304" pitchFamily="18" charset="0"/>
                <a:cs typeface="Times New Roman" panose="02020603050405020304" pitchFamily="18" charset="0"/>
              </a:rPr>
              <a:t>.</a:t>
            </a:r>
            <a:endParaRPr lang="en-US" sz="2400" spc="-5"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Those video clippings </a:t>
            </a:r>
            <a:r>
              <a:rPr lang="en-US" sz="2400" spc="-5" dirty="0">
                <a:latin typeface="Times New Roman" panose="02020603050405020304"/>
                <a:cs typeface="Times New Roman" panose="02020603050405020304"/>
              </a:rPr>
              <a:t>efficiently  </a:t>
            </a:r>
            <a:r>
              <a:rPr lang="en-US" sz="2400" dirty="0">
                <a:latin typeface="Times New Roman" panose="02020603050405020304"/>
                <a:cs typeface="Times New Roman" panose="02020603050405020304"/>
              </a:rPr>
              <a:t>processed to know the </a:t>
            </a:r>
            <a:r>
              <a:rPr lang="en-US" sz="2400" spc="-5" dirty="0">
                <a:latin typeface="Times New Roman" panose="02020603050405020304"/>
                <a:cs typeface="Times New Roman" panose="02020603050405020304"/>
              </a:rPr>
              <a:t>traffic </a:t>
            </a:r>
            <a:r>
              <a:rPr lang="en-US" sz="2400" dirty="0">
                <a:latin typeface="Times New Roman" panose="02020603050405020304"/>
                <a:cs typeface="Times New Roman" panose="02020603050405020304"/>
              </a:rPr>
              <a:t>density. </a:t>
            </a:r>
            <a:endParaRPr lang="en-US" sz="2400"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r>
              <a:rPr lang="en-US" sz="2400" spc="-5" dirty="0">
                <a:latin typeface="Times New Roman" panose="02020603050405020304"/>
                <a:cs typeface="Times New Roman" panose="02020603050405020304"/>
              </a:rPr>
              <a:t>According </a:t>
            </a:r>
            <a:r>
              <a:rPr lang="en-US" sz="2400" dirty="0">
                <a:latin typeface="Times New Roman" panose="02020603050405020304"/>
                <a:cs typeface="Times New Roman" panose="02020603050405020304"/>
              </a:rPr>
              <a:t>to the </a:t>
            </a:r>
            <a:r>
              <a:rPr lang="en-US" sz="2400" spc="-5" dirty="0">
                <a:latin typeface="Times New Roman" panose="02020603050405020304"/>
                <a:cs typeface="Times New Roman" panose="02020603050405020304"/>
              </a:rPr>
              <a:t>processed data </a:t>
            </a:r>
            <a:r>
              <a:rPr lang="en-US" sz="2400" dirty="0">
                <a:latin typeface="Times New Roman" panose="02020603050405020304"/>
                <a:cs typeface="Times New Roman" panose="02020603050405020304"/>
              </a:rPr>
              <a:t>from  </a:t>
            </a:r>
            <a:r>
              <a:rPr lang="en-US" sz="2400" spc="-5" dirty="0">
                <a:latin typeface="Times New Roman" panose="02020603050405020304"/>
                <a:cs typeface="Times New Roman" panose="02020603050405020304"/>
              </a:rPr>
              <a:t>OpenCV </a:t>
            </a:r>
            <a:r>
              <a:rPr lang="en-US" sz="2400" dirty="0">
                <a:latin typeface="Times New Roman" panose="02020603050405020304"/>
                <a:cs typeface="Times New Roman" panose="02020603050405020304"/>
              </a:rPr>
              <a:t>, a </a:t>
            </a:r>
            <a:r>
              <a:rPr lang="en-US" sz="2400" spc="-5" dirty="0">
                <a:latin typeface="Times New Roman" panose="02020603050405020304"/>
                <a:cs typeface="Times New Roman" panose="02020603050405020304"/>
              </a:rPr>
              <a:t>controller will send command </a:t>
            </a:r>
            <a:r>
              <a:rPr lang="en-US" sz="2400" dirty="0">
                <a:latin typeface="Times New Roman" panose="02020603050405020304"/>
                <a:cs typeface="Times New Roman" panose="02020603050405020304"/>
              </a:rPr>
              <a:t>to the </a:t>
            </a:r>
            <a:r>
              <a:rPr lang="en-US" sz="2400" spc="-5" dirty="0">
                <a:latin typeface="Times New Roman" panose="02020603050405020304"/>
                <a:cs typeface="Times New Roman" panose="02020603050405020304"/>
              </a:rPr>
              <a:t>traffic </a:t>
            </a:r>
            <a:r>
              <a:rPr lang="en-US" sz="2400" dirty="0">
                <a:latin typeface="Times New Roman" panose="02020603050405020304"/>
                <a:cs typeface="Times New Roman" panose="02020603050405020304"/>
              </a:rPr>
              <a:t>LED </a:t>
            </a:r>
            <a:r>
              <a:rPr lang="en-US" sz="2400" spc="-5" dirty="0">
                <a:latin typeface="Times New Roman" panose="02020603050405020304"/>
                <a:cs typeface="Times New Roman" panose="02020603050405020304"/>
              </a:rPr>
              <a:t>timer </a:t>
            </a:r>
            <a:r>
              <a:rPr lang="en-US" sz="2400" dirty="0">
                <a:latin typeface="Times New Roman" panose="02020603050405020304"/>
                <a:cs typeface="Times New Roman" panose="02020603050405020304"/>
              </a:rPr>
              <a:t>to </a:t>
            </a:r>
            <a:r>
              <a:rPr lang="en-US" sz="2400" spc="-5" dirty="0">
                <a:latin typeface="Times New Roman" panose="02020603050405020304"/>
                <a:cs typeface="Times New Roman" panose="02020603050405020304"/>
              </a:rPr>
              <a:t>show  particular </a:t>
            </a:r>
            <a:r>
              <a:rPr lang="en-US" sz="2400" dirty="0">
                <a:latin typeface="Times New Roman" panose="02020603050405020304"/>
                <a:cs typeface="Times New Roman" panose="02020603050405020304"/>
              </a:rPr>
              <a:t>time on the </a:t>
            </a:r>
            <a:r>
              <a:rPr lang="en-US" sz="2400" spc="-5" dirty="0">
                <a:latin typeface="Times New Roman" panose="02020603050405020304"/>
                <a:cs typeface="Times New Roman" panose="02020603050405020304"/>
              </a:rPr>
              <a:t>signal </a:t>
            </a:r>
            <a:r>
              <a:rPr lang="en-US" sz="2400" dirty="0">
                <a:latin typeface="Times New Roman" panose="02020603050405020304"/>
                <a:cs typeface="Times New Roman" panose="02020603050405020304"/>
              </a:rPr>
              <a:t>to </a:t>
            </a:r>
            <a:r>
              <a:rPr lang="en-US" sz="2400" spc="-5" dirty="0">
                <a:latin typeface="Times New Roman" panose="02020603050405020304"/>
                <a:cs typeface="Times New Roman" panose="02020603050405020304"/>
              </a:rPr>
              <a:t>manage traffic</a:t>
            </a:r>
            <a:endParaRPr lang="en-US" sz="2400" spc="-5"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r>
              <a:rPr lang="en-US" sz="2400" dirty="0">
                <a:latin typeface="Times New Roman" panose="02020603050405020304"/>
                <a:cs typeface="Times New Roman" panose="02020603050405020304"/>
              </a:rPr>
              <a:t>The basic </a:t>
            </a:r>
            <a:r>
              <a:rPr lang="en-US" sz="2400" spc="-5" dirty="0">
                <a:latin typeface="Times New Roman" panose="02020603050405020304"/>
                <a:cs typeface="Times New Roman" panose="02020603050405020304"/>
              </a:rPr>
              <a:t>idea </a:t>
            </a:r>
            <a:r>
              <a:rPr lang="en-US" sz="2400" dirty="0">
                <a:latin typeface="Times New Roman" panose="02020603050405020304"/>
                <a:cs typeface="Times New Roman" panose="02020603050405020304"/>
              </a:rPr>
              <a:t>of the </a:t>
            </a:r>
            <a:r>
              <a:rPr lang="en-US" sz="2400" spc="-5" dirty="0">
                <a:latin typeface="Times New Roman" panose="02020603050405020304"/>
                <a:cs typeface="Times New Roman" panose="02020603050405020304"/>
              </a:rPr>
              <a:t>project  </a:t>
            </a:r>
            <a:r>
              <a:rPr lang="en-US" sz="2400" dirty="0">
                <a:latin typeface="Times New Roman" panose="02020603050405020304"/>
                <a:cs typeface="Times New Roman" panose="02020603050405020304"/>
              </a:rPr>
              <a:t>is to get </a:t>
            </a:r>
            <a:r>
              <a:rPr lang="en-US" sz="2400" spc="-5" dirty="0">
                <a:latin typeface="Times New Roman" panose="02020603050405020304"/>
                <a:cs typeface="Times New Roman" panose="02020603050405020304"/>
              </a:rPr>
              <a:t>count </a:t>
            </a:r>
            <a:r>
              <a:rPr lang="en-US" sz="2400" dirty="0">
                <a:latin typeface="Times New Roman" panose="02020603050405020304"/>
                <a:cs typeface="Times New Roman" panose="02020603050405020304"/>
              </a:rPr>
              <a:t>of </a:t>
            </a:r>
            <a:r>
              <a:rPr lang="en-US" sz="2400" spc="-5" dirty="0">
                <a:latin typeface="Times New Roman" panose="02020603050405020304"/>
                <a:cs typeface="Times New Roman" panose="02020603050405020304"/>
              </a:rPr>
              <a:t>vehicles in </a:t>
            </a:r>
            <a:r>
              <a:rPr lang="en-US" sz="2400" dirty="0">
                <a:latin typeface="Times New Roman" panose="02020603050405020304"/>
                <a:cs typeface="Times New Roman" panose="02020603050405020304"/>
              </a:rPr>
              <a:t>each lane and </a:t>
            </a:r>
            <a:r>
              <a:rPr lang="en-US" sz="2400" spc="-5" dirty="0">
                <a:latin typeface="Times New Roman" panose="02020603050405020304"/>
                <a:cs typeface="Times New Roman" panose="02020603050405020304"/>
              </a:rPr>
              <a:t>allocate </a:t>
            </a:r>
            <a:r>
              <a:rPr lang="en-US" sz="2400" dirty="0">
                <a:latin typeface="Times New Roman" panose="02020603050405020304"/>
                <a:cs typeface="Times New Roman" panose="02020603050405020304"/>
              </a:rPr>
              <a:t>timing for </a:t>
            </a:r>
            <a:r>
              <a:rPr lang="en-US" sz="2400" spc="-5" dirty="0">
                <a:latin typeface="Times New Roman" panose="02020603050405020304"/>
                <a:cs typeface="Times New Roman" panose="02020603050405020304"/>
              </a:rPr>
              <a:t>each Signal  dynamically.</a:t>
            </a:r>
            <a:endParaRPr lang="en-US" sz="2400" dirty="0">
              <a:latin typeface="Times New Roman" panose="02020603050405020304"/>
              <a:cs typeface="Times New Roman" panose="02020603050405020304"/>
            </a:endParaRP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64008"/>
            <a:ext cx="9144000" cy="138709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spcBef>
                <a:spcPts val="0"/>
              </a:spcBef>
              <a:buClr>
                <a:srgbClr val="FFFFFF"/>
              </a:buClr>
              <a:buSzPts val="3600"/>
            </a:pPr>
            <a:br>
              <a:rPr lang="en-IN" sz="3600" b="1" dirty="0"/>
            </a:br>
            <a:r>
              <a:rPr lang="en-IN" sz="3600" b="1" dirty="0">
                <a:solidFill>
                  <a:schemeClr val="bg1"/>
                </a:solidFill>
              </a:rPr>
              <a:t>5.</a:t>
            </a:r>
            <a:r>
              <a:rPr lang="en-IN" sz="3600" dirty="0">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Architecture of System</a:t>
            </a:r>
            <a:br>
              <a:rPr lang="en-IN" sz="3600" b="1" dirty="0">
                <a:solidFill>
                  <a:schemeClr val="bg1"/>
                </a:solidFill>
              </a:rPr>
            </a:br>
            <a:endParaRPr sz="3600" b="1" dirty="0">
              <a:solidFill>
                <a:schemeClr val="bg1"/>
              </a:solidFill>
            </a:endParaRPr>
          </a:p>
        </p:txBody>
      </p:sp>
      <p:sp>
        <p:nvSpPr>
          <p:cNvPr id="11" name="Content Placeholder 10"/>
          <p:cNvSpPr>
            <a:spLocks noGrp="1"/>
          </p:cNvSpPr>
          <p:nvPr>
            <p:ph idx="1"/>
          </p:nvPr>
        </p:nvSpPr>
        <p:spPr>
          <a:xfrm>
            <a:off x="628650" y="1378214"/>
            <a:ext cx="7886700" cy="537769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35806" y="2971800"/>
            <a:ext cx="914400" cy="914400"/>
          </a:xfrm>
          <a:prstGeom prst="rect">
            <a:avLst/>
          </a:prstGeom>
          <a:noFill/>
        </p:spPr>
        <p:txBody>
          <a:bodyPr wrap="square" rtlCol="0">
            <a:spAutoFit/>
          </a:bodyPr>
          <a:lstStyle/>
          <a:p>
            <a:endParaRPr lang="en-IN" dirty="0"/>
          </a:p>
        </p:txBody>
      </p:sp>
      <p:sp>
        <p:nvSpPr>
          <p:cNvPr id="3" name="Rectangle 2"/>
          <p:cNvSpPr/>
          <p:nvPr/>
        </p:nvSpPr>
        <p:spPr>
          <a:xfrm>
            <a:off x="2610035" y="1522521"/>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err="1">
                <a:latin typeface="Times New Roman" panose="02020603050405020304" pitchFamily="18" charset="0"/>
                <a:cs typeface="Times New Roman" panose="02020603050405020304" pitchFamily="18" charset="0"/>
              </a:rPr>
              <a:t>n</a:t>
            </a:r>
            <a:r>
              <a:rPr lang="en-IN" sz="1400" dirty="0" err="1">
                <a:solidFill>
                  <a:schemeClr val="tx1"/>
                </a:solidFill>
                <a:latin typeface="Times New Roman" panose="02020603050405020304" pitchFamily="18" charset="0"/>
                <a:cs typeface="Times New Roman" panose="02020603050405020304" pitchFamily="18" charset="0"/>
              </a:rPr>
              <a:t>Input</a:t>
            </a:r>
            <a:r>
              <a:rPr lang="en-IN" sz="1400" dirty="0">
                <a:solidFill>
                  <a:schemeClr val="tx1"/>
                </a:solidFill>
                <a:latin typeface="Times New Roman" panose="02020603050405020304" pitchFamily="18" charset="0"/>
                <a:cs typeface="Times New Roman" panose="02020603050405020304" pitchFamily="18" charset="0"/>
              </a:rPr>
              <a:t> Video Clip or Live Camera</a:t>
            </a:r>
            <a:endParaRPr lang="en-IN" sz="1400" dirty="0">
              <a:latin typeface="Times New Roman" panose="02020603050405020304" pitchFamily="18" charset="0"/>
              <a:cs typeface="Times New Roman" panose="02020603050405020304" pitchFamily="18" charset="0"/>
            </a:endParaRPr>
          </a:p>
        </p:txBody>
      </p:sp>
      <p:sp>
        <p:nvSpPr>
          <p:cNvPr id="6" name="Rectangle 5"/>
          <p:cNvSpPr/>
          <p:nvPr/>
        </p:nvSpPr>
        <p:spPr>
          <a:xfrm>
            <a:off x="2610035" y="2214517"/>
            <a:ext cx="2814222" cy="4121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Times New Roman" panose="02020603050405020304" pitchFamily="18" charset="0"/>
                <a:cs typeface="Times New Roman" panose="02020603050405020304" pitchFamily="18" charset="0"/>
              </a:rPr>
              <a:t>i</a:t>
            </a:r>
            <a:r>
              <a:rPr lang="en-IN" sz="1400" dirty="0" err="1">
                <a:solidFill>
                  <a:schemeClr val="tx1"/>
                </a:solidFill>
                <a:latin typeface="Times New Roman" panose="02020603050405020304" pitchFamily="18" charset="0"/>
                <a:cs typeface="Times New Roman" panose="02020603050405020304" pitchFamily="18" charset="0"/>
              </a:rPr>
              <a:t>Divide</a:t>
            </a:r>
            <a:r>
              <a:rPr lang="en-IN" sz="1400" dirty="0">
                <a:solidFill>
                  <a:schemeClr val="tx1"/>
                </a:solidFill>
                <a:latin typeface="Times New Roman" panose="02020603050405020304" pitchFamily="18" charset="0"/>
                <a:cs typeface="Times New Roman" panose="02020603050405020304" pitchFamily="18" charset="0"/>
              </a:rPr>
              <a:t> Video Into Frames</a:t>
            </a:r>
            <a:endParaRPr lang="en-IN" sz="1400" dirty="0">
              <a:latin typeface="Times New Roman" panose="02020603050405020304" pitchFamily="18" charset="0"/>
              <a:cs typeface="Times New Roman" panose="02020603050405020304" pitchFamily="18" charset="0"/>
            </a:endParaRPr>
          </a:p>
        </p:txBody>
      </p:sp>
      <p:sp>
        <p:nvSpPr>
          <p:cNvPr id="14" name="Rectangle 13"/>
          <p:cNvSpPr/>
          <p:nvPr/>
        </p:nvSpPr>
        <p:spPr>
          <a:xfrm>
            <a:off x="2654424" y="2879630"/>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Foreground Detection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654424" y="3555966"/>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Image Enhancement</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654424" y="4232302"/>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Image Analysis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654424" y="4927103"/>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rPr>
              <a:t>Vehicle Detection</a:t>
            </a:r>
            <a:endParaRPr lang="en-IN" sz="1400" dirty="0">
              <a:solidFill>
                <a:schemeClr val="tx1"/>
              </a:solidFill>
              <a:latin typeface="Times New Roman" panose="02020603050405020304" pitchFamily="18" charset="0"/>
            </a:endParaRPr>
          </a:p>
        </p:txBody>
      </p:sp>
      <p:sp>
        <p:nvSpPr>
          <p:cNvPr id="18" name="Rectangle 17"/>
          <p:cNvSpPr/>
          <p:nvPr/>
        </p:nvSpPr>
        <p:spPr>
          <a:xfrm>
            <a:off x="2654424" y="5632879"/>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rPr>
              <a:t>Vehicle Counting</a:t>
            </a:r>
            <a:endParaRPr lang="en-IN" sz="1400" dirty="0">
              <a:solidFill>
                <a:schemeClr val="tx1"/>
              </a:solidFill>
              <a:latin typeface="Times New Roman" panose="02020603050405020304" pitchFamily="18" charset="0"/>
            </a:endParaRPr>
          </a:p>
        </p:txBody>
      </p:sp>
      <p:sp>
        <p:nvSpPr>
          <p:cNvPr id="19" name="Rectangle 18"/>
          <p:cNvSpPr/>
          <p:nvPr/>
        </p:nvSpPr>
        <p:spPr>
          <a:xfrm>
            <a:off x="2654424" y="6249627"/>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Change Signal and Time Limit</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986075" y="3296880"/>
            <a:ext cx="0" cy="26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81637" y="3973216"/>
            <a:ext cx="0" cy="25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8322" y="4649552"/>
            <a:ext cx="0" cy="27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3885" y="5344353"/>
            <a:ext cx="0" cy="28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63885" y="1939771"/>
            <a:ext cx="0" cy="27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81637" y="6050129"/>
            <a:ext cx="0" cy="20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87554" y="2640436"/>
            <a:ext cx="0" cy="23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79463" y="6196156"/>
            <a:ext cx="350608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Block Diagram of Proposed System</a:t>
            </a:r>
            <a:endParaRPr lang="en-IN" dirty="0">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1"/>
          <a:stretch>
            <a:fillRect/>
          </a:stretch>
        </p:blipFill>
        <p:spPr>
          <a:xfrm>
            <a:off x="7934960" y="-64135"/>
            <a:ext cx="1209040" cy="1386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1223"/>
            <a:ext cx="7886700" cy="583474"/>
          </a:xfrm>
        </p:spPr>
        <p:txBody>
          <a:bodyPr>
            <a:noAutofit/>
          </a:bodyPr>
          <a:lstStyle/>
          <a:p>
            <a:r>
              <a:rPr lang="en-US" sz="3600" u="sng" dirty="0">
                <a:latin typeface="Times New Roman" panose="02020603050405020304" pitchFamily="18" charset="0"/>
                <a:cs typeface="Times New Roman" panose="02020603050405020304" pitchFamily="18" charset="0"/>
              </a:rPr>
              <a:t>Video Divided into frames</a:t>
            </a:r>
            <a:endParaRPr lang="en-IN" sz="3600"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stretch>
            <a:fillRect/>
          </a:stretch>
        </p:blipFill>
        <p:spPr>
          <a:xfrm>
            <a:off x="628650" y="1523604"/>
            <a:ext cx="7886700" cy="4436268"/>
          </a:xfr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8" name="Picture 7"/>
          <p:cNvPicPr>
            <a:picLocks noChangeAspect="1"/>
          </p:cNvPicPr>
          <p:nvPr/>
        </p:nvPicPr>
        <p:blipFill>
          <a:blip r:embed="rId2"/>
          <a:stretch>
            <a:fillRect/>
          </a:stretch>
        </p:blipFill>
        <p:spPr>
          <a:xfrm>
            <a:off x="357053" y="1280160"/>
            <a:ext cx="8665028" cy="53458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0863"/>
          </a:xfrm>
        </p:spPr>
        <p:txBody>
          <a:bodyPr>
            <a:normAutofit/>
          </a:bodyPr>
          <a:lstStyle/>
          <a:p>
            <a:r>
              <a:rPr lang="en-US" sz="3600" u="sng" dirty="0">
                <a:latin typeface="Times New Roman" panose="02020603050405020304" pitchFamily="18" charset="0"/>
                <a:cs typeface="Times New Roman" panose="02020603050405020304" pitchFamily="18" charset="0"/>
              </a:rPr>
              <a:t>Vehicle Detection</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Content Placeholder 4" descr="vehicle1"/>
          <p:cNvPicPr>
            <a:picLocks noGrp="1"/>
          </p:cNvPicPr>
          <p:nvPr>
            <p:ph idx="1"/>
          </p:nvPr>
        </p:nvPicPr>
        <p:blipFill>
          <a:blip r:embed="rId1"/>
          <a:stretch>
            <a:fillRect/>
          </a:stretch>
        </p:blipFill>
        <p:spPr>
          <a:xfrm>
            <a:off x="841477" y="1584960"/>
            <a:ext cx="3469266" cy="3387633"/>
          </a:xfrm>
          <a:prstGeom prst="rect">
            <a:avLst/>
          </a:prstGeom>
        </p:spPr>
      </p:pic>
      <p:pic>
        <p:nvPicPr>
          <p:cNvPr id="6" name="Picture 5" descr="vehicle2"/>
          <p:cNvPicPr/>
          <p:nvPr/>
        </p:nvPicPr>
        <p:blipFill>
          <a:blip r:embed="rId2"/>
          <a:stretch>
            <a:fillRect/>
          </a:stretch>
        </p:blipFill>
        <p:spPr>
          <a:xfrm>
            <a:off x="5032057" y="1881458"/>
            <a:ext cx="3336880" cy="30911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6028"/>
          </a:xfrm>
        </p:spPr>
        <p:txBody>
          <a:bodyPr>
            <a:normAutofit/>
          </a:bodyPr>
          <a:lstStyle/>
          <a:p>
            <a:r>
              <a:rPr lang="en-US" sz="3600" u="sng" dirty="0">
                <a:latin typeface="Times New Roman" panose="02020603050405020304" pitchFamily="18" charset="0"/>
                <a:cs typeface="Times New Roman" panose="02020603050405020304" pitchFamily="18" charset="0"/>
              </a:rPr>
              <a:t>Output:</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Content Placeholder 4" descr="output"/>
          <p:cNvPicPr>
            <a:picLocks noGrp="1"/>
          </p:cNvPicPr>
          <p:nvPr>
            <p:ph idx="1"/>
          </p:nvPr>
        </p:nvPicPr>
        <p:blipFill>
          <a:blip r:embed="rId1"/>
          <a:stretch>
            <a:fillRect/>
          </a:stretch>
        </p:blipFill>
        <p:spPr>
          <a:xfrm>
            <a:off x="984069" y="1175656"/>
            <a:ext cx="6923314" cy="51806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rPr>
              <a:t>6.</a:t>
            </a:r>
            <a:r>
              <a:rPr lang="en-IN" sz="3600" b="1" dirty="0">
                <a:solidFill>
                  <a:schemeClr val="bg1"/>
                </a:solidFill>
                <a:latin typeface="Times New Roman" panose="02020603050405020304" pitchFamily="18" charset="0"/>
                <a:cs typeface="Times New Roman" panose="02020603050405020304" pitchFamily="18" charset="0"/>
              </a:rPr>
              <a:t>Conclusion</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9596" y="1491449"/>
            <a:ext cx="8504808" cy="5011949"/>
          </a:xfrm>
          <a:prstGeom prst="rect">
            <a:avLst/>
          </a:prstGeom>
          <a:noFill/>
        </p:spPr>
        <p:txBody>
          <a:bodyPr wrap="square" rtlCol="0">
            <a:sp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project, a method for estimating the traffic using OpenCV is presented. </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done by using the camera images captured from the road lanes. Each image is processed separately and the number of cars has been counted.</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3" name="Google Shape;97;p14"/>
          <p:cNvSpPr/>
          <p:nvPr/>
        </p:nvSpPr>
        <p:spPr>
          <a:xfrm>
            <a:off x="0" y="0"/>
            <a:ext cx="9143999" cy="114299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Table of Contents</a:t>
            </a:r>
            <a:endParaRPr lang="en-US" sz="36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Box 4"/>
          <p:cNvSpPr txBox="1"/>
          <p:nvPr/>
        </p:nvSpPr>
        <p:spPr>
          <a:xfrm>
            <a:off x="437017" y="1485523"/>
            <a:ext cx="8549089" cy="7571303"/>
          </a:xfrm>
          <a:prstGeom prst="rect">
            <a:avLst/>
          </a:prstGeom>
          <a:noFill/>
        </p:spPr>
        <p:txBody>
          <a:bodyPr wrap="square">
            <a:spAutoFit/>
          </a:bodyPr>
          <a:lstStyle/>
          <a:p>
            <a:endParaRPr lang="en-US"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US" sz="2400" dirty="0">
                <a:solidFill>
                  <a:schemeClr val="dk1"/>
                </a:solidFill>
                <a:latin typeface="Times New Roman" panose="02020603050405020304"/>
                <a:cs typeface="Times New Roman" panose="02020603050405020304"/>
                <a:sym typeface="Times New Roman" panose="02020603050405020304"/>
              </a:rPr>
              <a:t>Introduction</a:t>
            </a:r>
            <a:endParaRPr lang="en-US"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US" sz="2400" dirty="0">
                <a:solidFill>
                  <a:schemeClr val="dk1"/>
                </a:solidFill>
                <a:latin typeface="Times New Roman" panose="02020603050405020304"/>
                <a:cs typeface="Times New Roman" panose="02020603050405020304"/>
                <a:sym typeface="Times New Roman" panose="02020603050405020304"/>
              </a:rPr>
              <a:t>Abstract</a:t>
            </a:r>
            <a:endParaRPr lang="en-US"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US" sz="2400" dirty="0">
                <a:solidFill>
                  <a:schemeClr val="dk1"/>
                </a:solidFill>
                <a:latin typeface="Times New Roman" panose="02020603050405020304"/>
                <a:cs typeface="Times New Roman" panose="02020603050405020304"/>
                <a:sym typeface="Times New Roman" panose="02020603050405020304"/>
              </a:rPr>
              <a:t>Proposed System</a:t>
            </a:r>
            <a:endParaRPr lang="en-US"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IN" sz="2400" dirty="0">
                <a:solidFill>
                  <a:schemeClr val="dk1"/>
                </a:solidFill>
                <a:latin typeface="Times New Roman" panose="02020603050405020304"/>
                <a:cs typeface="Times New Roman" panose="02020603050405020304"/>
                <a:sym typeface="Times New Roman" panose="02020603050405020304"/>
              </a:rPr>
              <a:t>Implementation</a:t>
            </a:r>
            <a:endParaRPr lang="en-IN"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IN" sz="2400" dirty="0">
                <a:solidFill>
                  <a:schemeClr val="dk1"/>
                </a:solidFill>
                <a:latin typeface="Times New Roman" panose="02020603050405020304"/>
                <a:cs typeface="Times New Roman" panose="02020603050405020304"/>
                <a:sym typeface="Times New Roman" panose="02020603050405020304"/>
              </a:rPr>
              <a:t>Block Diagram</a:t>
            </a:r>
            <a:endParaRPr lang="en-IN"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r>
              <a:rPr lang="en-IN" sz="2400" dirty="0">
                <a:solidFill>
                  <a:schemeClr val="dk1"/>
                </a:solidFill>
                <a:latin typeface="Times New Roman" panose="02020603050405020304"/>
                <a:cs typeface="Times New Roman" panose="02020603050405020304"/>
                <a:sym typeface="Times New Roman" panose="02020603050405020304"/>
              </a:rPr>
              <a:t>Conclusion</a:t>
            </a:r>
            <a:endParaRPr lang="en-US" sz="2400" dirty="0">
              <a:solidFill>
                <a:schemeClr val="dk1"/>
              </a:solidFill>
              <a:latin typeface="Times New Roman" panose="02020603050405020304"/>
              <a:cs typeface="Times New Roman" panose="02020603050405020304"/>
              <a:sym typeface="Times New Roman" panose="02020603050405020304"/>
            </a:endParaRPr>
          </a:p>
          <a:p>
            <a:pPr indent="0">
              <a:buFont typeface="+mj-lt"/>
              <a:buNone/>
            </a:pPr>
            <a:endParaRPr lang="en-US"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endParaRPr lang="en-US" sz="2400" dirty="0">
              <a:solidFill>
                <a:schemeClr val="dk1"/>
              </a:solidFill>
              <a:latin typeface="Times New Roman" panose="02020603050405020304"/>
              <a:cs typeface="Times New Roman" panose="02020603050405020304"/>
              <a:sym typeface="Times New Roman" panose="02020603050405020304"/>
            </a:endParaRPr>
          </a:p>
          <a:p>
            <a:pPr marL="342900" indent="-342900">
              <a:buFont typeface="+mj-lt"/>
              <a:buAutoNum type="arabicPeriod"/>
            </a:pPr>
            <a:endParaRPr lang="en-US" sz="2400"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US" dirty="0">
              <a:solidFill>
                <a:schemeClr val="dk1"/>
              </a:solidFill>
              <a:latin typeface="Times New Roman" panose="02020603050405020304"/>
              <a:cs typeface="Times New Roman" panose="02020603050405020304"/>
              <a:sym typeface="Times New Roman" panose="02020603050405020304"/>
            </a:endParaRPr>
          </a:p>
          <a:p>
            <a:endParaRPr lang="en-IN" dirty="0"/>
          </a:p>
        </p:txBody>
      </p:sp>
      <p:pic>
        <p:nvPicPr>
          <p:cNvPr id="7" name="Picture 7"/>
          <p:cNvPicPr>
            <a:picLocks noChangeAspect="1"/>
          </p:cNvPicPr>
          <p:nvPr/>
        </p:nvPicPr>
        <p:blipFill>
          <a:blip r:embed="rId1"/>
          <a:stretch>
            <a:fillRect/>
          </a:stretch>
        </p:blipFill>
        <p:spPr>
          <a:xfrm>
            <a:off x="8007985" y="0"/>
            <a:ext cx="1209040" cy="11817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Conclusion</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xfrm>
            <a:off x="310718" y="1509204"/>
            <a:ext cx="8204632" cy="4667759"/>
          </a:xfrm>
          <a:prstGeom prst="rect">
            <a:avLst/>
          </a:prstGeom>
          <a:noFill/>
          <a:ln>
            <a:noFill/>
          </a:ln>
        </p:spPr>
        <p:txBody>
          <a:bodyPr spcFirstLastPara="1" wrap="square" lIns="91425" tIns="45700" rIns="91425" bIns="45700" anchor="t" anchorCtr="0">
            <a:noAutofit/>
          </a:bodyPr>
          <a:lstStyle/>
          <a:p>
            <a:pPr algn="just">
              <a:lnSpc>
                <a:spcPct val="150000"/>
              </a:lnSpc>
              <a:buClr>
                <a:srgbClr val="262626"/>
              </a:buClr>
              <a:buSzPts val="28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guarantees that the average waiting time of the vehicle in front of traffic signal will be lesser than present traffic control systems, also the techniques and algorithms used in this project promises to be more effective as compared to the previous system.</a:t>
            </a:r>
            <a:endParaRPr lang="en-US" sz="2400" b="0" dirty="0">
              <a:effectLst/>
              <a:latin typeface="Times New Roman" panose="02020603050405020304" pitchFamily="18" charset="0"/>
              <a:cs typeface="Times New Roman" panose="02020603050405020304" pitchFamily="18" charset="0"/>
            </a:endParaRPr>
          </a:p>
          <a:p>
            <a:pPr lvl="0" algn="just" rtl="0">
              <a:lnSpc>
                <a:spcPct val="150000"/>
              </a:lnSpc>
              <a:spcBef>
                <a:spcPts val="750"/>
              </a:spcBef>
              <a:spcAft>
                <a:spcPts val="0"/>
              </a:spcAft>
              <a:buClr>
                <a:srgbClr val="262626"/>
              </a:buClr>
              <a:buSzPts val="2800"/>
              <a:buFont typeface="Wingdings" panose="05000000000000000000" pitchFamily="2" charset="2"/>
              <a:buChar char="Ø"/>
            </a:pPr>
            <a:endParaRPr sz="2800" dirty="0">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Shi Y.Q. and Yang, X.G. (2013), The Public Transportation System of High Quality in Taiwan. 2013 IEEE Eleventh International Symposium on Autonomous Decentralized Systems (ISADS), Mexico City, 6-8 March 2013,1-6.  </a:t>
            </a:r>
            <a:r>
              <a:rPr lang="en-US" sz="2400" u="sng" dirty="0">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https://doi.org/10.1109/ISADS</a:t>
            </a:r>
            <a:r>
              <a:rPr lang="en-US" sz="2400" dirty="0">
                <a:solidFill>
                  <a:srgbClr val="0C0C0C"/>
                </a:solidFill>
                <a:latin typeface="Times New Roman" panose="02020603050405020304"/>
                <a:ea typeface="Times New Roman" panose="02020603050405020304"/>
                <a:cs typeface="Times New Roman" panose="02020603050405020304"/>
                <a:sym typeface="Times New Roman" panose="02020603050405020304"/>
              </a:rPr>
              <a:t> 2013</a:t>
            </a:r>
            <a:endParaRPr lang="en-US" sz="2400"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a:buFont typeface="Wingdings" panose="05000000000000000000" pitchFamily="2" charset="2"/>
              <a:buChar char="Ø"/>
            </a:pPr>
            <a:endParaRPr lang="en-IN" dirty="0"/>
          </a:p>
          <a:p>
            <a:pPr algn="just">
              <a:buFont typeface="Wingdings" panose="05000000000000000000" pitchFamily="2" charset="2"/>
              <a:buChar char="Ø"/>
            </a:pPr>
            <a:r>
              <a:rPr lang="en-US" sz="2400" dirty="0" err="1">
                <a:solidFill>
                  <a:srgbClr val="0C0C0C"/>
                </a:solidFill>
              </a:rPr>
              <a:t>Mingpei</a:t>
            </a:r>
            <a:r>
              <a:rPr lang="en-US" sz="2400" dirty="0">
                <a:solidFill>
                  <a:srgbClr val="0C0C0C"/>
                </a:solidFill>
              </a:rPr>
              <a:t> Liang, </a:t>
            </a:r>
            <a:r>
              <a:rPr lang="en-US" sz="2400" dirty="0" err="1">
                <a:solidFill>
                  <a:srgbClr val="0C0C0C"/>
                </a:solidFill>
              </a:rPr>
              <a:t>Xinyu</a:t>
            </a:r>
            <a:r>
              <a:rPr lang="en-US" sz="2400" dirty="0">
                <a:solidFill>
                  <a:srgbClr val="0C0C0C"/>
                </a:solidFill>
              </a:rPr>
              <a:t> Huang, Chung-Hao Chen, Xin Chen, and </a:t>
            </a:r>
            <a:r>
              <a:rPr lang="en-US" sz="2400" dirty="0" err="1">
                <a:solidFill>
                  <a:srgbClr val="0C0C0C"/>
                </a:solidFill>
              </a:rPr>
              <a:t>Alade</a:t>
            </a:r>
            <a:r>
              <a:rPr lang="en-US" sz="2400" dirty="0">
                <a:solidFill>
                  <a:srgbClr val="0C0C0C"/>
                </a:solidFill>
              </a:rPr>
              <a:t> </a:t>
            </a:r>
            <a:r>
              <a:rPr lang="en-US" sz="2400" dirty="0" err="1">
                <a:solidFill>
                  <a:srgbClr val="0C0C0C"/>
                </a:solidFill>
              </a:rPr>
              <a:t>Tokuta</a:t>
            </a:r>
            <a:r>
              <a:rPr lang="en-US" sz="2400" dirty="0">
                <a:solidFill>
                  <a:srgbClr val="0C0C0C"/>
                </a:solidFill>
              </a:rPr>
              <a:t>, ―Counting and Classification of Highway Vehicles by Regression Analysis‖, IEEE transactions on Intelligent Transportation Systems, Vol. 16, Issue:5, October 2015 </a:t>
            </a:r>
            <a:endParaRPr lang="en-US" sz="2400" dirty="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Google Shape;137;p19"/>
          <p:cNvSpPr txBox="1">
            <a:spLocks noGrp="1"/>
          </p:cNvSpPr>
          <p:nvPr>
            <p:ph type="title"/>
          </p:nvPr>
        </p:nvSpPr>
        <p:spPr>
          <a:xfrm>
            <a:off x="0" y="0"/>
            <a:ext cx="9144000" cy="122713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US" sz="3600" b="1" dirty="0">
                <a:solidFill>
                  <a:schemeClr val="bg1"/>
                </a:solidFill>
                <a:latin typeface="Times New Roman" panose="02020603050405020304" pitchFamily="18" charset="0"/>
                <a:cs typeface="Times New Roman" panose="02020603050405020304" pitchFamily="18" charset="0"/>
              </a:rPr>
              <a:t>R</a:t>
            </a:r>
            <a:r>
              <a:rPr lang="en-IN" sz="3600" b="1" dirty="0" err="1">
                <a:solidFill>
                  <a:schemeClr val="bg1"/>
                </a:solidFill>
                <a:latin typeface="Times New Roman" panose="02020603050405020304" pitchFamily="18" charset="0"/>
                <a:cs typeface="Times New Roman" panose="02020603050405020304" pitchFamily="18" charset="0"/>
              </a:rPr>
              <a:t>eferences</a:t>
            </a:r>
            <a:endParaRPr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2"/>
          <a:stretch>
            <a:fillRect/>
          </a:stretch>
        </p:blipFill>
        <p:spPr>
          <a:xfrm>
            <a:off x="7934960" y="-635"/>
            <a:ext cx="1209040" cy="1243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40857" y="550416"/>
            <a:ext cx="7874493" cy="5104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0" y="0"/>
            <a:ext cx="9143999" cy="114299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1.Introduction</a:t>
            </a:r>
            <a:endParaRPr lang="en-US" sz="36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4"/>
          <p:cNvSpPr txBox="1">
            <a:spLocks noGrp="1"/>
          </p:cNvSpPr>
          <p:nvPr>
            <p:ph type="sldNum" sz="quarter" idx="12"/>
          </p:nvPr>
        </p:nvSpPr>
        <p:spPr>
          <a:xfrm>
            <a:off x="6724680" y="6500835"/>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rPr>
            </a:fld>
            <a:endParaRPr sz="1800" b="1">
              <a:solidFill>
                <a:schemeClr val="lt1"/>
              </a:solidFill>
            </a:endParaRPr>
          </a:p>
        </p:txBody>
      </p:sp>
      <p:sp>
        <p:nvSpPr>
          <p:cNvPr id="99" name="Google Shape;99;p14"/>
          <p:cNvSpPr/>
          <p:nvPr/>
        </p:nvSpPr>
        <p:spPr>
          <a:xfrm>
            <a:off x="285720" y="1041290"/>
            <a:ext cx="7581835" cy="56347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495300" marR="0" lvl="0" indent="-457200" algn="just" rtl="0">
              <a:lnSpc>
                <a:spcPct val="115000"/>
              </a:lnSpc>
              <a:spcBef>
                <a:spcPts val="1850"/>
              </a:spcBef>
              <a:spcAft>
                <a:spcPts val="0"/>
              </a:spcAft>
              <a:buClr>
                <a:schemeClr val="dk1"/>
              </a:buClr>
              <a:buSzPts val="3000"/>
              <a:buFont typeface="Wingdings" panose="05000000000000000000" pitchFamily="2" charset="2"/>
              <a:buChar char="Ø"/>
            </a:pP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Rising traffic congestion is an inescapable condition in large and growing metropolitan areas across the world.</a:t>
            </a:r>
            <a:endParaRPr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95300" lvl="0" indent="-457200" algn="just" rtl="0">
              <a:spcBef>
                <a:spcPts val="0"/>
              </a:spcBef>
              <a:spcAft>
                <a:spcPts val="0"/>
              </a:spcAft>
              <a:buClr>
                <a:schemeClr val="dk1"/>
              </a:buClr>
              <a:buSzPts val="3000"/>
              <a:buFont typeface="Wingdings" panose="05000000000000000000" pitchFamily="2" charset="2"/>
              <a:buChar char="Ø"/>
            </a:pP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95300" lvl="0" indent="-457200" algn="just" rtl="0">
              <a:spcBef>
                <a:spcPts val="0"/>
              </a:spcBef>
              <a:spcAft>
                <a:spcPts val="0"/>
              </a:spcAft>
              <a:buClr>
                <a:schemeClr val="dk1"/>
              </a:buClr>
              <a:buSzPts val="3000"/>
              <a:buFont typeface="Wingdings" panose="05000000000000000000" pitchFamily="2" charset="2"/>
              <a:buChar char="Ø"/>
            </a:pP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Traffic signals are essential to guarantee safety at road intersections</a:t>
            </a:r>
            <a:endParaRPr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57200" algn="just" rtl="0">
              <a:spcBef>
                <a:spcPts val="0"/>
              </a:spcBef>
              <a:spcAft>
                <a:spcPts val="0"/>
              </a:spcAft>
              <a:buClr>
                <a:schemeClr val="dk1"/>
              </a:buClr>
              <a:buSzPts val="3000"/>
              <a:buFont typeface="Wingdings" panose="05000000000000000000" pitchFamily="2" charset="2"/>
              <a:buChar char="Ø"/>
            </a:pP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57200" algn="just" rtl="0">
              <a:spcBef>
                <a:spcPts val="0"/>
              </a:spcBef>
              <a:spcAft>
                <a:spcPts val="0"/>
              </a:spcAft>
              <a:buClr>
                <a:schemeClr val="dk1"/>
              </a:buClr>
              <a:buSzPts val="3000"/>
              <a:buFont typeface="Wingdings" panose="05000000000000000000" pitchFamily="2" charset="2"/>
              <a:buChar char="Ø"/>
            </a:pP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monitoring and controlling city traffic is becoming a major problem in many countries.</a:t>
            </a: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57200" algn="just" rtl="0">
              <a:spcBef>
                <a:spcPts val="0"/>
              </a:spcBef>
              <a:spcAft>
                <a:spcPts val="0"/>
              </a:spcAft>
              <a:buClr>
                <a:schemeClr val="dk1"/>
              </a:buClr>
              <a:buSzPts val="3000"/>
              <a:buFont typeface="Wingdings" panose="05000000000000000000" pitchFamily="2" charset="2"/>
              <a:buChar char="Ø"/>
            </a:pP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57200" algn="just" rtl="0">
              <a:spcBef>
                <a:spcPts val="0"/>
              </a:spcBef>
              <a:spcAft>
                <a:spcPts val="0"/>
              </a:spcAft>
              <a:buClr>
                <a:schemeClr val="dk1"/>
              </a:buClr>
              <a:buSzPts val="3000"/>
              <a:buFont typeface="Wingdings" panose="05000000000000000000" pitchFamily="2" charset="2"/>
              <a:buChar char="Ø"/>
            </a:pP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By using image processing we can control the traffic flow by 90 percent.</a:t>
            </a:r>
            <a:endParaRPr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7" name="Picture 7"/>
          <p:cNvPicPr>
            <a:picLocks noChangeAspect="1"/>
          </p:cNvPicPr>
          <p:nvPr/>
        </p:nvPicPr>
        <p:blipFill>
          <a:blip r:embed="rId1"/>
          <a:stretch>
            <a:fillRect/>
          </a:stretch>
        </p:blipFill>
        <p:spPr>
          <a:xfrm>
            <a:off x="7934960" y="0"/>
            <a:ext cx="1209040" cy="11817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p:nvPr/>
        </p:nvSpPr>
        <p:spPr>
          <a:xfrm>
            <a:off x="0" y="-22034"/>
            <a:ext cx="9143999" cy="119675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2.Abstract</a:t>
            </a:r>
            <a:endParaRPr dirty="0">
              <a:latin typeface="Times New Roman" panose="02020603050405020304" pitchFamily="18" charset="0"/>
              <a:cs typeface="Times New Roman" panose="02020603050405020304" pitchFamily="18" charset="0"/>
            </a:endParaRPr>
          </a:p>
        </p:txBody>
      </p:sp>
      <p:sp>
        <p:nvSpPr>
          <p:cNvPr id="107" name="Google Shape;107;p15"/>
          <p:cNvSpPr txBox="1">
            <a:spLocks noGrp="1"/>
          </p:cNvSpPr>
          <p:nvPr>
            <p:ph type="subTitle" idx="1"/>
          </p:nvPr>
        </p:nvSpPr>
        <p:spPr>
          <a:xfrm>
            <a:off x="175792" y="1371600"/>
            <a:ext cx="8285674" cy="5349876"/>
          </a:xfrm>
          <a:prstGeom prst="rect">
            <a:avLst/>
          </a:prstGeom>
          <a:noFill/>
          <a:ln>
            <a:noFill/>
          </a:ln>
        </p:spPr>
        <p:txBody>
          <a:bodyPr spcFirstLastPara="1" wrap="square" lIns="91425" tIns="45700" rIns="91425" bIns="45700" anchor="t" anchorCtr="0">
            <a:noAutofit/>
          </a:bodyPr>
          <a:lstStyle/>
          <a:p>
            <a:pPr marL="457200" lvl="1" algn="just">
              <a:lnSpc>
                <a:spcPct val="150000"/>
              </a:lnSpc>
              <a:spcBef>
                <a:spcPts val="0"/>
              </a:spcBef>
              <a:buClr>
                <a:srgbClr val="0C0C0C"/>
              </a:buClr>
              <a:buSzPts val="2400"/>
            </a:pPr>
            <a:r>
              <a:rPr lang="en-US" sz="2000" dirty="0">
                <a:effectLst/>
                <a:latin typeface="Times New Roman" panose="02020603050405020304" pitchFamily="18" charset="0"/>
                <a:ea typeface="Calibri" panose="020F0502020204030204" pitchFamily="34" charset="0"/>
                <a:cs typeface="Gautami" panose="020B0502040204020203" pitchFamily="34" charset="0"/>
              </a:rPr>
              <a:t>Traffic analysis has been a problem </a:t>
            </a:r>
            <a:r>
              <a:rPr lang="en-US" sz="2000" dirty="0" err="1">
                <a:effectLst/>
                <a:latin typeface="Times New Roman" panose="02020603050405020304" pitchFamily="18" charset="0"/>
                <a:ea typeface="Calibri" panose="020F0502020204030204" pitchFamily="34" charset="0"/>
                <a:cs typeface="Gautami" panose="020B0502040204020203" pitchFamily="34" charset="0"/>
              </a:rPr>
              <a:t>th</a:t>
            </a:r>
            <a:r>
              <a:rPr lang="en-IN" sz="2000" dirty="0">
                <a:effectLst/>
                <a:latin typeface="Times New Roman" panose="02020603050405020304" pitchFamily="18" charset="0"/>
                <a:ea typeface="Calibri" panose="020F0502020204030204" pitchFamily="34" charset="0"/>
                <a:cs typeface="Gautami" panose="020B0502040204020203" pitchFamily="34" charset="0"/>
              </a:rPr>
              <a:t>at</a:t>
            </a:r>
            <a:r>
              <a:rPr lang="en-US" sz="2000" dirty="0">
                <a:effectLst/>
                <a:latin typeface="Times New Roman" panose="02020603050405020304" pitchFamily="18" charset="0"/>
                <a:ea typeface="Calibri" panose="020F0502020204030204" pitchFamily="34" charset="0"/>
                <a:cs typeface="Gautami" panose="020B0502040204020203" pitchFamily="34" charset="0"/>
              </a:rPr>
              <a:t> city planners were dealing for </a:t>
            </a:r>
            <a:r>
              <a:rPr lang="en-US" sz="2000" dirty="0" err="1">
                <a:effectLst/>
                <a:latin typeface="Times New Roman" panose="02020603050405020304" pitchFamily="18" charset="0"/>
                <a:ea typeface="Calibri" panose="020F0502020204030204" pitchFamily="34" charset="0"/>
                <a:cs typeface="Gautami" panose="020B0502040204020203" pitchFamily="34" charset="0"/>
              </a:rPr>
              <a:t>years.Consider</a:t>
            </a:r>
            <a:r>
              <a:rPr lang="en-US" sz="2000" dirty="0">
                <a:effectLst/>
                <a:latin typeface="Times New Roman" panose="02020603050405020304" pitchFamily="18" charset="0"/>
                <a:ea typeface="Calibri" panose="020F0502020204030204" pitchFamily="34" charset="0"/>
                <a:cs typeface="Gautami" panose="020B0502040204020203" pitchFamily="34" charset="0"/>
              </a:rPr>
              <a:t> road situation analysis tasks for traffic control and ensuring safety</a:t>
            </a:r>
            <a:r>
              <a:rPr lang="en-IN" sz="2000" dirty="0">
                <a:effectLst/>
                <a:latin typeface="Times New Roman" panose="02020603050405020304" pitchFamily="18" charset="0"/>
                <a:ea typeface="Calibri" panose="020F0502020204030204" pitchFamily="34" charset="0"/>
                <a:cs typeface="Gautami" panose="020B0502040204020203" pitchFamily="34" charset="0"/>
              </a:rPr>
              <a:t> of people</a:t>
            </a:r>
            <a:r>
              <a:rPr lang="en-US" sz="2000" dirty="0">
                <a:effectLst/>
                <a:latin typeface="Times New Roman" panose="02020603050405020304" pitchFamily="18" charset="0"/>
                <a:ea typeface="Calibri" panose="020F0502020204030204" pitchFamily="34" charset="0"/>
                <a:cs typeface="Gautami" panose="020B0502040204020203" pitchFamily="34" charset="0"/>
              </a:rPr>
              <a:t>.Analysis of traffic may account for the number of vehicles in an area per some arbitrary time and the class of </a:t>
            </a:r>
            <a:r>
              <a:rPr lang="en-US" sz="2000" dirty="0" err="1">
                <a:effectLst/>
                <a:latin typeface="Times New Roman" panose="02020603050405020304" pitchFamily="18" charset="0"/>
                <a:ea typeface="Calibri" panose="020F0502020204030204" pitchFamily="34" charset="0"/>
                <a:cs typeface="Gautami" panose="020B0502040204020203" pitchFamily="34" charset="0"/>
              </a:rPr>
              <a:t>vehicles.The</a:t>
            </a:r>
            <a:r>
              <a:rPr lang="en-US" sz="2000" dirty="0">
                <a:effectLst/>
                <a:latin typeface="Times New Roman" panose="02020603050405020304" pitchFamily="18" charset="0"/>
                <a:ea typeface="Calibri" panose="020F0502020204030204" pitchFamily="34" charset="0"/>
                <a:cs typeface="Gautami" panose="020B0502040204020203" pitchFamily="34" charset="0"/>
              </a:rPr>
              <a:t> vehicles are counted and time for  vehicles in a lane is allocated.</a:t>
            </a:r>
            <a:r>
              <a:rPr lang="en-IN" sz="2000" dirty="0">
                <a:effectLst/>
                <a:latin typeface="Times New Roman" panose="02020603050405020304" pitchFamily="18" charset="0"/>
                <a:ea typeface="Calibri" panose="020F0502020204030204" pitchFamily="34" charset="0"/>
                <a:cs typeface="Gautami" panose="020B0502040204020203" pitchFamily="34" charset="0"/>
              </a:rPr>
              <a:t>Image processing algorithms like Detection Algorithm and </a:t>
            </a:r>
            <a:r>
              <a:rPr lang="en-US" sz="2000" dirty="0">
                <a:effectLst/>
                <a:latin typeface="Times New Roman" panose="02020603050405020304" pitchFamily="18" charset="0"/>
                <a:ea typeface="Calibri" panose="020F0502020204030204" pitchFamily="34" charset="0"/>
                <a:cs typeface="Gautami" panose="020B0502040204020203" pitchFamily="34" charset="0"/>
              </a:rPr>
              <a:t> Counting Algorithm</a:t>
            </a:r>
            <a:r>
              <a:rPr lang="en-IN" sz="2000" dirty="0">
                <a:effectLst/>
                <a:latin typeface="Times New Roman" panose="02020603050405020304" pitchFamily="18" charset="0"/>
                <a:ea typeface="Calibri" panose="020F0502020204030204" pitchFamily="34" charset="0"/>
                <a:cs typeface="Gautami" panose="020B0502040204020203" pitchFamily="34" charset="0"/>
              </a:rPr>
              <a:t> are used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here.Vehicles</a:t>
            </a:r>
            <a:r>
              <a:rPr lang="en-IN" sz="2000" dirty="0">
                <a:effectLst/>
                <a:latin typeface="Times New Roman" panose="02020603050405020304" pitchFamily="18" charset="0"/>
                <a:ea typeface="Calibri" panose="020F0502020204030204" pitchFamily="34" charset="0"/>
                <a:cs typeface="Gautami" panose="020B0502040204020203" pitchFamily="34" charset="0"/>
              </a:rPr>
              <a:t> are detected using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Haar</a:t>
            </a:r>
            <a:r>
              <a:rPr lang="en-IN" sz="2000" dirty="0">
                <a:effectLst/>
                <a:latin typeface="Times New Roman" panose="02020603050405020304" pitchFamily="18" charset="0"/>
                <a:ea typeface="Calibri" panose="020F0502020204030204" pitchFamily="34" charset="0"/>
                <a:cs typeface="Gautami" panose="020B0502040204020203" pitchFamily="34" charset="0"/>
              </a:rPr>
              <a:t> Cascade Classifier and detected vehicles are </a:t>
            </a:r>
            <a:r>
              <a:rPr lang="en-IN" sz="2000" dirty="0" err="1">
                <a:effectLst/>
                <a:latin typeface="Times New Roman" panose="02020603050405020304" pitchFamily="18" charset="0"/>
                <a:ea typeface="Calibri" panose="020F0502020204030204" pitchFamily="34" charset="0"/>
                <a:cs typeface="Gautami" panose="020B0502040204020203" pitchFamily="34" charset="0"/>
              </a:rPr>
              <a:t>counted.Based</a:t>
            </a:r>
            <a:r>
              <a:rPr lang="en-IN" sz="2000" dirty="0">
                <a:effectLst/>
                <a:latin typeface="Times New Roman" panose="02020603050405020304" pitchFamily="18" charset="0"/>
                <a:ea typeface="Calibri" panose="020F0502020204030204" pitchFamily="34" charset="0"/>
                <a:cs typeface="Gautami" panose="020B0502040204020203" pitchFamily="34" charset="0"/>
              </a:rPr>
              <a:t> on the count of vehicles appropriate signalling  time will be allotted for each lane.</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08" name="Google Shape;108;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rPr>
            </a:fld>
            <a:endParaRPr sz="1800" b="1">
              <a:solidFill>
                <a:schemeClr val="lt1"/>
              </a:solidFill>
            </a:endParaRPr>
          </a:p>
        </p:txBody>
      </p:sp>
      <p:sp>
        <p:nvSpPr>
          <p:cNvPr id="109" name="Google Shape;109;p15"/>
          <p:cNvSpPr/>
          <p:nvPr/>
        </p:nvSpPr>
        <p:spPr>
          <a:xfrm>
            <a:off x="1071538" y="1052736"/>
            <a:ext cx="7244879" cy="6771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7" name="Picture 7"/>
          <p:cNvPicPr>
            <a:picLocks noChangeAspect="1"/>
          </p:cNvPicPr>
          <p:nvPr/>
        </p:nvPicPr>
        <p:blipFill>
          <a:blip r:embed="rId1"/>
          <a:stretch>
            <a:fillRect/>
          </a:stretch>
        </p:blipFill>
        <p:spPr>
          <a:xfrm>
            <a:off x="7934960" y="-22225"/>
            <a:ext cx="1209040" cy="1181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0" y="0"/>
            <a:ext cx="9144000" cy="1143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Calibri" panose="020F0502020204030204"/>
              <a:buNone/>
            </a:pPr>
            <a:r>
              <a:rPr lang="en-US" sz="36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3.Proposed system</a:t>
            </a:r>
            <a:endParaRPr dirty="0">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idx="1"/>
          </p:nvPr>
        </p:nvSpPr>
        <p:spPr>
          <a:xfrm>
            <a:off x="292963" y="1322772"/>
            <a:ext cx="8222387" cy="5535227"/>
          </a:xfrm>
          <a:prstGeom prst="rect">
            <a:avLst/>
          </a:prstGeom>
          <a:noFill/>
          <a:ln>
            <a:noFill/>
          </a:ln>
        </p:spPr>
        <p:txBody>
          <a:bodyPr spcFirstLastPara="1" wrap="square" lIns="91425" tIns="45700" rIns="91425" bIns="45700" anchor="t" anchorCtr="0">
            <a:noAutofit/>
          </a:bodyPr>
          <a:lstStyle/>
          <a:p>
            <a:pPr lvl="0" algn="just" rtl="0">
              <a:lnSpc>
                <a:spcPct val="150000"/>
              </a:lnSpc>
              <a:spcBef>
                <a:spcPts val="0"/>
              </a:spcBef>
              <a:spcAft>
                <a:spcPts val="0"/>
              </a:spcAft>
              <a:buClr>
                <a:schemeClr val="dk1"/>
              </a:buClr>
              <a:buSzPts val="28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the proposed system is to improve the Traffic Control by adding the necessary additional features and new technologies into the application </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algn="just" rtl="0">
              <a:lnSpc>
                <a:spcPct val="150000"/>
              </a:lnSpc>
              <a:spcBef>
                <a:spcPts val="0"/>
              </a:spcBef>
              <a:spcAft>
                <a:spcPts val="0"/>
              </a:spcAft>
              <a:buClr>
                <a:schemeClr val="dk1"/>
              </a:buClr>
              <a:buSzPts val="2800"/>
              <a:buFont typeface="Wingdings" panose="05000000000000000000" pitchFamily="2" charset="2"/>
              <a:buChar char="Ø"/>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50000"/>
              </a:lnSpc>
              <a:spcBef>
                <a:spcPts val="0"/>
              </a:spcBef>
              <a:spcAft>
                <a:spcPts val="0"/>
              </a:spcAft>
              <a:buClr>
                <a:schemeClr val="dk1"/>
              </a:buClr>
              <a:buSzPts val="2800"/>
              <a:buFont typeface="Wingdings" panose="05000000000000000000" pitchFamily="2" charset="2"/>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We propose a system for controlling the traffic light by image processing to prevent traffic congestion</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R="8890" lvl="0" algn="just" rtl="0">
              <a:lnSpc>
                <a:spcPct val="150000"/>
              </a:lnSpc>
              <a:spcBef>
                <a:spcPts val="0"/>
              </a:spcBef>
              <a:spcAft>
                <a:spcPts val="0"/>
              </a:spcAft>
              <a:buSzPts val="3000"/>
              <a:buFont typeface="Wingdings" panose="05000000000000000000" pitchFamily="2" charset="2"/>
              <a:buChar char="Ø"/>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R="8890" lvl="0" algn="just" rtl="0">
              <a:lnSpc>
                <a:spcPct val="150000"/>
              </a:lnSpc>
              <a:spcBef>
                <a:spcPts val="0"/>
              </a:spcBef>
              <a:spcAft>
                <a:spcPts val="0"/>
              </a:spcAft>
              <a:buSzPts val="3000"/>
              <a:buFont typeface="Wingdings" panose="05000000000000000000" pitchFamily="2" charset="2"/>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The system will detect the density of vehicles and pedestrians through images instead of using electronic sensors embedded in the pavement.</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R="8890" lvl="0" algn="just" rtl="0">
              <a:lnSpc>
                <a:spcPct val="150000"/>
              </a:lnSpc>
              <a:spcBef>
                <a:spcPts val="0"/>
              </a:spcBef>
              <a:spcAft>
                <a:spcPts val="0"/>
              </a:spcAft>
              <a:buSzPts val="3000"/>
              <a:buFont typeface="Wingdings" panose="05000000000000000000" pitchFamily="2" charset="2"/>
              <a:buChar char="Ø"/>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R="8890" lvl="0" algn="just" rtl="0">
              <a:lnSpc>
                <a:spcPct val="150000"/>
              </a:lnSpc>
              <a:spcBef>
                <a:spcPts val="0"/>
              </a:spcBef>
              <a:spcAft>
                <a:spcPts val="0"/>
              </a:spcAft>
              <a:buSzPts val="3000"/>
              <a:buFont typeface="Wingdings" panose="05000000000000000000" pitchFamily="2" charset="2"/>
              <a:buChar char="Ø"/>
            </a:pPr>
            <a:endParaRPr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750"/>
              </a:spcBef>
              <a:spcAft>
                <a:spcPts val="0"/>
              </a:spcAft>
              <a:buClr>
                <a:schemeClr val="dk1"/>
              </a:buClr>
              <a:buSzPts val="2400"/>
              <a:buNone/>
            </a:pPr>
            <a:endParaRPr sz="3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Picture 7"/>
          <p:cNvPicPr>
            <a:picLocks noChangeAspect="1"/>
          </p:cNvPicPr>
          <p:nvPr/>
        </p:nvPicPr>
        <p:blipFill>
          <a:blip r:embed="rId1"/>
          <a:stretch>
            <a:fillRect/>
          </a:stretch>
        </p:blipFill>
        <p:spPr>
          <a:xfrm>
            <a:off x="7934960" y="0"/>
            <a:ext cx="1209040" cy="1181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US" sz="36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Proposed system</a:t>
            </a:r>
            <a:endParaRPr sz="3600" dirty="0"/>
          </a:p>
        </p:txBody>
      </p:sp>
      <p:sp>
        <p:nvSpPr>
          <p:cNvPr id="138" name="Google Shape;138;p19"/>
          <p:cNvSpPr txBox="1">
            <a:spLocks noGrp="1"/>
          </p:cNvSpPr>
          <p:nvPr>
            <p:ph idx="1"/>
          </p:nvPr>
        </p:nvSpPr>
        <p:spPr>
          <a:xfrm>
            <a:off x="239696" y="1615736"/>
            <a:ext cx="8275653" cy="5242263"/>
          </a:xfrm>
          <a:prstGeom prst="rect">
            <a:avLst/>
          </a:prstGeom>
          <a:noFill/>
          <a:ln>
            <a:noFill/>
          </a:ln>
        </p:spPr>
        <p:txBody>
          <a:bodyPr spcFirstLastPara="1" wrap="square" lIns="91425" tIns="45700" rIns="91425" bIns="45700" anchor="t" anchorCtr="0">
            <a:noAutofit/>
          </a:bodyPr>
          <a:lstStyle/>
          <a:p>
            <a:pPr algn="just">
              <a:lnSpc>
                <a:spcPct val="150000"/>
              </a:lnSpc>
              <a:buClr>
                <a:srgbClr val="262626"/>
              </a:buClr>
              <a:buSzPts val="2800"/>
              <a:buFont typeface="Wingdings" panose="05000000000000000000" pitchFamily="2" charset="2"/>
              <a:buChar char="Ø"/>
            </a:pPr>
            <a:r>
              <a:rPr lang="en-US" sz="2800" dirty="0">
                <a:solidFill>
                  <a:srgbClr val="262626"/>
                </a:solidFill>
                <a:latin typeface="Times New Roman" panose="02020603050405020304" pitchFamily="18" charset="0"/>
                <a:cs typeface="Times New Roman" panose="02020603050405020304" pitchFamily="18" charset="0"/>
              </a:rPr>
              <a:t> </a:t>
            </a:r>
            <a:r>
              <a:rPr lang="en-US" sz="2400" dirty="0">
                <a:latin typeface="Times New Roman" panose="02020603050405020304"/>
                <a:ea typeface="Times New Roman" panose="02020603050405020304"/>
                <a:cs typeface="Times New Roman" panose="02020603050405020304"/>
                <a:sym typeface="Times New Roman" panose="02020603050405020304"/>
              </a:rPr>
              <a:t>Cameras will be placed alongside of the traffic street poles to        capture image sources.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algn="just">
              <a:lnSpc>
                <a:spcPct val="150000"/>
              </a:lnSpc>
              <a:buClr>
                <a:srgbClr val="262626"/>
              </a:buClr>
              <a:buSzPts val="2800"/>
              <a:buFont typeface="Wingdings" panose="05000000000000000000" pitchFamily="2" charset="2"/>
              <a:buChar char="Ø"/>
            </a:pPr>
            <a:r>
              <a:rPr lang="en-US" sz="2400" dirty="0"/>
              <a:t>It will capture image sequences</a:t>
            </a:r>
            <a:r>
              <a:rPr lang="en-US" sz="2000" dirty="0"/>
              <a:t>. </a:t>
            </a:r>
            <a:endParaRPr lang="en-US" sz="2000" dirty="0"/>
          </a:p>
          <a:p>
            <a:pPr lvl="0" algn="just" rtl="0">
              <a:lnSpc>
                <a:spcPct val="150000"/>
              </a:lnSpc>
              <a:spcBef>
                <a:spcPts val="750"/>
              </a:spcBef>
              <a:spcAft>
                <a:spcPts val="0"/>
              </a:spcAft>
              <a:buClr>
                <a:srgbClr val="262626"/>
              </a:buClr>
              <a:buSzPts val="2800"/>
              <a:buFont typeface="Wingdings" panose="05000000000000000000" pitchFamily="2" charset="2"/>
              <a:buChar char="Ø"/>
            </a:pPr>
            <a:r>
              <a:rPr lang="en-US" sz="2400" dirty="0"/>
              <a:t>Image processing is a better technique to control the state change of the traffic light.</a:t>
            </a:r>
            <a:endParaRPr lang="en-US" sz="2000" dirty="0"/>
          </a:p>
          <a:p>
            <a:pPr lvl="0" algn="just" rtl="0">
              <a:lnSpc>
                <a:spcPct val="150000"/>
              </a:lnSpc>
              <a:spcBef>
                <a:spcPts val="750"/>
              </a:spcBef>
              <a:spcAft>
                <a:spcPts val="0"/>
              </a:spcAft>
              <a:buClr>
                <a:srgbClr val="262626"/>
              </a:buClr>
              <a:buSzPts val="2800"/>
              <a:buFont typeface="Wingdings" panose="05000000000000000000" pitchFamily="2" charset="2"/>
              <a:buChar char="Ø"/>
            </a:pPr>
            <a:r>
              <a:rPr lang="en-US" sz="2400" dirty="0"/>
              <a:t>It shows that it can decrease the traffic congestion and avoids the time being wasted by a green light on an empty road</a:t>
            </a:r>
            <a:endParaRPr lang="en-US" sz="2400" dirty="0"/>
          </a:p>
          <a:p>
            <a:pPr lvl="0" algn="just" rtl="0">
              <a:lnSpc>
                <a:spcPct val="150000"/>
              </a:lnSpc>
              <a:spcBef>
                <a:spcPts val="750"/>
              </a:spcBef>
              <a:spcAft>
                <a:spcPts val="0"/>
              </a:spcAft>
              <a:buClr>
                <a:srgbClr val="262626"/>
              </a:buClr>
              <a:buSzPts val="28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0" algn="just" rtl="0">
              <a:lnSpc>
                <a:spcPct val="150000"/>
              </a:lnSpc>
              <a:spcBef>
                <a:spcPts val="750"/>
              </a:spcBef>
              <a:spcAft>
                <a:spcPts val="0"/>
              </a:spcAft>
              <a:buClr>
                <a:srgbClr val="262626"/>
              </a:buClr>
              <a:buSzPts val="2800"/>
              <a:buFont typeface="Wingdings" panose="05000000000000000000" pitchFamily="2" charset="2"/>
              <a:buChar char="Ø"/>
            </a:pPr>
            <a:endParaRPr sz="2800" dirty="0">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rPr>
              <a:t>Proposed System</a:t>
            </a:r>
            <a:endParaRPr sz="3600" b="1" dirty="0">
              <a:solidFill>
                <a:schemeClr val="bg1"/>
              </a:solidFill>
            </a:endParaRPr>
          </a:p>
        </p:txBody>
      </p:sp>
      <p:sp>
        <p:nvSpPr>
          <p:cNvPr id="138" name="Google Shape;138;p19"/>
          <p:cNvSpPr txBox="1">
            <a:spLocks noGrp="1"/>
          </p:cNvSpPr>
          <p:nvPr>
            <p:ph idx="1"/>
          </p:nvPr>
        </p:nvSpPr>
        <p:spPr>
          <a:xfrm>
            <a:off x="319596" y="1491449"/>
            <a:ext cx="8195754" cy="4685514"/>
          </a:xfrm>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9596" y="1491449"/>
            <a:ext cx="8504808" cy="2677656"/>
          </a:xfrm>
          <a:prstGeom prst="rect">
            <a:avLst/>
          </a:prstGeom>
          <a:noFill/>
        </p:spPr>
        <p:txBody>
          <a:bodyPr wrap="square" rtlCol="0">
            <a:spAutoFit/>
          </a:bodyPr>
          <a:lstStyle/>
          <a:p>
            <a:pPr marL="0" indent="0" algn="just">
              <a:buNone/>
            </a:pPr>
            <a:r>
              <a:rPr lang="en-US" sz="2400" dirty="0">
                <a:latin typeface="Times New Roman" panose="02020603050405020304" pitchFamily="18" charset="0"/>
                <a:cs typeface="Times New Roman" panose="02020603050405020304" pitchFamily="18" charset="0"/>
              </a:rPr>
              <a:t>Input              :vehicles in the lane</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Processing     :Time assigned to each lane=number of vehicles in    		             the lane *time assigned to each vehicle + Base time</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Output           :Time allocated to that particular lane for the vehicles 		 to move</a:t>
            </a:r>
            <a:endParaRPr lang="en-US" sz="2400" dirty="0">
              <a:latin typeface="Times New Roman" panose="02020603050405020304" pitchFamily="18" charset="0"/>
              <a:cs typeface="Times New Roman" panose="02020603050405020304" pitchFamily="18" charset="0"/>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rPr>
              <a:t>4.</a:t>
            </a:r>
            <a:r>
              <a:rPr lang="en-IN" sz="3600" b="1" dirty="0">
                <a:solidFill>
                  <a:schemeClr val="bg1"/>
                </a:solidFill>
                <a:latin typeface="Times New Roman" panose="02020603050405020304" pitchFamily="18" charset="0"/>
                <a:cs typeface="Times New Roman" panose="02020603050405020304" pitchFamily="18" charset="0"/>
              </a:rPr>
              <a:t>Implementation</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7452" y="1518084"/>
            <a:ext cx="8762261" cy="5586145"/>
          </a:xfrm>
          <a:prstGeom prst="rect">
            <a:avLst/>
          </a:prstGeom>
          <a:noFill/>
        </p:spPr>
        <p:txBody>
          <a:bodyPr wrap="square">
            <a:spAutoFit/>
          </a:bodyPr>
          <a:lstStyle/>
          <a:p>
            <a:pPr lvl="0" algn="just">
              <a:lnSpc>
                <a:spcPct val="150000"/>
              </a:lnSpc>
              <a:spcBef>
                <a:spcPts val="0"/>
              </a:spcBef>
              <a:buClr>
                <a:schemeClr val="dk1"/>
              </a:buClr>
              <a:buSzPts val="3000"/>
              <a:buFont typeface="Wingdings" panose="05000000000000000000" pitchFamily="2" charset="2"/>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A video will be given as input ,which is further divide into frames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a:lnSpc>
                <a:spcPct val="150000"/>
              </a:lnSpc>
              <a:spcBef>
                <a:spcPts val="0"/>
              </a:spcBef>
              <a:buClr>
                <a:schemeClr val="dk1"/>
              </a:buClr>
              <a:buSzPts val="3000"/>
              <a:buFont typeface="Wingdings" panose="05000000000000000000" pitchFamily="2" charset="2"/>
              <a:buChar char="Ø"/>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a:lnSpc>
                <a:spcPct val="150000"/>
              </a:lnSpc>
              <a:spcBef>
                <a:spcPts val="0"/>
              </a:spcBef>
              <a:buClr>
                <a:schemeClr val="dk1"/>
              </a:buClr>
              <a:buSzPts val="3000"/>
              <a:buFont typeface="Wingdings" panose="05000000000000000000" pitchFamily="2" charset="2"/>
              <a:buChar char="Ø"/>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We are using image processing because it is a method to convert</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lnSpc>
                <a:spcPct val="150000"/>
              </a:lnSpc>
              <a:spcBef>
                <a:spcPts val="0"/>
              </a:spcBef>
              <a:buClr>
                <a:schemeClr val="dk1"/>
              </a:buClr>
              <a:buSzPts val="3000"/>
              <a:buFont typeface="Wingdings" panose="05000000000000000000" pitchFamily="2" charset="2"/>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an image into digital form and perform some operations on it,</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lnSpc>
                <a:spcPct val="150000"/>
              </a:lnSpc>
              <a:spcBef>
                <a:spcPts val="0"/>
              </a:spcBef>
              <a:buClr>
                <a:schemeClr val="dk1"/>
              </a:buClr>
              <a:buSzPts val="3000"/>
              <a:buFont typeface="Wingdings" panose="05000000000000000000" pitchFamily="2" charset="2"/>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in  order to get an enhanced image or to extract some information</a:t>
            </a:r>
            <a:r>
              <a:rPr lang="en-IN" altLang="en-US" sz="1800" dirty="0">
                <a:latin typeface="Times New Roman" panose="02020603050405020304"/>
                <a:ea typeface="Times New Roman" panose="02020603050405020304"/>
                <a:cs typeface="Times New Roman" panose="02020603050405020304"/>
                <a:sym typeface="Times New Roman" panose="02020603050405020304"/>
              </a:rPr>
              <a:t>.</a:t>
            </a:r>
            <a:endParaRPr lang="en-IN" altLang="en-US" sz="1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lnSpc>
                <a:spcPct val="150000"/>
              </a:lnSpc>
              <a:spcBef>
                <a:spcPts val="0"/>
              </a:spcBef>
              <a:buClr>
                <a:schemeClr val="dk1"/>
              </a:buClr>
              <a:buSzPts val="3000"/>
              <a:buFont typeface="Wingdings" panose="05000000000000000000" pitchFamily="2" charset="2"/>
              <a:buNone/>
            </a:pPr>
            <a:endParaRPr lang="en-IN" altLang="en-US" dirty="0">
              <a:latin typeface="Times New Roman" panose="02020603050405020304"/>
              <a:ea typeface="Times New Roman" panose="02020603050405020304"/>
              <a:cs typeface="Times New Roman" panose="02020603050405020304"/>
              <a:sym typeface="Times New Roman" panose="02020603050405020304"/>
            </a:endParaRPr>
          </a:p>
          <a:p>
            <a:pPr lvl="0" algn="just">
              <a:lnSpc>
                <a:spcPct val="150000"/>
              </a:lnSpc>
              <a:spcBef>
                <a:spcPts val="0"/>
              </a:spcBef>
              <a:buClr>
                <a:schemeClr val="dk1"/>
              </a:buClr>
              <a:buSzPts val="3000"/>
              <a:buFont typeface="Wingdings" panose="05000000000000000000" pitchFamily="2" charset="2"/>
              <a:buChar char="Ø"/>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We give image or video as input and it gives image or associated            characteristics  with that image.</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a:spcBef>
                <a:spcPts val="0"/>
              </a:spcBef>
              <a:buClr>
                <a:schemeClr val="dk1"/>
              </a:buClr>
              <a:buSzPts val="3000"/>
              <a:buFont typeface="Wingdings" panose="05000000000000000000" pitchFamily="2" charset="2"/>
              <a:buChar char="Ø"/>
            </a:pP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spcBef>
                <a:spcPts val="0"/>
              </a:spcBef>
              <a:buClr>
                <a:schemeClr val="dk1"/>
              </a:buClr>
              <a:buSzPts val="3000"/>
              <a:buFont typeface="Wingdings" panose="05000000000000000000" pitchFamily="2" charset="2"/>
              <a:buNone/>
            </a:pPr>
            <a:endParaRPr lang="en-IN" altLang="en-US" sz="1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spcBef>
                <a:spcPts val="0"/>
              </a:spcBef>
              <a:buClr>
                <a:schemeClr val="dk1"/>
              </a:buClr>
              <a:buSzPts val="3000"/>
              <a:buFont typeface="Wingdings" panose="05000000000000000000" pitchFamily="2" charset="2"/>
              <a:buNone/>
            </a:pPr>
            <a:endParaRPr lang="en-IN" alt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spcBef>
                <a:spcPts val="0"/>
              </a:spcBef>
              <a:buClr>
                <a:schemeClr val="dk1"/>
              </a:buClr>
              <a:buSzPts val="3000"/>
              <a:buFont typeface="Wingdings" panose="05000000000000000000" pitchFamily="2" charset="2"/>
              <a:buNone/>
            </a:pPr>
            <a:endParaRPr lang="en-IN" altLang="en-US" sz="18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24340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600"/>
              <a:buFont typeface="Times New Roman" panose="02020603050405020304"/>
              <a:buNone/>
            </a:pPr>
            <a:r>
              <a:rPr lang="en-IN" sz="3600" b="1" dirty="0">
                <a:solidFill>
                  <a:schemeClr val="bg1"/>
                </a:solidFill>
                <a:latin typeface="Times New Roman" panose="02020603050405020304" pitchFamily="18" charset="0"/>
                <a:cs typeface="Times New Roman" panose="02020603050405020304" pitchFamily="18" charset="0"/>
              </a:rPr>
              <a:t>Image Processing</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138" name="Google Shape;138;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buClr>
                <a:srgbClr val="262626"/>
              </a:buClr>
              <a:buSzPts val="2800"/>
              <a:buFont typeface="Wingdings" panose="05000000000000000000" pitchFamily="2" charset="2"/>
              <a:buChar char="Ø"/>
            </a:pPr>
            <a:endParaRPr lang="en-US" sz="2400" dirty="0">
              <a:solidFill>
                <a:srgbClr val="262626"/>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750"/>
              </a:spcBef>
              <a:spcAft>
                <a:spcPts val="0"/>
              </a:spcAft>
              <a:buClr>
                <a:srgbClr val="262626"/>
              </a:buClr>
              <a:buSzPts val="2800"/>
              <a:buNone/>
            </a:pPr>
            <a:r>
              <a:rPr lang="en-US" sz="2800" dirty="0">
                <a:solidFill>
                  <a:srgbClr val="262626"/>
                </a:solidFill>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9596" y="1491449"/>
            <a:ext cx="8493478" cy="6745436"/>
          </a:xfrm>
          <a:prstGeom prst="rect">
            <a:avLst/>
          </a:prstGeom>
          <a:noFill/>
        </p:spPr>
        <p:txBody>
          <a:bodyPr wrap="square" rtlCol="0">
            <a:spAutoFit/>
          </a:bodyPr>
          <a:lstStyle/>
          <a:p>
            <a:pPr marL="241300" marR="5080" indent="-228600">
              <a:lnSpc>
                <a:spcPct val="150000"/>
              </a:lnSpc>
              <a:spcBef>
                <a:spcPts val="2115"/>
              </a:spcBef>
              <a:buSzPct val="88000"/>
              <a:buFont typeface="Wingdings" panose="05000000000000000000"/>
              <a:buChar char=""/>
              <a:tabLst>
                <a:tab pos="241300" algn="l"/>
              </a:tabLst>
            </a:pPr>
            <a:r>
              <a:rPr lang="en-US" sz="2400" dirty="0">
                <a:latin typeface="Times New Roman" panose="02020603050405020304"/>
                <a:cs typeface="Times New Roman" panose="02020603050405020304"/>
              </a:rPr>
              <a:t>Image </a:t>
            </a:r>
            <a:r>
              <a:rPr lang="en-US" sz="2400" spc="-5" dirty="0">
                <a:latin typeface="Times New Roman" panose="02020603050405020304"/>
                <a:cs typeface="Times New Roman" panose="02020603050405020304"/>
              </a:rPr>
              <a:t>processing is </a:t>
            </a:r>
            <a:r>
              <a:rPr lang="en-US" sz="2400" dirty="0">
                <a:latin typeface="Times New Roman" panose="02020603050405020304"/>
                <a:cs typeface="Times New Roman" panose="02020603050405020304"/>
              </a:rPr>
              <a:t>a method to </a:t>
            </a:r>
            <a:r>
              <a:rPr lang="en-US" sz="2400" spc="-5" dirty="0">
                <a:latin typeface="Times New Roman" panose="02020603050405020304"/>
                <a:cs typeface="Times New Roman" panose="02020603050405020304"/>
              </a:rPr>
              <a:t>convert </a:t>
            </a:r>
            <a:r>
              <a:rPr lang="en-US" sz="2400" dirty="0">
                <a:latin typeface="Times New Roman" panose="02020603050405020304"/>
                <a:cs typeface="Times New Roman" panose="02020603050405020304"/>
              </a:rPr>
              <a:t>an image into  </a:t>
            </a:r>
            <a:r>
              <a:rPr lang="en-US" sz="2400" spc="-5" dirty="0">
                <a:latin typeface="Times New Roman" panose="02020603050405020304"/>
                <a:cs typeface="Times New Roman" panose="02020603050405020304"/>
              </a:rPr>
              <a:t>digital </a:t>
            </a:r>
            <a:r>
              <a:rPr lang="en-US" sz="2400" dirty="0">
                <a:latin typeface="Times New Roman" panose="02020603050405020304"/>
                <a:cs typeface="Times New Roman" panose="02020603050405020304"/>
              </a:rPr>
              <a:t>form and perform </a:t>
            </a:r>
            <a:r>
              <a:rPr lang="en-US" sz="2400" spc="-5" dirty="0">
                <a:latin typeface="Times New Roman" panose="02020603050405020304"/>
                <a:cs typeface="Times New Roman" panose="02020603050405020304"/>
              </a:rPr>
              <a:t>some </a:t>
            </a:r>
            <a:r>
              <a:rPr lang="en-US" sz="2400" dirty="0">
                <a:latin typeface="Times New Roman" panose="02020603050405020304"/>
                <a:cs typeface="Times New Roman" panose="02020603050405020304"/>
              </a:rPr>
              <a:t>operations on it, </a:t>
            </a:r>
            <a:r>
              <a:rPr lang="en-US" sz="2400" spc="-5" dirty="0">
                <a:latin typeface="Times New Roman" panose="02020603050405020304"/>
                <a:cs typeface="Times New Roman" panose="02020603050405020304"/>
              </a:rPr>
              <a:t>in </a:t>
            </a:r>
            <a:r>
              <a:rPr lang="en-US" sz="2400" dirty="0">
                <a:latin typeface="Times New Roman" panose="02020603050405020304"/>
                <a:cs typeface="Times New Roman" panose="02020603050405020304"/>
              </a:rPr>
              <a:t>order</a:t>
            </a:r>
            <a:r>
              <a:rPr lang="en-US" sz="2400" spc="-5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to  get an </a:t>
            </a:r>
            <a:r>
              <a:rPr lang="en-US" sz="2400" spc="-5" dirty="0">
                <a:latin typeface="Times New Roman" panose="02020603050405020304"/>
                <a:cs typeface="Times New Roman" panose="02020603050405020304"/>
              </a:rPr>
              <a:t>enhanced image </a:t>
            </a:r>
            <a:r>
              <a:rPr lang="en-US" sz="2400" dirty="0">
                <a:latin typeface="Times New Roman" panose="02020603050405020304"/>
                <a:cs typeface="Times New Roman" panose="02020603050405020304"/>
              </a:rPr>
              <a:t>or to </a:t>
            </a:r>
            <a:r>
              <a:rPr lang="en-US" sz="2400" spc="-5" dirty="0">
                <a:latin typeface="Times New Roman" panose="02020603050405020304"/>
                <a:cs typeface="Times New Roman" panose="02020603050405020304"/>
              </a:rPr>
              <a:t>extract some </a:t>
            </a:r>
            <a:r>
              <a:rPr lang="en-US" sz="2400" dirty="0">
                <a:latin typeface="Times New Roman" panose="02020603050405020304"/>
                <a:cs typeface="Times New Roman" panose="02020603050405020304"/>
              </a:rPr>
              <a:t>useful  </a:t>
            </a:r>
            <a:r>
              <a:rPr lang="en-US" sz="2400" spc="-5" dirty="0">
                <a:latin typeface="Times New Roman" panose="02020603050405020304"/>
                <a:cs typeface="Times New Roman" panose="02020603050405020304"/>
              </a:rPr>
              <a:t>information </a:t>
            </a:r>
            <a:r>
              <a:rPr lang="en-US" sz="2400" dirty="0">
                <a:latin typeface="Times New Roman" panose="02020603050405020304"/>
                <a:cs typeface="Times New Roman" panose="02020603050405020304"/>
              </a:rPr>
              <a:t>from it.</a:t>
            </a:r>
            <a:endParaRPr lang="en-US" sz="2400" dirty="0">
              <a:latin typeface="Times New Roman" panose="02020603050405020304"/>
              <a:cs typeface="Times New Roman" panose="02020603050405020304"/>
            </a:endParaRPr>
          </a:p>
          <a:p>
            <a:pPr marL="241300" marR="5080" indent="-228600">
              <a:lnSpc>
                <a:spcPct val="150000"/>
              </a:lnSpc>
              <a:spcBef>
                <a:spcPts val="2115"/>
              </a:spcBef>
              <a:buSzPct val="88000"/>
              <a:buFont typeface="Wingdings" panose="05000000000000000000"/>
              <a:buChar char=""/>
              <a:tabLst>
                <a:tab pos="241300" algn="l"/>
              </a:tabLst>
            </a:pPr>
            <a:r>
              <a:rPr lang="en-US" sz="2400" dirty="0">
                <a:latin typeface="Times New Roman" panose="02020603050405020304"/>
                <a:cs typeface="Times New Roman" panose="02020603050405020304"/>
              </a:rPr>
              <a:t>The two types of </a:t>
            </a:r>
            <a:r>
              <a:rPr lang="en-US" sz="2400" spc="-5" dirty="0">
                <a:latin typeface="Times New Roman" panose="02020603050405020304"/>
                <a:cs typeface="Times New Roman" panose="02020603050405020304"/>
              </a:rPr>
              <a:t>methods </a:t>
            </a:r>
            <a:r>
              <a:rPr lang="en-US" sz="2400" dirty="0">
                <a:latin typeface="Times New Roman" panose="02020603050405020304"/>
                <a:cs typeface="Times New Roman" panose="02020603050405020304"/>
              </a:rPr>
              <a:t>used for Image </a:t>
            </a:r>
            <a:r>
              <a:rPr lang="en-US" sz="2400" spc="-5" dirty="0">
                <a:latin typeface="Times New Roman" panose="02020603050405020304"/>
                <a:cs typeface="Times New Roman" panose="02020603050405020304"/>
              </a:rPr>
              <a:t>Processing </a:t>
            </a:r>
            <a:r>
              <a:rPr lang="en-US" sz="2400" dirty="0">
                <a:latin typeface="Times New Roman" panose="02020603050405020304"/>
                <a:cs typeface="Times New Roman" panose="02020603050405020304"/>
              </a:rPr>
              <a:t>are  </a:t>
            </a:r>
            <a:r>
              <a:rPr lang="en-US" sz="2400" spc="-5" dirty="0">
                <a:latin typeface="Times New Roman" panose="02020603050405020304"/>
                <a:cs typeface="Times New Roman" panose="02020603050405020304"/>
              </a:rPr>
              <a:t>Analog </a:t>
            </a:r>
            <a:r>
              <a:rPr lang="en-US" sz="2400" dirty="0">
                <a:latin typeface="Times New Roman" panose="02020603050405020304"/>
                <a:cs typeface="Times New Roman" panose="02020603050405020304"/>
              </a:rPr>
              <a:t>and </a:t>
            </a:r>
            <a:r>
              <a:rPr lang="en-US" sz="2400" spc="-5" dirty="0">
                <a:latin typeface="Times New Roman" panose="02020603050405020304"/>
                <a:cs typeface="Times New Roman" panose="02020603050405020304"/>
              </a:rPr>
              <a:t>Digital </a:t>
            </a:r>
            <a:r>
              <a:rPr lang="en-US" sz="2400" dirty="0">
                <a:latin typeface="Times New Roman" panose="02020603050405020304"/>
                <a:cs typeface="Times New Roman" panose="02020603050405020304"/>
              </a:rPr>
              <a:t>Image</a:t>
            </a:r>
            <a:r>
              <a:rPr lang="en-US" sz="2400" spc="-5" dirty="0">
                <a:latin typeface="Times New Roman" panose="02020603050405020304"/>
                <a:cs typeface="Times New Roman" panose="02020603050405020304"/>
              </a:rPr>
              <a:t> Processing.</a:t>
            </a:r>
            <a:endParaRPr lang="en-US" sz="2400" spc="-5" dirty="0">
              <a:latin typeface="Times New Roman" panose="02020603050405020304"/>
              <a:cs typeface="Times New Roman" panose="02020603050405020304"/>
            </a:endParaRPr>
          </a:p>
          <a:p>
            <a:pPr marL="241300" marR="5080" indent="-228600">
              <a:lnSpc>
                <a:spcPct val="150000"/>
              </a:lnSpc>
              <a:spcBef>
                <a:spcPts val="2115"/>
              </a:spcBef>
              <a:buSzPct val="88000"/>
              <a:buFont typeface="Wingdings" panose="05000000000000000000"/>
              <a:buChar char=""/>
              <a:tabLst>
                <a:tab pos="241300" algn="l"/>
              </a:tabLst>
            </a:pPr>
            <a:r>
              <a:rPr lang="en-US" sz="2400" b="0" i="0" dirty="0">
                <a:solidFill>
                  <a:srgbClr val="202124"/>
                </a:solidFill>
                <a:effectLst/>
                <a:latin typeface="Times New Roman" panose="02020603050405020304" pitchFamily="18" charset="0"/>
                <a:cs typeface="Times New Roman" panose="02020603050405020304" pitchFamily="18" charset="0"/>
              </a:rPr>
              <a:t>The </a:t>
            </a:r>
            <a:r>
              <a:rPr lang="en-US" sz="2400" i="0" dirty="0">
                <a:solidFill>
                  <a:srgbClr val="202124"/>
                </a:solidFill>
                <a:effectLst/>
                <a:latin typeface="Times New Roman" panose="02020603050405020304" pitchFamily="18" charset="0"/>
                <a:cs typeface="Times New Roman" panose="02020603050405020304" pitchFamily="18" charset="0"/>
              </a:rPr>
              <a:t>analog image processing</a:t>
            </a:r>
            <a:r>
              <a:rPr lang="en-US" sz="2400" b="0" i="0" dirty="0">
                <a:solidFill>
                  <a:srgbClr val="202124"/>
                </a:solidFill>
                <a:effectLst/>
                <a:latin typeface="Times New Roman" panose="02020603050405020304" pitchFamily="18" charset="0"/>
                <a:cs typeface="Times New Roman" panose="02020603050405020304" pitchFamily="18" charset="0"/>
              </a:rPr>
              <a:t> is applied on </a:t>
            </a:r>
            <a:r>
              <a:rPr lang="en-US" sz="2400" i="0" dirty="0">
                <a:solidFill>
                  <a:srgbClr val="202124"/>
                </a:solidFill>
                <a:effectLst/>
                <a:latin typeface="Times New Roman" panose="02020603050405020304" pitchFamily="18" charset="0"/>
                <a:cs typeface="Times New Roman" panose="02020603050405020304" pitchFamily="18" charset="0"/>
              </a:rPr>
              <a:t>analog</a:t>
            </a:r>
            <a:r>
              <a:rPr lang="en-US" sz="2400" b="0" i="0" dirty="0">
                <a:solidFill>
                  <a:srgbClr val="202124"/>
                </a:solidFill>
                <a:effectLst/>
                <a:latin typeface="Times New Roman" panose="02020603050405020304" pitchFamily="18" charset="0"/>
                <a:cs typeface="Times New Roman" panose="02020603050405020304" pitchFamily="18" charset="0"/>
              </a:rPr>
              <a:t> signals and it processes only two-dimensional signals. </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241300" marR="5080" indent="-228600">
              <a:lnSpc>
                <a:spcPct val="150000"/>
              </a:lnSpc>
              <a:spcBef>
                <a:spcPts val="2115"/>
              </a:spcBef>
              <a:buSzPct val="88000"/>
              <a:buFont typeface="Wingdings" panose="05000000000000000000"/>
              <a:buChar char=""/>
              <a:tabLst>
                <a:tab pos="241300" algn="l"/>
              </a:tabLst>
            </a:pPr>
            <a:endParaRPr lang="en-US" sz="2400" spc="-5" dirty="0">
              <a:latin typeface="Times New Roman" panose="02020603050405020304" pitchFamily="18" charset="0"/>
              <a:cs typeface="Times New Roman" panose="02020603050405020304" pitchFamily="18" charset="0"/>
            </a:endParaRPr>
          </a:p>
          <a:p>
            <a:pPr marL="241300" marR="5080" indent="-228600">
              <a:lnSpc>
                <a:spcPct val="150000"/>
              </a:lnSpc>
              <a:spcBef>
                <a:spcPts val="2115"/>
              </a:spcBef>
              <a:buSzPct val="88000"/>
              <a:buFont typeface="Wingdings" panose="05000000000000000000"/>
              <a:buChar char=""/>
              <a:tabLst>
                <a:tab pos="241300" algn="l"/>
              </a:tabLst>
            </a:pPr>
            <a:endParaRPr lang="en-US" sz="2400" dirty="0">
              <a:latin typeface="Times New Roman" panose="02020603050405020304"/>
              <a:cs typeface="Times New Roman" panose="02020603050405020304"/>
            </a:endParaRPr>
          </a:p>
          <a:p>
            <a:pPr marL="241300" marR="5080" indent="-228600">
              <a:lnSpc>
                <a:spcPts val="2480"/>
              </a:lnSpc>
              <a:spcBef>
                <a:spcPts val="2115"/>
              </a:spcBef>
              <a:buSzPct val="88000"/>
              <a:buFont typeface="Wingdings" panose="05000000000000000000"/>
              <a:buChar char=""/>
              <a:tabLst>
                <a:tab pos="241300" algn="l"/>
              </a:tabLst>
            </a:pPr>
            <a:endParaRPr lang="en-US" sz="2400" dirty="0">
              <a:latin typeface="Times New Roman" panose="02020603050405020304"/>
              <a:cs typeface="Times New Roman" panose="02020603050405020304"/>
            </a:endParaRPr>
          </a:p>
        </p:txBody>
      </p:sp>
      <p:pic>
        <p:nvPicPr>
          <p:cNvPr id="2" name="Picture 7"/>
          <p:cNvPicPr>
            <a:picLocks noChangeAspect="1"/>
          </p:cNvPicPr>
          <p:nvPr/>
        </p:nvPicPr>
        <p:blipFill>
          <a:blip r:embed="rId1"/>
          <a:stretch>
            <a:fillRect/>
          </a:stretch>
        </p:blipFill>
        <p:spPr>
          <a:xfrm>
            <a:off x="7934960" y="-635"/>
            <a:ext cx="1209040" cy="1243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6552</Words>
  <Application>WPS Presentation</Application>
  <PresentationFormat>On-screen Show (4:3)</PresentationFormat>
  <Paragraphs>232</Paragraphs>
  <Slides>22</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Calibri</vt:lpstr>
      <vt:lpstr>Arial</vt:lpstr>
      <vt:lpstr>Times New Roman</vt:lpstr>
      <vt:lpstr>Times New Roman</vt:lpstr>
      <vt:lpstr>Calibri</vt:lpstr>
      <vt:lpstr>Gautami</vt:lpstr>
      <vt:lpstr>Segoe WP Light</vt:lpstr>
      <vt:lpstr>Wingdings</vt:lpstr>
      <vt:lpstr>Microsoft YaHei</vt:lpstr>
      <vt:lpstr>Arial Unicode MS</vt:lpstr>
      <vt:lpstr>Calibri Light</vt:lpstr>
      <vt:lpstr>Wingdings</vt:lpstr>
      <vt:lpstr>Office Theme</vt:lpstr>
      <vt:lpstr>PowerPoint 演示文稿</vt:lpstr>
      <vt:lpstr>PowerPoint 演示文稿</vt:lpstr>
      <vt:lpstr>PowerPoint 演示文稿</vt:lpstr>
      <vt:lpstr>PowerPoint 演示文稿</vt:lpstr>
      <vt:lpstr>3.Proposed system</vt:lpstr>
      <vt:lpstr>Proposed system</vt:lpstr>
      <vt:lpstr>Proposed System</vt:lpstr>
      <vt:lpstr>4.Implementation</vt:lpstr>
      <vt:lpstr>Image Processing</vt:lpstr>
      <vt:lpstr>Image Processing</vt:lpstr>
      <vt:lpstr>Implementation Haar Cascade Algorithm</vt:lpstr>
      <vt:lpstr>Implementation</vt:lpstr>
      <vt:lpstr>OpenCV</vt:lpstr>
      <vt:lpstr>Implementation</vt:lpstr>
      <vt:lpstr> 5. Architecture of System </vt:lpstr>
      <vt:lpstr>Video Divided into frames</vt:lpstr>
      <vt:lpstr>Vehicle Detection</vt:lpstr>
      <vt:lpstr>Output:</vt:lpstr>
      <vt:lpstr>6.Conclusion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Nandipati</dc:creator>
  <cp:lastModifiedBy>kasaragadda</cp:lastModifiedBy>
  <cp:revision>241</cp:revision>
  <dcterms:created xsi:type="dcterms:W3CDTF">2020-06-22T13:16:00Z</dcterms:created>
  <dcterms:modified xsi:type="dcterms:W3CDTF">2022-12-07T17:46:47Z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AC451395151A488098444B4C5A404713</vt:lpwstr>
  </property>
</Properties>
</file>