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15"/>
  </p:notesMasterIdLst>
  <p:sldIdLst>
    <p:sldId id="256" r:id="rId2"/>
    <p:sldId id="264" r:id="rId3"/>
    <p:sldId id="266" r:id="rId4"/>
    <p:sldId id="265" r:id="rId5"/>
    <p:sldId id="267" r:id="rId6"/>
    <p:sldId id="261" r:id="rId7"/>
    <p:sldId id="258" r:id="rId8"/>
    <p:sldId id="260" r:id="rId9"/>
    <p:sldId id="257" r:id="rId10"/>
    <p:sldId id="259" r:id="rId11"/>
    <p:sldId id="269"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06EC3-41AC-AE44-9980-C9EE1D21CC39}" v="31" dt="2024-05-10T23:57:52.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p:restoredTop sz="72028"/>
  </p:normalViewPr>
  <p:slideViewPr>
    <p:cSldViewPr snapToGrid="0">
      <p:cViewPr varScale="1">
        <p:scale>
          <a:sx n="90" d="100"/>
          <a:sy n="90"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pati, Sai Kiran" userId="5ac4ccd8-8140-43ff-a068-8ddd51cc9478" providerId="ADAL" clId="{C5506EC3-41AC-AE44-9980-C9EE1D21CC39}"/>
    <pc:docChg chg="undo custSel addSld delSld modSld sldOrd">
      <pc:chgData name="Nandipati, Sai Kiran" userId="5ac4ccd8-8140-43ff-a068-8ddd51cc9478" providerId="ADAL" clId="{C5506EC3-41AC-AE44-9980-C9EE1D21CC39}" dt="2024-05-11T00:34:03.651" v="2303" actId="113"/>
      <pc:docMkLst>
        <pc:docMk/>
      </pc:docMkLst>
      <pc:sldChg chg="addSp modSp mod modNotesTx">
        <pc:chgData name="Nandipati, Sai Kiran" userId="5ac4ccd8-8140-43ff-a068-8ddd51cc9478" providerId="ADAL" clId="{C5506EC3-41AC-AE44-9980-C9EE1D21CC39}" dt="2024-05-11T00:33:23.070" v="2302" actId="20577"/>
        <pc:sldMkLst>
          <pc:docMk/>
          <pc:sldMk cId="748578618" sldId="256"/>
        </pc:sldMkLst>
        <pc:spChg chg="mod">
          <ac:chgData name="Nandipati, Sai Kiran" userId="5ac4ccd8-8140-43ff-a068-8ddd51cc9478" providerId="ADAL" clId="{C5506EC3-41AC-AE44-9980-C9EE1D21CC39}" dt="2024-05-10T23:21:02.274" v="1807" actId="2711"/>
          <ac:spMkLst>
            <pc:docMk/>
            <pc:sldMk cId="748578618" sldId="256"/>
            <ac:spMk id="2" creationId="{3BB3F8D2-3EE7-2E9D-5728-325F28CA50D3}"/>
          </ac:spMkLst>
        </pc:spChg>
        <pc:spChg chg="mod">
          <ac:chgData name="Nandipati, Sai Kiran" userId="5ac4ccd8-8140-43ff-a068-8ddd51cc9478" providerId="ADAL" clId="{C5506EC3-41AC-AE44-9980-C9EE1D21CC39}" dt="2024-05-11T00:33:23.070" v="2302" actId="20577"/>
          <ac:spMkLst>
            <pc:docMk/>
            <pc:sldMk cId="748578618" sldId="256"/>
            <ac:spMk id="3" creationId="{F4FCCDDA-0EB0-A244-4FD7-B6D0497311F3}"/>
          </ac:spMkLst>
        </pc:spChg>
        <pc:spChg chg="add mod">
          <ac:chgData name="Nandipati, Sai Kiran" userId="5ac4ccd8-8140-43ff-a068-8ddd51cc9478" providerId="ADAL" clId="{C5506EC3-41AC-AE44-9980-C9EE1D21CC39}" dt="2024-05-10T23:21:02.274" v="1807" actId="2711"/>
          <ac:spMkLst>
            <pc:docMk/>
            <pc:sldMk cId="748578618" sldId="256"/>
            <ac:spMk id="4" creationId="{72B0B2F6-C565-5EBB-C7C9-9A5D56EC1682}"/>
          </ac:spMkLst>
        </pc:spChg>
      </pc:sldChg>
      <pc:sldChg chg="addSp delSp modSp mod modNotesTx">
        <pc:chgData name="Nandipati, Sai Kiran" userId="5ac4ccd8-8140-43ff-a068-8ddd51cc9478" providerId="ADAL" clId="{C5506EC3-41AC-AE44-9980-C9EE1D21CC39}" dt="2024-05-10T23:48:05.261" v="2085" actId="20577"/>
        <pc:sldMkLst>
          <pc:docMk/>
          <pc:sldMk cId="636293697" sldId="257"/>
        </pc:sldMkLst>
        <pc:spChg chg="mod">
          <ac:chgData name="Nandipati, Sai Kiran" userId="5ac4ccd8-8140-43ff-a068-8ddd51cc9478" providerId="ADAL" clId="{C5506EC3-41AC-AE44-9980-C9EE1D21CC39}" dt="2024-05-10T23:05:14.030" v="1734"/>
          <ac:spMkLst>
            <pc:docMk/>
            <pc:sldMk cId="636293697" sldId="257"/>
            <ac:spMk id="2" creationId="{B1351AFD-B7CC-98EE-E7E0-4996D8010569}"/>
          </ac:spMkLst>
        </pc:spChg>
        <pc:spChg chg="add del mod">
          <ac:chgData name="Nandipati, Sai Kiran" userId="5ac4ccd8-8140-43ff-a068-8ddd51cc9478" providerId="ADAL" clId="{C5506EC3-41AC-AE44-9980-C9EE1D21CC39}" dt="2024-05-10T23:42:44.560" v="2049"/>
          <ac:spMkLst>
            <pc:docMk/>
            <pc:sldMk cId="636293697" sldId="257"/>
            <ac:spMk id="3" creationId="{5715274A-9D82-DE54-2417-DC7AE268ADA1}"/>
          </ac:spMkLst>
        </pc:spChg>
        <pc:spChg chg="add mod">
          <ac:chgData name="Nandipati, Sai Kiran" userId="5ac4ccd8-8140-43ff-a068-8ddd51cc9478" providerId="ADAL" clId="{C5506EC3-41AC-AE44-9980-C9EE1D21CC39}" dt="2024-05-10T23:42:39.565" v="2046" actId="113"/>
          <ac:spMkLst>
            <pc:docMk/>
            <pc:sldMk cId="636293697" sldId="257"/>
            <ac:spMk id="4" creationId="{DFDB9E98-ABAC-2D5A-63B5-FE3534D772D5}"/>
          </ac:spMkLst>
        </pc:spChg>
        <pc:spChg chg="del">
          <ac:chgData name="Nandipati, Sai Kiran" userId="5ac4ccd8-8140-43ff-a068-8ddd51cc9478" providerId="ADAL" clId="{C5506EC3-41AC-AE44-9980-C9EE1D21CC39}" dt="2024-05-10T23:37:05.664" v="1971" actId="478"/>
          <ac:spMkLst>
            <pc:docMk/>
            <pc:sldMk cId="636293697" sldId="257"/>
            <ac:spMk id="5" creationId="{5AB5A6BB-95B7-5C3C-3DA5-35A7E0A5C9FC}"/>
          </ac:spMkLst>
        </pc:spChg>
        <pc:spChg chg="del">
          <ac:chgData name="Nandipati, Sai Kiran" userId="5ac4ccd8-8140-43ff-a068-8ddd51cc9478" providerId="ADAL" clId="{C5506EC3-41AC-AE44-9980-C9EE1D21CC39}" dt="2024-05-10T23:37:21.336" v="1986" actId="478"/>
          <ac:spMkLst>
            <pc:docMk/>
            <pc:sldMk cId="636293697" sldId="257"/>
            <ac:spMk id="7" creationId="{9C8B7E4D-636E-7952-1772-44CC6E640FB8}"/>
          </ac:spMkLst>
        </pc:spChg>
        <pc:spChg chg="del">
          <ac:chgData name="Nandipati, Sai Kiran" userId="5ac4ccd8-8140-43ff-a068-8ddd51cc9478" providerId="ADAL" clId="{C5506EC3-41AC-AE44-9980-C9EE1D21CC39}" dt="2024-05-10T23:37:08.040" v="1972" actId="478"/>
          <ac:spMkLst>
            <pc:docMk/>
            <pc:sldMk cId="636293697" sldId="257"/>
            <ac:spMk id="8" creationId="{32D83CD3-A0AB-251B-CC9F-16FF387E43EC}"/>
          </ac:spMkLst>
        </pc:spChg>
        <pc:picChg chg="mod">
          <ac:chgData name="Nandipati, Sai Kiran" userId="5ac4ccd8-8140-43ff-a068-8ddd51cc9478" providerId="ADAL" clId="{C5506EC3-41AC-AE44-9980-C9EE1D21CC39}" dt="2024-05-10T23:42:45.898" v="2050" actId="1076"/>
          <ac:picMkLst>
            <pc:docMk/>
            <pc:sldMk cId="636293697" sldId="257"/>
            <ac:picMk id="6" creationId="{0FAFC056-56E2-2861-A44F-E9A3F67E11FC}"/>
          </ac:picMkLst>
        </pc:picChg>
      </pc:sldChg>
      <pc:sldChg chg="addSp delSp modSp mod ord setBg modNotesTx">
        <pc:chgData name="Nandipati, Sai Kiran" userId="5ac4ccd8-8140-43ff-a068-8ddd51cc9478" providerId="ADAL" clId="{C5506EC3-41AC-AE44-9980-C9EE1D21CC39}" dt="2024-05-10T23:33:25.407" v="1924" actId="27636"/>
        <pc:sldMkLst>
          <pc:docMk/>
          <pc:sldMk cId="1661964607" sldId="258"/>
        </pc:sldMkLst>
        <pc:spChg chg="mod">
          <ac:chgData name="Nandipati, Sai Kiran" userId="5ac4ccd8-8140-43ff-a068-8ddd51cc9478" providerId="ADAL" clId="{C5506EC3-41AC-AE44-9980-C9EE1D21CC39}" dt="2024-05-10T23:33:25.407" v="1924" actId="27636"/>
          <ac:spMkLst>
            <pc:docMk/>
            <pc:sldMk cId="1661964607" sldId="258"/>
            <ac:spMk id="2" creationId="{1F81CB69-951D-2269-D1D7-66F256375293}"/>
          </ac:spMkLst>
        </pc:spChg>
        <pc:spChg chg="del mod">
          <ac:chgData name="Nandipati, Sai Kiran" userId="5ac4ccd8-8140-43ff-a068-8ddd51cc9478" providerId="ADAL" clId="{C5506EC3-41AC-AE44-9980-C9EE1D21CC39}" dt="2024-05-10T23:28:46.182" v="1874" actId="478"/>
          <ac:spMkLst>
            <pc:docMk/>
            <pc:sldMk cId="1661964607" sldId="258"/>
            <ac:spMk id="3" creationId="{C72F3961-1D7F-1C02-0650-5103D7087E7B}"/>
          </ac:spMkLst>
        </pc:spChg>
        <pc:spChg chg="del">
          <ac:chgData name="Nandipati, Sai Kiran" userId="5ac4ccd8-8140-43ff-a068-8ddd51cc9478" providerId="ADAL" clId="{C5506EC3-41AC-AE44-9980-C9EE1D21CC39}" dt="2024-05-10T23:30:11.682" v="1875" actId="478"/>
          <ac:spMkLst>
            <pc:docMk/>
            <pc:sldMk cId="1661964607" sldId="258"/>
            <ac:spMk id="5" creationId="{C3ABA746-2FD4-C4BF-773C-5FBB0B8E0C50}"/>
          </ac:spMkLst>
        </pc:spChg>
        <pc:spChg chg="add mod ord">
          <ac:chgData name="Nandipati, Sai Kiran" userId="5ac4ccd8-8140-43ff-a068-8ddd51cc9478" providerId="ADAL" clId="{C5506EC3-41AC-AE44-9980-C9EE1D21CC39}" dt="2024-05-10T23:33:14.394" v="1918" actId="255"/>
          <ac:spMkLst>
            <pc:docMk/>
            <pc:sldMk cId="1661964607" sldId="258"/>
            <ac:spMk id="6" creationId="{B3298049-BFCE-B794-D847-B9B77C83AC0D}"/>
          </ac:spMkLst>
        </pc:spChg>
        <pc:spChg chg="add del">
          <ac:chgData name="Nandipati, Sai Kiran" userId="5ac4ccd8-8140-43ff-a068-8ddd51cc9478" providerId="ADAL" clId="{C5506EC3-41AC-AE44-9980-C9EE1D21CC39}" dt="2024-05-10T23:32:57.456" v="1914" actId="26606"/>
          <ac:spMkLst>
            <pc:docMk/>
            <pc:sldMk cId="1661964607" sldId="258"/>
            <ac:spMk id="11" creationId="{9427AF5F-9A0E-42B7-A252-FD64C9885F9C}"/>
          </ac:spMkLst>
        </pc:spChg>
        <pc:spChg chg="add">
          <ac:chgData name="Nandipati, Sai Kiran" userId="5ac4ccd8-8140-43ff-a068-8ddd51cc9478" providerId="ADAL" clId="{C5506EC3-41AC-AE44-9980-C9EE1D21CC39}" dt="2024-05-10T23:32:57.456" v="1914" actId="26606"/>
          <ac:spMkLst>
            <pc:docMk/>
            <pc:sldMk cId="1661964607" sldId="258"/>
            <ac:spMk id="16" creationId="{84ECDE7A-6944-466D-8FFE-149A29BA6BAE}"/>
          </ac:spMkLst>
        </pc:spChg>
        <pc:spChg chg="add">
          <ac:chgData name="Nandipati, Sai Kiran" userId="5ac4ccd8-8140-43ff-a068-8ddd51cc9478" providerId="ADAL" clId="{C5506EC3-41AC-AE44-9980-C9EE1D21CC39}" dt="2024-05-10T23:32:57.456" v="1914" actId="26606"/>
          <ac:spMkLst>
            <pc:docMk/>
            <pc:sldMk cId="1661964607" sldId="258"/>
            <ac:spMk id="18" creationId="{B3420082-9415-44EC-802E-C77D71D59C57}"/>
          </ac:spMkLst>
        </pc:spChg>
        <pc:spChg chg="add">
          <ac:chgData name="Nandipati, Sai Kiran" userId="5ac4ccd8-8140-43ff-a068-8ddd51cc9478" providerId="ADAL" clId="{C5506EC3-41AC-AE44-9980-C9EE1D21CC39}" dt="2024-05-10T23:32:57.456" v="1914" actId="26606"/>
          <ac:spMkLst>
            <pc:docMk/>
            <pc:sldMk cId="1661964607" sldId="258"/>
            <ac:spMk id="20" creationId="{55A52C45-1FCB-4636-A80F-2849B8226C01}"/>
          </ac:spMkLst>
        </pc:spChg>
        <pc:spChg chg="add">
          <ac:chgData name="Nandipati, Sai Kiran" userId="5ac4ccd8-8140-43ff-a068-8ddd51cc9478" providerId="ADAL" clId="{C5506EC3-41AC-AE44-9980-C9EE1D21CC39}" dt="2024-05-10T23:32:57.456" v="1914" actId="26606"/>
          <ac:spMkLst>
            <pc:docMk/>
            <pc:sldMk cId="1661964607" sldId="258"/>
            <ac:spMk id="22" creationId="{768EB4DD-3704-43AD-92B3-C4E0C6EA92CB}"/>
          </ac:spMkLst>
        </pc:spChg>
        <pc:picChg chg="mod ord modCrop">
          <ac:chgData name="Nandipati, Sai Kiran" userId="5ac4ccd8-8140-43ff-a068-8ddd51cc9478" providerId="ADAL" clId="{C5506EC3-41AC-AE44-9980-C9EE1D21CC39}" dt="2024-05-10T23:33:21.379" v="1920" actId="1076"/>
          <ac:picMkLst>
            <pc:docMk/>
            <pc:sldMk cId="1661964607" sldId="258"/>
            <ac:picMk id="4" creationId="{D536477E-5A49-75EF-A491-DE1E084E551E}"/>
          </ac:picMkLst>
        </pc:picChg>
      </pc:sldChg>
      <pc:sldChg chg="addSp delSp modSp mod setBg modNotesTx">
        <pc:chgData name="Nandipati, Sai Kiran" userId="5ac4ccd8-8140-43ff-a068-8ddd51cc9478" providerId="ADAL" clId="{C5506EC3-41AC-AE44-9980-C9EE1D21CC39}" dt="2024-05-10T23:47:56.981" v="2084"/>
        <pc:sldMkLst>
          <pc:docMk/>
          <pc:sldMk cId="3709029245" sldId="259"/>
        </pc:sldMkLst>
        <pc:spChg chg="mod">
          <ac:chgData name="Nandipati, Sai Kiran" userId="5ac4ccd8-8140-43ff-a068-8ddd51cc9478" providerId="ADAL" clId="{C5506EC3-41AC-AE44-9980-C9EE1D21CC39}" dt="2024-05-10T23:47:34.614" v="2079" actId="26606"/>
          <ac:spMkLst>
            <pc:docMk/>
            <pc:sldMk cId="3709029245" sldId="259"/>
            <ac:spMk id="2" creationId="{C7A57218-0708-D76E-E29E-1C1525B3BB20}"/>
          </ac:spMkLst>
        </pc:spChg>
        <pc:spChg chg="add del mod">
          <ac:chgData name="Nandipati, Sai Kiran" userId="5ac4ccd8-8140-43ff-a068-8ddd51cc9478" providerId="ADAL" clId="{C5506EC3-41AC-AE44-9980-C9EE1D21CC39}" dt="2024-05-02T00:49:20.315" v="19"/>
          <ac:spMkLst>
            <pc:docMk/>
            <pc:sldMk cId="3709029245" sldId="259"/>
            <ac:spMk id="3" creationId="{3B78AEDC-CDF1-ECEF-5600-BE7FA8B944A5}"/>
          </ac:spMkLst>
        </pc:spChg>
        <pc:spChg chg="add mod ord">
          <ac:chgData name="Nandipati, Sai Kiran" userId="5ac4ccd8-8140-43ff-a068-8ddd51cc9478" providerId="ADAL" clId="{C5506EC3-41AC-AE44-9980-C9EE1D21CC39}" dt="2024-05-10T23:47:50.601" v="2082" actId="12"/>
          <ac:spMkLst>
            <pc:docMk/>
            <pc:sldMk cId="3709029245" sldId="259"/>
            <ac:spMk id="3" creationId="{A387CDF0-C367-4A2F-7DCF-A8F7C925F649}"/>
          </ac:spMkLst>
        </pc:spChg>
        <pc:spChg chg="del mod">
          <ac:chgData name="Nandipati, Sai Kiran" userId="5ac4ccd8-8140-43ff-a068-8ddd51cc9478" providerId="ADAL" clId="{C5506EC3-41AC-AE44-9980-C9EE1D21CC39}" dt="2024-05-10T23:47:56.981" v="2084"/>
          <ac:spMkLst>
            <pc:docMk/>
            <pc:sldMk cId="3709029245" sldId="259"/>
            <ac:spMk id="5" creationId="{75F816E9-3A9F-70DF-9CD5-61B38F973662}"/>
          </ac:spMkLst>
        </pc:spChg>
        <pc:spChg chg="add">
          <ac:chgData name="Nandipati, Sai Kiran" userId="5ac4ccd8-8140-43ff-a068-8ddd51cc9478" providerId="ADAL" clId="{C5506EC3-41AC-AE44-9980-C9EE1D21CC39}" dt="2024-05-10T23:47:34.614" v="2079" actId="26606"/>
          <ac:spMkLst>
            <pc:docMk/>
            <pc:sldMk cId="3709029245" sldId="259"/>
            <ac:spMk id="10" creationId="{45D37F4E-DDB4-456B-97E0-9937730A039F}"/>
          </ac:spMkLst>
        </pc:spChg>
        <pc:spChg chg="add">
          <ac:chgData name="Nandipati, Sai Kiran" userId="5ac4ccd8-8140-43ff-a068-8ddd51cc9478" providerId="ADAL" clId="{C5506EC3-41AC-AE44-9980-C9EE1D21CC39}" dt="2024-05-10T23:47:34.614" v="2079" actId="26606"/>
          <ac:spMkLst>
            <pc:docMk/>
            <pc:sldMk cId="3709029245" sldId="259"/>
            <ac:spMk id="12" creationId="{B2DD41CD-8F47-4F56-AD12-4E2FF7696987}"/>
          </ac:spMkLst>
        </pc:spChg>
        <pc:picChg chg="mod">
          <ac:chgData name="Nandipati, Sai Kiran" userId="5ac4ccd8-8140-43ff-a068-8ddd51cc9478" providerId="ADAL" clId="{C5506EC3-41AC-AE44-9980-C9EE1D21CC39}" dt="2024-05-10T23:47:34.614" v="2079" actId="26606"/>
          <ac:picMkLst>
            <pc:docMk/>
            <pc:sldMk cId="3709029245" sldId="259"/>
            <ac:picMk id="4" creationId="{1B076B66-2C06-95F9-A2AD-923A66CA53FD}"/>
          </ac:picMkLst>
        </pc:picChg>
      </pc:sldChg>
      <pc:sldChg chg="addSp delSp modSp mod ord setBg modNotesTx">
        <pc:chgData name="Nandipati, Sai Kiran" userId="5ac4ccd8-8140-43ff-a068-8ddd51cc9478" providerId="ADAL" clId="{C5506EC3-41AC-AE44-9980-C9EE1D21CC39}" dt="2024-05-10T23:36:26.378" v="1966" actId="1076"/>
        <pc:sldMkLst>
          <pc:docMk/>
          <pc:sldMk cId="3105473906" sldId="260"/>
        </pc:sldMkLst>
        <pc:spChg chg="mod">
          <ac:chgData name="Nandipati, Sai Kiran" userId="5ac4ccd8-8140-43ff-a068-8ddd51cc9478" providerId="ADAL" clId="{C5506EC3-41AC-AE44-9980-C9EE1D21CC39}" dt="2024-05-10T23:36:06.144" v="1962" actId="26606"/>
          <ac:spMkLst>
            <pc:docMk/>
            <pc:sldMk cId="3105473906" sldId="260"/>
            <ac:spMk id="2" creationId="{17819B33-747A-AE68-4DC4-02D5ED8F17C5}"/>
          </ac:spMkLst>
        </pc:spChg>
        <pc:spChg chg="del mod">
          <ac:chgData name="Nandipati, Sai Kiran" userId="5ac4ccd8-8140-43ff-a068-8ddd51cc9478" providerId="ADAL" clId="{C5506EC3-41AC-AE44-9980-C9EE1D21CC39}" dt="2024-05-10T23:34:42.952" v="1926" actId="478"/>
          <ac:spMkLst>
            <pc:docMk/>
            <pc:sldMk cId="3105473906" sldId="260"/>
            <ac:spMk id="3" creationId="{8282C960-602F-1084-632E-5395C9EE5981}"/>
          </ac:spMkLst>
        </pc:spChg>
        <pc:spChg chg="add mod">
          <ac:chgData name="Nandipati, Sai Kiran" userId="5ac4ccd8-8140-43ff-a068-8ddd51cc9478" providerId="ADAL" clId="{C5506EC3-41AC-AE44-9980-C9EE1D21CC39}" dt="2024-05-10T23:36:06.144" v="1962" actId="26606"/>
          <ac:spMkLst>
            <pc:docMk/>
            <pc:sldMk cId="3105473906" sldId="260"/>
            <ac:spMk id="8" creationId="{BD20A83D-BFF8-7E3F-F875-E0B9350D6F18}"/>
          </ac:spMkLst>
        </pc:spChg>
        <pc:spChg chg="add">
          <ac:chgData name="Nandipati, Sai Kiran" userId="5ac4ccd8-8140-43ff-a068-8ddd51cc9478" providerId="ADAL" clId="{C5506EC3-41AC-AE44-9980-C9EE1D21CC39}" dt="2024-05-10T23:36:06.144" v="1962" actId="26606"/>
          <ac:spMkLst>
            <pc:docMk/>
            <pc:sldMk cId="3105473906" sldId="260"/>
            <ac:spMk id="13" creationId="{45D37F4E-DDB4-456B-97E0-9937730A039F}"/>
          </ac:spMkLst>
        </pc:spChg>
        <pc:spChg chg="add">
          <ac:chgData name="Nandipati, Sai Kiran" userId="5ac4ccd8-8140-43ff-a068-8ddd51cc9478" providerId="ADAL" clId="{C5506EC3-41AC-AE44-9980-C9EE1D21CC39}" dt="2024-05-10T23:36:06.144" v="1962" actId="26606"/>
          <ac:spMkLst>
            <pc:docMk/>
            <pc:sldMk cId="3105473906" sldId="260"/>
            <ac:spMk id="15" creationId="{B2DD41CD-8F47-4F56-AD12-4E2FF7696987}"/>
          </ac:spMkLst>
        </pc:spChg>
        <pc:picChg chg="del mod">
          <ac:chgData name="Nandipati, Sai Kiran" userId="5ac4ccd8-8140-43ff-a068-8ddd51cc9478" providerId="ADAL" clId="{C5506EC3-41AC-AE44-9980-C9EE1D21CC39}" dt="2024-05-10T23:07:27.452" v="1744" actId="478"/>
          <ac:picMkLst>
            <pc:docMk/>
            <pc:sldMk cId="3105473906" sldId="260"/>
            <ac:picMk id="4" creationId="{31D079B8-0DAF-9C23-718C-03E1E3CCB7E2}"/>
          </ac:picMkLst>
        </pc:picChg>
        <pc:picChg chg="add del mod">
          <ac:chgData name="Nandipati, Sai Kiran" userId="5ac4ccd8-8140-43ff-a068-8ddd51cc9478" providerId="ADAL" clId="{C5506EC3-41AC-AE44-9980-C9EE1D21CC39}" dt="2024-05-10T20:59:13.258" v="1318" actId="478"/>
          <ac:picMkLst>
            <pc:docMk/>
            <pc:sldMk cId="3105473906" sldId="260"/>
            <ac:picMk id="5" creationId="{A69A26D1-3473-557D-BE5C-29DCC03BE826}"/>
          </ac:picMkLst>
        </pc:picChg>
        <pc:picChg chg="add mod ord modCrop">
          <ac:chgData name="Nandipati, Sai Kiran" userId="5ac4ccd8-8140-43ff-a068-8ddd51cc9478" providerId="ADAL" clId="{C5506EC3-41AC-AE44-9980-C9EE1D21CC39}" dt="2024-05-10T23:36:26.378" v="1966" actId="1076"/>
          <ac:picMkLst>
            <pc:docMk/>
            <pc:sldMk cId="3105473906" sldId="260"/>
            <ac:picMk id="6" creationId="{5FD63CCD-D787-ECD8-D3ED-0382EF62E4B6}"/>
          </ac:picMkLst>
        </pc:picChg>
      </pc:sldChg>
      <pc:sldChg chg="addSp delSp modSp mod ord setBg modNotesTx">
        <pc:chgData name="Nandipati, Sai Kiran" userId="5ac4ccd8-8140-43ff-a068-8ddd51cc9478" providerId="ADAL" clId="{C5506EC3-41AC-AE44-9980-C9EE1D21CC39}" dt="2024-05-10T23:28:38.971" v="1873" actId="14100"/>
        <pc:sldMkLst>
          <pc:docMk/>
          <pc:sldMk cId="2934218346" sldId="261"/>
        </pc:sldMkLst>
        <pc:spChg chg="mod">
          <ac:chgData name="Nandipati, Sai Kiran" userId="5ac4ccd8-8140-43ff-a068-8ddd51cc9478" providerId="ADAL" clId="{C5506EC3-41AC-AE44-9980-C9EE1D21CC39}" dt="2024-05-10T23:27:39.337" v="1854" actId="26606"/>
          <ac:spMkLst>
            <pc:docMk/>
            <pc:sldMk cId="2934218346" sldId="261"/>
            <ac:spMk id="2" creationId="{3F8DFEF2-0901-897E-B47D-0A002A1EA55D}"/>
          </ac:spMkLst>
        </pc:spChg>
        <pc:spChg chg="mod">
          <ac:chgData name="Nandipati, Sai Kiran" userId="5ac4ccd8-8140-43ff-a068-8ddd51cc9478" providerId="ADAL" clId="{C5506EC3-41AC-AE44-9980-C9EE1D21CC39}" dt="2024-05-10T23:28:38.971" v="1873" actId="14100"/>
          <ac:spMkLst>
            <pc:docMk/>
            <pc:sldMk cId="2934218346" sldId="261"/>
            <ac:spMk id="6" creationId="{8AA25AEA-9754-46FE-5BC6-6D7D4C821E6A}"/>
          </ac:spMkLst>
        </pc:spChg>
        <pc:spChg chg="add del">
          <ac:chgData name="Nandipati, Sai Kiran" userId="5ac4ccd8-8140-43ff-a068-8ddd51cc9478" providerId="ADAL" clId="{C5506EC3-41AC-AE44-9980-C9EE1D21CC39}" dt="2024-05-10T23:27:39.337" v="1854" actId="26606"/>
          <ac:spMkLst>
            <pc:docMk/>
            <pc:sldMk cId="2934218346" sldId="261"/>
            <ac:spMk id="11" creationId="{45D37F4E-DDB4-456B-97E0-9937730A039F}"/>
          </ac:spMkLst>
        </pc:spChg>
        <pc:spChg chg="add del">
          <ac:chgData name="Nandipati, Sai Kiran" userId="5ac4ccd8-8140-43ff-a068-8ddd51cc9478" providerId="ADAL" clId="{C5506EC3-41AC-AE44-9980-C9EE1D21CC39}" dt="2024-05-10T23:27:39.337" v="1854" actId="26606"/>
          <ac:spMkLst>
            <pc:docMk/>
            <pc:sldMk cId="2934218346" sldId="261"/>
            <ac:spMk id="13" creationId="{B2DD41CD-8F47-4F56-AD12-4E2FF7696987}"/>
          </ac:spMkLst>
        </pc:spChg>
        <pc:spChg chg="add">
          <ac:chgData name="Nandipati, Sai Kiran" userId="5ac4ccd8-8140-43ff-a068-8ddd51cc9478" providerId="ADAL" clId="{C5506EC3-41AC-AE44-9980-C9EE1D21CC39}" dt="2024-05-10T23:27:39.337" v="1854" actId="26606"/>
          <ac:spMkLst>
            <pc:docMk/>
            <pc:sldMk cId="2934218346" sldId="261"/>
            <ac:spMk id="15" creationId="{743AA782-23D1-4521-8CAD-47662984AA08}"/>
          </ac:spMkLst>
        </pc:spChg>
        <pc:spChg chg="add">
          <ac:chgData name="Nandipati, Sai Kiran" userId="5ac4ccd8-8140-43ff-a068-8ddd51cc9478" providerId="ADAL" clId="{C5506EC3-41AC-AE44-9980-C9EE1D21CC39}" dt="2024-05-10T23:27:39.337" v="1854" actId="26606"/>
          <ac:spMkLst>
            <pc:docMk/>
            <pc:sldMk cId="2934218346" sldId="261"/>
            <ac:spMk id="16" creationId="{71877DBC-BB60-40F0-AC93-2ACDBAAE60CE}"/>
          </ac:spMkLst>
        </pc:spChg>
        <pc:spChg chg="add del">
          <ac:chgData name="Nandipati, Sai Kiran" userId="5ac4ccd8-8140-43ff-a068-8ddd51cc9478" providerId="ADAL" clId="{C5506EC3-41AC-AE44-9980-C9EE1D21CC39}" dt="2024-05-10T23:27:29.496" v="1853" actId="26606"/>
          <ac:spMkLst>
            <pc:docMk/>
            <pc:sldMk cId="2934218346" sldId="261"/>
            <ac:spMk id="18" creationId="{45D37F4E-DDB4-456B-97E0-9937730A039F}"/>
          </ac:spMkLst>
        </pc:spChg>
        <pc:spChg chg="add del">
          <ac:chgData name="Nandipati, Sai Kiran" userId="5ac4ccd8-8140-43ff-a068-8ddd51cc9478" providerId="ADAL" clId="{C5506EC3-41AC-AE44-9980-C9EE1D21CC39}" dt="2024-05-10T23:27:29.496" v="1853" actId="26606"/>
          <ac:spMkLst>
            <pc:docMk/>
            <pc:sldMk cId="2934218346" sldId="261"/>
            <ac:spMk id="20" creationId="{B2DD41CD-8F47-4F56-AD12-4E2FF7696987}"/>
          </ac:spMkLst>
        </pc:spChg>
        <pc:picChg chg="add mod modCrop">
          <ac:chgData name="Nandipati, Sai Kiran" userId="5ac4ccd8-8140-43ff-a068-8ddd51cc9478" providerId="ADAL" clId="{C5506EC3-41AC-AE44-9980-C9EE1D21CC39}" dt="2024-05-10T23:27:47.330" v="1857" actId="1076"/>
          <ac:picMkLst>
            <pc:docMk/>
            <pc:sldMk cId="2934218346" sldId="261"/>
            <ac:picMk id="3" creationId="{92B43742-DE77-F56F-B654-539BFA364834}"/>
          </ac:picMkLst>
        </pc:picChg>
        <pc:picChg chg="del mod">
          <ac:chgData name="Nandipati, Sai Kiran" userId="5ac4ccd8-8140-43ff-a068-8ddd51cc9478" providerId="ADAL" clId="{C5506EC3-41AC-AE44-9980-C9EE1D21CC39}" dt="2024-05-10T23:24:17.599" v="1820" actId="478"/>
          <ac:picMkLst>
            <pc:docMk/>
            <pc:sldMk cId="2934218346" sldId="261"/>
            <ac:picMk id="5" creationId="{93FD3358-E061-84C3-7A93-CE663EB960AC}"/>
          </ac:picMkLst>
        </pc:picChg>
      </pc:sldChg>
      <pc:sldChg chg="addSp modSp mod">
        <pc:chgData name="Nandipati, Sai Kiran" userId="5ac4ccd8-8140-43ff-a068-8ddd51cc9478" providerId="ADAL" clId="{C5506EC3-41AC-AE44-9980-C9EE1D21CC39}" dt="2024-05-11T00:00:02.794" v="2291" actId="26606"/>
        <pc:sldMkLst>
          <pc:docMk/>
          <pc:sldMk cId="4151125308" sldId="263"/>
        </pc:sldMkLst>
        <pc:spChg chg="mod ord">
          <ac:chgData name="Nandipati, Sai Kiran" userId="5ac4ccd8-8140-43ff-a068-8ddd51cc9478" providerId="ADAL" clId="{C5506EC3-41AC-AE44-9980-C9EE1D21CC39}" dt="2024-05-11T00:00:02.794" v="2291" actId="26606"/>
          <ac:spMkLst>
            <pc:docMk/>
            <pc:sldMk cId="4151125308" sldId="263"/>
            <ac:spMk id="2" creationId="{72989AAE-D2BC-6628-9367-CBBB41466D8E}"/>
          </ac:spMkLst>
        </pc:spChg>
        <pc:spChg chg="add">
          <ac:chgData name="Nandipati, Sai Kiran" userId="5ac4ccd8-8140-43ff-a068-8ddd51cc9478" providerId="ADAL" clId="{C5506EC3-41AC-AE44-9980-C9EE1D21CC39}" dt="2024-05-11T00:00:02.794" v="2291" actId="26606"/>
          <ac:spMkLst>
            <pc:docMk/>
            <pc:sldMk cId="4151125308" sldId="263"/>
            <ac:spMk id="11" creationId="{F12E7CC5-C78B-4EBD-9565-3FA00FAA6CF2}"/>
          </ac:spMkLst>
        </pc:spChg>
        <pc:spChg chg="add">
          <ac:chgData name="Nandipati, Sai Kiran" userId="5ac4ccd8-8140-43ff-a068-8ddd51cc9478" providerId="ADAL" clId="{C5506EC3-41AC-AE44-9980-C9EE1D21CC39}" dt="2024-05-11T00:00:02.794" v="2291" actId="26606"/>
          <ac:spMkLst>
            <pc:docMk/>
            <pc:sldMk cId="4151125308" sldId="263"/>
            <ac:spMk id="13" creationId="{3A4529A5-F675-429F-8044-01372BB13422}"/>
          </ac:spMkLst>
        </pc:spChg>
        <pc:spChg chg="add">
          <ac:chgData name="Nandipati, Sai Kiran" userId="5ac4ccd8-8140-43ff-a068-8ddd51cc9478" providerId="ADAL" clId="{C5506EC3-41AC-AE44-9980-C9EE1D21CC39}" dt="2024-05-11T00:00:02.794" v="2291" actId="26606"/>
          <ac:spMkLst>
            <pc:docMk/>
            <pc:sldMk cId="4151125308" sldId="263"/>
            <ac:spMk id="15" creationId="{63DAB858-5A0C-4AFF-AAC6-705EDF8DB733}"/>
          </ac:spMkLst>
        </pc:spChg>
        <pc:picChg chg="mod">
          <ac:chgData name="Nandipati, Sai Kiran" userId="5ac4ccd8-8140-43ff-a068-8ddd51cc9478" providerId="ADAL" clId="{C5506EC3-41AC-AE44-9980-C9EE1D21CC39}" dt="2024-05-11T00:00:02.794" v="2291" actId="26606"/>
          <ac:picMkLst>
            <pc:docMk/>
            <pc:sldMk cId="4151125308" sldId="263"/>
            <ac:picMk id="6" creationId="{A0F95251-CFA5-AF8A-8439-3531F520BB1A}"/>
          </ac:picMkLst>
        </pc:picChg>
      </pc:sldChg>
      <pc:sldChg chg="modSp new mod modNotesTx">
        <pc:chgData name="Nandipati, Sai Kiran" userId="5ac4ccd8-8140-43ff-a068-8ddd51cc9478" providerId="ADAL" clId="{C5506EC3-41AC-AE44-9980-C9EE1D21CC39}" dt="2024-05-11T00:34:03.651" v="2303" actId="113"/>
        <pc:sldMkLst>
          <pc:docMk/>
          <pc:sldMk cId="1880152046" sldId="264"/>
        </pc:sldMkLst>
        <pc:spChg chg="mod">
          <ac:chgData name="Nandipati, Sai Kiran" userId="5ac4ccd8-8140-43ff-a068-8ddd51cc9478" providerId="ADAL" clId="{C5506EC3-41AC-AE44-9980-C9EE1D21CC39}" dt="2024-05-11T00:34:03.651" v="2303" actId="113"/>
          <ac:spMkLst>
            <pc:docMk/>
            <pc:sldMk cId="1880152046" sldId="264"/>
            <ac:spMk id="2" creationId="{315748E0-BE71-E188-15F3-397EC7F6D125}"/>
          </ac:spMkLst>
        </pc:spChg>
        <pc:spChg chg="mod">
          <ac:chgData name="Nandipati, Sai Kiran" userId="5ac4ccd8-8140-43ff-a068-8ddd51cc9478" providerId="ADAL" clId="{C5506EC3-41AC-AE44-9980-C9EE1D21CC39}" dt="2024-05-10T23:56:12.017" v="2235" actId="20577"/>
          <ac:spMkLst>
            <pc:docMk/>
            <pc:sldMk cId="1880152046" sldId="264"/>
            <ac:spMk id="3" creationId="{52CD789A-0B77-25E3-BA24-DB5D179BBE2C}"/>
          </ac:spMkLst>
        </pc:spChg>
      </pc:sldChg>
      <pc:sldChg chg="addSp delSp modSp new mod setBg modNotesTx">
        <pc:chgData name="Nandipati, Sai Kiran" userId="5ac4ccd8-8140-43ff-a068-8ddd51cc9478" providerId="ADAL" clId="{C5506EC3-41AC-AE44-9980-C9EE1D21CC39}" dt="2024-05-10T23:21:14.712" v="1808" actId="20577"/>
        <pc:sldMkLst>
          <pc:docMk/>
          <pc:sldMk cId="3022284334" sldId="265"/>
        </pc:sldMkLst>
        <pc:spChg chg="mod">
          <ac:chgData name="Nandipati, Sai Kiran" userId="5ac4ccd8-8140-43ff-a068-8ddd51cc9478" providerId="ADAL" clId="{C5506EC3-41AC-AE44-9980-C9EE1D21CC39}" dt="2024-05-10T23:03:07.366" v="1722" actId="26606"/>
          <ac:spMkLst>
            <pc:docMk/>
            <pc:sldMk cId="3022284334" sldId="265"/>
            <ac:spMk id="2" creationId="{0AB1564C-1E43-7518-8974-D97F90AFCBF9}"/>
          </ac:spMkLst>
        </pc:spChg>
        <pc:spChg chg="mod">
          <ac:chgData name="Nandipati, Sai Kiran" userId="5ac4ccd8-8140-43ff-a068-8ddd51cc9478" providerId="ADAL" clId="{C5506EC3-41AC-AE44-9980-C9EE1D21CC39}" dt="2024-05-10T23:03:07.366" v="1722" actId="26606"/>
          <ac:spMkLst>
            <pc:docMk/>
            <pc:sldMk cId="3022284334" sldId="265"/>
            <ac:spMk id="3" creationId="{65045297-EC52-4B70-B988-B5E8166448EC}"/>
          </ac:spMkLst>
        </pc:spChg>
        <pc:spChg chg="add del mod">
          <ac:chgData name="Nandipati, Sai Kiran" userId="5ac4ccd8-8140-43ff-a068-8ddd51cc9478" providerId="ADAL" clId="{C5506EC3-41AC-AE44-9980-C9EE1D21CC39}" dt="2024-05-02T01:06:25.034" v="1125"/>
          <ac:spMkLst>
            <pc:docMk/>
            <pc:sldMk cId="3022284334" sldId="265"/>
            <ac:spMk id="4" creationId="{913CDA4D-C590-D213-AA9D-ED884A3AC7D6}"/>
          </ac:spMkLst>
        </pc:spChg>
        <pc:spChg chg="add">
          <ac:chgData name="Nandipati, Sai Kiran" userId="5ac4ccd8-8140-43ff-a068-8ddd51cc9478" providerId="ADAL" clId="{C5506EC3-41AC-AE44-9980-C9EE1D21CC39}" dt="2024-05-10T23:03:07.366" v="1722" actId="26606"/>
          <ac:spMkLst>
            <pc:docMk/>
            <pc:sldMk cId="3022284334" sldId="265"/>
            <ac:spMk id="8" creationId="{100EDD19-6802-4EC3-95CE-CFFAB042CFD6}"/>
          </ac:spMkLst>
        </pc:spChg>
        <pc:spChg chg="add">
          <ac:chgData name="Nandipati, Sai Kiran" userId="5ac4ccd8-8140-43ff-a068-8ddd51cc9478" providerId="ADAL" clId="{C5506EC3-41AC-AE44-9980-C9EE1D21CC39}" dt="2024-05-10T23:03:07.366" v="1722" actId="26606"/>
          <ac:spMkLst>
            <pc:docMk/>
            <pc:sldMk cId="3022284334" sldId="265"/>
            <ac:spMk id="10" creationId="{DB17E863-922E-4C26-BD64-E8FD41D28661}"/>
          </ac:spMkLst>
        </pc:spChg>
      </pc:sldChg>
      <pc:sldChg chg="add del">
        <pc:chgData name="Nandipati, Sai Kiran" userId="5ac4ccd8-8140-43ff-a068-8ddd51cc9478" providerId="ADAL" clId="{C5506EC3-41AC-AE44-9980-C9EE1D21CC39}" dt="2024-05-10T22:56:33.734" v="1438" actId="2696"/>
        <pc:sldMkLst>
          <pc:docMk/>
          <pc:sldMk cId="1209386380" sldId="266"/>
        </pc:sldMkLst>
      </pc:sldChg>
      <pc:sldChg chg="addSp delSp modSp new mod setBg">
        <pc:chgData name="Nandipati, Sai Kiran" userId="5ac4ccd8-8140-43ff-a068-8ddd51cc9478" providerId="ADAL" clId="{C5506EC3-41AC-AE44-9980-C9EE1D21CC39}" dt="2024-05-10T23:00:54.401" v="1670" actId="20577"/>
        <pc:sldMkLst>
          <pc:docMk/>
          <pc:sldMk cId="1926410056" sldId="266"/>
        </pc:sldMkLst>
        <pc:spChg chg="mod">
          <ac:chgData name="Nandipati, Sai Kiran" userId="5ac4ccd8-8140-43ff-a068-8ddd51cc9478" providerId="ADAL" clId="{C5506EC3-41AC-AE44-9980-C9EE1D21CC39}" dt="2024-05-10T22:59:56.930" v="1631" actId="26606"/>
          <ac:spMkLst>
            <pc:docMk/>
            <pc:sldMk cId="1926410056" sldId="266"/>
            <ac:spMk id="2" creationId="{DDBD6A34-244B-4AAE-9B77-EB01CF7D95E4}"/>
          </ac:spMkLst>
        </pc:spChg>
        <pc:spChg chg="del">
          <ac:chgData name="Nandipati, Sai Kiran" userId="5ac4ccd8-8140-43ff-a068-8ddd51cc9478" providerId="ADAL" clId="{C5506EC3-41AC-AE44-9980-C9EE1D21CC39}" dt="2024-05-10T22:57:19.596" v="1455" actId="931"/>
          <ac:spMkLst>
            <pc:docMk/>
            <pc:sldMk cId="1926410056" sldId="266"/>
            <ac:spMk id="3" creationId="{827DF183-2A09-975B-442F-0DC5614D074B}"/>
          </ac:spMkLst>
        </pc:spChg>
        <pc:spChg chg="add del mod">
          <ac:chgData name="Nandipati, Sai Kiran" userId="5ac4ccd8-8140-43ff-a068-8ddd51cc9478" providerId="ADAL" clId="{C5506EC3-41AC-AE44-9980-C9EE1D21CC39}" dt="2024-05-10T22:57:46.102" v="1459" actId="931"/>
          <ac:spMkLst>
            <pc:docMk/>
            <pc:sldMk cId="1926410056" sldId="266"/>
            <ac:spMk id="8" creationId="{CDFE0040-500F-F785-305B-0FD54A770C22}"/>
          </ac:spMkLst>
        </pc:spChg>
        <pc:spChg chg="add del mod">
          <ac:chgData name="Nandipati, Sai Kiran" userId="5ac4ccd8-8140-43ff-a068-8ddd51cc9478" providerId="ADAL" clId="{C5506EC3-41AC-AE44-9980-C9EE1D21CC39}" dt="2024-05-10T22:59:16.612" v="1626"/>
          <ac:spMkLst>
            <pc:docMk/>
            <pc:sldMk cId="1926410056" sldId="266"/>
            <ac:spMk id="11" creationId="{79E8D16F-9D72-8F65-D54A-8CAB408D8578}"/>
          </ac:spMkLst>
        </pc:spChg>
        <pc:spChg chg="add del mod">
          <ac:chgData name="Nandipati, Sai Kiran" userId="5ac4ccd8-8140-43ff-a068-8ddd51cc9478" providerId="ADAL" clId="{C5506EC3-41AC-AE44-9980-C9EE1D21CC39}" dt="2024-05-10T22:59:16.117" v="1624"/>
          <ac:spMkLst>
            <pc:docMk/>
            <pc:sldMk cId="1926410056" sldId="266"/>
            <ac:spMk id="12" creationId="{F9FCB792-CAAF-B216-B4A0-F161E8DC2E7C}"/>
          </ac:spMkLst>
        </pc:spChg>
        <pc:spChg chg="add mod">
          <ac:chgData name="Nandipati, Sai Kiran" userId="5ac4ccd8-8140-43ff-a068-8ddd51cc9478" providerId="ADAL" clId="{C5506EC3-41AC-AE44-9980-C9EE1D21CC39}" dt="2024-05-10T23:00:54.401" v="1670" actId="20577"/>
          <ac:spMkLst>
            <pc:docMk/>
            <pc:sldMk cId="1926410056" sldId="266"/>
            <ac:spMk id="13" creationId="{3AEE72F0-0BE1-4AE7-5567-AA3C92882730}"/>
          </ac:spMkLst>
        </pc:spChg>
        <pc:spChg chg="add">
          <ac:chgData name="Nandipati, Sai Kiran" userId="5ac4ccd8-8140-43ff-a068-8ddd51cc9478" providerId="ADAL" clId="{C5506EC3-41AC-AE44-9980-C9EE1D21CC39}" dt="2024-05-10T22:59:56.930" v="1631" actId="26606"/>
          <ac:spMkLst>
            <pc:docMk/>
            <pc:sldMk cId="1926410056" sldId="266"/>
            <ac:spMk id="18" creationId="{45D37F4E-DDB4-456B-97E0-9937730A039F}"/>
          </ac:spMkLst>
        </pc:spChg>
        <pc:spChg chg="add">
          <ac:chgData name="Nandipati, Sai Kiran" userId="5ac4ccd8-8140-43ff-a068-8ddd51cc9478" providerId="ADAL" clId="{C5506EC3-41AC-AE44-9980-C9EE1D21CC39}" dt="2024-05-10T22:59:56.930" v="1631" actId="26606"/>
          <ac:spMkLst>
            <pc:docMk/>
            <pc:sldMk cId="1926410056" sldId="266"/>
            <ac:spMk id="20" creationId="{B2DD41CD-8F47-4F56-AD12-4E2FF7696987}"/>
          </ac:spMkLst>
        </pc:spChg>
        <pc:picChg chg="add del mod">
          <ac:chgData name="Nandipati, Sai Kiran" userId="5ac4ccd8-8140-43ff-a068-8ddd51cc9478" providerId="ADAL" clId="{C5506EC3-41AC-AE44-9980-C9EE1D21CC39}" dt="2024-05-10T22:57:05.966" v="1454" actId="478"/>
          <ac:picMkLst>
            <pc:docMk/>
            <pc:sldMk cId="1926410056" sldId="266"/>
            <ac:picMk id="4" creationId="{DEFB6847-DF8D-1FB8-F0EE-A60598693274}"/>
          </ac:picMkLst>
        </pc:picChg>
        <pc:picChg chg="add del mod">
          <ac:chgData name="Nandipati, Sai Kiran" userId="5ac4ccd8-8140-43ff-a068-8ddd51cc9478" providerId="ADAL" clId="{C5506EC3-41AC-AE44-9980-C9EE1D21CC39}" dt="2024-05-10T22:57:23.816" v="1458" actId="478"/>
          <ac:picMkLst>
            <pc:docMk/>
            <pc:sldMk cId="1926410056" sldId="266"/>
            <ac:picMk id="6" creationId="{AF00FB21-EFA4-E547-0611-CB4E00C9F305}"/>
          </ac:picMkLst>
        </pc:picChg>
        <pc:picChg chg="add mod ord">
          <ac:chgData name="Nandipati, Sai Kiran" userId="5ac4ccd8-8140-43ff-a068-8ddd51cc9478" providerId="ADAL" clId="{C5506EC3-41AC-AE44-9980-C9EE1D21CC39}" dt="2024-05-10T22:59:56.930" v="1631" actId="26606"/>
          <ac:picMkLst>
            <pc:docMk/>
            <pc:sldMk cId="1926410056" sldId="266"/>
            <ac:picMk id="10" creationId="{067A538C-8CAD-639F-D7A3-0940D541EB91}"/>
          </ac:picMkLst>
        </pc:picChg>
      </pc:sldChg>
      <pc:sldChg chg="addSp modSp new mod setBg">
        <pc:chgData name="Nandipati, Sai Kiran" userId="5ac4ccd8-8140-43ff-a068-8ddd51cc9478" providerId="ADAL" clId="{C5506EC3-41AC-AE44-9980-C9EE1D21CC39}" dt="2024-05-10T23:03:03.930" v="1721" actId="26606"/>
        <pc:sldMkLst>
          <pc:docMk/>
          <pc:sldMk cId="2468905730" sldId="267"/>
        </pc:sldMkLst>
        <pc:spChg chg="mod">
          <ac:chgData name="Nandipati, Sai Kiran" userId="5ac4ccd8-8140-43ff-a068-8ddd51cc9478" providerId="ADAL" clId="{C5506EC3-41AC-AE44-9980-C9EE1D21CC39}" dt="2024-05-10T23:03:03.930" v="1721" actId="26606"/>
          <ac:spMkLst>
            <pc:docMk/>
            <pc:sldMk cId="2468905730" sldId="267"/>
            <ac:spMk id="2" creationId="{0C1A1EA3-4682-9EBA-DA4D-217D1413A5A0}"/>
          </ac:spMkLst>
        </pc:spChg>
        <pc:spChg chg="mod">
          <ac:chgData name="Nandipati, Sai Kiran" userId="5ac4ccd8-8140-43ff-a068-8ddd51cc9478" providerId="ADAL" clId="{C5506EC3-41AC-AE44-9980-C9EE1D21CC39}" dt="2024-05-10T23:03:03.930" v="1721" actId="26606"/>
          <ac:spMkLst>
            <pc:docMk/>
            <pc:sldMk cId="2468905730" sldId="267"/>
            <ac:spMk id="3" creationId="{5B6F7996-24F9-C0F2-20D9-ADAB95B593C0}"/>
          </ac:spMkLst>
        </pc:spChg>
        <pc:spChg chg="add">
          <ac:chgData name="Nandipati, Sai Kiran" userId="5ac4ccd8-8140-43ff-a068-8ddd51cc9478" providerId="ADAL" clId="{C5506EC3-41AC-AE44-9980-C9EE1D21CC39}" dt="2024-05-10T23:03:03.930" v="1721" actId="26606"/>
          <ac:spMkLst>
            <pc:docMk/>
            <pc:sldMk cId="2468905730" sldId="267"/>
            <ac:spMk id="8" creationId="{100EDD19-6802-4EC3-95CE-CFFAB042CFD6}"/>
          </ac:spMkLst>
        </pc:spChg>
        <pc:spChg chg="add">
          <ac:chgData name="Nandipati, Sai Kiran" userId="5ac4ccd8-8140-43ff-a068-8ddd51cc9478" providerId="ADAL" clId="{C5506EC3-41AC-AE44-9980-C9EE1D21CC39}" dt="2024-05-10T23:03:03.930" v="1721" actId="26606"/>
          <ac:spMkLst>
            <pc:docMk/>
            <pc:sldMk cId="2468905730" sldId="267"/>
            <ac:spMk id="10" creationId="{DB17E863-922E-4C26-BD64-E8FD41D28661}"/>
          </ac:spMkLst>
        </pc:spChg>
      </pc:sldChg>
      <pc:sldChg chg="addSp delSp modSp new mod setBg modNotesTx">
        <pc:chgData name="Nandipati, Sai Kiran" userId="5ac4ccd8-8140-43ff-a068-8ddd51cc9478" providerId="ADAL" clId="{C5506EC3-41AC-AE44-9980-C9EE1D21CC39}" dt="2024-05-10T23:59:54.215" v="2290"/>
        <pc:sldMkLst>
          <pc:docMk/>
          <pc:sldMk cId="1609099730" sldId="268"/>
        </pc:sldMkLst>
        <pc:spChg chg="mod">
          <ac:chgData name="Nandipati, Sai Kiran" userId="5ac4ccd8-8140-43ff-a068-8ddd51cc9478" providerId="ADAL" clId="{C5506EC3-41AC-AE44-9980-C9EE1D21CC39}" dt="2024-05-10T23:58:37.404" v="2263" actId="26606"/>
          <ac:spMkLst>
            <pc:docMk/>
            <pc:sldMk cId="1609099730" sldId="268"/>
            <ac:spMk id="2" creationId="{8A1AFD3D-C256-BF96-68DF-3D7F8D8E3A95}"/>
          </ac:spMkLst>
        </pc:spChg>
        <pc:spChg chg="mod">
          <ac:chgData name="Nandipati, Sai Kiran" userId="5ac4ccd8-8140-43ff-a068-8ddd51cc9478" providerId="ADAL" clId="{C5506EC3-41AC-AE44-9980-C9EE1D21CC39}" dt="2024-05-10T23:59:39.142" v="2288" actId="255"/>
          <ac:spMkLst>
            <pc:docMk/>
            <pc:sldMk cId="1609099730" sldId="268"/>
            <ac:spMk id="3" creationId="{608362F4-4BA7-A4F5-9D75-EF0B084EE9F1}"/>
          </ac:spMkLst>
        </pc:spChg>
        <pc:spChg chg="add del mod">
          <ac:chgData name="Nandipati, Sai Kiran" userId="5ac4ccd8-8140-43ff-a068-8ddd51cc9478" providerId="ADAL" clId="{C5506EC3-41AC-AE44-9980-C9EE1D21CC39}" dt="2024-05-10T23:59:54.215" v="2290"/>
          <ac:spMkLst>
            <pc:docMk/>
            <pc:sldMk cId="1609099730" sldId="268"/>
            <ac:spMk id="4" creationId="{61044EE7-8644-0580-A835-7F08604CA26D}"/>
          </ac:spMkLst>
        </pc:spChg>
        <pc:spChg chg="add">
          <ac:chgData name="Nandipati, Sai Kiran" userId="5ac4ccd8-8140-43ff-a068-8ddd51cc9478" providerId="ADAL" clId="{C5506EC3-41AC-AE44-9980-C9EE1D21CC39}" dt="2024-05-10T23:58:37.404" v="2263" actId="26606"/>
          <ac:spMkLst>
            <pc:docMk/>
            <pc:sldMk cId="1609099730" sldId="268"/>
            <ac:spMk id="7" creationId="{2C61293E-6EBE-43EF-A52C-9BEBFD7679D4}"/>
          </ac:spMkLst>
        </pc:spChg>
        <pc:spChg chg="add">
          <ac:chgData name="Nandipati, Sai Kiran" userId="5ac4ccd8-8140-43ff-a068-8ddd51cc9478" providerId="ADAL" clId="{C5506EC3-41AC-AE44-9980-C9EE1D21CC39}" dt="2024-05-10T23:58:37.404" v="2263" actId="26606"/>
          <ac:spMkLst>
            <pc:docMk/>
            <pc:sldMk cId="1609099730" sldId="268"/>
            <ac:spMk id="9" creationId="{3FCFB1DE-0B7E-48CC-BA90-B2AB0889F9D6}"/>
          </ac:spMkLst>
        </pc:spChg>
        <pc:spChg chg="add del">
          <ac:chgData name="Nandipati, Sai Kiran" userId="5ac4ccd8-8140-43ff-a068-8ddd51cc9478" providerId="ADAL" clId="{C5506EC3-41AC-AE44-9980-C9EE1D21CC39}" dt="2024-05-10T23:58:26.285" v="2261" actId="26606"/>
          <ac:spMkLst>
            <pc:docMk/>
            <pc:sldMk cId="1609099730" sldId="268"/>
            <ac:spMk id="10" creationId="{2C61293E-6EBE-43EF-A52C-9BEBFD7679D4}"/>
          </ac:spMkLst>
        </pc:spChg>
        <pc:spChg chg="add del">
          <ac:chgData name="Nandipati, Sai Kiran" userId="5ac4ccd8-8140-43ff-a068-8ddd51cc9478" providerId="ADAL" clId="{C5506EC3-41AC-AE44-9980-C9EE1D21CC39}" dt="2024-05-10T23:58:26.285" v="2261" actId="26606"/>
          <ac:spMkLst>
            <pc:docMk/>
            <pc:sldMk cId="1609099730" sldId="268"/>
            <ac:spMk id="12" creationId="{3FCFB1DE-0B7E-48CC-BA90-B2AB0889F9D6}"/>
          </ac:spMkLst>
        </pc:spChg>
        <pc:picChg chg="add del">
          <ac:chgData name="Nandipati, Sai Kiran" userId="5ac4ccd8-8140-43ff-a068-8ddd51cc9478" providerId="ADAL" clId="{C5506EC3-41AC-AE44-9980-C9EE1D21CC39}" dt="2024-05-10T23:58:26.285" v="2261" actId="26606"/>
          <ac:picMkLst>
            <pc:docMk/>
            <pc:sldMk cId="1609099730" sldId="268"/>
            <ac:picMk id="6" creationId="{6922C10C-2A9D-195D-9B9D-12AD7245C6A5}"/>
          </ac:picMkLst>
        </pc:picChg>
        <pc:picChg chg="add">
          <ac:chgData name="Nandipati, Sai Kiran" userId="5ac4ccd8-8140-43ff-a068-8ddd51cc9478" providerId="ADAL" clId="{C5506EC3-41AC-AE44-9980-C9EE1D21CC39}" dt="2024-05-10T23:58:37.404" v="2263" actId="26606"/>
          <ac:picMkLst>
            <pc:docMk/>
            <pc:sldMk cId="1609099730" sldId="268"/>
            <ac:picMk id="8" creationId="{3BEAC7EA-D4B8-74AC-391B-3F0AF19C9152}"/>
          </ac:picMkLst>
        </pc:picChg>
      </pc:sldChg>
      <pc:sldChg chg="addSp modSp new mod ord setBg">
        <pc:chgData name="Nandipati, Sai Kiran" userId="5ac4ccd8-8140-43ff-a068-8ddd51cc9478" providerId="ADAL" clId="{C5506EC3-41AC-AE44-9980-C9EE1D21CC39}" dt="2024-05-10T23:49:37.299" v="2094" actId="26606"/>
        <pc:sldMkLst>
          <pc:docMk/>
          <pc:sldMk cId="1526999332" sldId="269"/>
        </pc:sldMkLst>
        <pc:spChg chg="mod">
          <ac:chgData name="Nandipati, Sai Kiran" userId="5ac4ccd8-8140-43ff-a068-8ddd51cc9478" providerId="ADAL" clId="{C5506EC3-41AC-AE44-9980-C9EE1D21CC39}" dt="2024-05-10T23:49:37.299" v="2094" actId="26606"/>
          <ac:spMkLst>
            <pc:docMk/>
            <pc:sldMk cId="1526999332" sldId="269"/>
            <ac:spMk id="2" creationId="{E05C4C32-D19A-8110-64E7-CB32161D8ADF}"/>
          </ac:spMkLst>
        </pc:spChg>
        <pc:spChg chg="mod">
          <ac:chgData name="Nandipati, Sai Kiran" userId="5ac4ccd8-8140-43ff-a068-8ddd51cc9478" providerId="ADAL" clId="{C5506EC3-41AC-AE44-9980-C9EE1D21CC39}" dt="2024-05-10T23:49:37.299" v="2094" actId="26606"/>
          <ac:spMkLst>
            <pc:docMk/>
            <pc:sldMk cId="1526999332" sldId="269"/>
            <ac:spMk id="3" creationId="{328DA3E5-D49E-C975-D80A-546FB1CFD19E}"/>
          </ac:spMkLst>
        </pc:spChg>
        <pc:spChg chg="add">
          <ac:chgData name="Nandipati, Sai Kiran" userId="5ac4ccd8-8140-43ff-a068-8ddd51cc9478" providerId="ADAL" clId="{C5506EC3-41AC-AE44-9980-C9EE1D21CC39}" dt="2024-05-10T23:49:37.299" v="2094" actId="26606"/>
          <ac:spMkLst>
            <pc:docMk/>
            <pc:sldMk cId="1526999332" sldId="269"/>
            <ac:spMk id="9" creationId="{2C61293E-6EBE-43EF-A52C-9BEBFD7679D4}"/>
          </ac:spMkLst>
        </pc:spChg>
        <pc:spChg chg="add">
          <ac:chgData name="Nandipati, Sai Kiran" userId="5ac4ccd8-8140-43ff-a068-8ddd51cc9478" providerId="ADAL" clId="{C5506EC3-41AC-AE44-9980-C9EE1D21CC39}" dt="2024-05-10T23:49:37.299" v="2094" actId="26606"/>
          <ac:spMkLst>
            <pc:docMk/>
            <pc:sldMk cId="1526999332" sldId="269"/>
            <ac:spMk id="11" creationId="{3FCFB1DE-0B7E-48CC-BA90-B2AB0889F9D6}"/>
          </ac:spMkLst>
        </pc:spChg>
        <pc:picChg chg="add">
          <ac:chgData name="Nandipati, Sai Kiran" userId="5ac4ccd8-8140-43ff-a068-8ddd51cc9478" providerId="ADAL" clId="{C5506EC3-41AC-AE44-9980-C9EE1D21CC39}" dt="2024-05-10T23:49:37.299" v="2094" actId="26606"/>
          <ac:picMkLst>
            <pc:docMk/>
            <pc:sldMk cId="1526999332" sldId="269"/>
            <ac:picMk id="5" creationId="{2ED0A329-18F9-D815-36F4-AFB6536F63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B8168-5098-6C4F-ADDD-A0B4BAB5257E}"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A35DA-B3ED-674A-815C-9264F6BECD73}" type="slidenum">
              <a:rPr lang="en-US" smtClean="0"/>
              <a:t>‹#›</a:t>
            </a:fld>
            <a:endParaRPr lang="en-US"/>
          </a:p>
        </p:txBody>
      </p:sp>
    </p:spTree>
    <p:extLst>
      <p:ext uri="{BB962C8B-B14F-4D97-AF65-F5344CB8AC3E}">
        <p14:creationId xmlns:p14="http://schemas.microsoft.com/office/powerpoint/2010/main" val="2468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3/d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guys I am Sai Kiran Nandipati. I am a graduate student at Illinois state university. I am currently pursuing my masters in computer science and</a:t>
            </a:r>
          </a:p>
          <a:p>
            <a:r>
              <a:rPr lang="en-US" dirty="0"/>
              <a:t> I am also working as a research assistant under Dr. Nariman Ammar. </a:t>
            </a:r>
          </a:p>
          <a:p>
            <a:r>
              <a:rPr lang="en-US" dirty="0"/>
              <a:t>Today I will discuss about  my idea about final project for this course and what are the visualizations used in it.</a:t>
            </a:r>
          </a:p>
        </p:txBody>
      </p:sp>
      <p:sp>
        <p:nvSpPr>
          <p:cNvPr id="4" name="Slide Number Placeholder 3"/>
          <p:cNvSpPr>
            <a:spLocks noGrp="1"/>
          </p:cNvSpPr>
          <p:nvPr>
            <p:ph type="sldNum" sz="quarter" idx="5"/>
          </p:nvPr>
        </p:nvSpPr>
        <p:spPr/>
        <p:txBody>
          <a:bodyPr/>
          <a:lstStyle/>
          <a:p>
            <a:fld id="{191A35DA-B3ED-674A-815C-9264F6BECD73}" type="slidenum">
              <a:rPr lang="en-US" smtClean="0"/>
              <a:t>1</a:t>
            </a:fld>
            <a:endParaRPr lang="en-US"/>
          </a:p>
        </p:txBody>
      </p:sp>
    </p:spTree>
    <p:extLst>
      <p:ext uri="{BB962C8B-B14F-4D97-AF65-F5344CB8AC3E}">
        <p14:creationId xmlns:p14="http://schemas.microsoft.com/office/powerpoint/2010/main" val="35429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Regression Line Visualizer:</a:t>
            </a:r>
            <a:r>
              <a:rPr lang="en-US" b="0" i="0" dirty="0">
                <a:solidFill>
                  <a:srgbClr val="0D0D0D"/>
                </a:solidFill>
                <a:effectLst/>
                <a:highlight>
                  <a:srgbClr val="FFFFFF"/>
                </a:highlight>
                <a:latin typeface="Söhne"/>
              </a:rPr>
              <a:t> Developed an interactive tool for two-dimensional regression analysis, enabling users to plot points, calculate regression lines using the least squares method, and manipulate data points for hands-on exploration of linear relationships.</a:t>
            </a:r>
          </a:p>
          <a:p>
            <a:pPr algn="l">
              <a:buFont typeface="+mj-lt"/>
              <a:buAutoNum type="arabicPeriod"/>
            </a:pPr>
            <a:r>
              <a:rPr lang="en-US" b="1" i="0" dirty="0">
                <a:solidFill>
                  <a:srgbClr val="0D0D0D"/>
                </a:solidFill>
                <a:effectLst/>
                <a:highlight>
                  <a:srgbClr val="FFFFFF"/>
                </a:highlight>
                <a:latin typeface="Söhne"/>
              </a:rPr>
              <a:t>Performance Comparison between Two Funds:</a:t>
            </a:r>
            <a:r>
              <a:rPr lang="en-US" b="0" i="0" dirty="0">
                <a:solidFill>
                  <a:srgbClr val="0D0D0D"/>
                </a:solidFill>
                <a:effectLst/>
                <a:highlight>
                  <a:srgbClr val="FFFFFF"/>
                </a:highlight>
                <a:latin typeface="Söhne"/>
              </a:rPr>
              <a:t> Contributed to the design and implementation of a visualization comparing trends between two funds over time, incorporating interactive elements such as dropdown menus and hover-over interactions for detailed data examination.</a:t>
            </a:r>
          </a:p>
          <a:p>
            <a:pPr algn="l">
              <a:buFont typeface="+mj-lt"/>
              <a:buAutoNum type="arabicPeriod"/>
            </a:pPr>
            <a:r>
              <a:rPr lang="en-US" b="1" i="0" dirty="0">
                <a:solidFill>
                  <a:srgbClr val="0D0D0D"/>
                </a:solidFill>
                <a:effectLst/>
                <a:highlight>
                  <a:srgbClr val="FFFFFF"/>
                </a:highlight>
                <a:latin typeface="Söhne"/>
              </a:rPr>
              <a:t>Collapsible Tree Visualization:</a:t>
            </a:r>
            <a:r>
              <a:rPr lang="en-US" b="0" i="0" dirty="0">
                <a:solidFill>
                  <a:srgbClr val="0D0D0D"/>
                </a:solidFill>
                <a:effectLst/>
                <a:highlight>
                  <a:srgbClr val="FFFFFF"/>
                </a:highlight>
                <a:latin typeface="Söhne"/>
              </a:rPr>
              <a:t> Played a significant role in developing a collapsible tree visualization illustrating GitHub repository folder structures, including the implementation of user input fields, data fetching from GitHub using the GitHub Contents API, and interactive features for exploration of repository hierarchies.</a:t>
            </a:r>
          </a:p>
          <a:p>
            <a:pPr algn="l">
              <a:buFont typeface="+mj-lt"/>
              <a:buAutoNum type="arabicPeriod"/>
            </a:pPr>
            <a:r>
              <a:rPr lang="en-US" b="1" i="0" dirty="0">
                <a:solidFill>
                  <a:srgbClr val="0D0D0D"/>
                </a:solidFill>
                <a:effectLst/>
                <a:highlight>
                  <a:srgbClr val="FFFFFF"/>
                </a:highlight>
                <a:latin typeface="Söhne"/>
              </a:rPr>
              <a:t>Stacked Bar Chart:</a:t>
            </a:r>
            <a:r>
              <a:rPr lang="en-US" b="0" i="0" dirty="0">
                <a:solidFill>
                  <a:srgbClr val="0D0D0D"/>
                </a:solidFill>
                <a:effectLst/>
                <a:highlight>
                  <a:srgbClr val="FFFFFF"/>
                </a:highlight>
                <a:latin typeface="Söhne"/>
              </a:rPr>
              <a:t> Contributed to the functionality and user experience of a stacked bar chart representing browser market share trends, involving data processing, tooltip display on hover, and dynamic adjustments to enhance usability.</a:t>
            </a:r>
          </a:p>
          <a:p>
            <a:pPr algn="l">
              <a:buFont typeface="+mj-lt"/>
              <a:buAutoNum type="arabicPeriod"/>
            </a:pPr>
            <a:r>
              <a:rPr lang="en-US" b="1" i="0" dirty="0">
                <a:solidFill>
                  <a:srgbClr val="0D0D0D"/>
                </a:solidFill>
                <a:effectLst/>
                <a:highlight>
                  <a:srgbClr val="FFFFFF"/>
                </a:highlight>
                <a:latin typeface="Söhne"/>
              </a:rPr>
              <a:t>Density Plot:</a:t>
            </a:r>
            <a:r>
              <a:rPr lang="en-US" b="0" i="0" dirty="0">
                <a:solidFill>
                  <a:srgbClr val="0D0D0D"/>
                </a:solidFill>
                <a:effectLst/>
                <a:highlight>
                  <a:srgbClr val="FFFFFF"/>
                </a:highlight>
                <a:latin typeface="Söhne"/>
              </a:rPr>
              <a:t> Played a significant role in developing an interactive choropleth map visualizing COVID-19 cases per million people across African countries, implementing functionality for dynamic updates based on selected dates, interactive exploration features, and ensuring data reliability and credibility through reputable data sourcing.</a:t>
            </a:r>
          </a:p>
          <a:p>
            <a:pPr algn="l"/>
            <a:r>
              <a:rPr lang="en-US" b="0" i="0" dirty="0">
                <a:solidFill>
                  <a:srgbClr val="0D0D0D"/>
                </a:solidFill>
                <a:effectLst/>
                <a:highlight>
                  <a:srgbClr val="FFFFFF"/>
                </a:highlight>
                <a:latin typeface="Söhne"/>
              </a:rPr>
              <a:t>Overall, these contributions aimed to empower users to extract insights and make informed decisions through interactive and intuitive visualizations, fostering a deeper understanding of data information and visualization concepts.</a:t>
            </a:r>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12</a:t>
            </a:fld>
            <a:endParaRPr lang="en-US"/>
          </a:p>
        </p:txBody>
      </p:sp>
    </p:spTree>
    <p:extLst>
      <p:ext uri="{BB962C8B-B14F-4D97-AF65-F5344CB8AC3E}">
        <p14:creationId xmlns:p14="http://schemas.microsoft.com/office/powerpoint/2010/main" val="189859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agenda </a:t>
            </a:r>
            <a:br>
              <a:rPr lang="en-US" dirty="0"/>
            </a:br>
            <a:br>
              <a:rPr lang="en-US" dirty="0"/>
            </a:br>
            <a:r>
              <a:rPr lang="en-US" dirty="0"/>
              <a:t>….</a:t>
            </a:r>
          </a:p>
          <a:p>
            <a:endParaRPr lang="en-US" dirty="0"/>
          </a:p>
          <a:p>
            <a:r>
              <a:rPr lang="en-US" dirty="0"/>
              <a:t>I learnt a lot from this course and assignments. To apply my skills that I learnt in practice I want my project to be more diverse and that’s the reason I selected more than one data source</a:t>
            </a:r>
          </a:p>
          <a:p>
            <a:r>
              <a:rPr lang="en-US" dirty="0"/>
              <a:t>In fact different data source for different visualization.</a:t>
            </a:r>
          </a:p>
          <a:p>
            <a:endParaRPr lang="en-US" dirty="0"/>
          </a:p>
          <a:p>
            <a:endParaRPr lang="en-US" dirty="0"/>
          </a:p>
          <a:p>
            <a:r>
              <a:rPr lang="en-US" dirty="0"/>
              <a:t>The major challenges that I faced during my final project are: data source selection, finding best fit </a:t>
            </a:r>
            <a:r>
              <a:rPr lang="en-US"/>
              <a:t>in visualizing the data for user.</a:t>
            </a:r>
            <a:endParaRPr lang="en-US" dirty="0"/>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2</a:t>
            </a:fld>
            <a:endParaRPr lang="en-US"/>
          </a:p>
        </p:txBody>
      </p:sp>
    </p:spTree>
    <p:extLst>
      <p:ext uri="{BB962C8B-B14F-4D97-AF65-F5344CB8AC3E}">
        <p14:creationId xmlns:p14="http://schemas.microsoft.com/office/powerpoint/2010/main" val="3775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Visual Studio Code: A versatile and lightweight integrated development environment (IDE) that provides powerful editing features for various programming languages, including JavaScript, CSS, and HTML.</a:t>
            </a:r>
          </a:p>
          <a:p>
            <a:r>
              <a:rPr lang="en-US" dirty="0"/>
              <a:t>2. JavaScript, CSS, and HTML: Essential web development languages used respectively for dynamic behavior, styling, and structuring content on web pages.</a:t>
            </a:r>
          </a:p>
          <a:p>
            <a:r>
              <a:rPr lang="en-US" dirty="0"/>
              <a:t>3. D3.js: A JavaScript library for creating interactive and dynamic data visualizations in web browsers using HTML, SVG, and CSS.</a:t>
            </a:r>
          </a:p>
        </p:txBody>
      </p:sp>
      <p:sp>
        <p:nvSpPr>
          <p:cNvPr id="4" name="Slide Number Placeholder 3"/>
          <p:cNvSpPr>
            <a:spLocks noGrp="1"/>
          </p:cNvSpPr>
          <p:nvPr>
            <p:ph type="sldNum" sz="quarter" idx="5"/>
          </p:nvPr>
        </p:nvSpPr>
        <p:spPr/>
        <p:txBody>
          <a:bodyPr/>
          <a:lstStyle/>
          <a:p>
            <a:fld id="{191A35DA-B3ED-674A-815C-9264F6BECD73}" type="slidenum">
              <a:rPr lang="en-US" smtClean="0"/>
              <a:t>4</a:t>
            </a:fld>
            <a:endParaRPr lang="en-US"/>
          </a:p>
        </p:txBody>
      </p:sp>
    </p:spTree>
    <p:extLst>
      <p:ext uri="{BB962C8B-B14F-4D97-AF65-F5344CB8AC3E}">
        <p14:creationId xmlns:p14="http://schemas.microsoft.com/office/powerpoint/2010/main" val="51517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5</a:t>
            </a:fld>
            <a:endParaRPr lang="en-US"/>
          </a:p>
        </p:txBody>
      </p:sp>
    </p:spTree>
    <p:extLst>
      <p:ext uri="{BB962C8B-B14F-4D97-AF65-F5344CB8AC3E}">
        <p14:creationId xmlns:p14="http://schemas.microsoft.com/office/powerpoint/2010/main" val="188072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effectLst/>
                <a:latin typeface="Calibri" panose="020F0502020204030204" pitchFamily="34" charset="0"/>
                <a:cs typeface="Calibri" panose="020F0502020204030204" pitchFamily="34" charset="0"/>
              </a:rPr>
              <a:t>This visualization enables users to plot points on a grid, after which it automatically calculates the best-fitting line for all the points. </a:t>
            </a:r>
          </a:p>
          <a:p>
            <a:r>
              <a:rPr lang="en-US" sz="1200" i="0" dirty="0">
                <a:effectLst/>
                <a:latin typeface="Calibri" panose="020F0502020204030204" pitchFamily="34" charset="0"/>
                <a:cs typeface="Calibri" panose="020F0502020204030204" pitchFamily="34" charset="0"/>
              </a:rPr>
              <a:t>This entails finding a line that minimizes the overall distance from each point to the line, accomplished through a linear regression algorithm.</a:t>
            </a:r>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6</a:t>
            </a:fld>
            <a:endParaRPr lang="en-US"/>
          </a:p>
        </p:txBody>
      </p:sp>
    </p:spTree>
    <p:extLst>
      <p:ext uri="{BB962C8B-B14F-4D97-AF65-F5344CB8AC3E}">
        <p14:creationId xmlns:p14="http://schemas.microsoft.com/office/powerpoint/2010/main" val="310255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Trend Visualization: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Line charts excel at visualizing trends over time or across ordered categories.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Data Continuity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They emphasize data continuity, highlighting changes and patterns more effectively.</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Interpolation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Line charts provide visual interpolation between data points, aiding in understanding data progression.</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Comparative Analysis: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They allow for easy comparison of multiple data series, aiding in analyzing relationships and correlations.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Outlier Detection: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Line charts facilitate the identification of outliers and anomalies in the data.</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Simplicity and Clarity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Line charts offer a simple and clear visualization format, making them easy to understand for diverse audiences.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7.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Forecasting: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They can be used for forecasting and predictive analysis by extrapolating existing trends into the future.</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191A35DA-B3ED-674A-815C-9264F6BECD73}" type="slidenum">
              <a:rPr lang="en-US" smtClean="0"/>
              <a:t>7</a:t>
            </a:fld>
            <a:endParaRPr lang="en-US"/>
          </a:p>
        </p:txBody>
      </p:sp>
    </p:spTree>
    <p:extLst>
      <p:ext uri="{BB962C8B-B14F-4D97-AF65-F5344CB8AC3E}">
        <p14:creationId xmlns:p14="http://schemas.microsoft.com/office/powerpoint/2010/main" val="3292327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a:solidFill>
                  <a:srgbClr val="000000"/>
                </a:solidFill>
                <a:effectLst/>
                <a:latin typeface="Times"/>
              </a:rPr>
              <a:t>Collapsible Tree Showing file structure of </a:t>
            </a:r>
            <a:r>
              <a:rPr lang="en-US" sz="1200" b="1" i="0" dirty="0">
                <a:solidFill>
                  <a:srgbClr val="000000"/>
                </a:solidFill>
                <a:effectLst/>
                <a:latin typeface="Times"/>
                <a:hlinkClick r:id="rId3"/>
              </a:rPr>
              <a:t>D3.js</a:t>
            </a:r>
            <a:r>
              <a:rPr lang="en-US" sz="1200" b="1" i="0" dirty="0">
                <a:solidFill>
                  <a:srgbClr val="000000"/>
                </a:solidFill>
                <a:effectLst/>
                <a:latin typeface="Times"/>
              </a:rPr>
              <a:t> </a:t>
            </a:r>
            <a:r>
              <a:rPr lang="en-US" sz="1200" b="1" i="0" dirty="0" err="1">
                <a:solidFill>
                  <a:srgbClr val="000000"/>
                </a:solidFill>
                <a:effectLst/>
                <a:latin typeface="Times"/>
              </a:rPr>
              <a:t>Github</a:t>
            </a:r>
            <a:r>
              <a:rPr lang="en-US" sz="1200" b="1" i="0" dirty="0">
                <a:solidFill>
                  <a:srgbClr val="000000"/>
                </a:solidFill>
                <a:effectLst/>
                <a:latin typeface="Times"/>
              </a:rPr>
              <a:t> Repo</a:t>
            </a:r>
          </a:p>
          <a:p>
            <a:endParaRPr lang="en-US" sz="1200" b="1" i="0" dirty="0">
              <a:solidFill>
                <a:srgbClr val="000000"/>
              </a:solidFill>
              <a:effectLst/>
              <a:latin typeface="Times"/>
            </a:endParaRPr>
          </a:p>
          <a:p>
            <a:r>
              <a:rPr lang="en-US" sz="1200" dirty="0"/>
              <a:t>User can find which folder contains which files and etc.</a:t>
            </a:r>
          </a:p>
          <a:p>
            <a:endParaRPr lang="en-US" sz="1200" dirty="0"/>
          </a:p>
          <a:p>
            <a:r>
              <a:rPr lang="en-US" sz="1200" dirty="0"/>
              <a:t>User can expand the nodes representing folders and see the files inside of them</a:t>
            </a:r>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8</a:t>
            </a:fld>
            <a:endParaRPr lang="en-US"/>
          </a:p>
        </p:txBody>
      </p:sp>
    </p:spTree>
    <p:extLst>
      <p:ext uri="{BB962C8B-B14F-4D97-AF65-F5344CB8AC3E}">
        <p14:creationId xmlns:p14="http://schemas.microsoft.com/office/powerpoint/2010/main" val="224823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Stacked Bar Chart Visualization:</a:t>
            </a:r>
          </a:p>
          <a:p>
            <a:r>
              <a:rPr lang="en-US" dirty="0"/>
              <a:t>   - Illustrates browser market share trends.</a:t>
            </a:r>
          </a:p>
          <a:p>
            <a:r>
              <a:rPr lang="en-US" dirty="0"/>
              <a:t>   - Each bar represents a specific year.</a:t>
            </a:r>
          </a:p>
          <a:p>
            <a:r>
              <a:rPr lang="en-US" dirty="0"/>
              <a:t>   - Segments within bars represent the proportion of market share held by different browser types.</a:t>
            </a:r>
          </a:p>
          <a:p>
            <a:endParaRPr lang="en-US" dirty="0"/>
          </a:p>
          <a:p>
            <a:r>
              <a:rPr lang="en-US" dirty="0"/>
              <a:t>2. Data Source and Dynamic Generation:</a:t>
            </a:r>
          </a:p>
          <a:p>
            <a:r>
              <a:rPr lang="en-US" dirty="0"/>
              <a:t>   - Data sourced from a CSV file named `</a:t>
            </a:r>
            <a:r>
              <a:rPr lang="en-US" dirty="0" err="1"/>
              <a:t>new_bar.csv</a:t>
            </a:r>
            <a:r>
              <a:rPr lang="en-US" dirty="0"/>
              <a:t>`.</a:t>
            </a:r>
          </a:p>
          <a:p>
            <a:r>
              <a:rPr lang="en-US" dirty="0"/>
              <a:t>   - Dynamically generated using D3.js, a JavaScript library for data visualization.</a:t>
            </a:r>
          </a:p>
          <a:p>
            <a:r>
              <a:rPr lang="en-US" dirty="0"/>
              <a:t>   - Enables user interaction by hovering over segments to view detailed information.</a:t>
            </a:r>
          </a:p>
          <a:p>
            <a:endParaRPr lang="en-US" dirty="0"/>
          </a:p>
          <a:p>
            <a:r>
              <a:rPr lang="en-US" dirty="0"/>
              <a:t>3. Chart Setup and Processing:</a:t>
            </a:r>
          </a:p>
          <a:p>
            <a:r>
              <a:rPr lang="en-US" dirty="0"/>
              <a:t>   - SVG canvas setup with defined dimensions and margins.</a:t>
            </a:r>
          </a:p>
          <a:p>
            <a:r>
              <a:rPr lang="en-US" dirty="0"/>
              <a:t>   - Data parsed and processed for plotting.</a:t>
            </a:r>
          </a:p>
          <a:p>
            <a:r>
              <a:rPr lang="en-US" dirty="0"/>
              <a:t>   - Scales defined for X and Y axes to map data values.</a:t>
            </a:r>
          </a:p>
          <a:p>
            <a:r>
              <a:rPr lang="en-US" dirty="0"/>
              <a:t>   - Bars created using stacked layout, with each segment representing a browser type.</a:t>
            </a:r>
          </a:p>
          <a:p>
            <a:endParaRPr lang="en-US" dirty="0"/>
          </a:p>
          <a:p>
            <a:r>
              <a:rPr lang="en-US" dirty="0"/>
              <a:t>4. Interactivity and User Experience:</a:t>
            </a:r>
          </a:p>
          <a:p>
            <a:r>
              <a:rPr lang="en-US" dirty="0"/>
              <a:t>   - Event listeners enable interactivity, such as displaying tooltips on hover.</a:t>
            </a:r>
          </a:p>
          <a:p>
            <a:r>
              <a:rPr lang="en-US" dirty="0"/>
              <a:t>   - Tooltip dynamically adjusts position to follow cursor movement.</a:t>
            </a:r>
          </a:p>
          <a:p>
            <a:r>
              <a:rPr lang="en-US" dirty="0"/>
              <a:t>   - Segments highlighted on hover for improved readability and user feedback.</a:t>
            </a:r>
          </a:p>
          <a:p>
            <a:endParaRPr lang="en-US" dirty="0"/>
          </a:p>
          <a:p>
            <a:r>
              <a:rPr lang="en-US" dirty="0"/>
              <a:t>5. Enhanced Understanding and Interpretation:</a:t>
            </a:r>
          </a:p>
          <a:p>
            <a:r>
              <a:rPr lang="en-US" dirty="0"/>
              <a:t>   - Provides users with detailed information about browser types and market share percentages.</a:t>
            </a:r>
          </a:p>
          <a:p>
            <a:r>
              <a:rPr lang="en-US" dirty="0"/>
              <a:t>   - Facilitates interpretation of data trends through interactive features.</a:t>
            </a:r>
          </a:p>
          <a:p>
            <a:r>
              <a:rPr lang="en-US" dirty="0"/>
              <a:t>   - Enhances user experience and understanding of browser market dynamics.</a:t>
            </a:r>
          </a:p>
          <a:p>
            <a:pPr marL="0" marR="0" indent="0">
              <a:spcBef>
                <a:spcPts val="0"/>
              </a:spcBef>
              <a:spcAft>
                <a:spcPts val="0"/>
              </a:spcAft>
              <a:buFont typeface="+mj-lt"/>
              <a:buNone/>
            </a:pP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spcBef>
                <a:spcPts val="0"/>
              </a:spcBef>
              <a:spcAft>
                <a:spcPts val="0"/>
              </a:spcAft>
              <a:buFont typeface="+mj-l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Advantages:</a:t>
            </a:r>
          </a:p>
          <a:p>
            <a:pPr marL="400050" marR="0" indent="-400050">
              <a:spcBef>
                <a:spcPts val="0"/>
              </a:spcBef>
              <a:spcAft>
                <a:spcPts val="0"/>
              </a:spcAft>
              <a:buFont typeface="+mj-lt"/>
              <a:buAutoNum type="romanL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Comparative Analysis: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Enables easy comparison between different categories or groups. </a:t>
            </a:r>
          </a:p>
          <a:p>
            <a:pPr marL="400050" marR="0" indent="-400050">
              <a:spcBef>
                <a:spcPts val="0"/>
              </a:spcBef>
              <a:spcAft>
                <a:spcPts val="0"/>
              </a:spcAft>
              <a:buFont typeface="+mj-lt"/>
              <a:buAutoNum type="romanLcPeriod"/>
            </a:pP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p>
            <a:pPr marL="400050" marR="0" indent="-400050">
              <a:spcBef>
                <a:spcPts val="0"/>
              </a:spcBef>
              <a:spcAft>
                <a:spcPts val="0"/>
              </a:spcAft>
              <a:buFont typeface="+mj-lt"/>
              <a:buAutoNum type="romanL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Categorical Data: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Particularly effective for displaying categorical data with distinct groups or labels.</a:t>
            </a:r>
          </a:p>
          <a:p>
            <a:pPr marL="400050" marR="0" indent="-400050">
              <a:spcBef>
                <a:spcPts val="0"/>
              </a:spcBef>
              <a:spcAft>
                <a:spcPts val="0"/>
              </a:spcAft>
              <a:buFont typeface="+mj-lt"/>
              <a:buAutoNum type="romanLcPeriod"/>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marR="0" indent="-400050">
              <a:spcBef>
                <a:spcPts val="0"/>
              </a:spcBef>
              <a:spcAft>
                <a:spcPts val="0"/>
              </a:spcAft>
              <a:buFont typeface="+mj-lt"/>
              <a:buAutoNum type="romanL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Flexibility: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Can be customized in orientation, style, and color to suit different data types and presentation needs.</a:t>
            </a:r>
          </a:p>
          <a:p>
            <a:pPr marL="400050" marR="0" indent="-400050">
              <a:spcBef>
                <a:spcPts val="0"/>
              </a:spcBef>
              <a:spcAft>
                <a:spcPts val="0"/>
              </a:spcAft>
              <a:buFont typeface="+mj-lt"/>
              <a:buAutoNum type="romanLcPeriod"/>
            </a:pP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p>
            <a:pPr marL="400050" marR="0" indent="-400050">
              <a:spcBef>
                <a:spcPts val="0"/>
              </a:spcBef>
              <a:spcAft>
                <a:spcPts val="0"/>
              </a:spcAft>
              <a:buFont typeface="+mj-lt"/>
              <a:buAutoNum type="romanLcPeriod"/>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Interpretation: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interpret without requiring complex calculations, making them accessible to diverse audiences.</a:t>
            </a:r>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9</a:t>
            </a:fld>
            <a:endParaRPr lang="en-US"/>
          </a:p>
        </p:txBody>
      </p:sp>
    </p:spTree>
    <p:extLst>
      <p:ext uri="{BB962C8B-B14F-4D97-AF65-F5344CB8AC3E}">
        <p14:creationId xmlns:p14="http://schemas.microsoft.com/office/powerpoint/2010/main" val="3621079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i="0" dirty="0">
                <a:solidFill>
                  <a:srgbClr val="000000"/>
                </a:solidFill>
                <a:effectLst/>
                <a:latin typeface="Helvetica" pitchFamily="2" charset="0"/>
              </a:rPr>
              <a:t>The visualization illustrates the  COVID-19 cases in African countries relative to their respective populations. </a:t>
            </a:r>
          </a:p>
          <a:p>
            <a:pPr marL="285750" indent="-285750">
              <a:buFont typeface="Arial" panose="020B0604020202020204" pitchFamily="34" charset="0"/>
              <a:buChar char="•"/>
            </a:pPr>
            <a:r>
              <a:rPr lang="en-US" i="0" dirty="0">
                <a:solidFill>
                  <a:srgbClr val="000000"/>
                </a:solidFill>
                <a:effectLst/>
                <a:latin typeface="Helvetica" pitchFamily="2" charset="0"/>
                <a:hlinkClick r:id="rId3"/>
              </a:rPr>
              <a:t>(Data source: ourworldindata)</a:t>
            </a:r>
            <a:endParaRPr lang="en-US" i="0" dirty="0">
              <a:solidFill>
                <a:srgbClr val="000000"/>
              </a:solidFill>
              <a:effectLst/>
              <a:latin typeface="Helvetica" pitchFamily="2" charset="0"/>
            </a:endParaRPr>
          </a:p>
          <a:p>
            <a:pPr marL="285750" indent="-285750">
              <a:buFont typeface="Arial" panose="020B0604020202020204" pitchFamily="34" charset="0"/>
              <a:buChar char="•"/>
            </a:pPr>
            <a:endParaRPr lang="en-US" dirty="0">
              <a:solidFill>
                <a:srgbClr val="000000"/>
              </a:solidFill>
              <a:latin typeface="Helvetica" pitchFamily="2" charset="0"/>
            </a:endParaRPr>
          </a:p>
          <a:p>
            <a:pPr marL="285750" indent="-285750">
              <a:buFont typeface="Arial" panose="020B0604020202020204" pitchFamily="34" charset="0"/>
              <a:buChar char="•"/>
            </a:pPr>
            <a:endParaRPr lang="en-US" i="0" dirty="0">
              <a:solidFill>
                <a:srgbClr val="000000"/>
              </a:solidFill>
              <a:effectLst/>
              <a:latin typeface="Helvetica" pitchFamily="2" charset="0"/>
            </a:endParaRPr>
          </a:p>
          <a:p>
            <a:pPr marL="285750" indent="-285750">
              <a:buFont typeface="Arial" panose="020B0604020202020204" pitchFamily="34" charset="0"/>
              <a:buChar char="•"/>
            </a:pPr>
            <a:r>
              <a:rPr lang="en-US" i="0" dirty="0">
                <a:solidFill>
                  <a:srgbClr val="000000"/>
                </a:solidFill>
                <a:effectLst/>
                <a:latin typeface="Helvetica" pitchFamily="2" charset="0"/>
              </a:rPr>
              <a:t> By adjusting a slider, users can observe how the density of COVID-19 cases varies across different countries in Africa, represented by changes in color intensity.</a:t>
            </a:r>
            <a:endParaRPr lang="en-US" dirty="0"/>
          </a:p>
          <a:p>
            <a:endParaRPr lang="en-US" dirty="0"/>
          </a:p>
        </p:txBody>
      </p:sp>
      <p:sp>
        <p:nvSpPr>
          <p:cNvPr id="4" name="Slide Number Placeholder 3"/>
          <p:cNvSpPr>
            <a:spLocks noGrp="1"/>
          </p:cNvSpPr>
          <p:nvPr>
            <p:ph type="sldNum" sz="quarter" idx="5"/>
          </p:nvPr>
        </p:nvSpPr>
        <p:spPr/>
        <p:txBody>
          <a:bodyPr/>
          <a:lstStyle/>
          <a:p>
            <a:fld id="{191A35DA-B3ED-674A-815C-9264F6BECD73}" type="slidenum">
              <a:rPr lang="en-US" smtClean="0"/>
              <a:t>10</a:t>
            </a:fld>
            <a:endParaRPr lang="en-US"/>
          </a:p>
        </p:txBody>
      </p:sp>
    </p:spTree>
    <p:extLst>
      <p:ext uri="{BB962C8B-B14F-4D97-AF65-F5344CB8AC3E}">
        <p14:creationId xmlns:p14="http://schemas.microsoft.com/office/powerpoint/2010/main" val="207086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02A82-7A73-424F-B61D-7FCF0E8454AF}"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60240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02A82-7A73-424F-B61D-7FCF0E8454AF}"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131317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02A82-7A73-424F-B61D-7FCF0E8454AF}"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138066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02A82-7A73-424F-B61D-7FCF0E8454AF}"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196764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02A82-7A73-424F-B61D-7FCF0E8454AF}" type="datetimeFigureOut">
              <a:rPr lang="en-US" smtClean="0"/>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179293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02A82-7A73-424F-B61D-7FCF0E8454AF}" type="datetimeFigureOut">
              <a:rPr lang="en-US" smtClean="0"/>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394962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02A82-7A73-424F-B61D-7FCF0E8454AF}" type="datetimeFigureOut">
              <a:rPr lang="en-US" smtClean="0"/>
              <a:t>5/10/24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332116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02A82-7A73-424F-B61D-7FCF0E8454AF}" type="datetimeFigureOut">
              <a:rPr lang="en-US" smtClean="0"/>
              <a:t>5/10/24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399906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02A82-7A73-424F-B61D-7FCF0E8454AF}" type="datetimeFigureOut">
              <a:rPr lang="en-US" smtClean="0"/>
              <a:t>5/10/24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200439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02A82-7A73-424F-B61D-7FCF0E8454AF}" type="datetimeFigureOut">
              <a:rPr lang="en-US" smtClean="0"/>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169377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02A82-7A73-424F-B61D-7FCF0E8454AF}" type="datetimeFigureOut">
              <a:rPr lang="en-US" smtClean="0"/>
              <a:t>5/10/24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AA42E5-E86C-D543-874C-419A79EF19D2}" type="slidenum">
              <a:rPr lang="en-US" smtClean="0"/>
              <a:t>‹#›</a:t>
            </a:fld>
            <a:endParaRPr lang="en-US"/>
          </a:p>
        </p:txBody>
      </p:sp>
    </p:spTree>
    <p:extLst>
      <p:ext uri="{BB962C8B-B14F-4D97-AF65-F5344CB8AC3E}">
        <p14:creationId xmlns:p14="http://schemas.microsoft.com/office/powerpoint/2010/main" val="242689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02A82-7A73-424F-B61D-7FCF0E8454AF}" type="datetimeFigureOut">
              <a:rPr lang="en-US" smtClean="0"/>
              <a:t>5/10/24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A42E5-E86C-D543-874C-419A79EF19D2}" type="slidenum">
              <a:rPr lang="en-US" smtClean="0"/>
              <a:t>‹#›</a:t>
            </a:fld>
            <a:endParaRPr lang="en-US"/>
          </a:p>
        </p:txBody>
      </p:sp>
    </p:spTree>
    <p:extLst>
      <p:ext uri="{BB962C8B-B14F-4D97-AF65-F5344CB8AC3E}">
        <p14:creationId xmlns:p14="http://schemas.microsoft.com/office/powerpoint/2010/main" val="408988184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F8D2-3EE7-2E9D-5728-325F28CA50D3}"/>
              </a:ext>
            </a:extLst>
          </p:cNvPr>
          <p:cNvSpPr>
            <a:spLocks noGrp="1"/>
          </p:cNvSpPr>
          <p:nvPr>
            <p:ph type="ctrTitle"/>
          </p:nvPr>
        </p:nvSpPr>
        <p:spPr>
          <a:xfrm>
            <a:off x="1060174" y="2185883"/>
            <a:ext cx="9144000" cy="1333293"/>
          </a:xfrm>
        </p:spPr>
        <p:txBody>
          <a:bodyPr>
            <a:normAutofit fontScale="90000"/>
          </a:bodyPr>
          <a:lstStyle/>
          <a:p>
            <a:r>
              <a:rPr lang="en-US" sz="4000" b="1" i="0" dirty="0">
                <a:solidFill>
                  <a:srgbClr val="0D0D0D"/>
                </a:solidFill>
                <a:effectLst/>
                <a:highlight>
                  <a:srgbClr val="FFFFFF"/>
                </a:highlight>
                <a:latin typeface="+mn-lt"/>
              </a:rPr>
              <a:t>Data Insights Dashboard</a:t>
            </a:r>
            <a:br>
              <a:rPr lang="en-US" sz="2800" b="1" i="0" dirty="0">
                <a:solidFill>
                  <a:srgbClr val="0D0D0D"/>
                </a:solidFill>
                <a:effectLst/>
                <a:highlight>
                  <a:srgbClr val="FFFFFF"/>
                </a:highlight>
                <a:latin typeface="+mn-lt"/>
              </a:rPr>
            </a:br>
            <a:br>
              <a:rPr lang="en-US" sz="3100" b="0" i="0" dirty="0">
                <a:solidFill>
                  <a:srgbClr val="0D0D0D"/>
                </a:solidFill>
                <a:effectLst/>
                <a:highlight>
                  <a:srgbClr val="FFFFFF"/>
                </a:highlight>
                <a:latin typeface="+mn-lt"/>
              </a:rPr>
            </a:br>
            <a:r>
              <a:rPr lang="en-US" sz="3100" b="1" i="0" dirty="0">
                <a:solidFill>
                  <a:srgbClr val="0D0D0D"/>
                </a:solidFill>
                <a:effectLst/>
                <a:highlight>
                  <a:srgbClr val="FFFFFF"/>
                </a:highlight>
                <a:latin typeface="+mn-lt"/>
              </a:rPr>
              <a:t>Visualizing COVID-19 Cases in Africa, GitHub Repo Structure, Fund Performance, Browser Market Share, and Regression Line Visualizer</a:t>
            </a:r>
            <a:endParaRPr lang="en-US" sz="3100" b="1" dirty="0">
              <a:latin typeface="+mn-lt"/>
            </a:endParaRPr>
          </a:p>
        </p:txBody>
      </p:sp>
      <p:sp>
        <p:nvSpPr>
          <p:cNvPr id="3" name="Subtitle 2">
            <a:extLst>
              <a:ext uri="{FF2B5EF4-FFF2-40B4-BE49-F238E27FC236}">
                <a16:creationId xmlns:a16="http://schemas.microsoft.com/office/drawing/2014/main" id="{F4FCCDDA-0EB0-A244-4FD7-B6D0497311F3}"/>
              </a:ext>
            </a:extLst>
          </p:cNvPr>
          <p:cNvSpPr>
            <a:spLocks noGrp="1"/>
          </p:cNvSpPr>
          <p:nvPr>
            <p:ph type="subTitle" idx="1"/>
          </p:nvPr>
        </p:nvSpPr>
        <p:spPr>
          <a:xfrm>
            <a:off x="7762460" y="4005470"/>
            <a:ext cx="3412435" cy="646043"/>
          </a:xfrm>
        </p:spPr>
        <p:txBody>
          <a:bodyPr>
            <a:normAutofit fontScale="77500" lnSpcReduction="20000"/>
          </a:bodyPr>
          <a:lstStyle/>
          <a:p>
            <a:pPr algn="r"/>
            <a:r>
              <a:rPr lang="en-US" dirty="0"/>
              <a:t>-</a:t>
            </a:r>
            <a:r>
              <a:rPr lang="en-US" b="0" i="0" dirty="0">
                <a:solidFill>
                  <a:srgbClr val="0D0D0D"/>
                </a:solidFill>
                <a:effectLst/>
                <a:highlight>
                  <a:srgbClr val="FFFFFF"/>
                </a:highlight>
              </a:rPr>
              <a:t> </a:t>
            </a:r>
            <a:r>
              <a:rPr lang="en-US" b="1" i="0" dirty="0">
                <a:solidFill>
                  <a:srgbClr val="0D0D0D"/>
                </a:solidFill>
                <a:effectLst/>
                <a:highlight>
                  <a:srgbClr val="FFFFFF"/>
                </a:highlight>
              </a:rPr>
              <a:t>by Sai Kiran Nandipati</a:t>
            </a:r>
            <a:endParaRPr lang="en-US" b="1" dirty="0"/>
          </a:p>
          <a:p>
            <a:pPr algn="r"/>
            <a:r>
              <a:rPr lang="en-US" b="1" dirty="0"/>
              <a:t>-UID:807197867</a:t>
            </a:r>
          </a:p>
        </p:txBody>
      </p:sp>
      <p:sp>
        <p:nvSpPr>
          <p:cNvPr id="4" name="TextBox 3">
            <a:extLst>
              <a:ext uri="{FF2B5EF4-FFF2-40B4-BE49-F238E27FC236}">
                <a16:creationId xmlns:a16="http://schemas.microsoft.com/office/drawing/2014/main" id="{72B0B2F6-C565-5EBB-C7C9-9A5D56EC1682}"/>
              </a:ext>
            </a:extLst>
          </p:cNvPr>
          <p:cNvSpPr txBox="1"/>
          <p:nvPr/>
        </p:nvSpPr>
        <p:spPr>
          <a:xfrm>
            <a:off x="2689412" y="416859"/>
            <a:ext cx="6024282" cy="461665"/>
          </a:xfrm>
          <a:prstGeom prst="rect">
            <a:avLst/>
          </a:prstGeom>
          <a:noFill/>
        </p:spPr>
        <p:txBody>
          <a:bodyPr wrap="square" rtlCol="0">
            <a:spAutoFit/>
          </a:bodyPr>
          <a:lstStyle/>
          <a:p>
            <a:r>
              <a:rPr lang="en-US" sz="2400" b="1" dirty="0"/>
              <a:t>IT 452 Data Information And Visualization</a:t>
            </a:r>
          </a:p>
        </p:txBody>
      </p:sp>
    </p:spTree>
    <p:extLst>
      <p:ext uri="{BB962C8B-B14F-4D97-AF65-F5344CB8AC3E}">
        <p14:creationId xmlns:p14="http://schemas.microsoft.com/office/powerpoint/2010/main" val="74857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57218-0708-D76E-E29E-1C1525B3BB20}"/>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b="0" i="0">
                <a:effectLst/>
                <a:highlight>
                  <a:srgbClr val="FFFFFF"/>
                </a:highlight>
              </a:rPr>
              <a:t>Density Plot for African Country-wise COVID-19 Cases per Million People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87CDF0-C367-4A2F-7DCF-A8F7C925F649}"/>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500" b="1" dirty="0"/>
              <a:t> Interactive COVID-19 Visualization:</a:t>
            </a:r>
          </a:p>
          <a:p>
            <a:pPr defTabSz="914400">
              <a:lnSpc>
                <a:spcPct val="90000"/>
              </a:lnSpc>
              <a:spcAft>
                <a:spcPts val="600"/>
              </a:spcAft>
            </a:pPr>
            <a:r>
              <a:rPr lang="en-US" sz="1500" dirty="0"/>
              <a:t>   - Presents COVID-19 cases per million people across African countries.</a:t>
            </a:r>
          </a:p>
          <a:p>
            <a:pPr defTabSz="914400">
              <a:lnSpc>
                <a:spcPct val="90000"/>
              </a:lnSpc>
              <a:spcAft>
                <a:spcPts val="600"/>
              </a:spcAft>
            </a:pPr>
            <a:r>
              <a:rPr lang="en-US" sz="1500" dirty="0"/>
              <a:t>   - Users can explore case progression over time via a slider.</a:t>
            </a:r>
          </a:p>
          <a:p>
            <a:pPr defTabSz="914400">
              <a:lnSpc>
                <a:spcPct val="90000"/>
              </a:lnSpc>
              <a:spcAft>
                <a:spcPts val="600"/>
              </a:spcAft>
            </a:pPr>
            <a:r>
              <a:rPr lang="en-US" sz="1500" dirty="0"/>
              <a:t>   - Offers dynamic updates based on selected date for comprehensive insights.</a:t>
            </a:r>
          </a:p>
          <a:p>
            <a:pPr defTabSz="914400">
              <a:lnSpc>
                <a:spcPct val="90000"/>
              </a:lnSpc>
              <a:spcAft>
                <a:spcPts val="600"/>
              </a:spcAft>
            </a:pPr>
            <a:endParaRPr lang="en-US" sz="1500" dirty="0"/>
          </a:p>
          <a:p>
            <a:pPr marL="285750" indent="-228600" defTabSz="914400">
              <a:lnSpc>
                <a:spcPct val="90000"/>
              </a:lnSpc>
              <a:spcAft>
                <a:spcPts val="600"/>
              </a:spcAft>
              <a:buFont typeface="Arial" panose="020B0604020202020204" pitchFamily="34" charset="0"/>
              <a:buChar char="•"/>
            </a:pPr>
            <a:r>
              <a:rPr lang="en-US" sz="1500" b="1" dirty="0"/>
              <a:t>Utilization of D3.js Library:</a:t>
            </a:r>
          </a:p>
          <a:p>
            <a:pPr defTabSz="914400">
              <a:lnSpc>
                <a:spcPct val="90000"/>
              </a:lnSpc>
              <a:spcAft>
                <a:spcPts val="600"/>
              </a:spcAft>
            </a:pPr>
            <a:r>
              <a:rPr lang="en-US" sz="1500" dirty="0"/>
              <a:t>   - Leverages D3.js for creating interactive data visualizations.</a:t>
            </a:r>
          </a:p>
          <a:p>
            <a:pPr defTabSz="914400">
              <a:lnSpc>
                <a:spcPct val="90000"/>
              </a:lnSpc>
              <a:spcAft>
                <a:spcPts val="600"/>
              </a:spcAft>
            </a:pPr>
            <a:r>
              <a:rPr lang="en-US" sz="1500" dirty="0"/>
              <a:t>   - Integrates </a:t>
            </a:r>
            <a:r>
              <a:rPr lang="en-US" sz="1500" dirty="0" err="1"/>
              <a:t>GeoJSON</a:t>
            </a:r>
            <a:r>
              <a:rPr lang="en-US" sz="1500" dirty="0"/>
              <a:t> and CSV data to visualize COVID-19 spread.</a:t>
            </a:r>
          </a:p>
          <a:p>
            <a:pPr defTabSz="914400">
              <a:lnSpc>
                <a:spcPct val="90000"/>
              </a:lnSpc>
              <a:spcAft>
                <a:spcPts val="600"/>
              </a:spcAft>
            </a:pPr>
            <a:r>
              <a:rPr lang="en-US" sz="1500" dirty="0"/>
              <a:t>   - Ensures powerful and flexible visualization capabilities.</a:t>
            </a:r>
          </a:p>
          <a:p>
            <a:pPr indent="-228600" defTabSz="914400">
              <a:lnSpc>
                <a:spcPct val="90000"/>
              </a:lnSpc>
              <a:spcAft>
                <a:spcPts val="600"/>
              </a:spcAft>
              <a:buFont typeface="Arial" panose="020B0604020202020204" pitchFamily="34" charset="0"/>
              <a:buChar char="•"/>
            </a:pPr>
            <a:endParaRPr lang="en-US" sz="1500" dirty="0"/>
          </a:p>
          <a:p>
            <a:pPr marL="285750" indent="-228600" defTabSz="914400">
              <a:lnSpc>
                <a:spcPct val="90000"/>
              </a:lnSpc>
              <a:spcAft>
                <a:spcPts val="600"/>
              </a:spcAft>
              <a:buFont typeface="Arial" panose="020B0604020202020204" pitchFamily="34" charset="0"/>
              <a:buChar char="•"/>
            </a:pPr>
            <a:r>
              <a:rPr lang="en-US" sz="1500" b="1" dirty="0"/>
              <a:t> Enhanced User Interaction:</a:t>
            </a:r>
          </a:p>
          <a:p>
            <a:pPr defTabSz="914400">
              <a:lnSpc>
                <a:spcPct val="90000"/>
              </a:lnSpc>
              <a:spcAft>
                <a:spcPts val="600"/>
              </a:spcAft>
            </a:pPr>
            <a:r>
              <a:rPr lang="en-US" sz="1500" dirty="0"/>
              <a:t>   - Users can adjust date slider to explore COVID-19 trends over time.</a:t>
            </a:r>
          </a:p>
          <a:p>
            <a:pPr defTabSz="914400">
              <a:lnSpc>
                <a:spcPct val="90000"/>
              </a:lnSpc>
              <a:spcAft>
                <a:spcPts val="600"/>
              </a:spcAft>
            </a:pPr>
            <a:r>
              <a:rPr lang="en-US" sz="1500" dirty="0"/>
              <a:t>   - Hovering over countries displays tooltips with detailed case information.</a:t>
            </a:r>
          </a:p>
          <a:p>
            <a:pPr defTabSz="914400">
              <a:lnSpc>
                <a:spcPct val="90000"/>
              </a:lnSpc>
              <a:spcAft>
                <a:spcPts val="600"/>
              </a:spcAft>
            </a:pPr>
            <a:r>
              <a:rPr lang="en-US" sz="1500" dirty="0"/>
              <a:t>   - Facilitates user engagement and promotes data exploration.</a:t>
            </a:r>
          </a:p>
          <a:p>
            <a:pPr indent="-228600" defTabSz="914400">
              <a:lnSpc>
                <a:spcPct val="90000"/>
              </a:lnSpc>
              <a:spcAft>
                <a:spcPts val="600"/>
              </a:spcAft>
              <a:buFont typeface="Arial" panose="020B0604020202020204" pitchFamily="34" charset="0"/>
              <a:buChar char="•"/>
            </a:pPr>
            <a:endParaRPr lang="en-US" sz="1500" dirty="0"/>
          </a:p>
        </p:txBody>
      </p:sp>
      <p:pic>
        <p:nvPicPr>
          <p:cNvPr id="4" name="Picture 3">
            <a:extLst>
              <a:ext uri="{FF2B5EF4-FFF2-40B4-BE49-F238E27FC236}">
                <a16:creationId xmlns:a16="http://schemas.microsoft.com/office/drawing/2014/main" id="{1B076B66-2C06-95F9-A2AD-923A66CA53FD}"/>
              </a:ext>
            </a:extLst>
          </p:cNvPr>
          <p:cNvPicPr>
            <a:picLocks noChangeAspect="1"/>
          </p:cNvPicPr>
          <p:nvPr/>
        </p:nvPicPr>
        <p:blipFill rotWithShape="1">
          <a:blip r:embed="rId3"/>
          <a:srcRect r="51176" b="1"/>
          <a:stretch/>
        </p:blipFill>
        <p:spPr>
          <a:xfrm>
            <a:off x="7675658" y="2093976"/>
            <a:ext cx="3941064" cy="4096512"/>
          </a:xfrm>
          <a:prstGeom prst="rect">
            <a:avLst/>
          </a:prstGeom>
        </p:spPr>
      </p:pic>
    </p:spTree>
    <p:extLst>
      <p:ext uri="{BB962C8B-B14F-4D97-AF65-F5344CB8AC3E}">
        <p14:creationId xmlns:p14="http://schemas.microsoft.com/office/powerpoint/2010/main" val="370902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C4C32-D19A-8110-64E7-CB32161D8ADF}"/>
              </a:ext>
            </a:extLst>
          </p:cNvPr>
          <p:cNvSpPr>
            <a:spLocks noGrp="1"/>
          </p:cNvSpPr>
          <p:nvPr>
            <p:ph type="title"/>
          </p:nvPr>
        </p:nvSpPr>
        <p:spPr>
          <a:xfrm>
            <a:off x="4654296" y="329184"/>
            <a:ext cx="6894576" cy="1783080"/>
          </a:xfrm>
        </p:spPr>
        <p:txBody>
          <a:bodyPr anchor="b">
            <a:normAutofit/>
          </a:bodyPr>
          <a:lstStyle/>
          <a:p>
            <a:r>
              <a:rPr lang="en-US" sz="5400" b="1" i="0">
                <a:effectLst/>
                <a:highlight>
                  <a:srgbClr val="FFFFFF"/>
                </a:highlight>
                <a:latin typeface="Söhne"/>
              </a:rPr>
              <a:t>Conclusion</a:t>
            </a:r>
            <a:endParaRPr lang="en-US" sz="5400"/>
          </a:p>
        </p:txBody>
      </p:sp>
      <p:pic>
        <p:nvPicPr>
          <p:cNvPr id="5" name="Picture 4" descr="3D rendering of game pieces tied together with a rope">
            <a:extLst>
              <a:ext uri="{FF2B5EF4-FFF2-40B4-BE49-F238E27FC236}">
                <a16:creationId xmlns:a16="http://schemas.microsoft.com/office/drawing/2014/main" id="{2ED0A329-18F9-D815-36F4-AFB6536F6386}"/>
              </a:ext>
            </a:extLst>
          </p:cNvPr>
          <p:cNvPicPr>
            <a:picLocks noChangeAspect="1"/>
          </p:cNvPicPr>
          <p:nvPr/>
        </p:nvPicPr>
        <p:blipFill rotWithShape="1">
          <a:blip r:embed="rId2"/>
          <a:srcRect l="14755" r="4092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8DA3E5-D49E-C975-D80A-546FB1CFD19E}"/>
              </a:ext>
            </a:extLst>
          </p:cNvPr>
          <p:cNvSpPr>
            <a:spLocks noGrp="1"/>
          </p:cNvSpPr>
          <p:nvPr>
            <p:ph idx="1"/>
          </p:nvPr>
        </p:nvSpPr>
        <p:spPr>
          <a:xfrm>
            <a:off x="4654296" y="2706624"/>
            <a:ext cx="6894576" cy="3483864"/>
          </a:xfrm>
        </p:spPr>
        <p:txBody>
          <a:bodyPr>
            <a:normAutofit/>
          </a:bodyPr>
          <a:lstStyle/>
          <a:p>
            <a:r>
              <a:rPr lang="en-US" sz="1900" b="1" dirty="0"/>
              <a:t>Visualizing Diverse Datasets: </a:t>
            </a:r>
            <a:r>
              <a:rPr lang="en-US" sz="1900" dirty="0"/>
              <a:t>Explored five distinct types of visualizations, including linear relationships, fund performance, and COVID-19 trends.</a:t>
            </a:r>
          </a:p>
          <a:p>
            <a:r>
              <a:rPr lang="en-US" sz="1900" b="1" dirty="0"/>
              <a:t>Empowering Informed Decisions: </a:t>
            </a:r>
            <a:r>
              <a:rPr lang="en-US" sz="1900" dirty="0"/>
              <a:t>Each visualization provided unique insights, empowering users to make informed decisions.</a:t>
            </a:r>
          </a:p>
          <a:p>
            <a:r>
              <a:rPr lang="en-US" sz="1900" b="1" dirty="0"/>
              <a:t>Leveraging Tools: </a:t>
            </a:r>
            <a:r>
              <a:rPr lang="en-US" sz="1900" dirty="0"/>
              <a:t>Utilized tools such as d3, JavaScript, and HTML to craft interactive and intuitive visualizations.</a:t>
            </a:r>
          </a:p>
          <a:p>
            <a:r>
              <a:rPr lang="en-US" sz="1900" b="1" dirty="0"/>
              <a:t>Facilitating Data Exploration: </a:t>
            </a:r>
            <a:r>
              <a:rPr lang="en-US" sz="1900" dirty="0"/>
              <a:t>Visualizations facilitated data exploration and understanding, enhancing user engagement.</a:t>
            </a:r>
          </a:p>
          <a:p>
            <a:r>
              <a:rPr lang="en-US" sz="1900" b="1" dirty="0"/>
              <a:t>Powerful Insights: </a:t>
            </a:r>
            <a:r>
              <a:rPr lang="en-US" sz="1900" dirty="0"/>
              <a:t>Visualizations serve as powerful tools for extracting insights from complex datasets.</a:t>
            </a:r>
          </a:p>
        </p:txBody>
      </p:sp>
    </p:spTree>
    <p:extLst>
      <p:ext uri="{BB962C8B-B14F-4D97-AF65-F5344CB8AC3E}">
        <p14:creationId xmlns:p14="http://schemas.microsoft.com/office/powerpoint/2010/main" val="152699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AFD3D-C256-BF96-68DF-3D7F8D8E3A95}"/>
              </a:ext>
            </a:extLst>
          </p:cNvPr>
          <p:cNvSpPr>
            <a:spLocks noGrp="1"/>
          </p:cNvSpPr>
          <p:nvPr>
            <p:ph type="title"/>
          </p:nvPr>
        </p:nvSpPr>
        <p:spPr>
          <a:xfrm>
            <a:off x="4654296" y="329184"/>
            <a:ext cx="6894576" cy="1783080"/>
          </a:xfrm>
        </p:spPr>
        <p:txBody>
          <a:bodyPr anchor="b">
            <a:normAutofit/>
          </a:bodyPr>
          <a:lstStyle/>
          <a:p>
            <a:r>
              <a:rPr lang="en-US" sz="5400" b="1" i="0" dirty="0">
                <a:effectLst/>
                <a:highlight>
                  <a:srgbClr val="FFFFFF"/>
                </a:highlight>
                <a:latin typeface="Calibri" panose="020F0502020204030204" pitchFamily="34" charset="0"/>
                <a:cs typeface="Calibri" panose="020F0502020204030204" pitchFamily="34" charset="0"/>
              </a:rPr>
              <a:t>Challenges Faced &amp; Contribution</a:t>
            </a:r>
            <a:endParaRPr lang="en-US" sz="5400" dirty="0">
              <a:latin typeface="Calibri" panose="020F0502020204030204" pitchFamily="34" charset="0"/>
              <a:cs typeface="Calibri" panose="020F0502020204030204" pitchFamily="34" charset="0"/>
            </a:endParaRPr>
          </a:p>
        </p:txBody>
      </p:sp>
      <p:pic>
        <p:nvPicPr>
          <p:cNvPr id="8" name="Picture 7" descr="Graph">
            <a:extLst>
              <a:ext uri="{FF2B5EF4-FFF2-40B4-BE49-F238E27FC236}">
                <a16:creationId xmlns:a16="http://schemas.microsoft.com/office/drawing/2014/main" id="{3BEAC7EA-D4B8-74AC-391B-3F0AF19C9152}"/>
              </a:ext>
            </a:extLst>
          </p:cNvPr>
          <p:cNvPicPr>
            <a:picLocks noChangeAspect="1"/>
          </p:cNvPicPr>
          <p:nvPr/>
        </p:nvPicPr>
        <p:blipFill rotWithShape="1">
          <a:blip r:embed="rId3"/>
          <a:srcRect l="25901" r="3716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8362F4-4BA7-A4F5-9D75-EF0B084EE9F1}"/>
              </a:ext>
            </a:extLst>
          </p:cNvPr>
          <p:cNvSpPr>
            <a:spLocks noGrp="1"/>
          </p:cNvSpPr>
          <p:nvPr>
            <p:ph idx="1"/>
          </p:nvPr>
        </p:nvSpPr>
        <p:spPr>
          <a:xfrm>
            <a:off x="4654296" y="2706624"/>
            <a:ext cx="6894576" cy="3483864"/>
          </a:xfrm>
        </p:spPr>
        <p:txBody>
          <a:bodyPr>
            <a:normAutofit/>
          </a:bodyPr>
          <a:lstStyle/>
          <a:p>
            <a:r>
              <a:rPr lang="en-US" sz="2000" b="1" i="0" dirty="0">
                <a:effectLst/>
                <a:highlight>
                  <a:srgbClr val="FFFFFF"/>
                </a:highlight>
                <a:latin typeface="Calibri" panose="020F0502020204030204" pitchFamily="34" charset="0"/>
                <a:cs typeface="Calibri" panose="020F0502020204030204" pitchFamily="34" charset="0"/>
              </a:rPr>
              <a:t>Challenges Faced</a:t>
            </a:r>
            <a:endParaRPr lang="en-US" sz="2000" dirty="0"/>
          </a:p>
          <a:p>
            <a:pPr lvl="1"/>
            <a:r>
              <a:rPr lang="en-US" sz="1500" dirty="0"/>
              <a:t>Data set selection</a:t>
            </a:r>
          </a:p>
          <a:p>
            <a:pPr lvl="1"/>
            <a:r>
              <a:rPr lang="en-US" sz="1500" dirty="0"/>
              <a:t>Visualizing the selected data in an intuitive way</a:t>
            </a:r>
          </a:p>
          <a:p>
            <a:r>
              <a:rPr lang="en-US" sz="2000" b="1" dirty="0"/>
              <a:t>My Contribution</a:t>
            </a:r>
          </a:p>
          <a:p>
            <a:pPr lvl="1"/>
            <a:r>
              <a:rPr lang="en-US" sz="1500" dirty="0"/>
              <a:t> Developed interactive regression line tool for exploring linear relationships.</a:t>
            </a:r>
          </a:p>
          <a:p>
            <a:pPr lvl="1"/>
            <a:r>
              <a:rPr lang="en-US" sz="1500" dirty="0"/>
              <a:t> Contributed to fund performance visualization with interactive elements.</a:t>
            </a:r>
          </a:p>
          <a:p>
            <a:pPr lvl="1"/>
            <a:r>
              <a:rPr lang="en-US" sz="1500" dirty="0"/>
              <a:t> Played key role in developing GitHub repository folder structure visualization.</a:t>
            </a:r>
          </a:p>
          <a:p>
            <a:pPr lvl="1"/>
            <a:r>
              <a:rPr lang="en-US" sz="1500" dirty="0"/>
              <a:t> Enhanced usability of stacked bar chart with tooltip display and dynamic adjustments.</a:t>
            </a:r>
          </a:p>
          <a:p>
            <a:pPr lvl="1"/>
            <a:r>
              <a:rPr lang="en-US" sz="1500" dirty="0"/>
              <a:t> Significantly contributed to interactive COVID-19 spread visualization across African countries.</a:t>
            </a:r>
          </a:p>
        </p:txBody>
      </p:sp>
    </p:spTree>
    <p:extLst>
      <p:ext uri="{BB962C8B-B14F-4D97-AF65-F5344CB8AC3E}">
        <p14:creationId xmlns:p14="http://schemas.microsoft.com/office/powerpoint/2010/main" val="160909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A0F95251-CFA5-AF8A-8439-3531F520BB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3" name="Freeform: Shape 12">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2989AAE-D2BC-6628-9367-CBBB41466D8E}"/>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THANK YOU</a:t>
            </a:r>
          </a:p>
        </p:txBody>
      </p:sp>
      <p:sp>
        <p:nvSpPr>
          <p:cNvPr id="15"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12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48E0-BE71-E188-15F3-397EC7F6D125}"/>
              </a:ext>
            </a:extLst>
          </p:cNvPr>
          <p:cNvSpPr>
            <a:spLocks noGrp="1"/>
          </p:cNvSpPr>
          <p:nvPr>
            <p:ph type="title"/>
          </p:nvPr>
        </p:nvSpPr>
        <p:spPr>
          <a:xfrm>
            <a:off x="690282" y="177333"/>
            <a:ext cx="10515600" cy="1325563"/>
          </a:xfrm>
        </p:spPr>
        <p:txBody>
          <a:bodyPr/>
          <a:lstStyle/>
          <a:p>
            <a:r>
              <a:rPr lang="en-US" b="1" dirty="0"/>
              <a:t>AGENDA</a:t>
            </a:r>
          </a:p>
        </p:txBody>
      </p:sp>
      <p:sp>
        <p:nvSpPr>
          <p:cNvPr id="3" name="Content Placeholder 2">
            <a:extLst>
              <a:ext uri="{FF2B5EF4-FFF2-40B4-BE49-F238E27FC236}">
                <a16:creationId xmlns:a16="http://schemas.microsoft.com/office/drawing/2014/main" id="{52CD789A-0B77-25E3-BA24-DB5D179BBE2C}"/>
              </a:ext>
            </a:extLst>
          </p:cNvPr>
          <p:cNvSpPr>
            <a:spLocks noGrp="1"/>
          </p:cNvSpPr>
          <p:nvPr>
            <p:ph idx="1"/>
          </p:nvPr>
        </p:nvSpPr>
        <p:spPr>
          <a:xfrm>
            <a:off x="690282" y="1502896"/>
            <a:ext cx="10515600" cy="4351338"/>
          </a:xfrm>
        </p:spPr>
        <p:txBody>
          <a:bodyPr>
            <a:normAutofit/>
          </a:bodyPr>
          <a:lstStyle/>
          <a:p>
            <a:r>
              <a:rPr lang="en-US" dirty="0">
                <a:latin typeface="Calibri" panose="020F0502020204030204" pitchFamily="34" charset="0"/>
                <a:cs typeface="Calibri" panose="020F0502020204030204" pitchFamily="34" charset="0"/>
              </a:rPr>
              <a:t> Introduction</a:t>
            </a:r>
          </a:p>
          <a:p>
            <a:r>
              <a:rPr lang="en-US" i="0" dirty="0">
                <a:solidFill>
                  <a:srgbClr val="0D0D0D"/>
                </a:solidFill>
                <a:effectLst/>
                <a:highlight>
                  <a:srgbClr val="FFFFFF"/>
                </a:highlight>
                <a:latin typeface="Calibri" panose="020F0502020204030204" pitchFamily="34" charset="0"/>
                <a:cs typeface="Calibri" panose="020F0502020204030204" pitchFamily="34" charset="0"/>
              </a:rPr>
              <a:t>Visualization Design Overview</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i="0" dirty="0">
                <a:solidFill>
                  <a:srgbClr val="0D0D0D"/>
                </a:solidFill>
                <a:effectLst/>
                <a:highlight>
                  <a:srgbClr val="FFFFFF"/>
                </a:highlight>
                <a:latin typeface="Calibri" panose="020F0502020204030204" pitchFamily="34" charset="0"/>
                <a:cs typeface="Calibri" panose="020F0502020204030204" pitchFamily="34" charset="0"/>
              </a:rPr>
              <a:t>Regression Line Visualizer </a:t>
            </a:r>
            <a:endParaRPr lang="en-US" dirty="0">
              <a:latin typeface="Calibri" panose="020F0502020204030204" pitchFamily="34" charset="0"/>
              <a:cs typeface="Calibri" panose="020F0502020204030204" pitchFamily="34" charset="0"/>
            </a:endParaRPr>
          </a:p>
          <a:p>
            <a:pPr lvl="1"/>
            <a:r>
              <a:rPr lang="en-US" i="0" dirty="0">
                <a:solidFill>
                  <a:srgbClr val="0D0D0D"/>
                </a:solidFill>
                <a:effectLst/>
                <a:highlight>
                  <a:srgbClr val="FFFFFF"/>
                </a:highlight>
                <a:latin typeface="Calibri" panose="020F0502020204030204" pitchFamily="34" charset="0"/>
                <a:cs typeface="Calibri" panose="020F0502020204030204" pitchFamily="34" charset="0"/>
              </a:rPr>
              <a:t> Performance Comparison between Two Funds </a:t>
            </a:r>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 </a:t>
            </a:r>
            <a:r>
              <a:rPr lang="en-US" i="0" dirty="0">
                <a:solidFill>
                  <a:srgbClr val="0D0D0D"/>
                </a:solidFill>
                <a:effectLst/>
                <a:highlight>
                  <a:srgbClr val="FFFFFF"/>
                </a:highlight>
                <a:latin typeface="Calibri" panose="020F0502020204030204" pitchFamily="34" charset="0"/>
                <a:cs typeface="Calibri" panose="020F0502020204030204" pitchFamily="34" charset="0"/>
              </a:rPr>
              <a:t>Collapsible Tree Visualization </a:t>
            </a:r>
          </a:p>
          <a:p>
            <a:pPr lvl="1"/>
            <a:r>
              <a:rPr lang="en-US" dirty="0">
                <a:solidFill>
                  <a:srgbClr val="0D0D0D"/>
                </a:solidFill>
                <a:highlight>
                  <a:srgbClr val="FFFFFF"/>
                </a:highlight>
                <a:latin typeface="Calibri" panose="020F0502020204030204" pitchFamily="34" charset="0"/>
                <a:cs typeface="Calibri" panose="020F0502020204030204" pitchFamily="34" charset="0"/>
              </a:rPr>
              <a:t> </a:t>
            </a:r>
            <a:r>
              <a:rPr lang="en-US" i="0" dirty="0">
                <a:solidFill>
                  <a:srgbClr val="0D0D0D"/>
                </a:solidFill>
                <a:effectLst/>
                <a:highlight>
                  <a:srgbClr val="FFFFFF"/>
                </a:highlight>
                <a:latin typeface="Calibri" panose="020F0502020204030204" pitchFamily="34" charset="0"/>
                <a:cs typeface="Calibri" panose="020F0502020204030204" pitchFamily="34" charset="0"/>
              </a:rPr>
              <a:t>Stacked Bar Chart </a:t>
            </a:r>
          </a:p>
          <a:p>
            <a:pPr lvl="1"/>
            <a:r>
              <a:rPr lang="en-US" i="0" dirty="0">
                <a:solidFill>
                  <a:srgbClr val="0D0D0D"/>
                </a:solidFill>
                <a:effectLst/>
                <a:highlight>
                  <a:srgbClr val="FFFFFF"/>
                </a:highlight>
                <a:latin typeface="Calibri" panose="020F0502020204030204" pitchFamily="34" charset="0"/>
                <a:cs typeface="Calibri" panose="020F0502020204030204" pitchFamily="34" charset="0"/>
              </a:rPr>
              <a:t> Density Plot </a:t>
            </a:r>
            <a:endParaRPr lang="en-US" dirty="0">
              <a:solidFill>
                <a:srgbClr val="0D0D0D"/>
              </a:solidFill>
              <a:highlight>
                <a:srgbClr val="FFFFFF"/>
              </a:highlight>
              <a:latin typeface="Calibri" panose="020F0502020204030204" pitchFamily="34" charset="0"/>
              <a:cs typeface="Calibri" panose="020F0502020204030204" pitchFamily="34" charset="0"/>
            </a:endParaRPr>
          </a:p>
          <a:p>
            <a:r>
              <a:rPr lang="en-US" i="0" dirty="0">
                <a:solidFill>
                  <a:srgbClr val="0D0D0D"/>
                </a:solidFill>
                <a:effectLst/>
                <a:highlight>
                  <a:srgbClr val="FFFFFF"/>
                </a:highlight>
                <a:latin typeface="Calibri" panose="020F0502020204030204" pitchFamily="34" charset="0"/>
                <a:cs typeface="Calibri" panose="020F0502020204030204" pitchFamily="34" charset="0"/>
              </a:rPr>
              <a:t>Challenges Faced &amp; Contribution</a:t>
            </a:r>
          </a:p>
          <a:p>
            <a:r>
              <a:rPr lang="en-US" i="0" dirty="0">
                <a:solidFill>
                  <a:srgbClr val="0D0D0D"/>
                </a:solidFill>
                <a:effectLst/>
                <a:highlight>
                  <a:srgbClr val="FFFFFF"/>
                </a:highlight>
                <a:latin typeface="Calibri" panose="020F0502020204030204" pitchFamily="34" charset="0"/>
                <a:cs typeface="Calibri" panose="020F0502020204030204" pitchFamily="34" charset="0"/>
              </a:rPr>
              <a:t> Conclusion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015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D6A34-244B-4AAE-9B77-EB01CF7D95E4}"/>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a:t>Introduction</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AEE72F0-0BE1-4AE7-5567-AA3C92882730}"/>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dirty="0"/>
              <a:t>Graduate Student</a:t>
            </a:r>
          </a:p>
          <a:p>
            <a:pPr marL="285750" indent="-228600" defTabSz="914400">
              <a:lnSpc>
                <a:spcPct val="90000"/>
              </a:lnSpc>
              <a:spcAft>
                <a:spcPts val="600"/>
              </a:spcAft>
              <a:buFont typeface="Arial" panose="020B0604020202020204" pitchFamily="34" charset="0"/>
              <a:buChar char="•"/>
            </a:pPr>
            <a:r>
              <a:rPr lang="en-US" sz="2200" dirty="0"/>
              <a:t>Research Assistant</a:t>
            </a:r>
          </a:p>
          <a:p>
            <a:pPr marL="285750" indent="-228600" defTabSz="914400">
              <a:lnSpc>
                <a:spcPct val="90000"/>
              </a:lnSpc>
              <a:spcAft>
                <a:spcPts val="600"/>
              </a:spcAft>
              <a:buFont typeface="Arial" panose="020B0604020202020204" pitchFamily="34" charset="0"/>
              <a:buChar char="•"/>
            </a:pPr>
            <a:r>
              <a:rPr lang="en-US" sz="2200" dirty="0"/>
              <a:t>Nationality: Indian</a:t>
            </a:r>
          </a:p>
          <a:p>
            <a:pPr marL="285750" indent="-228600" defTabSz="914400">
              <a:lnSpc>
                <a:spcPct val="90000"/>
              </a:lnSpc>
              <a:spcAft>
                <a:spcPts val="600"/>
              </a:spcAft>
              <a:buFont typeface="Arial" panose="020B0604020202020204" pitchFamily="34" charset="0"/>
              <a:buChar char="•"/>
            </a:pPr>
            <a:r>
              <a:rPr lang="en-US" sz="2200" dirty="0"/>
              <a:t>Masters in computer Science</a:t>
            </a:r>
          </a:p>
          <a:p>
            <a:pPr marL="285750" indent="-228600" defTabSz="914400">
              <a:lnSpc>
                <a:spcPct val="90000"/>
              </a:lnSpc>
              <a:spcAft>
                <a:spcPts val="600"/>
              </a:spcAft>
              <a:buFont typeface="Arial" panose="020B0604020202020204" pitchFamily="34" charset="0"/>
              <a:buChar char="•"/>
            </a:pPr>
            <a:r>
              <a:rPr lang="en-US" sz="2200" dirty="0"/>
              <a:t>Passion: Data Science, Machine learning and AI</a:t>
            </a:r>
          </a:p>
          <a:p>
            <a:pPr indent="-228600" defTabSz="914400">
              <a:lnSpc>
                <a:spcPct val="90000"/>
              </a:lnSpc>
              <a:spcAft>
                <a:spcPts val="600"/>
              </a:spcAft>
              <a:buFont typeface="Arial" panose="020B0604020202020204" pitchFamily="34" charset="0"/>
              <a:buChar char="•"/>
            </a:pPr>
            <a:endParaRPr lang="en-US" sz="2200" dirty="0"/>
          </a:p>
        </p:txBody>
      </p:sp>
      <p:pic>
        <p:nvPicPr>
          <p:cNvPr id="10" name="Content Placeholder 9" descr="A person with a beard and mustache&#10;&#10;Description automatically generated">
            <a:extLst>
              <a:ext uri="{FF2B5EF4-FFF2-40B4-BE49-F238E27FC236}">
                <a16:creationId xmlns:a16="http://schemas.microsoft.com/office/drawing/2014/main" id="{067A538C-8CAD-639F-D7A3-0940D541EB91}"/>
              </a:ext>
            </a:extLst>
          </p:cNvPr>
          <p:cNvPicPr>
            <a:picLocks noGrp="1" noChangeAspect="1"/>
          </p:cNvPicPr>
          <p:nvPr>
            <p:ph idx="1"/>
          </p:nvPr>
        </p:nvPicPr>
        <p:blipFill rotWithShape="1">
          <a:blip r:embed="rId2"/>
          <a:srcRect l="1397" r="2395" b="-3"/>
          <a:stretch/>
        </p:blipFill>
        <p:spPr>
          <a:xfrm>
            <a:off x="7675658" y="2093976"/>
            <a:ext cx="3941064" cy="4096512"/>
          </a:xfrm>
          <a:prstGeom prst="rect">
            <a:avLst/>
          </a:prstGeom>
        </p:spPr>
      </p:pic>
    </p:spTree>
    <p:extLst>
      <p:ext uri="{BB962C8B-B14F-4D97-AF65-F5344CB8AC3E}">
        <p14:creationId xmlns:p14="http://schemas.microsoft.com/office/powerpoint/2010/main" val="192641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1564C-1E43-7518-8974-D97F90AFCBF9}"/>
              </a:ext>
            </a:extLst>
          </p:cNvPr>
          <p:cNvSpPr>
            <a:spLocks noGrp="1"/>
          </p:cNvSpPr>
          <p:nvPr>
            <p:ph type="title"/>
          </p:nvPr>
        </p:nvSpPr>
        <p:spPr>
          <a:xfrm>
            <a:off x="838200" y="365125"/>
            <a:ext cx="10515600" cy="1325563"/>
          </a:xfrm>
        </p:spPr>
        <p:txBody>
          <a:bodyPr>
            <a:normAutofit/>
          </a:bodyPr>
          <a:lstStyle/>
          <a:p>
            <a:r>
              <a:rPr lang="en-US" sz="4200" b="1"/>
              <a:t>Technologies and Tools</a:t>
            </a:r>
            <a:br>
              <a:rPr lang="en-US" sz="4200"/>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045297-EC52-4B70-B988-B5E8166448EC}"/>
              </a:ext>
            </a:extLst>
          </p:cNvPr>
          <p:cNvSpPr>
            <a:spLocks noGrp="1"/>
          </p:cNvSpPr>
          <p:nvPr>
            <p:ph idx="1"/>
          </p:nvPr>
        </p:nvSpPr>
        <p:spPr>
          <a:xfrm>
            <a:off x="838200" y="1929384"/>
            <a:ext cx="10515600" cy="4251960"/>
          </a:xfrm>
        </p:spPr>
        <p:txBody>
          <a:bodyPr>
            <a:normAutofit/>
          </a:bodyPr>
          <a:lstStyle/>
          <a:p>
            <a:r>
              <a:rPr lang="en-US" sz="2200"/>
              <a:t>IDE: Visual studio code</a:t>
            </a:r>
          </a:p>
          <a:p>
            <a:r>
              <a:rPr lang="en-US" sz="2200"/>
              <a:t>Languages: Javascript, CSS and HTML</a:t>
            </a:r>
          </a:p>
          <a:p>
            <a:r>
              <a:rPr lang="en-US" sz="2200"/>
              <a:t>Libraries: D3.js</a:t>
            </a:r>
          </a:p>
          <a:p>
            <a:endParaRPr lang="en-US" sz="2200"/>
          </a:p>
          <a:p>
            <a:endParaRPr lang="en-US" sz="2200"/>
          </a:p>
        </p:txBody>
      </p:sp>
    </p:spTree>
    <p:extLst>
      <p:ext uri="{BB962C8B-B14F-4D97-AF65-F5344CB8AC3E}">
        <p14:creationId xmlns:p14="http://schemas.microsoft.com/office/powerpoint/2010/main" val="302228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A1EA3-4682-9EBA-DA4D-217D1413A5A0}"/>
              </a:ext>
            </a:extLst>
          </p:cNvPr>
          <p:cNvSpPr>
            <a:spLocks noGrp="1"/>
          </p:cNvSpPr>
          <p:nvPr>
            <p:ph type="title"/>
          </p:nvPr>
        </p:nvSpPr>
        <p:spPr>
          <a:xfrm>
            <a:off x="838200" y="365125"/>
            <a:ext cx="10515600" cy="1325563"/>
          </a:xfrm>
        </p:spPr>
        <p:txBody>
          <a:bodyPr>
            <a:normAutofit/>
          </a:bodyPr>
          <a:lstStyle/>
          <a:p>
            <a:r>
              <a:rPr lang="en-US" sz="4200" b="1" i="0">
                <a:effectLst/>
                <a:highlight>
                  <a:srgbClr val="FFFFFF"/>
                </a:highlight>
                <a:latin typeface="Söhne"/>
              </a:rPr>
              <a:t>Visualization Design Overview</a:t>
            </a:r>
            <a:br>
              <a:rPr lang="en-US" sz="4200" b="0" i="0">
                <a:effectLst/>
                <a:highlight>
                  <a:srgbClr val="FFFFFF"/>
                </a:highlight>
                <a:latin typeface="Söhne"/>
              </a:rPr>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6F7996-24F9-C0F2-20D9-ADAB95B593C0}"/>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0" i="0" dirty="0">
                <a:effectLst/>
                <a:highlight>
                  <a:srgbClr val="FFFFFF"/>
                </a:highlight>
                <a:latin typeface="Söhne"/>
              </a:rPr>
              <a:t>Regression Line Visualizer</a:t>
            </a:r>
          </a:p>
          <a:p>
            <a:pPr>
              <a:buFont typeface="Arial" panose="020B0604020202020204" pitchFamily="34" charset="0"/>
              <a:buChar char="•"/>
            </a:pPr>
            <a:r>
              <a:rPr lang="en-US" sz="2200" b="0" i="0" dirty="0">
                <a:effectLst/>
                <a:highlight>
                  <a:srgbClr val="FFFFFF"/>
                </a:highlight>
                <a:latin typeface="Söhne"/>
              </a:rPr>
              <a:t>Performance Comparison between Two Funds</a:t>
            </a:r>
          </a:p>
          <a:p>
            <a:pPr>
              <a:buFont typeface="Arial" panose="020B0604020202020204" pitchFamily="34" charset="0"/>
              <a:buChar char="•"/>
            </a:pPr>
            <a:r>
              <a:rPr lang="en-US" sz="2200" b="0" i="0" dirty="0">
                <a:effectLst/>
                <a:highlight>
                  <a:srgbClr val="FFFFFF"/>
                </a:highlight>
                <a:latin typeface="Söhne"/>
              </a:rPr>
              <a:t>Collapsible Tree Visualization</a:t>
            </a:r>
          </a:p>
          <a:p>
            <a:pPr>
              <a:buFont typeface="Arial" panose="020B0604020202020204" pitchFamily="34" charset="0"/>
              <a:buChar char="•"/>
            </a:pPr>
            <a:r>
              <a:rPr lang="en-US" sz="2200" b="0" i="0" dirty="0">
                <a:effectLst/>
                <a:highlight>
                  <a:srgbClr val="FFFFFF"/>
                </a:highlight>
                <a:latin typeface="Söhne"/>
              </a:rPr>
              <a:t>Stacked Bar Chart for Browser Market Share</a:t>
            </a:r>
          </a:p>
          <a:p>
            <a:pPr>
              <a:buFont typeface="Arial" panose="020B0604020202020204" pitchFamily="34" charset="0"/>
              <a:buChar char="•"/>
            </a:pPr>
            <a:r>
              <a:rPr lang="en-US" sz="2200" b="0" i="0" dirty="0">
                <a:effectLst/>
                <a:highlight>
                  <a:srgbClr val="FFFFFF"/>
                </a:highlight>
                <a:latin typeface="Söhne"/>
              </a:rPr>
              <a:t>Density Plot for African Country-wise COVID-19 Cases per Million People</a:t>
            </a:r>
          </a:p>
          <a:p>
            <a:pPr marL="0" indent="0">
              <a:buNone/>
            </a:pPr>
            <a:endParaRPr lang="en-US" sz="2200" b="0" i="0" dirty="0">
              <a:effectLst/>
              <a:highlight>
                <a:srgbClr val="FFFFFF"/>
              </a:highlight>
              <a:latin typeface="Söhne"/>
            </a:endParaRPr>
          </a:p>
        </p:txBody>
      </p:sp>
    </p:spTree>
    <p:extLst>
      <p:ext uri="{BB962C8B-B14F-4D97-AF65-F5344CB8AC3E}">
        <p14:creationId xmlns:p14="http://schemas.microsoft.com/office/powerpoint/2010/main" val="246890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DFEF2-0901-897E-B47D-0A002A1EA55D}"/>
              </a:ext>
            </a:extLst>
          </p:cNvPr>
          <p:cNvSpPr>
            <a:spLocks noGrp="1"/>
          </p:cNvSpPr>
          <p:nvPr>
            <p:ph type="title"/>
          </p:nvPr>
        </p:nvSpPr>
        <p:spPr>
          <a:xfrm>
            <a:off x="630936" y="640080"/>
            <a:ext cx="4818888" cy="1481328"/>
          </a:xfrm>
        </p:spPr>
        <p:txBody>
          <a:bodyPr anchor="b">
            <a:normAutofit/>
          </a:bodyPr>
          <a:lstStyle/>
          <a:p>
            <a:r>
              <a:rPr lang="en-US" sz="5000" b="1"/>
              <a:t>Regression Line Visualizer</a:t>
            </a:r>
            <a:endParaRPr lang="en-US" sz="5000"/>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8AA25AEA-9754-46FE-5BC6-6D7D4C821E6A}"/>
              </a:ext>
            </a:extLst>
          </p:cNvPr>
          <p:cNvSpPr>
            <a:spLocks noGrp="1"/>
          </p:cNvSpPr>
          <p:nvPr>
            <p:ph idx="1"/>
          </p:nvPr>
        </p:nvSpPr>
        <p:spPr>
          <a:xfrm>
            <a:off x="630935" y="2660904"/>
            <a:ext cx="5226939" cy="3557016"/>
          </a:xfrm>
        </p:spPr>
        <p:txBody>
          <a:bodyPr anchor="t">
            <a:normAutofit/>
          </a:bodyPr>
          <a:lstStyle/>
          <a:p>
            <a:r>
              <a:rPr lang="en-US" sz="1500" b="1" i="0" dirty="0">
                <a:effectLst/>
                <a:latin typeface="Calibri" panose="020F0502020204030204" pitchFamily="34" charset="0"/>
                <a:cs typeface="Calibri" panose="020F0502020204030204" pitchFamily="34" charset="0"/>
              </a:rPr>
              <a:t> Interactive Exploration: </a:t>
            </a:r>
            <a:r>
              <a:rPr lang="en-US" sz="1500" i="0" dirty="0">
                <a:effectLst/>
                <a:latin typeface="Calibri" panose="020F0502020204030204" pitchFamily="34" charset="0"/>
                <a:cs typeface="Calibri" panose="020F0502020204030204" pitchFamily="34" charset="0"/>
              </a:rPr>
              <a:t>The tool enables users to explore two-dimensional regression analysis interactively.</a:t>
            </a:r>
          </a:p>
          <a:p>
            <a:r>
              <a:rPr lang="en-US" sz="1500" i="0" dirty="0">
                <a:effectLst/>
                <a:latin typeface="Calibri" panose="020F0502020204030204" pitchFamily="34" charset="0"/>
                <a:cs typeface="Calibri" panose="020F0502020204030204" pitchFamily="34" charset="0"/>
              </a:rPr>
              <a:t> </a:t>
            </a:r>
            <a:r>
              <a:rPr lang="en-US" sz="1500" b="1" i="0" dirty="0">
                <a:effectLst/>
                <a:latin typeface="Calibri" panose="020F0502020204030204" pitchFamily="34" charset="0"/>
                <a:cs typeface="Calibri" panose="020F0502020204030204" pitchFamily="34" charset="0"/>
              </a:rPr>
              <a:t>User-Friendly Interface: </a:t>
            </a:r>
            <a:r>
              <a:rPr lang="en-US" sz="1500" i="0" dirty="0">
                <a:effectLst/>
                <a:latin typeface="Calibri" panose="020F0502020204030204" pitchFamily="34" charset="0"/>
                <a:cs typeface="Calibri" panose="020F0502020204030204" pitchFamily="34" charset="0"/>
              </a:rPr>
              <a:t>Users can easily add and remove points on a blank plane by clicking, facilitating hands-on data manipulation.</a:t>
            </a:r>
          </a:p>
          <a:p>
            <a:r>
              <a:rPr lang="en-US" sz="1500" b="1" i="0" dirty="0">
                <a:effectLst/>
                <a:latin typeface="Calibri" panose="020F0502020204030204" pitchFamily="34" charset="0"/>
                <a:cs typeface="Calibri" panose="020F0502020204030204" pitchFamily="34" charset="0"/>
              </a:rPr>
              <a:t>Dynamic Regression Line: </a:t>
            </a:r>
            <a:r>
              <a:rPr lang="en-US" sz="1500" i="0" dirty="0">
                <a:effectLst/>
                <a:latin typeface="Calibri" panose="020F0502020204030204" pitchFamily="34" charset="0"/>
                <a:cs typeface="Calibri" panose="020F0502020204030204" pitchFamily="34" charset="0"/>
              </a:rPr>
              <a:t>As points are added or removed, the regression line is dynamically recalculated and displayed, reflecting the linear relationship between the data points.</a:t>
            </a:r>
          </a:p>
          <a:p>
            <a:r>
              <a:rPr lang="en-US" sz="1500" i="0" dirty="0">
                <a:effectLst/>
                <a:latin typeface="Calibri" panose="020F0502020204030204" pitchFamily="34" charset="0"/>
                <a:cs typeface="Calibri" panose="020F0502020204030204" pitchFamily="34" charset="0"/>
              </a:rPr>
              <a:t> </a:t>
            </a:r>
            <a:r>
              <a:rPr lang="en-US" sz="1500" b="1" i="0" dirty="0">
                <a:effectLst/>
                <a:latin typeface="Calibri" panose="020F0502020204030204" pitchFamily="34" charset="0"/>
                <a:cs typeface="Calibri" panose="020F0502020204030204" pitchFamily="34" charset="0"/>
              </a:rPr>
              <a:t>Practical Utility: </a:t>
            </a:r>
            <a:r>
              <a:rPr lang="en-US" sz="1500" i="0" dirty="0">
                <a:effectLst/>
                <a:latin typeface="Calibri" panose="020F0502020204030204" pitchFamily="34" charset="0"/>
                <a:cs typeface="Calibri" panose="020F0502020204030204" pitchFamily="34" charset="0"/>
              </a:rPr>
              <a:t>The visualization serves as a valuable tool for understanding linear relationships and principles of regression analysis, offering users a hands-on approach to data exploration.</a:t>
            </a:r>
          </a:p>
        </p:txBody>
      </p:sp>
      <p:pic>
        <p:nvPicPr>
          <p:cNvPr id="3" name="Picture 2">
            <a:extLst>
              <a:ext uri="{FF2B5EF4-FFF2-40B4-BE49-F238E27FC236}">
                <a16:creationId xmlns:a16="http://schemas.microsoft.com/office/drawing/2014/main" id="{92B43742-DE77-F56F-B654-539BFA364834}"/>
              </a:ext>
            </a:extLst>
          </p:cNvPr>
          <p:cNvPicPr>
            <a:picLocks noChangeAspect="1"/>
          </p:cNvPicPr>
          <p:nvPr/>
        </p:nvPicPr>
        <p:blipFill rotWithShape="1">
          <a:blip r:embed="rId3"/>
          <a:srcRect t="23677" r="5582"/>
          <a:stretch/>
        </p:blipFill>
        <p:spPr>
          <a:xfrm>
            <a:off x="6093102" y="1219967"/>
            <a:ext cx="4849064" cy="2881874"/>
          </a:xfrm>
          <a:prstGeom prst="rect">
            <a:avLst/>
          </a:prstGeom>
        </p:spPr>
      </p:pic>
    </p:spTree>
    <p:extLst>
      <p:ext uri="{BB962C8B-B14F-4D97-AF65-F5344CB8AC3E}">
        <p14:creationId xmlns:p14="http://schemas.microsoft.com/office/powerpoint/2010/main" val="293421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1CB69-951D-2269-D1D7-66F256375293}"/>
              </a:ext>
            </a:extLst>
          </p:cNvPr>
          <p:cNvSpPr>
            <a:spLocks noGrp="1"/>
          </p:cNvSpPr>
          <p:nvPr>
            <p:ph type="title"/>
          </p:nvPr>
        </p:nvSpPr>
        <p:spPr>
          <a:xfrm>
            <a:off x="1115568" y="548640"/>
            <a:ext cx="10014395" cy="1051560"/>
          </a:xfrm>
        </p:spPr>
        <p:txBody>
          <a:bodyPr vert="horz" lIns="91440" tIns="45720" rIns="91440" bIns="45720" rtlCol="0" anchor="ctr">
            <a:normAutofit/>
          </a:bodyPr>
          <a:lstStyle/>
          <a:p>
            <a:r>
              <a:rPr lang="en-US" sz="4000" b="0" i="0" dirty="0">
                <a:effectLst/>
                <a:highlight>
                  <a:srgbClr val="FFFFFF"/>
                </a:highlight>
              </a:rPr>
              <a:t>Performance Comparison between Two Funds</a:t>
            </a:r>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536477E-5A49-75EF-A491-DE1E084E551E}"/>
              </a:ext>
            </a:extLst>
          </p:cNvPr>
          <p:cNvPicPr>
            <a:picLocks noChangeAspect="1"/>
          </p:cNvPicPr>
          <p:nvPr/>
        </p:nvPicPr>
        <p:blipFill rotWithShape="1">
          <a:blip r:embed="rId3"/>
          <a:srcRect r="17438"/>
          <a:stretch/>
        </p:blipFill>
        <p:spPr>
          <a:xfrm>
            <a:off x="344425" y="2560320"/>
            <a:ext cx="5183313" cy="3186112"/>
          </a:xfrm>
          <a:prstGeom prst="rect">
            <a:avLst/>
          </a:prstGeom>
        </p:spPr>
      </p:pic>
      <p:sp>
        <p:nvSpPr>
          <p:cNvPr id="6" name="TextBox 5">
            <a:extLst>
              <a:ext uri="{FF2B5EF4-FFF2-40B4-BE49-F238E27FC236}">
                <a16:creationId xmlns:a16="http://schemas.microsoft.com/office/drawing/2014/main" id="{B3298049-BFCE-B794-D847-B9B77C83AC0D}"/>
              </a:ext>
            </a:extLst>
          </p:cNvPr>
          <p:cNvSpPr txBox="1"/>
          <p:nvPr/>
        </p:nvSpPr>
        <p:spPr>
          <a:xfrm>
            <a:off x="5872163" y="2018806"/>
            <a:ext cx="5850445" cy="4290554"/>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r>
              <a:rPr lang="en-US" sz="1200" b="1" dirty="0"/>
              <a:t>1 .Visual Comparison of Fund Performance:</a:t>
            </a:r>
          </a:p>
          <a:p>
            <a:pPr indent="-228600" defTabSz="914400">
              <a:lnSpc>
                <a:spcPct val="90000"/>
              </a:lnSpc>
              <a:spcAft>
                <a:spcPts val="600"/>
              </a:spcAft>
              <a:buFont typeface="Arial" panose="020B0604020202020204" pitchFamily="34" charset="0"/>
              <a:buChar char="•"/>
            </a:pPr>
            <a:r>
              <a:rPr lang="en-US" sz="1200" dirty="0"/>
              <a:t>   - Allows users to compare the performance of two different funds.</a:t>
            </a:r>
          </a:p>
          <a:p>
            <a:pPr indent="-228600" defTabSz="914400">
              <a:lnSpc>
                <a:spcPct val="90000"/>
              </a:lnSpc>
              <a:spcAft>
                <a:spcPts val="600"/>
              </a:spcAft>
              <a:buFont typeface="Arial" panose="020B0604020202020204" pitchFamily="34" charset="0"/>
              <a:buChar char="•"/>
            </a:pPr>
            <a:r>
              <a:rPr lang="en-US" sz="1200" dirty="0"/>
              <a:t>   - Presented as a line chart, offering a visual representation of performance trends.</a:t>
            </a:r>
          </a:p>
          <a:p>
            <a:pPr indent="-228600" defTabSz="914400">
              <a:lnSpc>
                <a:spcPct val="90000"/>
              </a:lnSpc>
              <a:spcAft>
                <a:spcPts val="600"/>
              </a:spcAft>
              <a:buFont typeface="Arial" panose="020B0604020202020204" pitchFamily="34" charset="0"/>
              <a:buChar char="•"/>
            </a:pPr>
            <a:r>
              <a:rPr lang="en-US" sz="1200" b="1" dirty="0"/>
              <a:t>2. Interactive Selection Options:</a:t>
            </a:r>
          </a:p>
          <a:p>
            <a:pPr indent="-228600" defTabSz="914400">
              <a:lnSpc>
                <a:spcPct val="90000"/>
              </a:lnSpc>
              <a:spcAft>
                <a:spcPts val="600"/>
              </a:spcAft>
              <a:buFont typeface="Arial" panose="020B0604020202020204" pitchFamily="34" charset="0"/>
              <a:buChar char="•"/>
            </a:pPr>
            <a:r>
              <a:rPr lang="en-US" sz="1200" dirty="0"/>
              <a:t>   - Users can choose funds from a dropdown menu, including popular options like S&amp;P 500 and Nasdaq 100 ETF.</a:t>
            </a:r>
          </a:p>
          <a:p>
            <a:pPr indent="-228600" defTabSz="914400">
              <a:lnSpc>
                <a:spcPct val="90000"/>
              </a:lnSpc>
              <a:spcAft>
                <a:spcPts val="600"/>
              </a:spcAft>
              <a:buFont typeface="Arial" panose="020B0604020202020204" pitchFamily="34" charset="0"/>
              <a:buChar char="•"/>
            </a:pPr>
            <a:r>
              <a:rPr lang="en-US" sz="1200" dirty="0"/>
              <a:t>   - Option to specify the time period for comparison (1 month, 1 year, or 2 years).</a:t>
            </a:r>
          </a:p>
          <a:p>
            <a:pPr indent="-228600" defTabSz="914400">
              <a:lnSpc>
                <a:spcPct val="90000"/>
              </a:lnSpc>
              <a:spcAft>
                <a:spcPts val="600"/>
              </a:spcAft>
              <a:buFont typeface="Arial" panose="020B0604020202020204" pitchFamily="34" charset="0"/>
              <a:buChar char="•"/>
            </a:pPr>
            <a:r>
              <a:rPr lang="en-US" sz="1200" b="1" dirty="0"/>
              <a:t>3. Dynamic Data Display:</a:t>
            </a:r>
          </a:p>
          <a:p>
            <a:pPr indent="-228600" defTabSz="914400">
              <a:lnSpc>
                <a:spcPct val="90000"/>
              </a:lnSpc>
              <a:spcAft>
                <a:spcPts val="600"/>
              </a:spcAft>
              <a:buFont typeface="Arial" panose="020B0604020202020204" pitchFamily="34" charset="0"/>
              <a:buChar char="•"/>
            </a:pPr>
            <a:r>
              <a:rPr lang="en-US" sz="1200" dirty="0"/>
              <a:t>   - Plot dynamically updates to display performance data for the selected funds over the chosen time period.</a:t>
            </a:r>
          </a:p>
          <a:p>
            <a:pPr indent="-228600" defTabSz="914400">
              <a:lnSpc>
                <a:spcPct val="90000"/>
              </a:lnSpc>
              <a:spcAft>
                <a:spcPts val="600"/>
              </a:spcAft>
              <a:buFont typeface="Arial" panose="020B0604020202020204" pitchFamily="34" charset="0"/>
              <a:buChar char="•"/>
            </a:pPr>
            <a:r>
              <a:rPr lang="en-US" sz="1200" b="1" dirty="0"/>
              <a:t>4. Hover-over Interactivity:</a:t>
            </a:r>
          </a:p>
          <a:p>
            <a:pPr indent="-228600" defTabSz="914400">
              <a:lnSpc>
                <a:spcPct val="90000"/>
              </a:lnSpc>
              <a:spcAft>
                <a:spcPts val="600"/>
              </a:spcAft>
              <a:buFont typeface="Arial" panose="020B0604020202020204" pitchFamily="34" charset="0"/>
              <a:buChar char="•"/>
            </a:pPr>
            <a:r>
              <a:rPr lang="en-US" sz="1200" dirty="0"/>
              <a:t>   - Users can hover over points on the chart to view specific details such as date, fund name, and performance value.</a:t>
            </a:r>
          </a:p>
          <a:p>
            <a:pPr indent="-228600" defTabSz="914400">
              <a:lnSpc>
                <a:spcPct val="90000"/>
              </a:lnSpc>
              <a:spcAft>
                <a:spcPts val="600"/>
              </a:spcAft>
              <a:buFont typeface="Arial" panose="020B0604020202020204" pitchFamily="34" charset="0"/>
              <a:buChar char="•"/>
            </a:pPr>
            <a:r>
              <a:rPr lang="en-US" sz="1200" b="1" dirty="0"/>
              <a:t>5. Benefits for Investors and Analysts:</a:t>
            </a:r>
          </a:p>
          <a:p>
            <a:pPr indent="-228600" defTabSz="914400">
              <a:lnSpc>
                <a:spcPct val="90000"/>
              </a:lnSpc>
              <a:spcAft>
                <a:spcPts val="600"/>
              </a:spcAft>
              <a:buFont typeface="Arial" panose="020B0604020202020204" pitchFamily="34" charset="0"/>
              <a:buChar char="•"/>
            </a:pPr>
            <a:r>
              <a:rPr lang="en-US" sz="1200" dirty="0"/>
              <a:t>   - Valuable tool for making informed investment decisions by comparing historical performance.</a:t>
            </a:r>
          </a:p>
          <a:p>
            <a:pPr indent="-228600" defTabSz="914400">
              <a:lnSpc>
                <a:spcPct val="90000"/>
              </a:lnSpc>
              <a:spcAft>
                <a:spcPts val="600"/>
              </a:spcAft>
              <a:buFont typeface="Arial" panose="020B0604020202020204" pitchFamily="34" charset="0"/>
              <a:buChar char="•"/>
            </a:pPr>
            <a:r>
              <a:rPr lang="en-US" sz="1200" dirty="0"/>
              <a:t>   - Enhances user engagement and understanding through interactive features.</a:t>
            </a:r>
          </a:p>
        </p:txBody>
      </p:sp>
    </p:spTree>
    <p:extLst>
      <p:ext uri="{BB962C8B-B14F-4D97-AF65-F5344CB8AC3E}">
        <p14:creationId xmlns:p14="http://schemas.microsoft.com/office/powerpoint/2010/main" val="166196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19B33-747A-AE68-4DC4-02D5ED8F17C5}"/>
              </a:ext>
            </a:extLst>
          </p:cNvPr>
          <p:cNvSpPr>
            <a:spLocks noGrp="1"/>
          </p:cNvSpPr>
          <p:nvPr>
            <p:ph type="title"/>
          </p:nvPr>
        </p:nvSpPr>
        <p:spPr>
          <a:xfrm>
            <a:off x="572493" y="238539"/>
            <a:ext cx="11018520" cy="1434415"/>
          </a:xfrm>
        </p:spPr>
        <p:txBody>
          <a:bodyPr anchor="b">
            <a:normAutofit/>
          </a:bodyPr>
          <a:lstStyle/>
          <a:p>
            <a:pPr>
              <a:buFont typeface="Arial" panose="020B0604020202020204" pitchFamily="34" charset="0"/>
              <a:buChar char="•"/>
            </a:pPr>
            <a:r>
              <a:rPr lang="en-US" sz="5400" b="0" i="0">
                <a:effectLst/>
                <a:highlight>
                  <a:srgbClr val="FFFFFF"/>
                </a:highlight>
                <a:latin typeface="Söhne"/>
              </a:rPr>
              <a:t>Collapsible Tree Visualization</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D20A83D-BFF8-7E3F-F875-E0B9350D6F18}"/>
              </a:ext>
            </a:extLst>
          </p:cNvPr>
          <p:cNvSpPr>
            <a:spLocks noGrp="1"/>
          </p:cNvSpPr>
          <p:nvPr>
            <p:ph idx="1"/>
          </p:nvPr>
        </p:nvSpPr>
        <p:spPr>
          <a:xfrm>
            <a:off x="572493" y="2071316"/>
            <a:ext cx="6713552" cy="4119172"/>
          </a:xfrm>
        </p:spPr>
        <p:txBody>
          <a:bodyPr anchor="t">
            <a:normAutofit/>
          </a:bodyPr>
          <a:lstStyle/>
          <a:p>
            <a:endParaRPr lang="en-US" sz="1200" dirty="0"/>
          </a:p>
          <a:p>
            <a:r>
              <a:rPr lang="en-US" sz="1200" b="1" dirty="0"/>
              <a:t>Interactive Exploration: </a:t>
            </a:r>
            <a:r>
              <a:rPr lang="en-US" sz="1200" dirty="0"/>
              <a:t>Users can expand and collapse directory nodes, allowing for intuitive navigation through the folder structure of any GitHub repository.</a:t>
            </a:r>
          </a:p>
          <a:p>
            <a:endParaRPr lang="en-US" sz="1200" dirty="0"/>
          </a:p>
          <a:p>
            <a:r>
              <a:rPr lang="en-US" sz="1200" b="1" dirty="0"/>
              <a:t> Dynamic Data Fetching: </a:t>
            </a:r>
            <a:r>
              <a:rPr lang="en-US" sz="1200" dirty="0"/>
              <a:t>Upon clicking the "Fetch Data" button, the visualization fetches repository data from GitHub using the GitHub Contents API, ensuring real-time representation of the repository's structure.</a:t>
            </a:r>
          </a:p>
          <a:p>
            <a:endParaRPr lang="en-US" sz="1200" dirty="0"/>
          </a:p>
          <a:p>
            <a:r>
              <a:rPr lang="en-US" sz="1200" b="1" dirty="0"/>
              <a:t>User Input Flexibility</a:t>
            </a:r>
            <a:r>
              <a:rPr lang="en-US" sz="1200" dirty="0"/>
              <a:t>: Users can input the owner and name of the GitHub repository they wish to visualize, providing flexibility and customization options.</a:t>
            </a:r>
          </a:p>
          <a:p>
            <a:endParaRPr lang="en-US" sz="1200" dirty="0"/>
          </a:p>
          <a:p>
            <a:r>
              <a:rPr lang="en-US" sz="1200" dirty="0"/>
              <a:t> </a:t>
            </a:r>
            <a:r>
              <a:rPr lang="en-US" sz="1200" b="1" dirty="0"/>
              <a:t>Implementation with D3.js: </a:t>
            </a:r>
            <a:r>
              <a:rPr lang="en-US" sz="1200" dirty="0"/>
              <a:t>The visualization is implemented using D3.js, a powerful JavaScript library for data visualization, ensuring robust and efficient rendering of the tree structure.</a:t>
            </a:r>
          </a:p>
          <a:p>
            <a:endParaRPr lang="en-US" sz="1200" dirty="0"/>
          </a:p>
          <a:p>
            <a:r>
              <a:rPr lang="en-US" sz="1200" b="1" dirty="0"/>
              <a:t>Enhanced User Experience: </a:t>
            </a:r>
            <a:r>
              <a:rPr lang="en-US" sz="1200" dirty="0"/>
              <a:t>Feedback is provided to users through loading indicators, keeping them informed about the progress of data fetching and visualization rendering processes, thus enhancing overall user experience.</a:t>
            </a:r>
          </a:p>
        </p:txBody>
      </p:sp>
      <p:pic>
        <p:nvPicPr>
          <p:cNvPr id="6" name="Picture 5" descr="A screenshot of a computer&#10;&#10;Description automatically generated">
            <a:extLst>
              <a:ext uri="{FF2B5EF4-FFF2-40B4-BE49-F238E27FC236}">
                <a16:creationId xmlns:a16="http://schemas.microsoft.com/office/drawing/2014/main" id="{5FD63CCD-D787-ECD8-D3ED-0382EF62E4B6}"/>
              </a:ext>
            </a:extLst>
          </p:cNvPr>
          <p:cNvPicPr>
            <a:picLocks noChangeAspect="1"/>
          </p:cNvPicPr>
          <p:nvPr/>
        </p:nvPicPr>
        <p:blipFill rotWithShape="1">
          <a:blip r:embed="rId3"/>
          <a:srcRect t="26674" r="31211" b="-3"/>
          <a:stretch/>
        </p:blipFill>
        <p:spPr>
          <a:xfrm>
            <a:off x="7467230" y="2729778"/>
            <a:ext cx="4540536" cy="3460710"/>
          </a:xfrm>
          <a:prstGeom prst="rect">
            <a:avLst/>
          </a:prstGeom>
        </p:spPr>
      </p:pic>
    </p:spTree>
    <p:extLst>
      <p:ext uri="{BB962C8B-B14F-4D97-AF65-F5344CB8AC3E}">
        <p14:creationId xmlns:p14="http://schemas.microsoft.com/office/powerpoint/2010/main" val="310547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1AFD-B7CC-98EE-E7E0-4996D8010569}"/>
              </a:ext>
            </a:extLst>
          </p:cNvPr>
          <p:cNvSpPr>
            <a:spLocks noGrp="1"/>
          </p:cNvSpPr>
          <p:nvPr>
            <p:ph type="title"/>
          </p:nvPr>
        </p:nvSpPr>
        <p:spPr>
          <a:xfrm>
            <a:off x="779420" y="105842"/>
            <a:ext cx="10515600" cy="1325563"/>
          </a:xfrm>
        </p:spPr>
        <p:txBody>
          <a:bodyPr/>
          <a:lstStyle/>
          <a:p>
            <a:pPr>
              <a:buFont typeface="Arial" panose="020B0604020202020204" pitchFamily="34" charset="0"/>
              <a:buChar char="•"/>
            </a:pPr>
            <a:r>
              <a:rPr lang="en-US" sz="4400" b="0" i="0" dirty="0">
                <a:effectLst/>
                <a:highlight>
                  <a:srgbClr val="FFFFFF"/>
                </a:highlight>
                <a:latin typeface="Söhne"/>
              </a:rPr>
              <a:t>Stacked Bar Chart for Browser Market Share</a:t>
            </a:r>
          </a:p>
        </p:txBody>
      </p:sp>
      <p:pic>
        <p:nvPicPr>
          <p:cNvPr id="6" name="Picture 5">
            <a:extLst>
              <a:ext uri="{FF2B5EF4-FFF2-40B4-BE49-F238E27FC236}">
                <a16:creationId xmlns:a16="http://schemas.microsoft.com/office/drawing/2014/main" id="{0FAFC056-56E2-2861-A44F-E9A3F67E11FC}"/>
              </a:ext>
            </a:extLst>
          </p:cNvPr>
          <p:cNvPicPr>
            <a:picLocks noChangeAspect="1"/>
          </p:cNvPicPr>
          <p:nvPr/>
        </p:nvPicPr>
        <p:blipFill>
          <a:blip r:embed="rId3"/>
          <a:stretch>
            <a:fillRect/>
          </a:stretch>
        </p:blipFill>
        <p:spPr>
          <a:xfrm>
            <a:off x="5504579" y="2690812"/>
            <a:ext cx="6291799" cy="3398148"/>
          </a:xfrm>
          <a:prstGeom prst="rect">
            <a:avLst/>
          </a:prstGeom>
        </p:spPr>
      </p:pic>
      <p:sp>
        <p:nvSpPr>
          <p:cNvPr id="4" name="TextBox 3">
            <a:extLst>
              <a:ext uri="{FF2B5EF4-FFF2-40B4-BE49-F238E27FC236}">
                <a16:creationId xmlns:a16="http://schemas.microsoft.com/office/drawing/2014/main" id="{DFDB9E98-ABAC-2D5A-63B5-FE3534D772D5}"/>
              </a:ext>
            </a:extLst>
          </p:cNvPr>
          <p:cNvSpPr txBox="1"/>
          <p:nvPr/>
        </p:nvSpPr>
        <p:spPr>
          <a:xfrm>
            <a:off x="500063" y="1225689"/>
            <a:ext cx="6643687" cy="5355312"/>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t>Visualizes Browser Market Share:</a:t>
            </a:r>
          </a:p>
          <a:p>
            <a:r>
              <a:rPr lang="en-US" dirty="0"/>
              <a:t>   - Bar chart displays market share trends.</a:t>
            </a:r>
          </a:p>
          <a:p>
            <a:r>
              <a:rPr lang="en-US" dirty="0"/>
              <a:t>   - Each bar represents a year.</a:t>
            </a:r>
          </a:p>
          <a:p>
            <a:r>
              <a:rPr lang="en-US" dirty="0"/>
              <a:t>   - Segments within bars show browser types' share.</a:t>
            </a:r>
          </a:p>
          <a:p>
            <a:endParaRPr lang="en-US" dirty="0"/>
          </a:p>
          <a:p>
            <a:pPr marL="285750" indent="-285750">
              <a:buFont typeface="Arial" panose="020B0604020202020204" pitchFamily="34" charset="0"/>
              <a:buChar char="•"/>
            </a:pPr>
            <a:r>
              <a:rPr lang="en-US" dirty="0"/>
              <a:t> </a:t>
            </a:r>
            <a:r>
              <a:rPr lang="en-US" b="1" dirty="0"/>
              <a:t>Chart Setup and Processing:</a:t>
            </a:r>
          </a:p>
          <a:p>
            <a:r>
              <a:rPr lang="en-US" dirty="0"/>
              <a:t>   - SVG canvas setup with dimensions.</a:t>
            </a:r>
          </a:p>
          <a:p>
            <a:r>
              <a:rPr lang="en-US" dirty="0"/>
              <a:t>   - Data processed for plotting.</a:t>
            </a:r>
          </a:p>
          <a:p>
            <a:r>
              <a:rPr lang="en-US" dirty="0"/>
              <a:t>   - X and Y axes scaled for data.</a:t>
            </a:r>
          </a:p>
          <a:p>
            <a:endParaRPr lang="en-US" dirty="0"/>
          </a:p>
          <a:p>
            <a:pPr marL="285750" indent="-285750">
              <a:buFont typeface="Arial" panose="020B0604020202020204" pitchFamily="34" charset="0"/>
              <a:buChar char="•"/>
            </a:pPr>
            <a:r>
              <a:rPr lang="en-US" b="1" dirty="0"/>
              <a:t>Interactive User Experience:</a:t>
            </a:r>
          </a:p>
          <a:p>
            <a:r>
              <a:rPr lang="en-US" dirty="0"/>
              <a:t>   - Hover for detailed tooltips.</a:t>
            </a:r>
          </a:p>
          <a:p>
            <a:r>
              <a:rPr lang="en-US" dirty="0"/>
              <a:t>   - Dynamic tooltip positioning.</a:t>
            </a:r>
          </a:p>
          <a:p>
            <a:r>
              <a:rPr lang="en-US" dirty="0"/>
              <a:t>   - Segments highlight on hover.</a:t>
            </a:r>
          </a:p>
          <a:p>
            <a:endParaRPr lang="en-US" dirty="0"/>
          </a:p>
          <a:p>
            <a:pPr marL="285750" indent="-285750">
              <a:buFont typeface="Arial" panose="020B0604020202020204" pitchFamily="34" charset="0"/>
              <a:buChar char="•"/>
            </a:pPr>
            <a:r>
              <a:rPr lang="en-US" b="1" dirty="0"/>
              <a:t>Enhanced Data Interpretation:</a:t>
            </a:r>
          </a:p>
          <a:p>
            <a:r>
              <a:rPr lang="en-US" dirty="0"/>
              <a:t>   - Detailed browser info on hover.</a:t>
            </a:r>
          </a:p>
          <a:p>
            <a:r>
              <a:rPr lang="en-US" dirty="0"/>
              <a:t>   - Improves understanding of market trends.</a:t>
            </a:r>
          </a:p>
          <a:p>
            <a:r>
              <a:rPr lang="en-US" dirty="0"/>
              <a:t>   - Enhances user engagement.</a:t>
            </a:r>
          </a:p>
        </p:txBody>
      </p:sp>
    </p:spTree>
    <p:extLst>
      <p:ext uri="{BB962C8B-B14F-4D97-AF65-F5344CB8AC3E}">
        <p14:creationId xmlns:p14="http://schemas.microsoft.com/office/powerpoint/2010/main" val="63629369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389</TotalTime>
  <Words>2089</Words>
  <Application>Microsoft Macintosh PowerPoint</Application>
  <PresentationFormat>Widescreen</PresentationFormat>
  <Paragraphs>204</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Calibri Light</vt:lpstr>
      <vt:lpstr>Helvetica</vt:lpstr>
      <vt:lpstr>Söhne</vt:lpstr>
      <vt:lpstr>Times</vt:lpstr>
      <vt:lpstr>Office 2013 - 2022 Theme</vt:lpstr>
      <vt:lpstr>Data Insights Dashboard  Visualizing COVID-19 Cases in Africa, GitHub Repo Structure, Fund Performance, Browser Market Share, and Regression Line Visualizer</vt:lpstr>
      <vt:lpstr>AGENDA</vt:lpstr>
      <vt:lpstr>Introduction</vt:lpstr>
      <vt:lpstr>Technologies and Tools </vt:lpstr>
      <vt:lpstr>Visualization Design Overview </vt:lpstr>
      <vt:lpstr>Regression Line Visualizer</vt:lpstr>
      <vt:lpstr>Performance Comparison between Two Funds</vt:lpstr>
      <vt:lpstr>Collapsible Tree Visualization</vt:lpstr>
      <vt:lpstr>Stacked Bar Chart for Browser Market Share</vt:lpstr>
      <vt:lpstr>Density Plot for African Country-wise COVID-19 Cases per Million People</vt:lpstr>
      <vt:lpstr>Conclusion</vt:lpstr>
      <vt:lpstr>Challenges Faced &amp; 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IT-452 FINAL PROJECT Data Insights Dashboard: Exploring COVID-19 Cases, GitHub Repo Structure, Fund Performance, Browser Market Share, and Regression Trends</dc:title>
  <dc:creator>Nandipati, Sai Kiran</dc:creator>
  <cp:lastModifiedBy>Nandipati, Sai Kiran</cp:lastModifiedBy>
  <cp:revision>1</cp:revision>
  <dcterms:created xsi:type="dcterms:W3CDTF">2024-04-29T20:02:12Z</dcterms:created>
  <dcterms:modified xsi:type="dcterms:W3CDTF">2024-05-11T00:34:13Z</dcterms:modified>
</cp:coreProperties>
</file>