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F62F13-A214-4796-B683-CFBC7F837C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08A1885-A28D-4721-9D1E-A84F58942A4B}">
      <dgm:prSet/>
      <dgm:spPr/>
      <dgm:t>
        <a:bodyPr/>
        <a:lstStyle/>
        <a:p>
          <a:r>
            <a:rPr lang="en-US" b="1"/>
            <a:t>Metric Selection</a:t>
          </a:r>
          <a:endParaRPr lang="en-US"/>
        </a:p>
      </dgm:t>
    </dgm:pt>
    <dgm:pt modelId="{257BC114-D7A8-4AE8-AB19-26670944013D}" type="parTrans" cxnId="{345D46A0-4FBC-4D38-978A-08C4B7F70AF4}">
      <dgm:prSet/>
      <dgm:spPr/>
      <dgm:t>
        <a:bodyPr/>
        <a:lstStyle/>
        <a:p>
          <a:endParaRPr lang="en-US"/>
        </a:p>
      </dgm:t>
    </dgm:pt>
    <dgm:pt modelId="{06768BBB-7F84-4360-AC43-E9CB9E8F2E09}" type="sibTrans" cxnId="{345D46A0-4FBC-4D38-978A-08C4B7F70AF4}">
      <dgm:prSet/>
      <dgm:spPr/>
      <dgm:t>
        <a:bodyPr/>
        <a:lstStyle/>
        <a:p>
          <a:endParaRPr lang="en-US"/>
        </a:p>
      </dgm:t>
    </dgm:pt>
    <dgm:pt modelId="{E4BC47A9-1D51-456A-BC54-A9F70F4FB4C2}">
      <dgm:prSet/>
      <dgm:spPr/>
      <dgm:t>
        <a:bodyPr/>
        <a:lstStyle/>
        <a:p>
          <a:r>
            <a:rPr lang="en-US"/>
            <a:t>"Our models were evaluated using a range of metrics crucial for imbalanced classes, including AUPRC, accuracy, recall,and precision.</a:t>
          </a:r>
        </a:p>
      </dgm:t>
    </dgm:pt>
    <dgm:pt modelId="{3B5C3E8B-DD5A-46AC-8D42-26E2C4213B3B}" type="parTrans" cxnId="{844732C2-49A0-4AFF-B1EB-151A773C3506}">
      <dgm:prSet/>
      <dgm:spPr/>
      <dgm:t>
        <a:bodyPr/>
        <a:lstStyle/>
        <a:p>
          <a:endParaRPr lang="en-US"/>
        </a:p>
      </dgm:t>
    </dgm:pt>
    <dgm:pt modelId="{5736C537-FFB1-4A18-9361-70B6047B5EDC}" type="sibTrans" cxnId="{844732C2-49A0-4AFF-B1EB-151A773C3506}">
      <dgm:prSet/>
      <dgm:spPr/>
      <dgm:t>
        <a:bodyPr/>
        <a:lstStyle/>
        <a:p>
          <a:endParaRPr lang="en-US"/>
        </a:p>
      </dgm:t>
    </dgm:pt>
    <dgm:pt modelId="{BE2B8049-E07A-4EE0-8025-3600E64F3260}">
      <dgm:prSet/>
      <dgm:spPr/>
      <dgm:t>
        <a:bodyPr/>
        <a:lstStyle/>
        <a:p>
          <a:r>
            <a:rPr lang="en-US"/>
            <a:t>Precision-Recall Tradeoff</a:t>
          </a:r>
        </a:p>
      </dgm:t>
    </dgm:pt>
    <dgm:pt modelId="{DE35DE85-25C2-4DEE-B4FD-1367A25BC9F8}" type="parTrans" cxnId="{65B1C8B8-0EC6-4540-834D-7267D48CA0FC}">
      <dgm:prSet/>
      <dgm:spPr/>
      <dgm:t>
        <a:bodyPr/>
        <a:lstStyle/>
        <a:p>
          <a:endParaRPr lang="en-US"/>
        </a:p>
      </dgm:t>
    </dgm:pt>
    <dgm:pt modelId="{751CC081-DF89-440E-A580-30D210E7CA9C}" type="sibTrans" cxnId="{65B1C8B8-0EC6-4540-834D-7267D48CA0FC}">
      <dgm:prSet/>
      <dgm:spPr/>
      <dgm:t>
        <a:bodyPr/>
        <a:lstStyle/>
        <a:p>
          <a:endParaRPr lang="en-US"/>
        </a:p>
      </dgm:t>
    </dgm:pt>
    <dgm:pt modelId="{1DAA08CA-65EE-4B08-8939-6EF9BD9C85D8}">
      <dgm:prSet/>
      <dgm:spPr/>
      <dgm:t>
        <a:bodyPr/>
        <a:lstStyle/>
        <a:p>
          <a:r>
            <a:rPr lang="en-US"/>
            <a:t>"AUPRC is especially informative for imbalanced datasets, focusing on the precision-recall tradeoff, which is vital for fraud detection applications."</a:t>
          </a:r>
        </a:p>
      </dgm:t>
    </dgm:pt>
    <dgm:pt modelId="{1803DFAA-46DB-419E-93EF-8B8156055FEE}" type="parTrans" cxnId="{42F66A45-866D-4C53-BB03-756F7F145791}">
      <dgm:prSet/>
      <dgm:spPr/>
      <dgm:t>
        <a:bodyPr/>
        <a:lstStyle/>
        <a:p>
          <a:endParaRPr lang="en-US"/>
        </a:p>
      </dgm:t>
    </dgm:pt>
    <dgm:pt modelId="{2CB0BD9E-9246-4B8D-B138-C19C52116095}" type="sibTrans" cxnId="{42F66A45-866D-4C53-BB03-756F7F145791}">
      <dgm:prSet/>
      <dgm:spPr/>
      <dgm:t>
        <a:bodyPr/>
        <a:lstStyle/>
        <a:p>
          <a:endParaRPr lang="en-US"/>
        </a:p>
      </dgm:t>
    </dgm:pt>
    <dgm:pt modelId="{89D2B997-0FC5-4833-BB28-71201B96A615}" type="pres">
      <dgm:prSet presAssocID="{11F62F13-A214-4796-B683-CFBC7F837C9F}" presName="root" presStyleCnt="0">
        <dgm:presLayoutVars>
          <dgm:dir/>
          <dgm:resizeHandles val="exact"/>
        </dgm:presLayoutVars>
      </dgm:prSet>
      <dgm:spPr/>
    </dgm:pt>
    <dgm:pt modelId="{9D711304-9364-421E-9CB0-A341676C82C0}" type="pres">
      <dgm:prSet presAssocID="{B08A1885-A28D-4721-9D1E-A84F58942A4B}" presName="compNode" presStyleCnt="0"/>
      <dgm:spPr/>
    </dgm:pt>
    <dgm:pt modelId="{CA29C76A-BF10-440B-9E10-26EFBED31B56}" type="pres">
      <dgm:prSet presAssocID="{B08A1885-A28D-4721-9D1E-A84F58942A4B}" presName="bgRect" presStyleLbl="bgShp" presStyleIdx="0" presStyleCnt="4"/>
      <dgm:spPr/>
    </dgm:pt>
    <dgm:pt modelId="{56302C33-5554-44D1-94EF-86232C0AF024}" type="pres">
      <dgm:prSet presAssocID="{B08A1885-A28D-4721-9D1E-A84F58942A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62EBBE0-25AA-4332-A1A4-D9ABD4BB2E53}" type="pres">
      <dgm:prSet presAssocID="{B08A1885-A28D-4721-9D1E-A84F58942A4B}" presName="spaceRect" presStyleCnt="0"/>
      <dgm:spPr/>
    </dgm:pt>
    <dgm:pt modelId="{1B456073-0A34-4D83-A879-AC2986579023}" type="pres">
      <dgm:prSet presAssocID="{B08A1885-A28D-4721-9D1E-A84F58942A4B}" presName="parTx" presStyleLbl="revTx" presStyleIdx="0" presStyleCnt="4">
        <dgm:presLayoutVars>
          <dgm:chMax val="0"/>
          <dgm:chPref val="0"/>
        </dgm:presLayoutVars>
      </dgm:prSet>
      <dgm:spPr/>
    </dgm:pt>
    <dgm:pt modelId="{EFA51616-94C5-47D6-B402-3B3DE77E97C5}" type="pres">
      <dgm:prSet presAssocID="{06768BBB-7F84-4360-AC43-E9CB9E8F2E09}" presName="sibTrans" presStyleCnt="0"/>
      <dgm:spPr/>
    </dgm:pt>
    <dgm:pt modelId="{5CF0CA53-CC33-479F-A01C-8D649CF51323}" type="pres">
      <dgm:prSet presAssocID="{E4BC47A9-1D51-456A-BC54-A9F70F4FB4C2}" presName="compNode" presStyleCnt="0"/>
      <dgm:spPr/>
    </dgm:pt>
    <dgm:pt modelId="{2D16FA12-20C1-4EEC-B878-8F8E34B6B962}" type="pres">
      <dgm:prSet presAssocID="{E4BC47A9-1D51-456A-BC54-A9F70F4FB4C2}" presName="bgRect" presStyleLbl="bgShp" presStyleIdx="1" presStyleCnt="4"/>
      <dgm:spPr/>
    </dgm:pt>
    <dgm:pt modelId="{8FF176BF-4C82-4DE4-A5AE-3CE6FE5BF65D}" type="pres">
      <dgm:prSet presAssocID="{E4BC47A9-1D51-456A-BC54-A9F70F4FB4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C429ADE-488F-47AE-AD13-3955B4522934}" type="pres">
      <dgm:prSet presAssocID="{E4BC47A9-1D51-456A-BC54-A9F70F4FB4C2}" presName="spaceRect" presStyleCnt="0"/>
      <dgm:spPr/>
    </dgm:pt>
    <dgm:pt modelId="{722EC471-6677-4EF8-BF64-A29A18E31246}" type="pres">
      <dgm:prSet presAssocID="{E4BC47A9-1D51-456A-BC54-A9F70F4FB4C2}" presName="parTx" presStyleLbl="revTx" presStyleIdx="1" presStyleCnt="4">
        <dgm:presLayoutVars>
          <dgm:chMax val="0"/>
          <dgm:chPref val="0"/>
        </dgm:presLayoutVars>
      </dgm:prSet>
      <dgm:spPr/>
    </dgm:pt>
    <dgm:pt modelId="{8E5243EA-D975-466B-8B48-58AB3F890D81}" type="pres">
      <dgm:prSet presAssocID="{5736C537-FFB1-4A18-9361-70B6047B5EDC}" presName="sibTrans" presStyleCnt="0"/>
      <dgm:spPr/>
    </dgm:pt>
    <dgm:pt modelId="{32D97D4D-0C68-4BC1-ABB2-35DD41146AC7}" type="pres">
      <dgm:prSet presAssocID="{BE2B8049-E07A-4EE0-8025-3600E64F3260}" presName="compNode" presStyleCnt="0"/>
      <dgm:spPr/>
    </dgm:pt>
    <dgm:pt modelId="{0FA474AC-2452-4702-BEAF-2C1EC940FA06}" type="pres">
      <dgm:prSet presAssocID="{BE2B8049-E07A-4EE0-8025-3600E64F3260}" presName="bgRect" presStyleLbl="bgShp" presStyleIdx="2" presStyleCnt="4"/>
      <dgm:spPr/>
    </dgm:pt>
    <dgm:pt modelId="{B1526827-3D2A-4521-97B0-20FA138EF86B}" type="pres">
      <dgm:prSet presAssocID="{BE2B8049-E07A-4EE0-8025-3600E64F32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9361A42-B6BC-4230-9722-66865C793285}" type="pres">
      <dgm:prSet presAssocID="{BE2B8049-E07A-4EE0-8025-3600E64F3260}" presName="spaceRect" presStyleCnt="0"/>
      <dgm:spPr/>
    </dgm:pt>
    <dgm:pt modelId="{0851C391-8CBA-4A52-B30E-5015D800B545}" type="pres">
      <dgm:prSet presAssocID="{BE2B8049-E07A-4EE0-8025-3600E64F3260}" presName="parTx" presStyleLbl="revTx" presStyleIdx="2" presStyleCnt="4">
        <dgm:presLayoutVars>
          <dgm:chMax val="0"/>
          <dgm:chPref val="0"/>
        </dgm:presLayoutVars>
      </dgm:prSet>
      <dgm:spPr/>
    </dgm:pt>
    <dgm:pt modelId="{CD7E88DD-C203-4607-AFFC-2FB133A19D13}" type="pres">
      <dgm:prSet presAssocID="{751CC081-DF89-440E-A580-30D210E7CA9C}" presName="sibTrans" presStyleCnt="0"/>
      <dgm:spPr/>
    </dgm:pt>
    <dgm:pt modelId="{4B54B964-A2FA-4F8B-893B-76BB05EA2B07}" type="pres">
      <dgm:prSet presAssocID="{1DAA08CA-65EE-4B08-8939-6EF9BD9C85D8}" presName="compNode" presStyleCnt="0"/>
      <dgm:spPr/>
    </dgm:pt>
    <dgm:pt modelId="{49F2F7BF-BE1A-4F42-B7B2-CBCFF8DCEB2B}" type="pres">
      <dgm:prSet presAssocID="{1DAA08CA-65EE-4B08-8939-6EF9BD9C85D8}" presName="bgRect" presStyleLbl="bgShp" presStyleIdx="3" presStyleCnt="4"/>
      <dgm:spPr/>
    </dgm:pt>
    <dgm:pt modelId="{1DA65E0F-C811-4DB7-9093-4D585B6F789E}" type="pres">
      <dgm:prSet presAssocID="{1DAA08CA-65EE-4B08-8939-6EF9BD9C85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E0246A8-F714-457A-98A1-A4612510696A}" type="pres">
      <dgm:prSet presAssocID="{1DAA08CA-65EE-4B08-8939-6EF9BD9C85D8}" presName="spaceRect" presStyleCnt="0"/>
      <dgm:spPr/>
    </dgm:pt>
    <dgm:pt modelId="{EC331AD4-12EA-448B-B3CB-D3DCAC3AE466}" type="pres">
      <dgm:prSet presAssocID="{1DAA08CA-65EE-4B08-8939-6EF9BD9C85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8C01016-EA6E-4922-9995-59E665ABC1B7}" type="presOf" srcId="{B08A1885-A28D-4721-9D1E-A84F58942A4B}" destId="{1B456073-0A34-4D83-A879-AC2986579023}" srcOrd="0" destOrd="0" presId="urn:microsoft.com/office/officeart/2018/2/layout/IconVerticalSolidList"/>
    <dgm:cxn modelId="{5E3EFA19-B313-4FFC-84EC-C0267F86F46F}" type="presOf" srcId="{BE2B8049-E07A-4EE0-8025-3600E64F3260}" destId="{0851C391-8CBA-4A52-B30E-5015D800B545}" srcOrd="0" destOrd="0" presId="urn:microsoft.com/office/officeart/2018/2/layout/IconVerticalSolidList"/>
    <dgm:cxn modelId="{42F66A45-866D-4C53-BB03-756F7F145791}" srcId="{11F62F13-A214-4796-B683-CFBC7F837C9F}" destId="{1DAA08CA-65EE-4B08-8939-6EF9BD9C85D8}" srcOrd="3" destOrd="0" parTransId="{1803DFAA-46DB-419E-93EF-8B8156055FEE}" sibTransId="{2CB0BD9E-9246-4B8D-B138-C19C52116095}"/>
    <dgm:cxn modelId="{C495056D-E618-4B44-9A93-F69DC26D45A5}" type="presOf" srcId="{1DAA08CA-65EE-4B08-8939-6EF9BD9C85D8}" destId="{EC331AD4-12EA-448B-B3CB-D3DCAC3AE466}" srcOrd="0" destOrd="0" presId="urn:microsoft.com/office/officeart/2018/2/layout/IconVerticalSolidList"/>
    <dgm:cxn modelId="{E0DEBF9C-1D0B-446A-A070-FBD811053B14}" type="presOf" srcId="{11F62F13-A214-4796-B683-CFBC7F837C9F}" destId="{89D2B997-0FC5-4833-BB28-71201B96A615}" srcOrd="0" destOrd="0" presId="urn:microsoft.com/office/officeart/2018/2/layout/IconVerticalSolidList"/>
    <dgm:cxn modelId="{345D46A0-4FBC-4D38-978A-08C4B7F70AF4}" srcId="{11F62F13-A214-4796-B683-CFBC7F837C9F}" destId="{B08A1885-A28D-4721-9D1E-A84F58942A4B}" srcOrd="0" destOrd="0" parTransId="{257BC114-D7A8-4AE8-AB19-26670944013D}" sibTransId="{06768BBB-7F84-4360-AC43-E9CB9E8F2E09}"/>
    <dgm:cxn modelId="{65B1C8B8-0EC6-4540-834D-7267D48CA0FC}" srcId="{11F62F13-A214-4796-B683-CFBC7F837C9F}" destId="{BE2B8049-E07A-4EE0-8025-3600E64F3260}" srcOrd="2" destOrd="0" parTransId="{DE35DE85-25C2-4DEE-B4FD-1367A25BC9F8}" sibTransId="{751CC081-DF89-440E-A580-30D210E7CA9C}"/>
    <dgm:cxn modelId="{844732C2-49A0-4AFF-B1EB-151A773C3506}" srcId="{11F62F13-A214-4796-B683-CFBC7F837C9F}" destId="{E4BC47A9-1D51-456A-BC54-A9F70F4FB4C2}" srcOrd="1" destOrd="0" parTransId="{3B5C3E8B-DD5A-46AC-8D42-26E2C4213B3B}" sibTransId="{5736C537-FFB1-4A18-9361-70B6047B5EDC}"/>
    <dgm:cxn modelId="{CEAF75DF-FFE4-4310-809C-82B064F6CC4E}" type="presOf" srcId="{E4BC47A9-1D51-456A-BC54-A9F70F4FB4C2}" destId="{722EC471-6677-4EF8-BF64-A29A18E31246}" srcOrd="0" destOrd="0" presId="urn:microsoft.com/office/officeart/2018/2/layout/IconVerticalSolidList"/>
    <dgm:cxn modelId="{2BA367E1-EECF-407B-963B-FD8542A8F7E0}" type="presParOf" srcId="{89D2B997-0FC5-4833-BB28-71201B96A615}" destId="{9D711304-9364-421E-9CB0-A341676C82C0}" srcOrd="0" destOrd="0" presId="urn:microsoft.com/office/officeart/2018/2/layout/IconVerticalSolidList"/>
    <dgm:cxn modelId="{2CC13499-F2A5-44EB-B70A-F74BA9F8F9AE}" type="presParOf" srcId="{9D711304-9364-421E-9CB0-A341676C82C0}" destId="{CA29C76A-BF10-440B-9E10-26EFBED31B56}" srcOrd="0" destOrd="0" presId="urn:microsoft.com/office/officeart/2018/2/layout/IconVerticalSolidList"/>
    <dgm:cxn modelId="{C2257079-7F84-446D-A877-19A856976774}" type="presParOf" srcId="{9D711304-9364-421E-9CB0-A341676C82C0}" destId="{56302C33-5554-44D1-94EF-86232C0AF024}" srcOrd="1" destOrd="0" presId="urn:microsoft.com/office/officeart/2018/2/layout/IconVerticalSolidList"/>
    <dgm:cxn modelId="{9A749DC9-39AD-4330-85BC-1B909F6F9923}" type="presParOf" srcId="{9D711304-9364-421E-9CB0-A341676C82C0}" destId="{D62EBBE0-25AA-4332-A1A4-D9ABD4BB2E53}" srcOrd="2" destOrd="0" presId="urn:microsoft.com/office/officeart/2018/2/layout/IconVerticalSolidList"/>
    <dgm:cxn modelId="{D4B8C03D-3E03-4268-A845-C292B970DD5B}" type="presParOf" srcId="{9D711304-9364-421E-9CB0-A341676C82C0}" destId="{1B456073-0A34-4D83-A879-AC2986579023}" srcOrd="3" destOrd="0" presId="urn:microsoft.com/office/officeart/2018/2/layout/IconVerticalSolidList"/>
    <dgm:cxn modelId="{F32D8CD0-6D6A-422C-BD87-69E0B3738ACE}" type="presParOf" srcId="{89D2B997-0FC5-4833-BB28-71201B96A615}" destId="{EFA51616-94C5-47D6-B402-3B3DE77E97C5}" srcOrd="1" destOrd="0" presId="urn:microsoft.com/office/officeart/2018/2/layout/IconVerticalSolidList"/>
    <dgm:cxn modelId="{99EDC4B7-EE31-4052-B08E-FBD12BBDE5E6}" type="presParOf" srcId="{89D2B997-0FC5-4833-BB28-71201B96A615}" destId="{5CF0CA53-CC33-479F-A01C-8D649CF51323}" srcOrd="2" destOrd="0" presId="urn:microsoft.com/office/officeart/2018/2/layout/IconVerticalSolidList"/>
    <dgm:cxn modelId="{8B5AD951-0888-4D41-9E9E-59CC12AD3096}" type="presParOf" srcId="{5CF0CA53-CC33-479F-A01C-8D649CF51323}" destId="{2D16FA12-20C1-4EEC-B878-8F8E34B6B962}" srcOrd="0" destOrd="0" presId="urn:microsoft.com/office/officeart/2018/2/layout/IconVerticalSolidList"/>
    <dgm:cxn modelId="{8CA21727-DE38-4F2F-8BAF-449267A26710}" type="presParOf" srcId="{5CF0CA53-CC33-479F-A01C-8D649CF51323}" destId="{8FF176BF-4C82-4DE4-A5AE-3CE6FE5BF65D}" srcOrd="1" destOrd="0" presId="urn:microsoft.com/office/officeart/2018/2/layout/IconVerticalSolidList"/>
    <dgm:cxn modelId="{1A27DBB6-38C2-4FB2-BC30-285FE2B24016}" type="presParOf" srcId="{5CF0CA53-CC33-479F-A01C-8D649CF51323}" destId="{CC429ADE-488F-47AE-AD13-3955B4522934}" srcOrd="2" destOrd="0" presId="urn:microsoft.com/office/officeart/2018/2/layout/IconVerticalSolidList"/>
    <dgm:cxn modelId="{8422C4E8-CA29-4FC1-AE7F-394C5E6454FD}" type="presParOf" srcId="{5CF0CA53-CC33-479F-A01C-8D649CF51323}" destId="{722EC471-6677-4EF8-BF64-A29A18E31246}" srcOrd="3" destOrd="0" presId="urn:microsoft.com/office/officeart/2018/2/layout/IconVerticalSolidList"/>
    <dgm:cxn modelId="{F845AF85-0589-47B8-8FE5-EB479D86A1AF}" type="presParOf" srcId="{89D2B997-0FC5-4833-BB28-71201B96A615}" destId="{8E5243EA-D975-466B-8B48-58AB3F890D81}" srcOrd="3" destOrd="0" presId="urn:microsoft.com/office/officeart/2018/2/layout/IconVerticalSolidList"/>
    <dgm:cxn modelId="{2F0B4D73-27DB-4D59-841B-D8392523CBDE}" type="presParOf" srcId="{89D2B997-0FC5-4833-BB28-71201B96A615}" destId="{32D97D4D-0C68-4BC1-ABB2-35DD41146AC7}" srcOrd="4" destOrd="0" presId="urn:microsoft.com/office/officeart/2018/2/layout/IconVerticalSolidList"/>
    <dgm:cxn modelId="{6E7B6CDD-8E44-4370-86F0-3B410854CB01}" type="presParOf" srcId="{32D97D4D-0C68-4BC1-ABB2-35DD41146AC7}" destId="{0FA474AC-2452-4702-BEAF-2C1EC940FA06}" srcOrd="0" destOrd="0" presId="urn:microsoft.com/office/officeart/2018/2/layout/IconVerticalSolidList"/>
    <dgm:cxn modelId="{7363EE91-0ADA-4D93-A958-EB174AD5391E}" type="presParOf" srcId="{32D97D4D-0C68-4BC1-ABB2-35DD41146AC7}" destId="{B1526827-3D2A-4521-97B0-20FA138EF86B}" srcOrd="1" destOrd="0" presId="urn:microsoft.com/office/officeart/2018/2/layout/IconVerticalSolidList"/>
    <dgm:cxn modelId="{5355C5C9-2BD1-4901-8E5C-A7DD02437CFE}" type="presParOf" srcId="{32D97D4D-0C68-4BC1-ABB2-35DD41146AC7}" destId="{B9361A42-B6BC-4230-9722-66865C793285}" srcOrd="2" destOrd="0" presId="urn:microsoft.com/office/officeart/2018/2/layout/IconVerticalSolidList"/>
    <dgm:cxn modelId="{302F3A7B-DD91-48F9-ADC9-812D27379F39}" type="presParOf" srcId="{32D97D4D-0C68-4BC1-ABB2-35DD41146AC7}" destId="{0851C391-8CBA-4A52-B30E-5015D800B545}" srcOrd="3" destOrd="0" presId="urn:microsoft.com/office/officeart/2018/2/layout/IconVerticalSolidList"/>
    <dgm:cxn modelId="{B9E794CA-0419-4965-999B-9A2BE8A9CD7F}" type="presParOf" srcId="{89D2B997-0FC5-4833-BB28-71201B96A615}" destId="{CD7E88DD-C203-4607-AFFC-2FB133A19D13}" srcOrd="5" destOrd="0" presId="urn:microsoft.com/office/officeart/2018/2/layout/IconVerticalSolidList"/>
    <dgm:cxn modelId="{744779CF-855D-4330-88DF-2492AAD0D184}" type="presParOf" srcId="{89D2B997-0FC5-4833-BB28-71201B96A615}" destId="{4B54B964-A2FA-4F8B-893B-76BB05EA2B07}" srcOrd="6" destOrd="0" presId="urn:microsoft.com/office/officeart/2018/2/layout/IconVerticalSolidList"/>
    <dgm:cxn modelId="{70014395-58F7-4DBF-975E-E21FE867CA37}" type="presParOf" srcId="{4B54B964-A2FA-4F8B-893B-76BB05EA2B07}" destId="{49F2F7BF-BE1A-4F42-B7B2-CBCFF8DCEB2B}" srcOrd="0" destOrd="0" presId="urn:microsoft.com/office/officeart/2018/2/layout/IconVerticalSolidList"/>
    <dgm:cxn modelId="{8FEC97CD-7271-43E8-8569-A1485B8B63DB}" type="presParOf" srcId="{4B54B964-A2FA-4F8B-893B-76BB05EA2B07}" destId="{1DA65E0F-C811-4DB7-9093-4D585B6F789E}" srcOrd="1" destOrd="0" presId="urn:microsoft.com/office/officeart/2018/2/layout/IconVerticalSolidList"/>
    <dgm:cxn modelId="{773E2420-4BDC-4311-A15E-7A4A38958CC5}" type="presParOf" srcId="{4B54B964-A2FA-4F8B-893B-76BB05EA2B07}" destId="{9E0246A8-F714-457A-98A1-A4612510696A}" srcOrd="2" destOrd="0" presId="urn:microsoft.com/office/officeart/2018/2/layout/IconVerticalSolidList"/>
    <dgm:cxn modelId="{E1767D2E-C724-4CCD-8379-7BB52F06AF92}" type="presParOf" srcId="{4B54B964-A2FA-4F8B-893B-76BB05EA2B07}" destId="{EC331AD4-12EA-448B-B3CB-D3DCAC3AE4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9C76A-BF10-440B-9E10-26EFBED31B56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02C33-5554-44D1-94EF-86232C0AF02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56073-0A34-4D83-A879-AC2986579023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Metric Selection</a:t>
          </a:r>
          <a:endParaRPr lang="en-US" sz="1800" kern="1200"/>
        </a:p>
      </dsp:txBody>
      <dsp:txXfrm>
        <a:off x="1357965" y="2319"/>
        <a:ext cx="4887299" cy="1175727"/>
      </dsp:txXfrm>
    </dsp:sp>
    <dsp:sp modelId="{2D16FA12-20C1-4EEC-B878-8F8E34B6B962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176BF-4C82-4DE4-A5AE-3CE6FE5BF65D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EC471-6677-4EF8-BF64-A29A18E31246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"Our models were evaluated using a range of metrics crucial for imbalanced classes, including AUPRC, accuracy, recall,and precision.</a:t>
          </a:r>
        </a:p>
      </dsp:txBody>
      <dsp:txXfrm>
        <a:off x="1357965" y="1471979"/>
        <a:ext cx="4887299" cy="1175727"/>
      </dsp:txXfrm>
    </dsp:sp>
    <dsp:sp modelId="{0FA474AC-2452-4702-BEAF-2C1EC940FA06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26827-3D2A-4521-97B0-20FA138EF86B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1C391-8CBA-4A52-B30E-5015D800B545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Precision-Recall Tradeoff</a:t>
          </a:r>
        </a:p>
      </dsp:txBody>
      <dsp:txXfrm>
        <a:off x="1357965" y="2941639"/>
        <a:ext cx="4887299" cy="1175727"/>
      </dsp:txXfrm>
    </dsp:sp>
    <dsp:sp modelId="{49F2F7BF-BE1A-4F42-B7B2-CBCFF8DCEB2B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65E0F-C811-4DB7-9093-4D585B6F789E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31AD4-12EA-448B-B3CB-D3DCAC3AE466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"AUPRC is especially informative for imbalanced datasets, focusing on the precision-recall tradeoff, which is vital for fraud detection applications."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8117-C22F-0315-9696-306D5B7EA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25142-1D81-C56C-28E6-894C238BA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416A9-7FC2-AC8D-B72B-C3BCFF15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FF82-93CB-4A49-A128-24474A886B6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4CD83-ADC4-BA7D-CBD8-66340D04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6B82C-E169-1678-2DD9-EE55BAC5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E147-2CFC-4C52-AFFF-A2042F82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84FF-A085-CBB2-611D-A4D4DE5B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7853C-3603-1D0F-315D-FC85FCCBD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EE324-A571-C85F-8925-A5E9848F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FF82-93CB-4A49-A128-24474A886B6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19261-EF8F-2BBF-E352-626A8CA0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225B-8FCB-9F15-3ABF-DA560620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E147-2CFC-4C52-AFFF-A2042F82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CFE26-6669-AC7F-7435-C577A7F25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E94AA-3B56-9C9C-FA33-96FC7804F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FFE69-B2BC-6D92-34BA-56BEE31F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FF82-93CB-4A49-A128-24474A886B6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A5DF1-F1C8-AD16-5FE6-27ADD7D7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8E06-A303-7A0E-D593-4ED8CE92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E147-2CFC-4C52-AFFF-A2042F82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F8EE-D50D-DB40-E0B0-E7541296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C654-34A0-7B40-545B-88495508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310A-AB88-3406-B1B0-92021E4B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FF82-93CB-4A49-A128-24474A886B6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5433-D940-6464-4134-5D42A017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B0AD5-5AE7-69F8-260F-A5E5615B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E147-2CFC-4C52-AFFF-A2042F82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8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6A6C-B849-B13E-B5EC-E239CBF7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13425-BB05-1B38-55B3-BC56A41C7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66BE0-4A3F-AD9B-87A0-695227F4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FF82-93CB-4A49-A128-24474A886B6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2BC1-3281-8F0E-02B1-B2892610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0BD0-168C-BAC5-192A-62D77A81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E147-2CFC-4C52-AFFF-A2042F82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2EDB-C720-C9CB-F914-A39511E0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6851-1000-04EE-433E-3FA7BAAB3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CC98B-A647-7150-97E3-D9ABADFC8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F296D-BD1C-09C7-0908-A28ED517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FF82-93CB-4A49-A128-24474A886B6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6CC38-23DE-DE79-C719-0B1C628D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5CD4D-681D-C913-0592-809CC67C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E147-2CFC-4C52-AFFF-A2042F82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854D-4D96-D2A2-F7A3-9530CFBE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9AA80-897B-34AF-98A8-2A24C7E18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61DE6-D471-F10A-3828-D6BE90B98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46F48-97DA-86D7-8C6F-6DCCB136E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3588D-3913-B1D0-FA3B-4841AB88A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618D3-2AF9-2A7C-C0CD-556ED795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FF82-93CB-4A49-A128-24474A886B6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A89E6-997C-8BBC-0AF2-053FCD68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80FC1-E129-DBAE-EAA3-A8E8EAF4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E147-2CFC-4C52-AFFF-A2042F82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2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1160-D24F-9E93-0A33-E04D5C27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1731C-7D30-1A62-9C9B-DB358F38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FF82-93CB-4A49-A128-24474A886B6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4DEB2-224D-0498-3A7E-A159932A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16EB-2E21-623A-F6E0-7F496F79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E147-2CFC-4C52-AFFF-A2042F82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C4ACA-4DE9-2345-5659-D2B2C87F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FF82-93CB-4A49-A128-24474A886B6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C6499-207D-006F-6CEB-9549D06C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1686D-64F2-F6E1-BC23-7A9391AD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E147-2CFC-4C52-AFFF-A2042F82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BB6D-5165-6D8A-558A-68320487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FE45-A41E-7292-0FE3-750000BBD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C647C-0FCB-582E-81CF-C60B3A4D8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C2A7C-8008-F263-4E34-FF2FC514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FF82-93CB-4A49-A128-24474A886B6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15EA1-B477-196A-7370-C9A49A73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D9B21-DDB1-9C3C-56CE-814BCC2F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E147-2CFC-4C52-AFFF-A2042F82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7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53BA-2939-D5DF-8ED5-D6EF2263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BE1EE-A645-31BE-905B-74FF78017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915AE-66B5-DE91-4D33-3F132A1C4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A40F-33FA-F9AD-15E6-948CEF97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FF82-93CB-4A49-A128-24474A886B6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2145-E286-24A0-3648-B9C39C47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BBB2E-A4BF-EC3A-ECEF-AFB6F831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E147-2CFC-4C52-AFFF-A2042F82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9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EAB6C-C8DD-AB8D-E7D2-51F5F3E8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CD913-D6AB-E33A-1020-8A900D87B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F20B0-D761-C6E0-4BC2-F8B97E467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FF82-93CB-4A49-A128-24474A886B6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D8C13-88CA-01B8-78F7-3566A9BE0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702B-73B4-3E88-AC95-1155BCF29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E147-2CFC-4C52-AFFF-A2042F82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finger pointing on a tablet with green neon lights">
            <a:extLst>
              <a:ext uri="{FF2B5EF4-FFF2-40B4-BE49-F238E27FC236}">
                <a16:creationId xmlns:a16="http://schemas.microsoft.com/office/drawing/2014/main" id="{480DB366-5159-6550-AA8C-B748D1D36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8" t="6484" r="7820" b="-1"/>
          <a:stretch/>
        </p:blipFill>
        <p:spPr>
          <a:xfrm>
            <a:off x="0" y="-249437"/>
            <a:ext cx="866849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267FF-F347-5086-41EB-551418032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924" y="985589"/>
            <a:ext cx="10765782" cy="14670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500" b="1" dirty="0">
                <a:solidFill>
                  <a:schemeClr val="bg1"/>
                </a:solidFill>
              </a:rPr>
              <a:t>Enhancing Credit Card Fraud Detection Using Machine Learning and synthetic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8EB8C-A2F6-0C15-40F3-F1974BF2B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339" y="2718054"/>
            <a:ext cx="10322436" cy="32072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1700" b="1" dirty="0">
                <a:solidFill>
                  <a:schemeClr val="bg1"/>
                </a:solidFill>
              </a:rPr>
              <a:t>	Enhancing Credit Card Fraud Detection Using Machine Learning and synthetic data</a:t>
            </a:r>
          </a:p>
          <a:p>
            <a:pPr algn="l"/>
            <a:br>
              <a:rPr lang="en-US" sz="1700" b="1" dirty="0">
                <a:solidFill>
                  <a:schemeClr val="bg1"/>
                </a:solidFill>
              </a:rPr>
            </a:br>
            <a:r>
              <a:rPr lang="en-US" sz="1700" b="1" dirty="0">
                <a:solidFill>
                  <a:schemeClr val="bg1"/>
                </a:solidFill>
              </a:rPr>
              <a:t>				Presented by </a:t>
            </a:r>
          </a:p>
          <a:p>
            <a:pPr algn="l">
              <a:lnSpc>
                <a:spcPct val="150000"/>
              </a:lnSpc>
            </a:pPr>
            <a:r>
              <a:rPr lang="en-US" sz="1700" b="1" dirty="0">
                <a:solidFill>
                  <a:schemeClr val="bg1"/>
                </a:solidFill>
              </a:rPr>
              <a:t>			            Sai Tulasi Kolapudi</a:t>
            </a:r>
            <a:br>
              <a:rPr lang="en-US" sz="1700" b="1" dirty="0">
                <a:solidFill>
                  <a:schemeClr val="bg1"/>
                </a:solidFill>
              </a:rPr>
            </a:br>
            <a:r>
              <a:rPr lang="en-US" sz="1700" b="1" dirty="0">
                <a:solidFill>
                  <a:schemeClr val="bg1"/>
                </a:solidFill>
              </a:rPr>
              <a:t>			            Meghana Patibandla</a:t>
            </a:r>
            <a:br>
              <a:rPr lang="en-US" sz="1700" b="1" dirty="0">
                <a:solidFill>
                  <a:schemeClr val="bg1"/>
                </a:solidFill>
              </a:rPr>
            </a:br>
            <a:r>
              <a:rPr lang="en-US" sz="1700" b="1" dirty="0">
                <a:solidFill>
                  <a:schemeClr val="bg1"/>
                </a:solidFill>
              </a:rPr>
              <a:t>			            Rakesh Sarma </a:t>
            </a:r>
            <a:r>
              <a:rPr lang="en-US" sz="1700" b="1" dirty="0" err="1">
                <a:solidFill>
                  <a:schemeClr val="bg1"/>
                </a:solidFill>
              </a:rPr>
              <a:t>Karra</a:t>
            </a:r>
            <a:endParaRPr lang="en-US" sz="1700" b="1" dirty="0">
              <a:solidFill>
                <a:schemeClr val="bg1"/>
              </a:solidFill>
            </a:endParaRPr>
          </a:p>
          <a:p>
            <a:pPr algn="l"/>
            <a:endParaRPr lang="en-US" sz="1700" b="1" dirty="0">
              <a:solidFill>
                <a:schemeClr val="bg1"/>
              </a:solidFill>
            </a:endParaRPr>
          </a:p>
          <a:p>
            <a:pPr algn="l"/>
            <a:r>
              <a:rPr lang="en-US" sz="1700" b="1" dirty="0">
                <a:solidFill>
                  <a:schemeClr val="bg1"/>
                </a:solidFill>
              </a:rPr>
              <a:t>			            GROUP 10 – FINANCE</a:t>
            </a:r>
          </a:p>
          <a:p>
            <a:pPr algn="l"/>
            <a:r>
              <a:rPr lang="en-US" sz="1700" b="1" dirty="0">
                <a:solidFill>
                  <a:schemeClr val="bg1"/>
                </a:solidFill>
              </a:rPr>
              <a:t>	Course: ADTA 5340 Section 002 - Discovery and Learning with Big Data (Fall 2023 1)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9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Freeform: Shape 3090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14C63-C597-B218-7F3A-39C11A96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>
            <a:normAutofit/>
          </a:bodyPr>
          <a:lstStyle/>
          <a:p>
            <a:r>
              <a:rPr lang="en-US" sz="3700" b="1" dirty="0"/>
              <a:t>Scatter and Box Plot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196A-F16B-AFF3-3ADE-F6E8515B0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89" y="2381932"/>
            <a:ext cx="3447495" cy="3785506"/>
          </a:xfrm>
        </p:spPr>
        <p:txBody>
          <a:bodyPr>
            <a:normAutofit/>
          </a:bodyPr>
          <a:lstStyle/>
          <a:p>
            <a:r>
              <a:rPr lang="en-US" sz="2000"/>
              <a:t>"Scatter plots for V1 and V2 show a distinct clustering of fraudulent transactions, differentiating them from non-fraudulent ones"</a:t>
            </a:r>
          </a:p>
          <a:p>
            <a:r>
              <a:rPr lang="en-US" sz="2000"/>
              <a:t>"Box plots exhibit wider interquartile ranges and more extreme outliers for fraud cases in features like V7 and V10, which could be indicative of fraudulent activity.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5F77455-F029-1A7B-25F0-121FB0F9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9527" y="1150689"/>
            <a:ext cx="2752437" cy="460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D2D5F63-C8A2-5473-A8BD-EAFF8E7A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3600" y="2332121"/>
            <a:ext cx="2752437" cy="221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41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634B1-0EF7-D64E-E57B-FCC02FF0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3700" b="1" dirty="0"/>
              <a:t>Temporal Pattern Evaluation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B01A-B9DA-6D57-9F09-AFCAA2F22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en-US" sz="1400" dirty="0"/>
          </a:p>
          <a:p>
            <a:r>
              <a:rPr lang="en-US" sz="1400" dirty="0"/>
              <a:t>"Hourly transaction distribution unveils a bimodal pattern, peaking around the typical hours of human activity"</a:t>
            </a:r>
          </a:p>
          <a:p>
            <a:r>
              <a:rPr lang="en-US" sz="1400" dirty="0"/>
              <a:t>"Fraudulent transactions do not follow this bimodal distribution, suggesting atypical activity times for fraud occurrences."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35DF05-4A87-0589-03E7-767C6BFE3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8" y="2895275"/>
            <a:ext cx="5167185" cy="276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25FE5E5-8068-BC3B-F692-3DD9DE04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394" y="2895275"/>
            <a:ext cx="5167185" cy="276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7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53A97-8B07-4234-78F9-6F937095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b="1">
                <a:solidFill>
                  <a:srgbClr val="FFFFFF"/>
                </a:solidFill>
              </a:rPr>
              <a:t>Machine Learning Models Employed</a:t>
            </a:r>
            <a:br>
              <a:rPr lang="en-US" sz="5600">
                <a:solidFill>
                  <a:srgbClr val="FFFFFF"/>
                </a:solidFill>
              </a:rPr>
            </a:b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A27C-02AA-1018-00FC-CCE8C9410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>
                <a:solidFill>
                  <a:schemeClr val="tx1">
                    <a:alpha val="80000"/>
                  </a:schemeClr>
                </a:solidFill>
              </a:rPr>
              <a:t>Data Split for Model Training:</a:t>
            </a:r>
          </a:p>
          <a:p>
            <a:endParaRPr lang="en-US" sz="19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"Employed an 80-20 train-test split on our balanced dataset, resulting in 399,606 training samples and 99,902 for testing, primed for model validation."</a:t>
            </a:r>
          </a:p>
          <a:p>
            <a:pPr marL="0" indent="0">
              <a:buNone/>
            </a:pPr>
            <a:r>
              <a:rPr lang="en-US" sz="1900" b="1">
                <a:solidFill>
                  <a:schemeClr val="tx1">
                    <a:alpha val="80000"/>
                  </a:schemeClr>
                </a:solidFill>
              </a:rPr>
              <a:t>Diverse Model Deployment:</a:t>
            </a:r>
          </a:p>
          <a:p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"Logistic Regression for baseline probability assessments."</a:t>
            </a:r>
          </a:p>
          <a:p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"Random Forest and XGBoost for their powerful ensemble learning capabilities."</a:t>
            </a:r>
          </a:p>
          <a:p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"KNN and Gaussian Naive Bayes for pattern recognition and probabilistic classification."</a:t>
            </a:r>
          </a:p>
          <a:p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"SVM for high-dimensional feature handling."</a:t>
            </a:r>
          </a:p>
          <a:p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"Decision Tree for clear decision pathways and interpretability."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17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0C89A-4C01-687A-C0A3-304E69FD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800" b="1"/>
              <a:t>Model Evaluation Metrics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E26AF6-D329-A27B-67AC-7368EA17E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67224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90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51A3B-9657-1F7C-B49C-C8F165D28D10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Insights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"The table summarizes the key evaluation metrics for each model, highlighting their performance in fraud detection."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"Models like Random Forest, </a:t>
            </a:r>
            <a:r>
              <a:rPr lang="en-US" sz="1400" dirty="0" err="1"/>
              <a:t>XGBoost</a:t>
            </a:r>
            <a:r>
              <a:rPr lang="en-US" sz="1400" dirty="0"/>
              <a:t>, KNN, and Decision Trees achieved perfect scores across multiple metrics, indicating robustness and effectiveness."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"The evaluation metrics provide confidence in our models' ability to accurately detect fraud, with the potential to significantly reduce false positives and false negatives in real-world scenarios."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7DA27A5-2E15-238C-92A8-D85EBACED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508185"/>
              </p:ext>
            </p:extLst>
          </p:nvPr>
        </p:nvGraphicFramePr>
        <p:xfrm>
          <a:off x="5120640" y="689897"/>
          <a:ext cx="6656835" cy="5377627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1549258">
                  <a:extLst>
                    <a:ext uri="{9D8B030D-6E8A-4147-A177-3AD203B41FA5}">
                      <a16:colId xmlns:a16="http://schemas.microsoft.com/office/drawing/2014/main" val="3943564101"/>
                    </a:ext>
                  </a:extLst>
                </a:gridCol>
                <a:gridCol w="1249014">
                  <a:extLst>
                    <a:ext uri="{9D8B030D-6E8A-4147-A177-3AD203B41FA5}">
                      <a16:colId xmlns:a16="http://schemas.microsoft.com/office/drawing/2014/main" val="438342642"/>
                    </a:ext>
                  </a:extLst>
                </a:gridCol>
                <a:gridCol w="1392703">
                  <a:extLst>
                    <a:ext uri="{9D8B030D-6E8A-4147-A177-3AD203B41FA5}">
                      <a16:colId xmlns:a16="http://schemas.microsoft.com/office/drawing/2014/main" val="1987774041"/>
                    </a:ext>
                  </a:extLst>
                </a:gridCol>
                <a:gridCol w="1073157">
                  <a:extLst>
                    <a:ext uri="{9D8B030D-6E8A-4147-A177-3AD203B41FA5}">
                      <a16:colId xmlns:a16="http://schemas.microsoft.com/office/drawing/2014/main" val="3998757036"/>
                    </a:ext>
                  </a:extLst>
                </a:gridCol>
                <a:gridCol w="1392703">
                  <a:extLst>
                    <a:ext uri="{9D8B030D-6E8A-4147-A177-3AD203B41FA5}">
                      <a16:colId xmlns:a16="http://schemas.microsoft.com/office/drawing/2014/main" val="1764475456"/>
                    </a:ext>
                  </a:extLst>
                </a:gridCol>
              </a:tblGrid>
              <a:tr h="522939">
                <a:tc>
                  <a:txBody>
                    <a:bodyPr/>
                    <a:lstStyle/>
                    <a:p>
                      <a:pPr fontAlgn="b"/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</a:rPr>
                        <a:t>AUPRC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033838"/>
                  </a:ext>
                </a:extLst>
              </a:tr>
              <a:tr h="728821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0.8687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0.9709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0.9573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0.9024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7211"/>
                  </a:ext>
                </a:extLst>
              </a:tr>
              <a:tr h="728821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492900"/>
                  </a:ext>
                </a:extLst>
              </a:tr>
              <a:tr h="481763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XGBoost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06253"/>
                  </a:ext>
                </a:extLst>
              </a:tr>
              <a:tr h="728821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K-Nearest Neighbors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688633"/>
                  </a:ext>
                </a:extLst>
              </a:tr>
              <a:tr h="481763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Naive Bayes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0.9998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0.9990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74743"/>
                  </a:ext>
                </a:extLst>
              </a:tr>
              <a:tr h="975878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Support Vector Machine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788446"/>
                  </a:ext>
                </a:extLst>
              </a:tr>
              <a:tr h="728821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Decision Trees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</a:p>
                  </a:txBody>
                  <a:tcPr marL="123529" marR="123529" marT="123529" marB="61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6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72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0B91-8A65-5048-1DEB-3994F84E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en-US" sz="3200" b="1"/>
              <a:t>Implications and Deployment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9F75-6675-F7F2-920C-EB5E8368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1"/>
              <a:t>Model Excellence:</a:t>
            </a:r>
            <a:endParaRPr lang="en-US" sz="1700"/>
          </a:p>
          <a:p>
            <a:r>
              <a:rPr lang="en-US" sz="1700"/>
              <a:t>"Our models achieve over 99% accuracy, providing real-time protection against financial fraud."</a:t>
            </a:r>
          </a:p>
          <a:p>
            <a:pPr marL="0" indent="0">
              <a:buNone/>
            </a:pPr>
            <a:r>
              <a:rPr lang="en-US" sz="1700" b="1"/>
              <a:t>Effective Deployment:</a:t>
            </a:r>
            <a:endParaRPr lang="en-US" sz="1700"/>
          </a:p>
          <a:p>
            <a:r>
              <a:rPr lang="en-US" sz="1700"/>
              <a:t>"Seamlessly integrate models into transaction systems for immediate fraud identification."</a:t>
            </a:r>
          </a:p>
          <a:p>
            <a:r>
              <a:rPr lang="en-US" sz="1700"/>
              <a:t>"Use real-time alerts for swift action."</a:t>
            </a:r>
          </a:p>
          <a:p>
            <a:pPr marL="0" indent="0">
              <a:buNone/>
            </a:pPr>
            <a:r>
              <a:rPr lang="en-US" sz="1700" b="1"/>
              <a:t>Resource Optimization:</a:t>
            </a:r>
          </a:p>
          <a:p>
            <a:r>
              <a:rPr lang="en-US" sz="1700"/>
              <a:t>"Leverage cloud-based scalability and cost-efficiency."</a:t>
            </a:r>
          </a:p>
          <a:p>
            <a:r>
              <a:rPr lang="en-US" sz="1700"/>
              <a:t>"Minimize latency for high-speed transactions."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F24B263C-1D8C-64E3-FBA8-9D2DFB801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63" r="5805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5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D58E42F-6FA3-EB14-7D3E-210CFAE2E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87" r="1630" b="1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3306-6BEA-CE38-57A2-55901EB25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1575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chemeClr val="tx2"/>
                </a:solidFill>
              </a:rPr>
              <a:t>Human Collaboration</a:t>
            </a:r>
            <a:endParaRPr lang="en-US" sz="1300" dirty="0">
              <a:solidFill>
                <a:schemeClr val="tx2"/>
              </a:solidFill>
            </a:endParaRPr>
          </a:p>
          <a:p>
            <a:r>
              <a:rPr lang="en-US" sz="1300" dirty="0">
                <a:solidFill>
                  <a:schemeClr val="tx2"/>
                </a:solidFill>
              </a:rPr>
              <a:t>"Engage experts for complex cases and decision validation."</a:t>
            </a:r>
          </a:p>
          <a:p>
            <a:r>
              <a:rPr lang="en-US" sz="1300" dirty="0">
                <a:solidFill>
                  <a:schemeClr val="tx2"/>
                </a:solidFill>
              </a:rPr>
              <a:t>"Foster AI-human collaboration."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tx2"/>
                </a:solidFill>
              </a:rPr>
              <a:t>Ethical Considerations</a:t>
            </a:r>
          </a:p>
          <a:p>
            <a:r>
              <a:rPr lang="en-US" sz="1300" dirty="0">
                <a:solidFill>
                  <a:schemeClr val="tx2"/>
                </a:solidFill>
              </a:rPr>
              <a:t>"Assess model fairness to avoid bias."</a:t>
            </a:r>
          </a:p>
          <a:p>
            <a:r>
              <a:rPr lang="en-US" sz="1300" dirty="0">
                <a:solidFill>
                  <a:schemeClr val="tx2"/>
                </a:solidFill>
              </a:rPr>
              <a:t>"Comply with data privacy regulations."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tx2"/>
                </a:solidFill>
              </a:rPr>
              <a:t>Customer-Centric</a:t>
            </a:r>
            <a:endParaRPr lang="en-US" sz="1300" dirty="0">
              <a:solidFill>
                <a:schemeClr val="tx2"/>
              </a:solidFill>
            </a:endParaRPr>
          </a:p>
          <a:p>
            <a:r>
              <a:rPr lang="en-US" sz="1300" dirty="0">
                <a:solidFill>
                  <a:schemeClr val="tx2"/>
                </a:solidFill>
              </a:rPr>
              <a:t>"Design user-friendly alerts."</a:t>
            </a:r>
          </a:p>
          <a:p>
            <a:r>
              <a:rPr lang="en-US" sz="1300" dirty="0">
                <a:solidFill>
                  <a:schemeClr val="tx2"/>
                </a:solidFill>
              </a:rPr>
              <a:t>"Prioritize customer experience without compromising security."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tx2"/>
                </a:solidFill>
              </a:rPr>
              <a:t>Continuous Improvement</a:t>
            </a:r>
            <a:endParaRPr lang="en-US" sz="1300" dirty="0">
              <a:solidFill>
                <a:schemeClr val="tx2"/>
              </a:solidFill>
            </a:endParaRPr>
          </a:p>
          <a:p>
            <a:r>
              <a:rPr lang="en-US" sz="1300" dirty="0">
                <a:solidFill>
                  <a:schemeClr val="tx2"/>
                </a:solidFill>
              </a:rPr>
              <a:t>"Establish feedback loops for ongoing model enhancement."</a:t>
            </a:r>
          </a:p>
          <a:p>
            <a:r>
              <a:rPr lang="en-US" sz="1300" dirty="0">
                <a:solidFill>
                  <a:schemeClr val="tx2"/>
                </a:solidFill>
              </a:rPr>
              <a:t>"Monitor performance and gather feedback."</a:t>
            </a:r>
          </a:p>
        </p:txBody>
      </p:sp>
    </p:spTree>
    <p:extLst>
      <p:ext uri="{BB962C8B-B14F-4D97-AF65-F5344CB8AC3E}">
        <p14:creationId xmlns:p14="http://schemas.microsoft.com/office/powerpoint/2010/main" val="6942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3D4E8-52C9-3EB5-C115-8E350009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DB4CEBC-3490-EE1A-C711-F90194C7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/>
              <a:t>Strategic Machine Learning Integration: </a:t>
            </a:r>
            <a:r>
              <a:rPr lang="en-US" sz="1300"/>
              <a:t>Effectively leveraged diverse machine learning models, achieving significant strides in credit card fraud detection.</a:t>
            </a:r>
          </a:p>
          <a:p>
            <a:pPr marL="0" indent="0">
              <a:buNone/>
            </a:pPr>
            <a:r>
              <a:rPr lang="en-US" sz="1300" b="1"/>
              <a:t>Innovative Data Handling:</a:t>
            </a:r>
          </a:p>
          <a:p>
            <a:r>
              <a:rPr lang="en-US" sz="1300" b="1"/>
              <a:t>Robust Data Analysis &amp; Preprocessing: </a:t>
            </a:r>
            <a:r>
              <a:rPr lang="en-US" sz="1300"/>
              <a:t>Focused on feature standardization and comprehensive outlier analysis to spotlight fraudulent transactions.</a:t>
            </a:r>
          </a:p>
          <a:p>
            <a:r>
              <a:rPr lang="en-US" sz="1300" b="1"/>
              <a:t>Data Privacy with GANs: </a:t>
            </a:r>
            <a:r>
              <a:rPr lang="en-US" sz="1300"/>
              <a:t>Utilized Generative Adversarial Networks to generate synthetic data, enhancing privacy and addressing imbalances in the dataset.</a:t>
            </a:r>
          </a:p>
          <a:p>
            <a:pPr marL="0" indent="0">
              <a:buNone/>
            </a:pPr>
            <a:r>
              <a:rPr lang="en-US" sz="1300" b="1"/>
              <a:t>Model Performance Breakthroughs:</a:t>
            </a:r>
          </a:p>
          <a:p>
            <a:r>
              <a:rPr lang="en-US" sz="1300" b="1"/>
              <a:t>Realistic Insights: </a:t>
            </a:r>
            <a:r>
              <a:rPr lang="en-US" sz="1300"/>
              <a:t>Logistic Regression provided balanced detection outcomes.</a:t>
            </a:r>
          </a:p>
          <a:p>
            <a:r>
              <a:rPr lang="en-US" sz="1300" b="1"/>
              <a:t>Exceptional Accuracy: </a:t>
            </a:r>
            <a:r>
              <a:rPr lang="en-US" sz="1300"/>
              <a:t>Achieved near-perfect metrics with Random Forest, XGBoost, KNN, Naive Bayes, SVM, and Decision Trees, though mindful of overfitting risks.</a:t>
            </a:r>
          </a:p>
          <a:p>
            <a:pPr marL="0" indent="0">
              <a:buNone/>
            </a:pPr>
            <a:r>
              <a:rPr lang="en-US" sz="1300" b="1"/>
              <a:t>Core Accomplishments:</a:t>
            </a:r>
          </a:p>
          <a:p>
            <a:r>
              <a:rPr lang="en-US" sz="1300"/>
              <a:t>Advanced nuanced understanding of fraud detection mechanisms.</a:t>
            </a:r>
          </a:p>
          <a:p>
            <a:r>
              <a:rPr lang="en-US" sz="1300"/>
              <a:t>Emphasized the importance of data balance and privacy, pioneering the use of synthetic data in fraud detection.</a:t>
            </a:r>
          </a:p>
        </p:txBody>
      </p:sp>
    </p:spTree>
    <p:extLst>
      <p:ext uri="{BB962C8B-B14F-4D97-AF65-F5344CB8AC3E}">
        <p14:creationId xmlns:p14="http://schemas.microsoft.com/office/powerpoint/2010/main" val="213018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BD333-5FA5-21B7-C4C1-57CB466B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F5B8A-2F18-49F8-C94B-DBCE46D6D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/>
          </a:p>
          <a:p>
            <a:r>
              <a:rPr lang="en-US" sz="1900" b="1"/>
              <a:t>Model Validation and Testing: </a:t>
            </a:r>
            <a:r>
              <a:rPr lang="en-US" sz="1900"/>
              <a:t>Further validation on different datasets and using techniques like cross-validation is necessary to confirm the generalizability and robustness of the models.</a:t>
            </a:r>
          </a:p>
          <a:p>
            <a:r>
              <a:rPr lang="en-US" sz="1900" b="1"/>
              <a:t>Continuous Model Update: </a:t>
            </a:r>
            <a:r>
              <a:rPr lang="en-US" sz="1900"/>
              <a:t>Ongoing updating and retraining of models with new transaction data will be crucial to adapt to evolving fraud patterns.</a:t>
            </a:r>
          </a:p>
          <a:p>
            <a:r>
              <a:rPr lang="en-US" sz="1900" b="1"/>
              <a:t>Feature Importance and Explainability: </a:t>
            </a:r>
            <a:r>
              <a:rPr lang="en-US" sz="1900"/>
              <a:t>Future work will delve into understanding which features most significantly contribute to predictions and enhancing the explainability of the models, which is vital in sensitive applications like fraud detection.</a:t>
            </a:r>
          </a:p>
          <a:p>
            <a:r>
              <a:rPr lang="en-US" sz="1900" b="1"/>
              <a:t>Real-Time Implementation: </a:t>
            </a:r>
            <a:r>
              <a:rPr lang="en-US" sz="1900"/>
              <a:t>Efforts will be directed towards integrating these models into real-time fraud detection systems, ensuring prompt and efficient detection and response.</a:t>
            </a:r>
          </a:p>
          <a:p>
            <a:r>
              <a:rPr lang="en-US" sz="1900" b="1"/>
              <a:t>Ethical and Regulatory Compliance: </a:t>
            </a:r>
            <a:r>
              <a:rPr lang="en-US" sz="1900"/>
              <a:t>Ensuring adherence to ethical guidelines and data privacy regulations will remain a cornerstone of future developments in this area.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51582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303D4-F98D-843E-AB0E-58A1C5BA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926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7D05C-52C6-1BAA-925A-6CD7ACBF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E28D-42B6-DE91-4607-B368E6FF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dirty="0"/>
              <a:t>Navigating Through Our Approach to Credit Card Fraud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Introduction to Credit Card Fraud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The Challenge of Data Imbalance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Overview of Dataset and 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Role of GANs in Data Augmentation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Exploratory Data Analysis (EDA)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Machine Learning Models Employed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Model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Implications and Deployment Strategies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Conclusion and Future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Question &amp; Answer Session</a:t>
            </a:r>
          </a:p>
        </p:txBody>
      </p:sp>
      <p:pic>
        <p:nvPicPr>
          <p:cNvPr id="5" name="Picture 4" descr="A group of people discussing something&#10;&#10;Description automatically generated">
            <a:extLst>
              <a:ext uri="{FF2B5EF4-FFF2-40B4-BE49-F238E27FC236}">
                <a16:creationId xmlns:a16="http://schemas.microsoft.com/office/drawing/2014/main" id="{72E91016-0941-84BF-7D1D-971A01E15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0" r="3913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3986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Question mark on green pastel background">
            <a:extLst>
              <a:ext uri="{FF2B5EF4-FFF2-40B4-BE49-F238E27FC236}">
                <a16:creationId xmlns:a16="http://schemas.microsoft.com/office/drawing/2014/main" id="{6CB502AC-5E0E-2A5D-BE99-DC91F64F5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99A9F-8DC7-E75B-F2D1-A3E068B3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7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DDE23-93D0-AB6C-C35E-75A1CDA5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Introduction to Credit Card Fraud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7947-EA95-A46B-2A50-9557447B5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/>
              <a:t>The Growing Challenge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"Credit card fraud, a significant issue in digital finance, presents complex challenges due to the rise in online transactions."</a:t>
            </a:r>
          </a:p>
          <a:p>
            <a:pPr marL="0" indent="0">
              <a:buNone/>
            </a:pPr>
            <a:r>
              <a:rPr lang="en-US" sz="1600" b="1"/>
              <a:t>Machine Learning as a Solution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"Traditional detection methods fall short against sophisticated fraud techniques, highlighting the need for advanced machine learning solutions."</a:t>
            </a:r>
          </a:p>
          <a:p>
            <a:pPr marL="0" indent="0">
              <a:buNone/>
            </a:pPr>
            <a:r>
              <a:rPr lang="en-US" sz="1600" b="1"/>
              <a:t>Our Focus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"Our project utilizes a data-driven approach, employing machine learning enhanced with synthetic data, to effectively identify fraudulent activities in a highly imbalanced dataset."</a:t>
            </a:r>
          </a:p>
        </p:txBody>
      </p:sp>
      <p:pic>
        <p:nvPicPr>
          <p:cNvPr id="17" name="Picture 16" descr="Digital financial graph">
            <a:extLst>
              <a:ext uri="{FF2B5EF4-FFF2-40B4-BE49-F238E27FC236}">
                <a16:creationId xmlns:a16="http://schemas.microsoft.com/office/drawing/2014/main" id="{C63049CC-71C5-B902-1E10-D0FFE165E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02" r="2051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943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A7D0-3166-F0AF-707A-F8D5DABC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DD80-26D0-E18E-CC09-05D66D363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/>
              <a:t>Data Imbalance Issue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"Tackling the challenge of detecting rare fraudulent transactions (492 out of 284,807) in a highly imbalanced dataset.“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 b="1"/>
              <a:t>Privacy and Data Utility</a:t>
            </a:r>
          </a:p>
          <a:p>
            <a:pPr marL="0" indent="0">
              <a:buNone/>
            </a:pPr>
            <a:r>
              <a:rPr lang="en-US" sz="1700"/>
              <a:t>"Addressing privacy concerns by utilizing synthetic data generation to replicate real transaction patterns without compromising customer data confidentiality.“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 b="1"/>
              <a:t>Objective</a:t>
            </a:r>
          </a:p>
          <a:p>
            <a:pPr marL="0" indent="0">
              <a:buNone/>
            </a:pPr>
            <a:r>
              <a:rPr lang="en-US" sz="1700"/>
              <a:t>"Aim to develop a balanced, privacy-conscious model with enhanced accuracy in fraud detection, reducing false positives."</a:t>
            </a:r>
          </a:p>
        </p:txBody>
      </p:sp>
    </p:spTree>
    <p:extLst>
      <p:ext uri="{BB962C8B-B14F-4D97-AF65-F5344CB8AC3E}">
        <p14:creationId xmlns:p14="http://schemas.microsoft.com/office/powerpoint/2010/main" val="274834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161EB-7703-819A-ADFC-8328BE42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Overview of Dataset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2770-20B2-744B-1AE6-520F8A4D2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/>
              <a:t>Dataset Overview</a:t>
            </a:r>
          </a:p>
          <a:p>
            <a:endParaRPr lang="en-US" sz="1600"/>
          </a:p>
          <a:p>
            <a:r>
              <a:rPr lang="en-US" sz="1600"/>
              <a:t>"Analyzed a dataset containing 284,807 credit card transactions, of which 492 are fraudulent, from September 2013 involving European cardholders."</a:t>
            </a:r>
          </a:p>
          <a:p>
            <a:r>
              <a:rPr lang="en-US" sz="1600"/>
              <a:t>"Features include 28 anonymized variables from PCA, along with 'Time' and 'Amount', ensuring data privacy.“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/>
              <a:t>Initial Data Insights</a:t>
            </a:r>
          </a:p>
          <a:p>
            <a:pPr marL="0" indent="0">
              <a:buNone/>
            </a:pPr>
            <a:endParaRPr lang="en-US" sz="1600"/>
          </a:p>
          <a:p>
            <a:r>
              <a:rPr lang="en-US" sz="1600"/>
              <a:t>"Data attributes (V1-V28) are PCA-transformed, with 'Time' representing seconds since the first transaction and 'Amount' indicating transaction value."</a:t>
            </a:r>
          </a:p>
          <a:p>
            <a:r>
              <a:rPr lang="en-US" sz="1600"/>
              <a:t>"The dataset shows no missing values across all columns, indicating completeness."</a:t>
            </a:r>
          </a:p>
        </p:txBody>
      </p:sp>
    </p:spTree>
    <p:extLst>
      <p:ext uri="{BB962C8B-B14F-4D97-AF65-F5344CB8AC3E}">
        <p14:creationId xmlns:p14="http://schemas.microsoft.com/office/powerpoint/2010/main" val="357342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76A7-7E63-D57B-0F8E-519D2AC4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/>
              <a:t>Preprocessing Techniques</a:t>
            </a:r>
          </a:p>
          <a:p>
            <a:r>
              <a:rPr lang="en-US" sz="1400"/>
              <a:t>"Standardization: Applied to 'Amount' to normalize transaction values."</a:t>
            </a:r>
          </a:p>
          <a:p>
            <a:r>
              <a:rPr lang="en-US" sz="1400"/>
              <a:t>"Time Conversion: Transformed 'Time' from seconds to hours to capture transaction trends over the day."</a:t>
            </a:r>
          </a:p>
          <a:p>
            <a:r>
              <a:rPr lang="en-US" sz="1400"/>
              <a:t>"Outlier Analysis: Evaluated outliers within fraudulent and non-fraudulent transactions, noting a higher fraction of outliers in fraud cases (e.g., V10, V12, V14).“</a:t>
            </a:r>
          </a:p>
          <a:p>
            <a:endParaRPr lang="en-US" sz="1400"/>
          </a:p>
          <a:p>
            <a:pPr marL="0" indent="0">
              <a:buNone/>
            </a:pPr>
            <a:r>
              <a:rPr lang="en-US" sz="1400" b="1"/>
              <a:t>Balancing Privacy and Anomaly Detection</a:t>
            </a:r>
          </a:p>
          <a:p>
            <a:r>
              <a:rPr lang="en-US" sz="1400"/>
              <a:t>"PCA transformation maintains user privacy. Outlier handling was cautiously approached, as outliers could represent genuine fraud cases."</a:t>
            </a:r>
          </a:p>
          <a:p>
            <a:pPr marL="0" indent="0">
              <a:buNone/>
            </a:pPr>
            <a:r>
              <a:rPr lang="en-US" sz="1400" b="1"/>
              <a:t>Objective of Preprocessing</a:t>
            </a:r>
          </a:p>
          <a:p>
            <a:r>
              <a:rPr lang="en-US" sz="1400"/>
              <a:t>"Our preprocessing aims to optimize the dataset for machine learning, ensuring data quality and representative features for detecting fraud patterns."</a:t>
            </a:r>
          </a:p>
        </p:txBody>
      </p:sp>
    </p:spTree>
    <p:extLst>
      <p:ext uri="{BB962C8B-B14F-4D97-AF65-F5344CB8AC3E}">
        <p14:creationId xmlns:p14="http://schemas.microsoft.com/office/powerpoint/2010/main" val="370607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35EF-3B56-D756-2B30-91EDCF29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en-US" sz="3200" b="1"/>
              <a:t>Role of GANs in 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3CFA-5B8E-2915-AF17-A6FE3CCCD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100" b="1"/>
              <a:t>From Imbalance to Equilibrium</a:t>
            </a:r>
          </a:p>
          <a:p>
            <a:pPr marL="0" indent="0">
              <a:buNone/>
            </a:pPr>
            <a:r>
              <a:rPr lang="en-US" sz="1100"/>
              <a:t>"Originally, our dataset exhibited a severe imbalance with 284,315 non-fraudulent and only 492 fraudulent transactions. We've successfully transformed it using GANs."</a:t>
            </a:r>
          </a:p>
          <a:p>
            <a:pPr marL="0" indent="0">
              <a:buNone/>
            </a:pPr>
            <a:r>
              <a:rPr lang="en-US" sz="1100"/>
              <a:t>"Post-augmentation, the dataset now encompasses over 500,000 transactions, balancing the scales at 400,000 non-fraudulent and 100,000 fraudulent transactions."</a:t>
            </a:r>
          </a:p>
          <a:p>
            <a:pPr marL="0" indent="0">
              <a:buNone/>
            </a:pPr>
            <a:r>
              <a:rPr lang="en-US" sz="1100" b="1"/>
              <a:t>Role of GAN in Data Enrichment</a:t>
            </a:r>
          </a:p>
          <a:p>
            <a:pPr marL="0" indent="0">
              <a:buNone/>
            </a:pPr>
            <a:r>
              <a:rPr lang="en-US" sz="1100"/>
              <a:t>"The GAN's Generator synthesized realistic fraud samples, while the Discriminator refined their quality, ensuring the synthetic data closely mimics actual fraud patterns."</a:t>
            </a:r>
          </a:p>
          <a:p>
            <a:pPr marL="0" indent="0">
              <a:buNone/>
            </a:pPr>
            <a:r>
              <a:rPr lang="en-US" sz="1100"/>
              <a:t>"This process was critical in creating a diverse and representative dataset for robust model training."</a:t>
            </a:r>
          </a:p>
          <a:p>
            <a:pPr marL="0" indent="0">
              <a:buNone/>
            </a:pPr>
            <a:r>
              <a:rPr lang="en-US" sz="1100" b="1"/>
              <a:t>Impact on Machine Learning Models</a:t>
            </a:r>
          </a:p>
          <a:p>
            <a:pPr marL="0" indent="0">
              <a:buNone/>
            </a:pPr>
            <a:r>
              <a:rPr lang="en-US" sz="1100"/>
              <a:t>"The enriched dataset, featuring a substantial increase in fraudulent cases, provides a solid foundation for training more effective fraud detection models."</a:t>
            </a:r>
          </a:p>
          <a:p>
            <a:pPr marL="0" indent="0">
              <a:buNone/>
            </a:pPr>
            <a:r>
              <a:rPr lang="en-US" sz="1100"/>
              <a:t>"This approach not only addresses the class imbalance but also upholds data privacy, minimizing reliance on sensitive real-world data."</a:t>
            </a:r>
          </a:p>
        </p:txBody>
      </p:sp>
      <p:pic>
        <p:nvPicPr>
          <p:cNvPr id="5" name="Picture 4" descr="Stones being balanced">
            <a:extLst>
              <a:ext uri="{FF2B5EF4-FFF2-40B4-BE49-F238E27FC236}">
                <a16:creationId xmlns:a16="http://schemas.microsoft.com/office/drawing/2014/main" id="{A5D581CB-F75D-3333-6405-74C8F49BC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12" r="30589" b="-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97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FBD8-349E-A8E6-7DAC-79243C8F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658" y="741391"/>
            <a:ext cx="5219307" cy="1616203"/>
          </a:xfrm>
        </p:spPr>
        <p:txBody>
          <a:bodyPr anchor="b">
            <a:normAutofit/>
          </a:bodyPr>
          <a:lstStyle/>
          <a:p>
            <a:r>
              <a:rPr lang="en-US" sz="3600" b="1"/>
              <a:t>Exploratory Data Analysis (EDA)</a:t>
            </a:r>
            <a:endParaRPr lang="en-US"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D72452-E75A-3791-BC2C-9A0DAA846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364" y="741391"/>
            <a:ext cx="4895271" cy="567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82C3-6551-ABA5-0380-A1C74399B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657" y="2533475"/>
            <a:ext cx="5219307" cy="344822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000" b="1"/>
              <a:t>Feature Distribution Analysis</a:t>
            </a:r>
          </a:p>
          <a:p>
            <a:pPr marL="0" indent="0" algn="just">
              <a:buNone/>
            </a:pPr>
            <a:r>
              <a:rPr lang="en-US" sz="2000"/>
              <a:t>"Histograms indicate a normal distribution for V5, V6, and V26 among non-fraudulent transactions, contrasting with the skewed distributions in fraudulent ones. </a:t>
            </a:r>
          </a:p>
          <a:p>
            <a:pPr marL="0" indent="0" algn="just">
              <a:buNone/>
            </a:pPr>
            <a:r>
              <a:rPr lang="en-US" sz="2000"/>
              <a:t>"V4 and V11 show a higher prevalence of extreme values in fraudulent transactions, suggesting their potential as strong predictors of fraud."</a:t>
            </a:r>
            <a:endParaRPr lang="en-US" sz="2000" dirty="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087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F072-FA20-DD98-BBA9-1AF166DD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4234393" cy="1616203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Correlation Heatmap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66B6-A471-46AB-EAFE-5CA5B6BA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234394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"The heatmap reveals minimal correlation between PCA features, with a few exceptions such as V2 and V5, indicating potential multicollinearity. </a:t>
            </a:r>
          </a:p>
          <a:p>
            <a:r>
              <a:rPr lang="en-US" sz="2000"/>
              <a:t>"The Amount feature shows low correlation with PCA features, confirming its independence and potential value in the model."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018B05-93E7-0D84-2F4F-254573002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" r="-3" b="-3"/>
          <a:stretch/>
        </p:blipFill>
        <p:spPr bwMode="auto">
          <a:xfrm>
            <a:off x="5854890" y="877414"/>
            <a:ext cx="5453545" cy="49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434FA563-76F6-CDCF-AEA0-A7B78E446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1D2E3CAA-F1BA-6695-301D-22564C38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2F3F0F2C-04A5-144D-BDCF-C38707289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5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1544</Words>
  <Application>Microsoft Office PowerPoint</Application>
  <PresentationFormat>Widescreen</PresentationFormat>
  <Paragraphs>180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Enhancing Credit Card Fraud Detection Using Machine Learning and synthetic data</vt:lpstr>
      <vt:lpstr>Agenda</vt:lpstr>
      <vt:lpstr>Introduction to Credit Card Fraud</vt:lpstr>
      <vt:lpstr>Problem Statement</vt:lpstr>
      <vt:lpstr>Overview of Dataset and Preprocessing</vt:lpstr>
      <vt:lpstr>PowerPoint Presentation</vt:lpstr>
      <vt:lpstr>Role of GANs in Data Augmentation</vt:lpstr>
      <vt:lpstr>Exploratory Data Analysis (EDA)</vt:lpstr>
      <vt:lpstr>Correlation Heatmap Findings</vt:lpstr>
      <vt:lpstr>Scatter and Box Plot Observations</vt:lpstr>
      <vt:lpstr>Temporal Pattern Evaluation </vt:lpstr>
      <vt:lpstr>Machine Learning Models Employed </vt:lpstr>
      <vt:lpstr>Model Evaluation Metrics</vt:lpstr>
      <vt:lpstr>PowerPoint Presentation</vt:lpstr>
      <vt:lpstr>Implications and Deployment Strategies</vt:lpstr>
      <vt:lpstr>PowerPoint Presentation</vt:lpstr>
      <vt:lpstr>Conclusion</vt:lpstr>
      <vt:lpstr>Future Work</vt:lpstr>
      <vt:lpstr>Thank You!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Credit Card Fraud Detection Using Machine Learning and synthetic data</dc:title>
  <dc:creator>Kolapudi, Sai</dc:creator>
  <cp:lastModifiedBy>Kolapudi, Sai</cp:lastModifiedBy>
  <cp:revision>2</cp:revision>
  <dcterms:created xsi:type="dcterms:W3CDTF">2023-11-29T02:41:01Z</dcterms:created>
  <dcterms:modified xsi:type="dcterms:W3CDTF">2023-11-29T19:39:22Z</dcterms:modified>
</cp:coreProperties>
</file>