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6" r:id="rId2"/>
    <p:sldId id="272" r:id="rId3"/>
    <p:sldId id="297" r:id="rId4"/>
    <p:sldId id="278" r:id="rId5"/>
    <p:sldId id="279" r:id="rId6"/>
    <p:sldId id="296" r:id="rId7"/>
    <p:sldId id="295" r:id="rId8"/>
    <p:sldId id="294" r:id="rId9"/>
    <p:sldId id="293" r:id="rId10"/>
    <p:sldId id="292" r:id="rId11"/>
    <p:sldId id="291" r:id="rId12"/>
    <p:sldId id="273" r:id="rId13"/>
    <p:sldId id="274" r:id="rId14"/>
    <p:sldId id="275"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3E"/>
    <a:srgbClr val="077B3B"/>
    <a:srgbClr val="00A44E"/>
    <a:srgbClr val="007B3B"/>
    <a:srgbClr val="00A651"/>
    <a:srgbClr val="079418"/>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5"/>
    <p:restoredTop sz="94541"/>
  </p:normalViewPr>
  <p:slideViewPr>
    <p:cSldViewPr snapToGrid="0" snapToObjects="1">
      <p:cViewPr>
        <p:scale>
          <a:sx n="64" d="100"/>
          <a:sy n="64" d="100"/>
        </p:scale>
        <p:origin x="558" y="7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97FC0-8BCF-49D0-A97C-1E21F8385A29}"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F5AB9-A955-4978-A1E3-640CAD6EF3F7}" type="slidenum">
              <a:rPr lang="en-US" smtClean="0"/>
              <a:t>‹#›</a:t>
            </a:fld>
            <a:endParaRPr lang="en-US"/>
          </a:p>
        </p:txBody>
      </p:sp>
    </p:spTree>
    <p:extLst>
      <p:ext uri="{BB962C8B-B14F-4D97-AF65-F5344CB8AC3E}">
        <p14:creationId xmlns:p14="http://schemas.microsoft.com/office/powerpoint/2010/main" val="1394976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0E7C09-85A1-C347-BD36-1D230C772538}"/>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a:rPr>
              <a:t>Slide Title Here</a:t>
            </a:r>
          </a:p>
        </p:txBody>
      </p:sp>
      <p:sp>
        <p:nvSpPr>
          <p:cNvPr id="10" name="Text Placeholder 9">
            <a:extLst>
              <a:ext uri="{FF2B5EF4-FFF2-40B4-BE49-F238E27FC236}">
                <a16:creationId xmlns:a16="http://schemas.microsoft.com/office/drawing/2014/main" id="{B68784AB-3752-A44B-9D82-F3D2CCF84DDE}"/>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tx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a:extLst>
              <a:ext uri="{FF2B5EF4-FFF2-40B4-BE49-F238E27FC236}">
                <a16:creationId xmlns:a16="http://schemas.microsoft.com/office/drawing/2014/main" id="{A3C1BF43-167B-404A-8DED-4E203311E0FD}"/>
              </a:ext>
            </a:extLst>
          </p:cNvPr>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6958F9-1290-544E-A4D9-C155090F0538}"/>
              </a:ext>
            </a:extLst>
          </p:cNvPr>
          <p:cNvPicPr>
            <a:picLocks noChangeAspect="1"/>
          </p:cNvPicPr>
          <p:nvPr userDrawn="1"/>
        </p:nvPicPr>
        <p:blipFill>
          <a:blip r:embed="rId2"/>
          <a:stretch>
            <a:fillRect/>
          </a:stretch>
        </p:blipFill>
        <p:spPr>
          <a:xfrm>
            <a:off x="4689346" y="1747341"/>
            <a:ext cx="2752344" cy="1270313"/>
          </a:xfrm>
          <a:prstGeom prst="rect">
            <a:avLst/>
          </a:prstGeom>
        </p:spPr>
      </p:pic>
    </p:spTree>
    <p:extLst>
      <p:ext uri="{BB962C8B-B14F-4D97-AF65-F5344CB8AC3E}">
        <p14:creationId xmlns:p14="http://schemas.microsoft.com/office/powerpoint/2010/main" val="13569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9F1FB-5E2C-514C-8EE1-7A1EB1EF3DF9}"/>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a:extLst>
              <a:ext uri="{FF2B5EF4-FFF2-40B4-BE49-F238E27FC236}">
                <a16:creationId xmlns:a16="http://schemas.microsoft.com/office/drawing/2014/main" id="{D2C30F20-235F-174D-B487-D6643917E8A9}"/>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9" name="Text Placeholder 9">
            <a:extLst>
              <a:ext uri="{FF2B5EF4-FFF2-40B4-BE49-F238E27FC236}">
                <a16:creationId xmlns:a16="http://schemas.microsoft.com/office/drawing/2014/main" id="{0D4B792E-BBD3-EA46-9052-2846A6BC14B1}"/>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a:extLst>
              <a:ext uri="{FF2B5EF4-FFF2-40B4-BE49-F238E27FC236}">
                <a16:creationId xmlns:a16="http://schemas.microsoft.com/office/drawing/2014/main" id="{0583217F-EF53-454B-993D-E0F772248784}"/>
              </a:ext>
            </a:extLst>
          </p:cNvPr>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3ED3F9B-EE06-3047-9AAE-7CF23F171A05}"/>
              </a:ext>
            </a:extLst>
          </p:cNvPr>
          <p:cNvPicPr>
            <a:picLocks noChangeAspect="1"/>
          </p:cNvPicPr>
          <p:nvPr userDrawn="1"/>
        </p:nvPicPr>
        <p:blipFill>
          <a:blip r:embed="rId2"/>
          <a:stretch>
            <a:fillRect/>
          </a:stretch>
        </p:blipFill>
        <p:spPr>
          <a:xfrm>
            <a:off x="4692681" y="1680755"/>
            <a:ext cx="2745184" cy="1267007"/>
          </a:xfrm>
          <a:prstGeom prst="rect">
            <a:avLst/>
          </a:prstGeom>
        </p:spPr>
      </p:pic>
    </p:spTree>
    <p:extLst>
      <p:ext uri="{BB962C8B-B14F-4D97-AF65-F5344CB8AC3E}">
        <p14:creationId xmlns:p14="http://schemas.microsoft.com/office/powerpoint/2010/main" val="56018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FA48A-D45C-104B-BED3-DE006E62D3AF}"/>
              </a:ext>
            </a:extLst>
          </p:cNvPr>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a:extLst>
              <a:ext uri="{FF2B5EF4-FFF2-40B4-BE49-F238E27FC236}">
                <a16:creationId xmlns:a16="http://schemas.microsoft.com/office/drawing/2014/main" id="{29C5E821-9602-8B43-B24F-C0C7DEF0639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a:extLst>
              <a:ext uri="{FF2B5EF4-FFF2-40B4-BE49-F238E27FC236}">
                <a16:creationId xmlns:a16="http://schemas.microsoft.com/office/drawing/2014/main" id="{F6C1644D-226D-1A4D-8637-0158912CDBED}"/>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35365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2C9595-0EA3-D84B-B804-E01A3FC5DA6A}"/>
              </a:ext>
            </a:extLst>
          </p:cNvPr>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a:extLst>
              <a:ext uri="{FF2B5EF4-FFF2-40B4-BE49-F238E27FC236}">
                <a16:creationId xmlns:a16="http://schemas.microsoft.com/office/drawing/2014/main" id="{4D028BE1-628E-C845-BC44-E884D945FA28}"/>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a:extLst>
              <a:ext uri="{FF2B5EF4-FFF2-40B4-BE49-F238E27FC236}">
                <a16:creationId xmlns:a16="http://schemas.microsoft.com/office/drawing/2014/main" id="{DF02F72D-84BA-CE4B-9DF3-FC49E4CE2E0E}"/>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92183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6D0D23-7F98-C641-88F6-FE6D8AEF7B11}"/>
              </a:ext>
            </a:extLst>
          </p:cNvPr>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a:extLst>
              <a:ext uri="{FF2B5EF4-FFF2-40B4-BE49-F238E27FC236}">
                <a16:creationId xmlns:a16="http://schemas.microsoft.com/office/drawing/2014/main" id="{618F94F7-6A0C-4842-97A6-ACC772E67945}"/>
              </a:ext>
            </a:extLst>
          </p:cNvPr>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a:extLst>
              <a:ext uri="{FF2B5EF4-FFF2-40B4-BE49-F238E27FC236}">
                <a16:creationId xmlns:a16="http://schemas.microsoft.com/office/drawing/2014/main" id="{A7C738E9-0CF9-D840-A14B-E1FACA560A98}"/>
              </a:ext>
            </a:extLst>
          </p:cNvPr>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19" name="Text Placeholder 16">
            <a:extLst>
              <a:ext uri="{FF2B5EF4-FFF2-40B4-BE49-F238E27FC236}">
                <a16:creationId xmlns:a16="http://schemas.microsoft.com/office/drawing/2014/main" id="{FEBC0744-1C0D-8A4E-9A74-5B20FDEC0832}"/>
              </a:ext>
            </a:extLst>
          </p:cNvPr>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0" name="Text Placeholder 16">
            <a:extLst>
              <a:ext uri="{FF2B5EF4-FFF2-40B4-BE49-F238E27FC236}">
                <a16:creationId xmlns:a16="http://schemas.microsoft.com/office/drawing/2014/main" id="{F2A377BB-0714-DD4C-80FE-85B366A98F25}"/>
              </a:ext>
            </a:extLst>
          </p:cNvPr>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
        <p:nvSpPr>
          <p:cNvPr id="21" name="Text Placeholder 5">
            <a:extLst>
              <a:ext uri="{FF2B5EF4-FFF2-40B4-BE49-F238E27FC236}">
                <a16:creationId xmlns:a16="http://schemas.microsoft.com/office/drawing/2014/main" id="{00BB2566-BA77-DA4D-8AE9-AB7266B6FDB2}"/>
              </a:ext>
            </a:extLst>
          </p:cNvPr>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a:extLst>
              <a:ext uri="{FF2B5EF4-FFF2-40B4-BE49-F238E27FC236}">
                <a16:creationId xmlns:a16="http://schemas.microsoft.com/office/drawing/2014/main" id="{B58912CC-E0BC-BC43-8A1E-EE3F00B3B169}"/>
              </a:ext>
            </a:extLst>
          </p:cNvPr>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a:extLst>
              <a:ext uri="{FF2B5EF4-FFF2-40B4-BE49-F238E27FC236}">
                <a16:creationId xmlns:a16="http://schemas.microsoft.com/office/drawing/2014/main" id="{4BF3DBAD-AE6F-A742-B177-934C84760CFB}"/>
              </a:ext>
            </a:extLst>
          </p:cNvPr>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a:extLst>
              <a:ext uri="{FF2B5EF4-FFF2-40B4-BE49-F238E27FC236}">
                <a16:creationId xmlns:a16="http://schemas.microsoft.com/office/drawing/2014/main" id="{A5F64050-BBE0-6141-A55E-19C9B49423FA}"/>
              </a:ext>
            </a:extLst>
          </p:cNvPr>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extLst>
      <p:ext uri="{BB962C8B-B14F-4D97-AF65-F5344CB8AC3E}">
        <p14:creationId xmlns:p14="http://schemas.microsoft.com/office/powerpoint/2010/main" val="324318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a:extLst>
              <a:ext uri="{FF2B5EF4-FFF2-40B4-BE49-F238E27FC236}">
                <a16:creationId xmlns:a16="http://schemas.microsoft.com/office/drawing/2014/main" id="{7DA05E9A-A537-F34A-ABA1-52DBF38C407D}"/>
              </a:ext>
            </a:extLst>
          </p:cNvPr>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a:extLst>
              <a:ext uri="{FF2B5EF4-FFF2-40B4-BE49-F238E27FC236}">
                <a16:creationId xmlns:a16="http://schemas.microsoft.com/office/drawing/2014/main" id="{117DC69A-FED7-9149-B451-D971805BAEC7}"/>
              </a:ext>
            </a:extLst>
          </p:cNvPr>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a:extLst>
              <a:ext uri="{FF2B5EF4-FFF2-40B4-BE49-F238E27FC236}">
                <a16:creationId xmlns:a16="http://schemas.microsoft.com/office/drawing/2014/main" id="{C375D517-4746-E942-9E60-0A18D5CA6FDD}"/>
              </a:ext>
            </a:extLst>
          </p:cNvPr>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8" name="Text Placeholder 5">
            <a:extLst>
              <a:ext uri="{FF2B5EF4-FFF2-40B4-BE49-F238E27FC236}">
                <a16:creationId xmlns:a16="http://schemas.microsoft.com/office/drawing/2014/main" id="{2385BFDE-CF4D-4F49-8049-ABD9DB742C8E}"/>
              </a:ext>
            </a:extLst>
          </p:cNvPr>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a:extLst>
              <a:ext uri="{FF2B5EF4-FFF2-40B4-BE49-F238E27FC236}">
                <a16:creationId xmlns:a16="http://schemas.microsoft.com/office/drawing/2014/main" id="{DCFE16C2-82E9-8740-8C87-20DB3E132035}"/>
              </a:ext>
            </a:extLst>
          </p:cNvPr>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a:extLst>
              <a:ext uri="{FF2B5EF4-FFF2-40B4-BE49-F238E27FC236}">
                <a16:creationId xmlns:a16="http://schemas.microsoft.com/office/drawing/2014/main" id="{0FDC6856-C94B-2044-A250-C8197993944A}"/>
              </a:ext>
            </a:extLst>
          </p:cNvPr>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31" name="Text Placeholder 5">
            <a:extLst>
              <a:ext uri="{FF2B5EF4-FFF2-40B4-BE49-F238E27FC236}">
                <a16:creationId xmlns:a16="http://schemas.microsoft.com/office/drawing/2014/main" id="{1B3DAE5D-32C0-1D43-8236-574C048D0FE6}"/>
              </a:ext>
            </a:extLst>
          </p:cNvPr>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a:extLst>
              <a:ext uri="{FF2B5EF4-FFF2-40B4-BE49-F238E27FC236}">
                <a16:creationId xmlns:a16="http://schemas.microsoft.com/office/drawing/2014/main" id="{245E4E13-C49D-BF4A-985A-3B95BE7906D1}"/>
              </a:ext>
            </a:extLst>
          </p:cNvPr>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a:extLst>
              <a:ext uri="{FF2B5EF4-FFF2-40B4-BE49-F238E27FC236}">
                <a16:creationId xmlns:a16="http://schemas.microsoft.com/office/drawing/2014/main" id="{B4724838-E9BD-BB48-A347-3D9240219B5D}"/>
              </a:ext>
            </a:extLst>
          </p:cNvPr>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4</a:t>
            </a:r>
          </a:p>
        </p:txBody>
      </p:sp>
      <p:sp>
        <p:nvSpPr>
          <p:cNvPr id="34" name="Text Placeholder 5">
            <a:extLst>
              <a:ext uri="{FF2B5EF4-FFF2-40B4-BE49-F238E27FC236}">
                <a16:creationId xmlns:a16="http://schemas.microsoft.com/office/drawing/2014/main" id="{501F45E9-39DB-414E-9EEB-1E6ECD1FA8D4}"/>
              </a:ext>
            </a:extLst>
          </p:cNvPr>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a:extLst>
              <a:ext uri="{FF2B5EF4-FFF2-40B4-BE49-F238E27FC236}">
                <a16:creationId xmlns:a16="http://schemas.microsoft.com/office/drawing/2014/main" id="{0A5A593D-C0FD-4E46-82D5-69FF869316B4}"/>
              </a:ext>
            </a:extLst>
          </p:cNvPr>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a:extLst>
              <a:ext uri="{FF2B5EF4-FFF2-40B4-BE49-F238E27FC236}">
                <a16:creationId xmlns:a16="http://schemas.microsoft.com/office/drawing/2014/main" id="{25A718CA-3C44-754A-B2CC-F173F1B2E238}"/>
              </a:ext>
            </a:extLst>
          </p:cNvPr>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Tree>
    <p:extLst>
      <p:ext uri="{BB962C8B-B14F-4D97-AF65-F5344CB8AC3E}">
        <p14:creationId xmlns:p14="http://schemas.microsoft.com/office/powerpoint/2010/main" val="16651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49" r:id="rId4"/>
    <p:sldLayoutId id="2147483652" r:id="rId5"/>
    <p:sldLayoutId id="2147483655" r:id="rId6"/>
    <p:sldLayoutId id="2147483656"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gM5KNQ7gcUx2D-r0KIp1OYgMka8bCuxw?usp=sharing" TargetMode="External"/><Relationship Id="rId2" Type="http://schemas.openxmlformats.org/officeDocument/2006/relationships/hyperlink" Target="https://arxiv.org/abs/2112.07916" TargetMode="External"/><Relationship Id="rId1" Type="http://schemas.openxmlformats.org/officeDocument/2006/relationships/slideLayout" Target="../slideLayouts/slideLayout7.xml"/><Relationship Id="rId4" Type="http://schemas.openxmlformats.org/officeDocument/2006/relationships/hyperlink" Target="https://docs.google.com/spreadsheets/d/11lij7F1rWZ0JedGBHflioknD5_cD-4S1/edit?usp=sharing&amp;ouid=113406982075106512493&amp;rtpof=true&amp;sd=tru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wZliSEreaCnL6h21r5d_p31PiOXDApwm/edit?usp=sharing&amp;ouid=113406982075106512493&amp;rtpof=true&amp;sd=true" TargetMode="External"/><Relationship Id="rId2" Type="http://schemas.openxmlformats.org/officeDocument/2006/relationships/hyperlink" Target="https://colab.research.google.com/drive/1uffj72qkme-4JOR5mbB4YlrHCUx6ziu-?usp=sharin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aKcZELpWmI-nEdlSlf10gxuN_Zo3zDwm/edit?usp=sharing&amp;ouid=113406982075106512493&amp;rtpof=true&amp;sd=true" TargetMode="External"/><Relationship Id="rId2" Type="http://schemas.openxmlformats.org/officeDocument/2006/relationships/hyperlink" Target="https://colab.research.google.com/drive/1_okpGvll5TKeq9kY07pqbCGr3A3b6d6p?usp=sharin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zRE6IEF9XY175EF0DsV3_MMMJv8qv1CO/edit?usp=sharing&amp;ouid=113406982075106512493&amp;rtpof=true&amp;sd=true" TargetMode="External"/><Relationship Id="rId2" Type="http://schemas.openxmlformats.org/officeDocument/2006/relationships/hyperlink" Target="https://colab.research.google.com/drive/1_okpGvll5TKeq9kY07pqbCGr3A3b6d6p?usp=shari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spreadsheets/d/1kA7W211rc6CyCaZ_6DB6xxtlDZwIrI4e/edit?usp=sharing&amp;ouid=113406982075106512493&amp;rtpof=true&amp;sd=true" TargetMode="External"/><Relationship Id="rId2" Type="http://schemas.openxmlformats.org/officeDocument/2006/relationships/hyperlink" Target="https://colab.research.google.com/drive/1E5FZ_S4CYYgqzOZgeFdzf_7tBc94SqmG?usp=shar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DF8852-3F5E-3A4A-B788-E6A7CB4D80EB}"/>
              </a:ext>
            </a:extLst>
          </p:cNvPr>
          <p:cNvSpPr>
            <a:spLocks noGrp="1"/>
          </p:cNvSpPr>
          <p:nvPr>
            <p:ph type="body" sz="quarter" idx="10"/>
          </p:nvPr>
        </p:nvSpPr>
        <p:spPr>
          <a:xfrm>
            <a:off x="2518348" y="4366579"/>
            <a:ext cx="7824865" cy="984910"/>
          </a:xfrm>
        </p:spPr>
        <p:txBody>
          <a:bodyPr/>
          <a:lstStyle/>
          <a:p>
            <a:r>
              <a:rPr lang="en-US" dirty="0"/>
              <a:t>Patent Summarization using language models </a:t>
            </a:r>
          </a:p>
          <a:p>
            <a:r>
              <a:rPr lang="en-US" b="1" dirty="0"/>
              <a:t>Sai Kolapudi</a:t>
            </a:r>
            <a:r>
              <a:rPr lang="en-US" dirty="0"/>
              <a:t>  </a:t>
            </a:r>
          </a:p>
        </p:txBody>
      </p:sp>
    </p:spTree>
    <p:extLst>
      <p:ext uri="{BB962C8B-B14F-4D97-AF65-F5344CB8AC3E}">
        <p14:creationId xmlns:p14="http://schemas.microsoft.com/office/powerpoint/2010/main" val="4002240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4796FD-19C0-80A1-CC77-BB98A5FA2FE7}"/>
              </a:ext>
            </a:extLst>
          </p:cNvPr>
          <p:cNvSpPr>
            <a:spLocks noGrp="1"/>
          </p:cNvSpPr>
          <p:nvPr>
            <p:ph type="body" sz="quarter" idx="23"/>
          </p:nvPr>
        </p:nvSpPr>
        <p:spPr>
          <a:xfrm>
            <a:off x="492283" y="1486747"/>
            <a:ext cx="10195704" cy="4974014"/>
          </a:xfrm>
        </p:spPr>
        <p:txBody>
          <a:bodyPr/>
          <a:lstStyle/>
          <a:p>
            <a:endParaRPr lang="en-US" dirty="0"/>
          </a:p>
          <a:p>
            <a:endParaRPr lang="en-US" sz="1200" dirty="0"/>
          </a:p>
        </p:txBody>
      </p:sp>
      <p:sp>
        <p:nvSpPr>
          <p:cNvPr id="4" name="TextBox 3">
            <a:extLst>
              <a:ext uri="{FF2B5EF4-FFF2-40B4-BE49-F238E27FC236}">
                <a16:creationId xmlns:a16="http://schemas.microsoft.com/office/drawing/2014/main" id="{B458CB0A-32CF-D4FA-3A73-E423C502257A}"/>
              </a:ext>
            </a:extLst>
          </p:cNvPr>
          <p:cNvSpPr txBox="1"/>
          <p:nvPr/>
        </p:nvSpPr>
        <p:spPr>
          <a:xfrm>
            <a:off x="492283" y="322289"/>
            <a:ext cx="10945212" cy="3788153"/>
          </a:xfrm>
          <a:prstGeom prst="rect">
            <a:avLst/>
          </a:prstGeom>
          <a:noFill/>
        </p:spPr>
        <p:txBody>
          <a:bodyPr wrap="square">
            <a:spAutoFit/>
          </a:bodyPr>
          <a:lstStyle/>
          <a:p>
            <a:pPr marL="0" marR="0">
              <a:lnSpc>
                <a:spcPct val="106000"/>
              </a:lnSpc>
              <a:spcBef>
                <a:spcPts val="0"/>
              </a:spcBef>
              <a:spcAft>
                <a:spcPts val="80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Multi-task models: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6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Multi-task models are trained on multiple tasks. This allows them to learn more generalizable features. This is because the model is able to learn features that are useful for multiple tasks.</a:t>
            </a:r>
          </a:p>
          <a:p>
            <a:pPr marL="285750" marR="0" indent="-285750">
              <a:lnSpc>
                <a:spcPct val="150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can be beneficial for tasks such as text summarization, where the model needs to learn a variety of different features in order to generate a good summary. </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Some of the most popular multi-task models for generating summaries include GPT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NeoX</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Open-LLAMA,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ProphetNet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6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628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4796FD-19C0-80A1-CC77-BB98A5FA2FE7}"/>
              </a:ext>
            </a:extLst>
          </p:cNvPr>
          <p:cNvSpPr>
            <a:spLocks noGrp="1"/>
          </p:cNvSpPr>
          <p:nvPr>
            <p:ph type="body" sz="quarter" idx="23"/>
          </p:nvPr>
        </p:nvSpPr>
        <p:spPr>
          <a:xfrm>
            <a:off x="492283" y="1486747"/>
            <a:ext cx="10195704" cy="4974014"/>
          </a:xfrm>
        </p:spPr>
        <p:txBody>
          <a:bodyPr/>
          <a:lstStyle/>
          <a:p>
            <a:endParaRPr lang="en-US" dirty="0"/>
          </a:p>
          <a:p>
            <a:endParaRPr lang="en-US" sz="1200" dirty="0"/>
          </a:p>
        </p:txBody>
      </p:sp>
      <p:pic>
        <p:nvPicPr>
          <p:cNvPr id="3" name="Picture 2" descr="A picture containing screenshot, text, diagram, design&#10;&#10;Description automatically generated">
            <a:extLst>
              <a:ext uri="{FF2B5EF4-FFF2-40B4-BE49-F238E27FC236}">
                <a16:creationId xmlns:a16="http://schemas.microsoft.com/office/drawing/2014/main" id="{20112AA6-92D3-634A-E425-94CA0F2050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4013" y="1217266"/>
            <a:ext cx="9642211" cy="4423467"/>
          </a:xfrm>
          <a:prstGeom prst="rect">
            <a:avLst/>
          </a:prstGeom>
          <a:noFill/>
          <a:ln>
            <a:noFill/>
          </a:ln>
        </p:spPr>
      </p:pic>
      <p:sp>
        <p:nvSpPr>
          <p:cNvPr id="5" name="TextBox 4">
            <a:extLst>
              <a:ext uri="{FF2B5EF4-FFF2-40B4-BE49-F238E27FC236}">
                <a16:creationId xmlns:a16="http://schemas.microsoft.com/office/drawing/2014/main" id="{5E96FF96-7BE5-9D16-05C0-C9EB7B646677}"/>
              </a:ext>
            </a:extLst>
          </p:cNvPr>
          <p:cNvSpPr txBox="1"/>
          <p:nvPr/>
        </p:nvSpPr>
        <p:spPr>
          <a:xfrm>
            <a:off x="492283" y="179882"/>
            <a:ext cx="8647968" cy="369332"/>
          </a:xfrm>
          <a:prstGeom prst="rect">
            <a:avLst/>
          </a:prstGeom>
          <a:noFill/>
        </p:spPr>
        <p:txBody>
          <a:bodyPr wrap="square">
            <a:spAutoFit/>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Multi-task models </a:t>
            </a:r>
            <a:r>
              <a:rPr lang="en-US" sz="1800" b="1" dirty="0">
                <a:effectLst/>
                <a:latin typeface="Calibri" panose="020F0502020204030204" pitchFamily="34" charset="0"/>
                <a:ea typeface="Times New Roman" panose="02020603050405020304" pitchFamily="18" charset="0"/>
              </a:rPr>
              <a:t>Architecture</a:t>
            </a:r>
            <a:endParaRPr lang="en-US" dirty="0"/>
          </a:p>
        </p:txBody>
      </p:sp>
    </p:spTree>
    <p:extLst>
      <p:ext uri="{BB962C8B-B14F-4D97-AF65-F5344CB8AC3E}">
        <p14:creationId xmlns:p14="http://schemas.microsoft.com/office/powerpoint/2010/main" val="79562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78AF30-0C1D-9063-F217-70C8D165F51F}"/>
              </a:ext>
            </a:extLst>
          </p:cNvPr>
          <p:cNvSpPr>
            <a:spLocks noGrp="1"/>
          </p:cNvSpPr>
          <p:nvPr>
            <p:ph type="body" sz="quarter" idx="23"/>
          </p:nvPr>
        </p:nvSpPr>
        <p:spPr>
          <a:xfrm>
            <a:off x="492284" y="1004341"/>
            <a:ext cx="11379926" cy="5651292"/>
          </a:xfrm>
        </p:spPr>
        <p:txBody>
          <a:bodyPr/>
          <a:lstStyle/>
          <a:p>
            <a:r>
              <a:rPr lang="en-US" dirty="0"/>
              <a:t>long-t5-tglobal-base-16384-book-summary(Encoder-Decoder Model) :</a:t>
            </a:r>
          </a:p>
          <a:p>
            <a:endParaRPr lang="en-US" dirty="0"/>
          </a:p>
          <a:p>
            <a:r>
              <a:rPr lang="en-US" sz="1800" dirty="0"/>
              <a:t>Long-T5-TGlobal-Base-16384-Book-Summary is a fine-tuned version of the Google Long-T5-TGlobal-Base model on the </a:t>
            </a:r>
            <a:r>
              <a:rPr lang="en-US" sz="1800" dirty="0" err="1"/>
              <a:t>Booksum</a:t>
            </a:r>
            <a:r>
              <a:rPr lang="en-US" sz="1800" dirty="0"/>
              <a:t> dataset. This model has 137B parameter and it is designed to summarize long-form narrative texts such as novels, plays, and stories. It was trained on 30+ epochs of fine-tuning from the base model on V100/A100 GPUs, using 16384 token input and 1024 max output.</a:t>
            </a:r>
          </a:p>
          <a:p>
            <a:r>
              <a:rPr lang="en-US" sz="1800" b="1" dirty="0"/>
              <a:t>Long-T5:</a:t>
            </a:r>
          </a:p>
          <a:p>
            <a:r>
              <a:rPr lang="en-US" sz="1800" dirty="0"/>
              <a:t>LongT5 is an extension of the T5 model that handles long sequence inputs more efficiently. It was introduced in the paper "</a:t>
            </a:r>
            <a:r>
              <a:rPr lang="en-US" sz="1800" dirty="0">
                <a:hlinkClick r:id="rId2"/>
              </a:rPr>
              <a:t>LongT5: Efficient Text-To-Text Transformer for Long Sequences</a:t>
            </a:r>
            <a:r>
              <a:rPr lang="en-US" sz="1800" dirty="0"/>
              <a:t>" by Mandy Guo, Joshua Ainslie, David </a:t>
            </a:r>
            <a:r>
              <a:rPr lang="en-US" sz="1800" dirty="0" err="1"/>
              <a:t>Uthus</a:t>
            </a:r>
            <a:r>
              <a:rPr lang="en-US" sz="1800" dirty="0"/>
              <a:t>, Santiago </a:t>
            </a:r>
            <a:r>
              <a:rPr lang="en-US" sz="1800" dirty="0" err="1"/>
              <a:t>Ontanon</a:t>
            </a:r>
            <a:r>
              <a:rPr lang="en-US" sz="1800" dirty="0"/>
              <a:t>, </a:t>
            </a:r>
            <a:r>
              <a:rPr lang="en-US" sz="1800" dirty="0" err="1"/>
              <a:t>Jianmo</a:t>
            </a:r>
            <a:r>
              <a:rPr lang="en-US" sz="1800" dirty="0"/>
              <a:t> Ni, Yun-</a:t>
            </a:r>
            <a:r>
              <a:rPr lang="en-US" sz="1800" dirty="0" err="1"/>
              <a:t>Hsuan</a:t>
            </a:r>
            <a:r>
              <a:rPr lang="en-US" sz="1800" dirty="0"/>
              <a:t> Sung, and </a:t>
            </a:r>
            <a:r>
              <a:rPr lang="en-US" sz="1800" dirty="0" err="1"/>
              <a:t>Yinfei</a:t>
            </a:r>
            <a:r>
              <a:rPr lang="en-US" sz="1800" dirty="0"/>
              <a:t> Yang. </a:t>
            </a:r>
          </a:p>
          <a:p>
            <a:r>
              <a:rPr lang="en-US" sz="1800" dirty="0"/>
              <a:t>Long T5 uses two kinds of attention mechanisms which are :</a:t>
            </a:r>
          </a:p>
          <a:p>
            <a:r>
              <a:rPr lang="en-US" sz="1800" dirty="0"/>
              <a:t>Local attention: This attention mechanism only attends to a small window of tokens around the current token, which reduces the computational cost of attention.</a:t>
            </a:r>
          </a:p>
          <a:p>
            <a:r>
              <a:rPr lang="en-US" sz="1800" dirty="0"/>
              <a:t>Transient global attention: This attention mechanism allows the model to attend to the entire input sequence, but only for a short period of time. This helps the model to learn long-range dependencies without having to attend to the entire sequence at once.</a:t>
            </a:r>
          </a:p>
          <a:p>
            <a:r>
              <a:rPr lang="en-US" sz="2200" b="1" dirty="0">
                <a:hlinkClick r:id="rId3"/>
              </a:rPr>
              <a:t>Code</a:t>
            </a:r>
            <a:r>
              <a:rPr lang="en-US" sz="2200" b="1" dirty="0"/>
              <a:t> ,  </a:t>
            </a:r>
            <a:r>
              <a:rPr lang="en-US" sz="2200" b="1" dirty="0">
                <a:hlinkClick r:id="rId4"/>
              </a:rPr>
              <a:t>Output</a:t>
            </a:r>
            <a:endParaRPr lang="en-US" sz="2200" b="1" dirty="0"/>
          </a:p>
        </p:txBody>
      </p:sp>
    </p:spTree>
    <p:extLst>
      <p:ext uri="{BB962C8B-B14F-4D97-AF65-F5344CB8AC3E}">
        <p14:creationId xmlns:p14="http://schemas.microsoft.com/office/powerpoint/2010/main" val="159876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78AF30-0C1D-9063-F217-70C8D165F51F}"/>
              </a:ext>
            </a:extLst>
          </p:cNvPr>
          <p:cNvSpPr>
            <a:spLocks noGrp="1"/>
          </p:cNvSpPr>
          <p:nvPr>
            <p:ph type="body" sz="quarter" idx="23"/>
          </p:nvPr>
        </p:nvSpPr>
        <p:spPr>
          <a:xfrm>
            <a:off x="492284" y="734518"/>
            <a:ext cx="11379926" cy="5906125"/>
          </a:xfrm>
        </p:spPr>
        <p:txBody>
          <a:bodyPr/>
          <a:lstStyle/>
          <a:p>
            <a:r>
              <a:rPr lang="en-US" dirty="0"/>
              <a:t>Pegasus-x-large-booksum-1 (Encoder-Decoder Model) : </a:t>
            </a:r>
          </a:p>
          <a:p>
            <a:endParaRPr lang="en-US" dirty="0"/>
          </a:p>
          <a:p>
            <a:r>
              <a:rPr lang="en-US" sz="1800" dirty="0"/>
              <a:t> This model is a fine-tuned version of Google's Pegasus-X-Large model on the </a:t>
            </a:r>
            <a:r>
              <a:rPr lang="en-US" sz="1800" dirty="0" err="1"/>
              <a:t>Booksum</a:t>
            </a:r>
            <a:r>
              <a:rPr lang="en-US" sz="1800" dirty="0"/>
              <a:t> dataset. The </a:t>
            </a:r>
            <a:r>
              <a:rPr lang="en-US" sz="1800" dirty="0" err="1"/>
              <a:t>Booksum</a:t>
            </a:r>
            <a:r>
              <a:rPr lang="en-US" sz="1800" dirty="0"/>
              <a:t> dataset is a collection of book summaries, and the model was trained to generate summaries of arbitrary text. The </a:t>
            </a:r>
            <a:r>
              <a:rPr lang="en-US" sz="1800" dirty="0" err="1"/>
              <a:t>Booksum</a:t>
            </a:r>
            <a:r>
              <a:rPr lang="en-US" sz="1800" dirty="0"/>
              <a:t> dataset contains over 100,000 book summaries.</a:t>
            </a:r>
          </a:p>
          <a:p>
            <a:r>
              <a:rPr lang="en-US" sz="1800" dirty="0"/>
              <a:t>It is based on the transformer architecture and consists of several layers of multi-head self-attention and feedforward neural networks.</a:t>
            </a:r>
          </a:p>
          <a:p>
            <a:r>
              <a:rPr lang="en-US" sz="1800" dirty="0"/>
              <a:t>The model has 1.3B parameters, making it one of the largest language models available. The model has been shown to achieve state-of-the-art results on the ROUGE benchmark for text summarization.</a:t>
            </a:r>
          </a:p>
          <a:p>
            <a:endParaRPr lang="en-US" sz="1800" dirty="0"/>
          </a:p>
          <a:p>
            <a:endParaRPr lang="en-US" sz="1800" b="1" dirty="0"/>
          </a:p>
          <a:p>
            <a:r>
              <a:rPr lang="en-US" sz="2200" b="1" dirty="0">
                <a:hlinkClick r:id="rId2"/>
              </a:rPr>
              <a:t>Code</a:t>
            </a:r>
            <a:r>
              <a:rPr lang="en-US" sz="2200" b="1" dirty="0"/>
              <a:t> </a:t>
            </a:r>
          </a:p>
          <a:p>
            <a:endParaRPr lang="en-US" sz="2200" b="1" dirty="0"/>
          </a:p>
          <a:p>
            <a:r>
              <a:rPr lang="en-US" sz="2200" b="1" dirty="0">
                <a:hlinkClick r:id="rId3"/>
              </a:rPr>
              <a:t>Output</a:t>
            </a:r>
            <a:endParaRPr lang="en-US" sz="2200" b="1" dirty="0"/>
          </a:p>
        </p:txBody>
      </p:sp>
    </p:spTree>
    <p:extLst>
      <p:ext uri="{BB962C8B-B14F-4D97-AF65-F5344CB8AC3E}">
        <p14:creationId xmlns:p14="http://schemas.microsoft.com/office/powerpoint/2010/main" val="1856528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78AF30-0C1D-9063-F217-70C8D165F51F}"/>
              </a:ext>
            </a:extLst>
          </p:cNvPr>
          <p:cNvSpPr>
            <a:spLocks noGrp="1"/>
          </p:cNvSpPr>
          <p:nvPr>
            <p:ph type="body" sz="quarter" idx="23"/>
          </p:nvPr>
        </p:nvSpPr>
        <p:spPr>
          <a:xfrm>
            <a:off x="492284" y="734518"/>
            <a:ext cx="11379926" cy="5906125"/>
          </a:xfrm>
        </p:spPr>
        <p:txBody>
          <a:bodyPr/>
          <a:lstStyle/>
          <a:p>
            <a:r>
              <a:rPr lang="en-US" dirty="0" err="1"/>
              <a:t>Big_Bird</a:t>
            </a:r>
            <a:r>
              <a:rPr lang="en-US" dirty="0"/>
              <a:t> (Bi-Directional Model) :</a:t>
            </a:r>
          </a:p>
          <a:p>
            <a:endParaRPr lang="en-US" dirty="0"/>
          </a:p>
          <a:p>
            <a:r>
              <a:rPr lang="en-US" sz="1800" dirty="0" err="1"/>
              <a:t>BigBird</a:t>
            </a:r>
            <a:r>
              <a:rPr lang="en-US" sz="1800" dirty="0"/>
              <a:t> is a large language model that was trained on a massive dataset of text and code. </a:t>
            </a:r>
            <a:r>
              <a:rPr lang="en-US" sz="1800" dirty="0" err="1"/>
              <a:t>BigBird</a:t>
            </a:r>
            <a:r>
              <a:rPr lang="en-US" sz="1800" dirty="0"/>
              <a:t> uses a sparse attention mechanism that reduces the quadratic dependency of the attention mechanism on sequence length to linear. This makes it more efficient to process long sequences, which is important for tasks such as text summarization.</a:t>
            </a:r>
          </a:p>
          <a:p>
            <a:r>
              <a:rPr lang="en-US" sz="1800" dirty="0" err="1"/>
              <a:t>BigBird</a:t>
            </a:r>
            <a:r>
              <a:rPr lang="en-US" sz="1800" dirty="0"/>
              <a:t> has 137B parameters, making it one of the largest language models ever trained.</a:t>
            </a:r>
          </a:p>
          <a:p>
            <a:r>
              <a:rPr lang="en-US" sz="1800" dirty="0"/>
              <a:t>It was trained on a dataset of text and code that includes Wikipedia, </a:t>
            </a:r>
            <a:r>
              <a:rPr lang="en-US" sz="1800" dirty="0" err="1"/>
              <a:t>BooksCorpus</a:t>
            </a:r>
            <a:r>
              <a:rPr lang="en-US" sz="1800" dirty="0"/>
              <a:t>, and </a:t>
            </a:r>
            <a:r>
              <a:rPr lang="en-US" sz="1800" dirty="0" err="1"/>
              <a:t>arXiv</a:t>
            </a:r>
            <a:r>
              <a:rPr lang="en-US" sz="1800" dirty="0"/>
              <a:t>.</a:t>
            </a:r>
          </a:p>
          <a:p>
            <a:endParaRPr lang="en-US" sz="1800" dirty="0"/>
          </a:p>
          <a:p>
            <a:r>
              <a:rPr lang="en-US" sz="2200" b="1" dirty="0">
                <a:hlinkClick r:id="rId2"/>
              </a:rPr>
              <a:t>Code</a:t>
            </a:r>
            <a:r>
              <a:rPr lang="en-US" sz="2200" b="1" dirty="0"/>
              <a:t> </a:t>
            </a:r>
          </a:p>
          <a:p>
            <a:endParaRPr lang="en-US" sz="2200" b="1" dirty="0"/>
          </a:p>
          <a:p>
            <a:r>
              <a:rPr lang="en-US" sz="2200" b="1" dirty="0">
                <a:hlinkClick r:id="rId3"/>
              </a:rPr>
              <a:t>Output</a:t>
            </a:r>
            <a:endParaRPr lang="en-US" sz="2200" b="1" dirty="0"/>
          </a:p>
        </p:txBody>
      </p:sp>
    </p:spTree>
    <p:extLst>
      <p:ext uri="{BB962C8B-B14F-4D97-AF65-F5344CB8AC3E}">
        <p14:creationId xmlns:p14="http://schemas.microsoft.com/office/powerpoint/2010/main" val="260647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78AF30-0C1D-9063-F217-70C8D165F51F}"/>
              </a:ext>
            </a:extLst>
          </p:cNvPr>
          <p:cNvSpPr>
            <a:spLocks noGrp="1"/>
          </p:cNvSpPr>
          <p:nvPr>
            <p:ph type="body" sz="quarter" idx="23"/>
          </p:nvPr>
        </p:nvSpPr>
        <p:spPr>
          <a:xfrm>
            <a:off x="492284" y="734518"/>
            <a:ext cx="11379926" cy="5906125"/>
          </a:xfrm>
        </p:spPr>
        <p:txBody>
          <a:bodyPr/>
          <a:lstStyle/>
          <a:p>
            <a:r>
              <a:rPr lang="en-US" dirty="0"/>
              <a:t>BART (Multi-Task Model) :</a:t>
            </a:r>
          </a:p>
          <a:p>
            <a:endParaRPr lang="en-US" dirty="0"/>
          </a:p>
          <a:p>
            <a:pPr marL="0" marR="0">
              <a:lnSpc>
                <a:spcPct val="106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BART is a transformer-based model, which means that it uses a stack of self-attention layers to learn the relationships between words in a sequence. BART is trained using the masked language modeling (MLM) objective. In MLM, the model is trained to predict masked words in a sequence. This helps the model to learn the context of words in a sequence. BART is trained for 10 epochs on a dataset of 100 million words. BART has 137M parameters, which is a measure of the complexity of the model.</a:t>
            </a:r>
            <a:endParaRPr lang="en-US" sz="1800" b="1" dirty="0"/>
          </a:p>
          <a:p>
            <a:endParaRPr lang="en-US" sz="1800" b="1" dirty="0"/>
          </a:p>
          <a:p>
            <a:endParaRPr lang="en-US" sz="1800" b="1" dirty="0"/>
          </a:p>
          <a:p>
            <a:r>
              <a:rPr lang="en-US" sz="2200" b="1" dirty="0">
                <a:hlinkClick r:id="rId2"/>
              </a:rPr>
              <a:t>Code</a:t>
            </a:r>
            <a:r>
              <a:rPr lang="en-US" sz="2200" b="1" dirty="0"/>
              <a:t> </a:t>
            </a:r>
          </a:p>
          <a:p>
            <a:endParaRPr lang="en-US" sz="2200" b="1" dirty="0"/>
          </a:p>
          <a:p>
            <a:r>
              <a:rPr lang="en-US" sz="2200" b="1" dirty="0">
                <a:hlinkClick r:id="rId3"/>
              </a:rPr>
              <a:t>Output</a:t>
            </a:r>
            <a:endParaRPr lang="en-US" sz="2200" b="1" dirty="0"/>
          </a:p>
        </p:txBody>
      </p:sp>
    </p:spTree>
    <p:extLst>
      <p:ext uri="{BB962C8B-B14F-4D97-AF65-F5344CB8AC3E}">
        <p14:creationId xmlns:p14="http://schemas.microsoft.com/office/powerpoint/2010/main" val="218023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78AF30-0C1D-9063-F217-70C8D165F51F}"/>
              </a:ext>
            </a:extLst>
          </p:cNvPr>
          <p:cNvSpPr>
            <a:spLocks noGrp="1"/>
          </p:cNvSpPr>
          <p:nvPr>
            <p:ph type="body" sz="quarter" idx="23"/>
          </p:nvPr>
        </p:nvSpPr>
        <p:spPr>
          <a:xfrm>
            <a:off x="492284" y="734518"/>
            <a:ext cx="11379926" cy="5906125"/>
          </a:xfrm>
        </p:spPr>
        <p:txBody>
          <a:bodyPr/>
          <a:lstStyle/>
          <a:p>
            <a:r>
              <a:rPr lang="en-US" dirty="0"/>
              <a:t>XL_NET (Bi-directional Model):</a:t>
            </a:r>
          </a:p>
          <a:p>
            <a:endParaRPr lang="en-US" dirty="0"/>
          </a:p>
          <a:p>
            <a:r>
              <a:rPr lang="en-US" sz="1800" dirty="0" err="1"/>
              <a:t>XLNet</a:t>
            </a:r>
            <a:r>
              <a:rPr lang="en-US" sz="1800" dirty="0"/>
              <a:t> is a generalized autoregressive pretraining method that learns bidirectional contexts. This means that </a:t>
            </a:r>
            <a:r>
              <a:rPr lang="en-US" sz="1800" dirty="0" err="1"/>
              <a:t>XLNet</a:t>
            </a:r>
            <a:r>
              <a:rPr lang="en-US" sz="1800" dirty="0"/>
              <a:t> can consider the context of a token both before and after it in the input sequence. This is important for NLP tasks that require understanding long-range dependencies, such as question answering and natural language inference.</a:t>
            </a:r>
          </a:p>
          <a:p>
            <a:pPr marL="285750" indent="-285750">
              <a:buFont typeface="Arial" panose="020B0604020202020204" pitchFamily="34" charset="0"/>
              <a:buChar char="•"/>
            </a:pPr>
            <a:r>
              <a:rPr lang="en-US" sz="1800" dirty="0" err="1"/>
              <a:t>XLNet</a:t>
            </a:r>
            <a:r>
              <a:rPr lang="en-US" sz="1800" dirty="0"/>
              <a:t> is based on the Transformer-XL model, which is a state-of-the-art autoregressive model for NLP tasks. This means that </a:t>
            </a:r>
            <a:r>
              <a:rPr lang="en-US" sz="1800" dirty="0" err="1"/>
              <a:t>XLNet</a:t>
            </a:r>
            <a:r>
              <a:rPr lang="en-US" sz="1800" dirty="0"/>
              <a:t> is able to learn long-range dependencies efficiently.</a:t>
            </a:r>
          </a:p>
          <a:p>
            <a:pPr marL="285750" indent="-285750">
              <a:buFont typeface="Arial" panose="020B0604020202020204" pitchFamily="34" charset="0"/>
              <a:buChar char="•"/>
            </a:pPr>
            <a:r>
              <a:rPr lang="en-US" sz="1800" dirty="0" err="1"/>
              <a:t>XLNet</a:t>
            </a:r>
            <a:r>
              <a:rPr lang="en-US" sz="1800" dirty="0"/>
              <a:t> has been shown to outperform BERT, the previous state-of-the-art NLP model, on a variety of downstream tasks. This suggests that </a:t>
            </a:r>
            <a:r>
              <a:rPr lang="en-US" sz="1800" dirty="0" err="1"/>
              <a:t>XLNet</a:t>
            </a:r>
            <a:r>
              <a:rPr lang="en-US" sz="1800" dirty="0"/>
              <a:t> is a powerful model that has the potential to improve the performance of a wide range of NLP tasks.</a:t>
            </a:r>
          </a:p>
          <a:p>
            <a:pPr marL="285750" indent="-285750">
              <a:buFont typeface="Arial" panose="020B0604020202020204" pitchFamily="34" charset="0"/>
              <a:buChar char="•"/>
            </a:pPr>
            <a:r>
              <a:rPr lang="en-US" sz="1800" dirty="0" err="1"/>
              <a:t>XLNet</a:t>
            </a:r>
            <a:r>
              <a:rPr lang="en-US" sz="1800" dirty="0"/>
              <a:t> is one of the few models that has no sequence length limit. This makes it well-suited for long-range NLP tasks, such as machine translation. </a:t>
            </a:r>
          </a:p>
          <a:p>
            <a:pPr marL="285750" indent="-285750">
              <a:buFont typeface="Arial" panose="020B0604020202020204" pitchFamily="34" charset="0"/>
              <a:buChar char="•"/>
            </a:pPr>
            <a:r>
              <a:rPr lang="en-US" sz="1800" dirty="0" err="1"/>
              <a:t>XLNet</a:t>
            </a:r>
            <a:r>
              <a:rPr lang="en-US" sz="1800" dirty="0"/>
              <a:t> is trained for 30 epochs on a dataset of 1.56TB of text. </a:t>
            </a:r>
            <a:r>
              <a:rPr lang="en-US" sz="1800" dirty="0" err="1"/>
              <a:t>XLNet</a:t>
            </a:r>
            <a:r>
              <a:rPr lang="en-US" sz="1800" dirty="0"/>
              <a:t> has 1.3B parameters, which is a measure of the complexity of the model.</a:t>
            </a:r>
          </a:p>
          <a:p>
            <a:endParaRPr lang="en-US" sz="1800" b="1" dirty="0">
              <a:hlinkClick r:id="rId2"/>
            </a:endParaRPr>
          </a:p>
          <a:p>
            <a:r>
              <a:rPr lang="en-US" sz="2200" b="1" dirty="0">
                <a:hlinkClick r:id="rId2"/>
              </a:rPr>
              <a:t>Code</a:t>
            </a:r>
            <a:r>
              <a:rPr lang="en-US" sz="2200" b="1" dirty="0"/>
              <a:t> ,  </a:t>
            </a:r>
            <a:r>
              <a:rPr lang="en-US" sz="2200" b="1" dirty="0">
                <a:hlinkClick r:id="rId3"/>
              </a:rPr>
              <a:t>Output</a:t>
            </a:r>
            <a:endParaRPr lang="en-US" sz="2200" b="1" dirty="0"/>
          </a:p>
        </p:txBody>
      </p:sp>
    </p:spTree>
    <p:extLst>
      <p:ext uri="{BB962C8B-B14F-4D97-AF65-F5344CB8AC3E}">
        <p14:creationId xmlns:p14="http://schemas.microsoft.com/office/powerpoint/2010/main" val="324609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4796FD-19C0-80A1-CC77-BB98A5FA2FE7}"/>
              </a:ext>
            </a:extLst>
          </p:cNvPr>
          <p:cNvSpPr>
            <a:spLocks noGrp="1"/>
          </p:cNvSpPr>
          <p:nvPr>
            <p:ph type="body" sz="quarter" idx="23"/>
          </p:nvPr>
        </p:nvSpPr>
        <p:spPr>
          <a:xfrm>
            <a:off x="492283" y="1486747"/>
            <a:ext cx="10195704" cy="4974014"/>
          </a:xfrm>
        </p:spPr>
        <p:txBody>
          <a:bodyPr/>
          <a:lstStyle/>
          <a:p>
            <a:endParaRPr lang="en-US" dirty="0"/>
          </a:p>
          <a:p>
            <a:endParaRPr lang="en-US" sz="1200" dirty="0"/>
          </a:p>
        </p:txBody>
      </p:sp>
      <p:sp>
        <p:nvSpPr>
          <p:cNvPr id="16" name="TextBox 15">
            <a:extLst>
              <a:ext uri="{FF2B5EF4-FFF2-40B4-BE49-F238E27FC236}">
                <a16:creationId xmlns:a16="http://schemas.microsoft.com/office/drawing/2014/main" id="{623CDA25-CA9B-BA40-F928-2DEB6ADBE3E1}"/>
              </a:ext>
            </a:extLst>
          </p:cNvPr>
          <p:cNvSpPr txBox="1"/>
          <p:nvPr/>
        </p:nvSpPr>
        <p:spPr>
          <a:xfrm>
            <a:off x="492282" y="1109272"/>
            <a:ext cx="11207435" cy="5139869"/>
          </a:xfrm>
          <a:prstGeom prst="rect">
            <a:avLst/>
          </a:prstGeom>
          <a:noFill/>
        </p:spPr>
        <p:txBody>
          <a:bodyPr wrap="square">
            <a:spAutoFit/>
          </a:bodyPr>
          <a:lstStyle/>
          <a:p>
            <a:pPr marL="0" marR="0">
              <a:spcBef>
                <a:spcPts val="0"/>
              </a:spcBef>
              <a:spcAft>
                <a:spcPts val="0"/>
              </a:spcAft>
            </a:pPr>
            <a:r>
              <a:rPr lang="en-US" sz="2200" b="1" dirty="0">
                <a:effectLst/>
                <a:latin typeface="Calibri" panose="020F0502020204030204" pitchFamily="34" charset="0"/>
                <a:ea typeface="Calibri" panose="020F0502020204030204" pitchFamily="34" charset="0"/>
              </a:rPr>
              <a:t>Index</a:t>
            </a:r>
            <a:br>
              <a:rPr lang="en-US" dirty="0">
                <a:effectLst/>
                <a:latin typeface="Calibri" panose="020F0502020204030204" pitchFamily="34" charset="0"/>
                <a:ea typeface="Calibri" panose="020F0502020204030204" pitchFamily="34" charset="0"/>
              </a:rPr>
            </a:br>
            <a:endParaRPr lang="en-US" dirty="0">
              <a:effectLst/>
              <a:latin typeface="Calibri" panose="020F0502020204030204" pitchFamily="34" charset="0"/>
              <a:ea typeface="Calibri" panose="020F0502020204030204" pitchFamily="34" charset="0"/>
            </a:endParaRPr>
          </a:p>
          <a:p>
            <a:pPr marL="0" marR="0">
              <a:spcBef>
                <a:spcPts val="0"/>
              </a:spcBef>
              <a:spcAft>
                <a:spcPts val="0"/>
              </a:spcAft>
            </a:pPr>
            <a:r>
              <a:rPr lang="en-US" dirty="0">
                <a:latin typeface="Calibri" panose="020F0502020204030204" pitchFamily="34" charset="0"/>
                <a:ea typeface="Calibri" panose="020F0502020204030204" pitchFamily="34" charset="0"/>
              </a:rPr>
              <a:t>Introduction ----------------------------------------------------------------------------------------------------------------------------------------- 3</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Transformer-based models----------------------------------------------------------------------------------------------------------------------- 4</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Transformer-based model architecture ------------------------------------------------------------------------------------------------------- 5</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Encoder-decoder models ------------------------------------------------------------------------------------------------------------------------- 6</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Encoder-decoder models architecture -------------------------------------------------------------------------------------------------------- 7</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Bidirectional models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Bidirectional models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architecture -------------------------------------------------------------------------------------------------------------- 9</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Multi-task models --------------------------------------------------------------------------------------------------------------------------------- 10</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Multi-task models</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architecture ---------------------------------------------------------------------------------------------------------------- 11</a:t>
            </a:r>
          </a:p>
          <a:p>
            <a:pPr marL="0" marR="0">
              <a:spcBef>
                <a:spcPts val="0"/>
              </a:spcBef>
              <a:spcAft>
                <a:spcPts val="0"/>
              </a:spcAft>
            </a:pPr>
            <a:r>
              <a:rPr lang="en-US" dirty="0"/>
              <a:t>long-t5-tglobal-base-16384-book-summary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12</a:t>
            </a:r>
            <a:endParaRPr lang="en-US" dirty="0"/>
          </a:p>
          <a:p>
            <a:pPr marL="0" marR="0">
              <a:spcBef>
                <a:spcPts val="0"/>
              </a:spcBef>
              <a:spcAft>
                <a:spcPts val="0"/>
              </a:spcAft>
            </a:pPr>
            <a:r>
              <a:rPr lang="en-US" dirty="0"/>
              <a:t>Pegasus-x-large-booksum-1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-------------------------------------------------------------------------------------------------------------------- 13</a:t>
            </a:r>
            <a:endParaRPr lang="en-US" dirty="0">
              <a:latin typeface="Calibri" panose="020F0502020204030204" pitchFamily="34" charset="0"/>
              <a:ea typeface="Calibri" panose="020F0502020204030204" pitchFamily="34" charset="0"/>
            </a:endParaRPr>
          </a:p>
          <a:p>
            <a:pPr marL="0" marR="0">
              <a:spcBef>
                <a:spcPts val="0"/>
              </a:spcBef>
              <a:spcAft>
                <a:spcPts val="0"/>
              </a:spcAft>
            </a:pPr>
            <a:r>
              <a:rPr lang="en-US" dirty="0" err="1"/>
              <a:t>Big_Bird</a:t>
            </a:r>
            <a:r>
              <a:rPr lang="en-US" dirty="0"/>
              <a:t> ---------------------------------------------------------------------------------------------------------------------------------------------  14</a:t>
            </a:r>
          </a:p>
          <a:p>
            <a:pPr marL="0" marR="0">
              <a:spcBef>
                <a:spcPts val="0"/>
              </a:spcBef>
              <a:spcAft>
                <a:spcPts val="0"/>
              </a:spcAft>
            </a:pPr>
            <a:r>
              <a:rPr lang="en-US" dirty="0">
                <a:latin typeface="Calibri" panose="020F0502020204030204" pitchFamily="34" charset="0"/>
                <a:ea typeface="Calibri" panose="020F0502020204030204" pitchFamily="34" charset="0"/>
              </a:rPr>
              <a:t>BART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-------------------------------------------------------------------------------------------------------------------------------------------------- 15</a:t>
            </a:r>
            <a:endParaRPr lang="en-US" dirty="0">
              <a:latin typeface="Calibri" panose="020F0502020204030204" pitchFamily="34" charset="0"/>
              <a:ea typeface="Calibri" panose="020F0502020204030204" pitchFamily="34" charset="0"/>
            </a:endParaRPr>
          </a:p>
          <a:p>
            <a:pPr marL="0" marR="0">
              <a:spcBef>
                <a:spcPts val="0"/>
              </a:spcBef>
              <a:spcAft>
                <a:spcPts val="0"/>
              </a:spcAft>
            </a:pPr>
            <a:r>
              <a:rPr lang="en-US" dirty="0">
                <a:latin typeface="Calibri" panose="020F0502020204030204" pitchFamily="34" charset="0"/>
                <a:ea typeface="Calibri" panose="020F0502020204030204" pitchFamily="34" charset="0"/>
              </a:rPr>
              <a:t>XL_NET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--------------------------------------- 16</a:t>
            </a:r>
            <a:r>
              <a:rPr lang="en-US" dirty="0">
                <a:latin typeface="Calibri" panose="020F0502020204030204" pitchFamily="34" charset="0"/>
                <a:ea typeface="Calibri" panose="020F0502020204030204" pitchFamily="34" charset="0"/>
              </a:rPr>
              <a:t>							</a:t>
            </a:r>
            <a:br>
              <a:rPr lang="en-US" dirty="0">
                <a:effectLst/>
                <a:latin typeface="Calibri" panose="020F0502020204030204" pitchFamily="34" charset="0"/>
                <a:ea typeface="Calibri" panose="020F0502020204030204" pitchFamily="34" charset="0"/>
              </a:rPr>
            </a:b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7188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4796FD-19C0-80A1-CC77-BB98A5FA2FE7}"/>
              </a:ext>
            </a:extLst>
          </p:cNvPr>
          <p:cNvSpPr>
            <a:spLocks noGrp="1"/>
          </p:cNvSpPr>
          <p:nvPr>
            <p:ph type="body" sz="quarter" idx="23"/>
          </p:nvPr>
        </p:nvSpPr>
        <p:spPr>
          <a:xfrm>
            <a:off x="492283" y="1486747"/>
            <a:ext cx="10195704" cy="4974014"/>
          </a:xfrm>
        </p:spPr>
        <p:txBody>
          <a:bodyPr/>
          <a:lstStyle/>
          <a:p>
            <a:endParaRPr lang="en-US" dirty="0"/>
          </a:p>
          <a:p>
            <a:endParaRPr lang="en-US" sz="1200" dirty="0"/>
          </a:p>
        </p:txBody>
      </p:sp>
      <p:sp>
        <p:nvSpPr>
          <p:cNvPr id="16" name="TextBox 15">
            <a:extLst>
              <a:ext uri="{FF2B5EF4-FFF2-40B4-BE49-F238E27FC236}">
                <a16:creationId xmlns:a16="http://schemas.microsoft.com/office/drawing/2014/main" id="{623CDA25-CA9B-BA40-F928-2DEB6ADBE3E1}"/>
              </a:ext>
            </a:extLst>
          </p:cNvPr>
          <p:cNvSpPr txBox="1"/>
          <p:nvPr/>
        </p:nvSpPr>
        <p:spPr>
          <a:xfrm>
            <a:off x="492283" y="1109272"/>
            <a:ext cx="8647968" cy="4555093"/>
          </a:xfrm>
          <a:prstGeom prst="rect">
            <a:avLst/>
          </a:prstGeom>
          <a:noFill/>
        </p:spPr>
        <p:txBody>
          <a:bodyPr wrap="square">
            <a:spAutoFit/>
          </a:bodyPr>
          <a:lstStyle/>
          <a:p>
            <a:pPr marL="0" marR="0">
              <a:spcBef>
                <a:spcPts val="0"/>
              </a:spcBef>
              <a:spcAft>
                <a:spcPts val="0"/>
              </a:spcAft>
            </a:pPr>
            <a:r>
              <a:rPr lang="en-US" sz="2200" b="1" dirty="0">
                <a:effectLst/>
                <a:latin typeface="Calibri" panose="020F0502020204030204" pitchFamily="34" charset="0"/>
                <a:ea typeface="Calibri" panose="020F0502020204030204" pitchFamily="34" charset="0"/>
              </a:rPr>
              <a:t>Introduction: </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Summarization models can be classified in several ways. They can be classified based on the type of training, training data size, type of data,  training purpose, training methods, and also based on their architecture</a:t>
            </a:r>
            <a:r>
              <a:rPr lang="en-US" dirty="0">
                <a:latin typeface="Calibri" panose="020F0502020204030204" pitchFamily="34" charset="0"/>
                <a:ea typeface="Calibri" panose="020F0502020204030204" pitchFamily="34" charset="0"/>
              </a:rPr>
              <a:t>. </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dirty="0">
                <a:latin typeface="Calibri" panose="020F0502020204030204" pitchFamily="34" charset="0"/>
                <a:ea typeface="Calibri" panose="020F0502020204030204" pitchFamily="34" charset="0"/>
              </a:rPr>
              <a:t>S</a:t>
            </a:r>
            <a:r>
              <a:rPr lang="en-US" sz="1800" dirty="0">
                <a:effectLst/>
                <a:latin typeface="Calibri" panose="020F0502020204030204" pitchFamily="34" charset="0"/>
                <a:ea typeface="Calibri" panose="020F0502020204030204" pitchFamily="34" charset="0"/>
              </a:rPr>
              <a:t>ummarization models can be divided into 3 categories based </a:t>
            </a:r>
            <a:r>
              <a:rPr lang="en-US" dirty="0">
                <a:latin typeface="Calibri" panose="020F0502020204030204" pitchFamily="34" charset="0"/>
                <a:ea typeface="Calibri" panose="020F0502020204030204" pitchFamily="34" charset="0"/>
              </a:rPr>
              <a:t>on their architecture which are: </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2200" dirty="0">
                <a:effectLst/>
                <a:latin typeface="Calibri" panose="020F0502020204030204" pitchFamily="34" charset="0"/>
                <a:ea typeface="Times New Roman" panose="02020603050405020304" pitchFamily="18" charset="0"/>
              </a:rPr>
              <a:t>Encoder-Decoder Model</a:t>
            </a:r>
            <a:endParaRPr lang="en-US" sz="22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2200" dirty="0">
                <a:effectLst/>
                <a:latin typeface="Calibri" panose="020F0502020204030204" pitchFamily="34" charset="0"/>
                <a:ea typeface="Times New Roman" panose="02020603050405020304" pitchFamily="18" charset="0"/>
              </a:rPr>
              <a:t>Bidirectional Model</a:t>
            </a:r>
            <a:endParaRPr lang="en-US" sz="22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2200" dirty="0">
                <a:effectLst/>
                <a:latin typeface="Calibri" panose="020F0502020204030204" pitchFamily="34" charset="0"/>
                <a:ea typeface="Times New Roman" panose="02020603050405020304" pitchFamily="18" charset="0"/>
              </a:rPr>
              <a:t>Multi-Task Model</a:t>
            </a:r>
          </a:p>
          <a:p>
            <a:pPr marL="342900" marR="0" lvl="0" indent="-342900">
              <a:spcBef>
                <a:spcPts val="0"/>
              </a:spcBef>
              <a:spcAft>
                <a:spcPts val="0"/>
              </a:spcAft>
              <a:buFont typeface="Symbol" panose="05050102010706020507" pitchFamily="18" charset="2"/>
              <a:buChar char=""/>
            </a:pPr>
            <a:endParaRPr lang="en-US" sz="2200" dirty="0">
              <a:latin typeface="Calibri" panose="020F0502020204030204" pitchFamily="34" charset="0"/>
              <a:ea typeface="Calibri" panose="020F0502020204030204" pitchFamily="34" charset="0"/>
            </a:endParaRPr>
          </a:p>
          <a:p>
            <a:pPr marR="0" lvl="0">
              <a:spcBef>
                <a:spcPts val="0"/>
              </a:spcBef>
              <a:spcAft>
                <a:spcPts val="0"/>
              </a:spcAft>
            </a:pPr>
            <a:r>
              <a:rPr lang="en-US" dirty="0">
                <a:effectLst/>
                <a:latin typeface="Calibri" panose="020F0502020204030204" pitchFamily="34" charset="0"/>
                <a:ea typeface="Calibri" panose="020F0502020204030204" pitchFamily="34" charset="0"/>
              </a:rPr>
              <a:t>All these models are transformer-based models. </a:t>
            </a:r>
          </a:p>
        </p:txBody>
      </p:sp>
    </p:spTree>
    <p:extLst>
      <p:ext uri="{BB962C8B-B14F-4D97-AF65-F5344CB8AC3E}">
        <p14:creationId xmlns:p14="http://schemas.microsoft.com/office/powerpoint/2010/main" val="110083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4796FD-19C0-80A1-CC77-BB98A5FA2FE7}"/>
              </a:ext>
            </a:extLst>
          </p:cNvPr>
          <p:cNvSpPr>
            <a:spLocks noGrp="1"/>
          </p:cNvSpPr>
          <p:nvPr>
            <p:ph type="body" sz="quarter" idx="23"/>
          </p:nvPr>
        </p:nvSpPr>
        <p:spPr>
          <a:xfrm>
            <a:off x="492283" y="1486747"/>
            <a:ext cx="10195704" cy="4974014"/>
          </a:xfrm>
        </p:spPr>
        <p:txBody>
          <a:bodyPr/>
          <a:lstStyle/>
          <a:p>
            <a:endParaRPr lang="en-US" dirty="0"/>
          </a:p>
          <a:p>
            <a:endParaRPr lang="en-US" sz="1200" dirty="0"/>
          </a:p>
        </p:txBody>
      </p:sp>
      <p:sp>
        <p:nvSpPr>
          <p:cNvPr id="4" name="TextBox 3">
            <a:extLst>
              <a:ext uri="{FF2B5EF4-FFF2-40B4-BE49-F238E27FC236}">
                <a16:creationId xmlns:a16="http://schemas.microsoft.com/office/drawing/2014/main" id="{A29F8385-0E83-10BE-ED1F-520F0B50AD72}"/>
              </a:ext>
            </a:extLst>
          </p:cNvPr>
          <p:cNvSpPr txBox="1"/>
          <p:nvPr/>
        </p:nvSpPr>
        <p:spPr>
          <a:xfrm>
            <a:off x="492283" y="599607"/>
            <a:ext cx="11207434" cy="5549981"/>
          </a:xfrm>
          <a:prstGeom prst="rect">
            <a:avLst/>
          </a:prstGeom>
          <a:noFill/>
        </p:spPr>
        <p:txBody>
          <a:bodyPr wrap="square">
            <a:spAutoFit/>
          </a:bodyPr>
          <a:lstStyle/>
          <a:p>
            <a:pPr marR="0" lvl="0">
              <a:spcBef>
                <a:spcPts val="0"/>
              </a:spcBef>
              <a:spcAft>
                <a:spcPts val="0"/>
              </a:spcAft>
            </a:pPr>
            <a:r>
              <a:rPr lang="en-US" sz="2200" b="1" dirty="0">
                <a:effectLst/>
                <a:latin typeface="Calibri" panose="020F0502020204030204" pitchFamily="34" charset="0"/>
                <a:ea typeface="Times New Roman" panose="02020603050405020304" pitchFamily="18" charset="0"/>
              </a:rPr>
              <a:t>Transformer-based Model:</a:t>
            </a:r>
          </a:p>
          <a:p>
            <a:pPr marR="0" lvl="0">
              <a:spcBef>
                <a:spcPts val="0"/>
              </a:spcBef>
              <a:spcAft>
                <a:spcPts val="0"/>
              </a:spcAft>
            </a:pPr>
            <a:endParaRPr lang="en-US" dirty="0">
              <a:latin typeface="Calibri" panose="020F0502020204030204" pitchFamily="34" charset="0"/>
              <a:ea typeface="Calibri" panose="020F0502020204030204" pitchFamily="34" charset="0"/>
            </a:endParaRPr>
          </a:p>
          <a:p>
            <a:pPr marR="0" lvl="0">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0" marR="0">
              <a:lnSpc>
                <a:spcPct val="106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Transformer-based models are neural networks that are composed of a stack of self-attention layers. Self-attention is a mechanism that allows the model to learn the relationships between different words in the input text. This is done by comparing each word in the input text to all of the other words in the text, and then assigning a weight to each word based on how relevant it is to the other words.</a:t>
            </a:r>
          </a:p>
          <a:p>
            <a:pPr marL="285750" marR="0" indent="-285750">
              <a:lnSpc>
                <a:spcPct val="150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weights are then used to compute a new representation of the input text, which is then passed to the next layer of the model.</a:t>
            </a:r>
            <a:endParaRPr lang="en-US" sz="1800" dirty="0">
              <a:effectLst/>
              <a:latin typeface="Calibri" panose="020F0502020204030204" pitchFamily="34" charset="0"/>
              <a:ea typeface="Calibri" panose="020F0502020204030204" pitchFamily="34" charset="0"/>
            </a:endParaRPr>
          </a:p>
          <a:p>
            <a:pPr marL="285750" indent="-285750">
              <a:lnSpc>
                <a:spcPct val="150000"/>
              </a:lnSpc>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elf-attention mechanism allows the model to compare words that are far apart in the input text. </a:t>
            </a:r>
          </a:p>
          <a:p>
            <a:pPr marL="285750" indent="-285750">
              <a:lnSpc>
                <a:spcPct val="150000"/>
              </a:lnSpc>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important for tasks such as text summarization, where the model needs to understand the overall meaning of the text in order to generate a summary.  </a:t>
            </a:r>
          </a:p>
          <a:p>
            <a:pPr marR="0" lvl="0">
              <a:spcBef>
                <a:spcPts val="0"/>
              </a:spcBef>
              <a:spcAft>
                <a:spcPts val="0"/>
              </a:spcAft>
            </a:pPr>
            <a:endParaRPr lang="en-US" sz="1800" dirty="0">
              <a:effectLst/>
              <a:latin typeface="Calibri" panose="020F0502020204030204" pitchFamily="34" charset="0"/>
              <a:ea typeface="Calibri" panose="020F0502020204030204" pitchFamily="34" charset="0"/>
            </a:endParaRPr>
          </a:p>
          <a:p>
            <a:pPr marR="0" lvl="0">
              <a:spcBef>
                <a:spcPts val="0"/>
              </a:spcBef>
              <a:spcAft>
                <a:spcPts val="0"/>
              </a:spcAft>
            </a:pPr>
            <a:endParaRPr lang="en-US" dirty="0">
              <a:latin typeface="Calibri" panose="020F0502020204030204" pitchFamily="34" charset="0"/>
              <a:ea typeface="Calibri" panose="020F0502020204030204" pitchFamily="34" charset="0"/>
            </a:endParaRPr>
          </a:p>
          <a:p>
            <a:pPr marR="0" lvl="0">
              <a:spcBef>
                <a:spcPts val="0"/>
              </a:spcBef>
              <a:spcAft>
                <a:spcPts val="0"/>
              </a:spcAft>
            </a:pPr>
            <a:endParaRPr lang="en-US" dirty="0">
              <a:latin typeface="Calibri" panose="020F0502020204030204" pitchFamily="34" charset="0"/>
              <a:ea typeface="Calibri" panose="020F0502020204030204" pitchFamily="34" charset="0"/>
            </a:endParaRPr>
          </a:p>
          <a:p>
            <a:pPr marR="0" lvl="0">
              <a:spcBef>
                <a:spcPts val="0"/>
              </a:spcBef>
              <a:spcAft>
                <a:spcPts val="0"/>
              </a:spcAft>
            </a:pP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1226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4796FD-19C0-80A1-CC77-BB98A5FA2FE7}"/>
              </a:ext>
            </a:extLst>
          </p:cNvPr>
          <p:cNvSpPr>
            <a:spLocks noGrp="1"/>
          </p:cNvSpPr>
          <p:nvPr>
            <p:ph type="body" sz="quarter" idx="23"/>
          </p:nvPr>
        </p:nvSpPr>
        <p:spPr>
          <a:xfrm>
            <a:off x="492283" y="1486747"/>
            <a:ext cx="10195704" cy="4974014"/>
          </a:xfrm>
        </p:spPr>
        <p:txBody>
          <a:bodyPr/>
          <a:lstStyle/>
          <a:p>
            <a:endParaRPr lang="en-US" dirty="0"/>
          </a:p>
          <a:p>
            <a:endParaRPr lang="en-US" sz="1200" dirty="0"/>
          </a:p>
        </p:txBody>
      </p:sp>
      <p:pic>
        <p:nvPicPr>
          <p:cNvPr id="3" name="Picture 2" descr="A picture containing text, diagram, screenshot, plan&#10;&#10;Description automatically generated">
            <a:extLst>
              <a:ext uri="{FF2B5EF4-FFF2-40B4-BE49-F238E27FC236}">
                <a16:creationId xmlns:a16="http://schemas.microsoft.com/office/drawing/2014/main" id="{22445770-126F-0C8F-E7A8-D9494B23AA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4013" y="779489"/>
            <a:ext cx="8074702" cy="5673090"/>
          </a:xfrm>
          <a:prstGeom prst="rect">
            <a:avLst/>
          </a:prstGeom>
          <a:noFill/>
          <a:ln>
            <a:noFill/>
          </a:ln>
        </p:spPr>
      </p:pic>
      <p:sp>
        <p:nvSpPr>
          <p:cNvPr id="5" name="TextBox 4">
            <a:extLst>
              <a:ext uri="{FF2B5EF4-FFF2-40B4-BE49-F238E27FC236}">
                <a16:creationId xmlns:a16="http://schemas.microsoft.com/office/drawing/2014/main" id="{B1B44C91-DB0F-F7D8-4B08-2E7D97E2D83B}"/>
              </a:ext>
            </a:extLst>
          </p:cNvPr>
          <p:cNvSpPr txBox="1"/>
          <p:nvPr/>
        </p:nvSpPr>
        <p:spPr>
          <a:xfrm>
            <a:off x="764498" y="779489"/>
            <a:ext cx="8375753" cy="369332"/>
          </a:xfrm>
          <a:prstGeom prst="rect">
            <a:avLst/>
          </a:prstGeom>
          <a:noFill/>
        </p:spPr>
        <p:txBody>
          <a:bodyPr wrap="square">
            <a:spAutoFit/>
          </a:bodyPr>
          <a:lstStyle/>
          <a:p>
            <a:pPr marR="0" lvl="0">
              <a:spcBef>
                <a:spcPts val="0"/>
              </a:spcBef>
              <a:spcAft>
                <a:spcPts val="0"/>
              </a:spcAft>
            </a:pPr>
            <a:r>
              <a:rPr lang="en-US" sz="1800" b="1" dirty="0">
                <a:effectLst/>
                <a:latin typeface="Calibri" panose="020F0502020204030204" pitchFamily="34" charset="0"/>
                <a:ea typeface="Times New Roman" panose="02020603050405020304" pitchFamily="18" charset="0"/>
              </a:rPr>
              <a:t>Transformer-based Model Architecture: </a:t>
            </a:r>
          </a:p>
        </p:txBody>
      </p:sp>
    </p:spTree>
    <p:extLst>
      <p:ext uri="{BB962C8B-B14F-4D97-AF65-F5344CB8AC3E}">
        <p14:creationId xmlns:p14="http://schemas.microsoft.com/office/powerpoint/2010/main" val="235002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4796FD-19C0-80A1-CC77-BB98A5FA2FE7}"/>
              </a:ext>
            </a:extLst>
          </p:cNvPr>
          <p:cNvSpPr>
            <a:spLocks noGrp="1"/>
          </p:cNvSpPr>
          <p:nvPr>
            <p:ph type="body" sz="quarter" idx="23"/>
          </p:nvPr>
        </p:nvSpPr>
        <p:spPr>
          <a:xfrm>
            <a:off x="492283" y="1486747"/>
            <a:ext cx="10195704" cy="4974014"/>
          </a:xfrm>
        </p:spPr>
        <p:txBody>
          <a:bodyPr/>
          <a:lstStyle/>
          <a:p>
            <a:endParaRPr lang="en-US" dirty="0"/>
          </a:p>
          <a:p>
            <a:endParaRPr lang="en-US" sz="1200" dirty="0"/>
          </a:p>
        </p:txBody>
      </p:sp>
      <p:sp>
        <p:nvSpPr>
          <p:cNvPr id="4" name="TextBox 3">
            <a:extLst>
              <a:ext uri="{FF2B5EF4-FFF2-40B4-BE49-F238E27FC236}">
                <a16:creationId xmlns:a16="http://schemas.microsoft.com/office/drawing/2014/main" id="{6DF0EF59-C165-D7A0-B4AB-049494C223C2}"/>
              </a:ext>
            </a:extLst>
          </p:cNvPr>
          <p:cNvSpPr txBox="1"/>
          <p:nvPr/>
        </p:nvSpPr>
        <p:spPr>
          <a:xfrm>
            <a:off x="224852" y="397239"/>
            <a:ext cx="11474865" cy="4874091"/>
          </a:xfrm>
          <a:prstGeom prst="rect">
            <a:avLst/>
          </a:prstGeom>
          <a:noFill/>
        </p:spPr>
        <p:txBody>
          <a:bodyPr wrap="square">
            <a:spAutoFit/>
          </a:bodyPr>
          <a:lstStyle/>
          <a:p>
            <a:pPr marR="0" lvl="0">
              <a:spcBef>
                <a:spcPts val="0"/>
              </a:spcBef>
              <a:spcAft>
                <a:spcPts val="0"/>
              </a:spcAft>
            </a:pPr>
            <a:r>
              <a:rPr lang="en-US" sz="2200" b="1" dirty="0">
                <a:effectLst/>
                <a:latin typeface="Calibri" panose="020F0502020204030204" pitchFamily="34" charset="0"/>
                <a:ea typeface="Times New Roman" panose="02020603050405020304" pitchFamily="18" charset="0"/>
              </a:rPr>
              <a:t>Encoder-Decoder Model</a:t>
            </a:r>
          </a:p>
          <a:p>
            <a:pPr marL="342900" marR="0" lvl="0" indent="-342900">
              <a:spcBef>
                <a:spcPts val="0"/>
              </a:spcBef>
              <a:spcAft>
                <a:spcPts val="0"/>
              </a:spcAft>
              <a:buFont typeface="Symbol" panose="05050102010706020507" pitchFamily="18" charset="2"/>
              <a:buChar char=""/>
            </a:pPr>
            <a:endParaRPr lang="en-US" dirty="0">
              <a:latin typeface="Calibri" panose="020F0502020204030204" pitchFamily="34" charset="0"/>
              <a:ea typeface="Calibri" panose="020F0502020204030204" pitchFamily="34" charset="0"/>
            </a:endParaRPr>
          </a:p>
          <a:p>
            <a:pPr marR="0" lvl="0">
              <a:spcBef>
                <a:spcPts val="0"/>
              </a:spcBef>
              <a:spcAft>
                <a:spcPts val="0"/>
              </a:spcAft>
            </a:pPr>
            <a:endParaRPr lang="en-US" sz="1800" dirty="0">
              <a:effectLst/>
              <a:latin typeface="Calibri" panose="020F0502020204030204" pitchFamily="34" charset="0"/>
              <a:ea typeface="Calibri" panose="020F0502020204030204" pitchFamily="34" charset="0"/>
            </a:endParaRPr>
          </a:p>
          <a:p>
            <a:pPr marR="0" lvl="0">
              <a:spcBef>
                <a:spcPts val="0"/>
              </a:spcBef>
              <a:spcAft>
                <a:spcPts val="0"/>
              </a:spcAft>
            </a:pPr>
            <a:endParaRPr lang="en-US" dirty="0">
              <a:latin typeface="Calibri" panose="020F0502020204030204" pitchFamily="34" charset="0"/>
              <a:ea typeface="Calibri" panose="020F0502020204030204" pitchFamily="34"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Encoder-decoder models are neural networks that are composed of two parts: an encoder and a decoder. The encoder reads the input text and produces a sequence of hidden states. The decoder then takes these hidden states as input and generates the output text.</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encoder is typically a transformer-based model, while the decoder can be a variety of different models. The most common type of decoder is a recurrent neural network (RNN). RNNs are able to process text one word at a time, which makes them well-suited for tasks such as text summarization, where the model needs to generate the output text one word at a time.</a:t>
            </a:r>
          </a:p>
          <a:p>
            <a:pPr marL="0" marR="0">
              <a:lnSpc>
                <a:spcPct val="106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Some of the most popular encoder-decoder models for generating summaries include Pegasus,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MarianMT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MPNet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0483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4796FD-19C0-80A1-CC77-BB98A5FA2FE7}"/>
              </a:ext>
            </a:extLst>
          </p:cNvPr>
          <p:cNvSpPr>
            <a:spLocks noGrp="1"/>
          </p:cNvSpPr>
          <p:nvPr>
            <p:ph type="body" sz="quarter" idx="23"/>
          </p:nvPr>
        </p:nvSpPr>
        <p:spPr>
          <a:xfrm>
            <a:off x="492283" y="1486747"/>
            <a:ext cx="10195704" cy="4974014"/>
          </a:xfrm>
        </p:spPr>
        <p:txBody>
          <a:bodyPr/>
          <a:lstStyle/>
          <a:p>
            <a:endParaRPr lang="en-US" dirty="0"/>
          </a:p>
          <a:p>
            <a:endParaRPr lang="en-US" sz="1200" dirty="0"/>
          </a:p>
        </p:txBody>
      </p:sp>
      <p:pic>
        <p:nvPicPr>
          <p:cNvPr id="3" name="Picture 2" descr="encoder decoder architecture">
            <a:extLst>
              <a:ext uri="{FF2B5EF4-FFF2-40B4-BE49-F238E27FC236}">
                <a16:creationId xmlns:a16="http://schemas.microsoft.com/office/drawing/2014/main" id="{42E25C98-17C2-91D2-2B50-76D7EFAD95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4013" y="1184223"/>
            <a:ext cx="9367389" cy="5154066"/>
          </a:xfrm>
          <a:prstGeom prst="rect">
            <a:avLst/>
          </a:prstGeom>
          <a:noFill/>
          <a:ln>
            <a:noFill/>
          </a:ln>
        </p:spPr>
      </p:pic>
      <p:sp>
        <p:nvSpPr>
          <p:cNvPr id="5" name="TextBox 4">
            <a:extLst>
              <a:ext uri="{FF2B5EF4-FFF2-40B4-BE49-F238E27FC236}">
                <a16:creationId xmlns:a16="http://schemas.microsoft.com/office/drawing/2014/main" id="{04B2AC97-24C5-8916-7CC7-304962EA90E8}"/>
              </a:ext>
            </a:extLst>
          </p:cNvPr>
          <p:cNvSpPr txBox="1"/>
          <p:nvPr/>
        </p:nvSpPr>
        <p:spPr>
          <a:xfrm>
            <a:off x="314793" y="339668"/>
            <a:ext cx="8825458" cy="369332"/>
          </a:xfrm>
          <a:prstGeom prst="rect">
            <a:avLst/>
          </a:prstGeom>
          <a:noFill/>
        </p:spPr>
        <p:txBody>
          <a:bodyPr wrap="square">
            <a:spAutoFit/>
          </a:bodyPr>
          <a:lstStyle/>
          <a:p>
            <a:pPr marR="0" lvl="0">
              <a:spcBef>
                <a:spcPts val="0"/>
              </a:spcBef>
              <a:spcAft>
                <a:spcPts val="0"/>
              </a:spcAft>
            </a:pPr>
            <a:r>
              <a:rPr lang="en-US" sz="1800" b="1" dirty="0">
                <a:effectLst/>
                <a:latin typeface="Calibri" panose="020F0502020204030204" pitchFamily="34" charset="0"/>
                <a:ea typeface="Times New Roman" panose="02020603050405020304" pitchFamily="18" charset="0"/>
              </a:rPr>
              <a:t>Encoder-Decoder Model Architecture: </a:t>
            </a:r>
          </a:p>
        </p:txBody>
      </p:sp>
    </p:spTree>
    <p:extLst>
      <p:ext uri="{BB962C8B-B14F-4D97-AF65-F5344CB8AC3E}">
        <p14:creationId xmlns:p14="http://schemas.microsoft.com/office/powerpoint/2010/main" val="227138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4796FD-19C0-80A1-CC77-BB98A5FA2FE7}"/>
              </a:ext>
            </a:extLst>
          </p:cNvPr>
          <p:cNvSpPr>
            <a:spLocks noGrp="1"/>
          </p:cNvSpPr>
          <p:nvPr>
            <p:ph type="body" sz="quarter" idx="23"/>
          </p:nvPr>
        </p:nvSpPr>
        <p:spPr>
          <a:xfrm>
            <a:off x="492283" y="1486747"/>
            <a:ext cx="10195704" cy="4974014"/>
          </a:xfrm>
        </p:spPr>
        <p:txBody>
          <a:bodyPr/>
          <a:lstStyle/>
          <a:p>
            <a:endParaRPr lang="en-US" dirty="0"/>
          </a:p>
          <a:p>
            <a:endParaRPr lang="en-US" sz="1200" dirty="0"/>
          </a:p>
        </p:txBody>
      </p:sp>
      <p:sp>
        <p:nvSpPr>
          <p:cNvPr id="4" name="TextBox 3">
            <a:extLst>
              <a:ext uri="{FF2B5EF4-FFF2-40B4-BE49-F238E27FC236}">
                <a16:creationId xmlns:a16="http://schemas.microsoft.com/office/drawing/2014/main" id="{81F34251-AEE7-1A57-834C-D91A098993A3}"/>
              </a:ext>
            </a:extLst>
          </p:cNvPr>
          <p:cNvSpPr txBox="1"/>
          <p:nvPr/>
        </p:nvSpPr>
        <p:spPr>
          <a:xfrm>
            <a:off x="492282" y="719528"/>
            <a:ext cx="11035153" cy="4291431"/>
          </a:xfrm>
          <a:prstGeom prst="rect">
            <a:avLst/>
          </a:prstGeom>
          <a:noFill/>
        </p:spPr>
        <p:txBody>
          <a:bodyPr wrap="square">
            <a:spAutoFit/>
          </a:bodyPr>
          <a:lstStyle/>
          <a:p>
            <a:pPr marL="0" marR="0">
              <a:lnSpc>
                <a:spcPct val="106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Bidirectional models: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Bidirectional models are able to read text in both directions. This means that they are able to capture the context of the text more effectively than models that can only read text in one direction. This is because bidirectional models are able to see how words are related to words that come before and after them</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50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Bidirectional models are a popular choice for natural language processing tasks that involve understanding the meaning of text. </a:t>
            </a:r>
          </a:p>
          <a:p>
            <a:pPr marL="285750" marR="0" indent="-285750">
              <a:lnSpc>
                <a:spcPct val="150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because the ability to capture the context of the text is essential for understanding the meaning of complex sentences.</a:t>
            </a:r>
          </a:p>
          <a:p>
            <a:pPr marL="285750" marR="0" indent="-285750">
              <a:lnSpc>
                <a:spcPct val="150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Some of the most popular bidirectional models for generating summaries include CTRL,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FlauBERT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FNet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24782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4796FD-19C0-80A1-CC77-BB98A5FA2FE7}"/>
              </a:ext>
            </a:extLst>
          </p:cNvPr>
          <p:cNvSpPr>
            <a:spLocks noGrp="1"/>
          </p:cNvSpPr>
          <p:nvPr>
            <p:ph type="body" sz="quarter" idx="23"/>
          </p:nvPr>
        </p:nvSpPr>
        <p:spPr>
          <a:xfrm>
            <a:off x="492283" y="1486747"/>
            <a:ext cx="10195704" cy="4974014"/>
          </a:xfrm>
        </p:spPr>
        <p:txBody>
          <a:bodyPr/>
          <a:lstStyle/>
          <a:p>
            <a:endParaRPr lang="en-US" dirty="0"/>
          </a:p>
          <a:p>
            <a:endParaRPr lang="en-US" sz="1200" dirty="0"/>
          </a:p>
        </p:txBody>
      </p:sp>
      <p:pic>
        <p:nvPicPr>
          <p:cNvPr id="3" name="Picture 2" descr="A picture containing diagram, line, font, circle&#10;&#10;Description automatically generated">
            <a:extLst>
              <a:ext uri="{FF2B5EF4-FFF2-40B4-BE49-F238E27FC236}">
                <a16:creationId xmlns:a16="http://schemas.microsoft.com/office/drawing/2014/main" id="{51FA7D58-4426-8350-5A75-81B11787CF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4125" y="1245322"/>
            <a:ext cx="9353862" cy="4806814"/>
          </a:xfrm>
          <a:prstGeom prst="rect">
            <a:avLst/>
          </a:prstGeom>
          <a:noFill/>
          <a:ln>
            <a:noFill/>
          </a:ln>
        </p:spPr>
      </p:pic>
      <p:sp>
        <p:nvSpPr>
          <p:cNvPr id="5" name="TextBox 4">
            <a:extLst>
              <a:ext uri="{FF2B5EF4-FFF2-40B4-BE49-F238E27FC236}">
                <a16:creationId xmlns:a16="http://schemas.microsoft.com/office/drawing/2014/main" id="{4EC9D5A0-D2D5-73C2-3F81-E78224BE5E88}"/>
              </a:ext>
            </a:extLst>
          </p:cNvPr>
          <p:cNvSpPr txBox="1"/>
          <p:nvPr/>
        </p:nvSpPr>
        <p:spPr>
          <a:xfrm>
            <a:off x="659567" y="254833"/>
            <a:ext cx="8480684" cy="369332"/>
          </a:xfrm>
          <a:prstGeom prst="rect">
            <a:avLst/>
          </a:prstGeom>
          <a:noFill/>
        </p:spPr>
        <p:txBody>
          <a:bodyPr wrap="square">
            <a:spAutoFit/>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Bidirectional Model </a:t>
            </a:r>
            <a:r>
              <a:rPr lang="en-US" sz="1800" b="1" dirty="0">
                <a:effectLst/>
                <a:latin typeface="Calibri" panose="020F0502020204030204" pitchFamily="34" charset="0"/>
                <a:ea typeface="Times New Roman" panose="02020603050405020304" pitchFamily="18" charset="0"/>
              </a:rPr>
              <a:t>Architecture</a:t>
            </a:r>
            <a:endParaRPr lang="en-US" dirty="0"/>
          </a:p>
        </p:txBody>
      </p:sp>
    </p:spTree>
    <p:extLst>
      <p:ext uri="{BB962C8B-B14F-4D97-AF65-F5344CB8AC3E}">
        <p14:creationId xmlns:p14="http://schemas.microsoft.com/office/powerpoint/2010/main" val="1091067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2CBEFD0-5E96-4B2F-91E2-26BC0228018A}">
  <we:reference id="be13a235-7700-1110-ffca-78847a5a99ab" version="1.0.0.0" store="EXCatalog" storeType="EXCatalog"/>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7885</TotalTime>
  <Words>1387</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Regular</vt:lpstr>
      <vt:lpstr>Helvetica</vt:lpstr>
      <vt:lpstr>Segoe UI</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Kolapudi, Sai</cp:lastModifiedBy>
  <cp:revision>40</cp:revision>
  <cp:lastPrinted>2019-10-14T17:07:34Z</cp:lastPrinted>
  <dcterms:created xsi:type="dcterms:W3CDTF">2019-07-08T18:39:15Z</dcterms:created>
  <dcterms:modified xsi:type="dcterms:W3CDTF">2023-06-25T20:50:37Z</dcterms:modified>
</cp:coreProperties>
</file>