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handoutMasterIdLst>
    <p:handoutMasterId r:id="rId37"/>
  </p:handoutMasterIdLst>
  <p:sldIdLst>
    <p:sldId id="256" r:id="rId2"/>
    <p:sldId id="257" r:id="rId3"/>
    <p:sldId id="259" r:id="rId4"/>
    <p:sldId id="287" r:id="rId5"/>
    <p:sldId id="281" r:id="rId6"/>
    <p:sldId id="278" r:id="rId7"/>
    <p:sldId id="322" r:id="rId8"/>
    <p:sldId id="323" r:id="rId9"/>
    <p:sldId id="324" r:id="rId10"/>
    <p:sldId id="325" r:id="rId11"/>
    <p:sldId id="326" r:id="rId12"/>
    <p:sldId id="327" r:id="rId13"/>
    <p:sldId id="328" r:id="rId14"/>
    <p:sldId id="329" r:id="rId15"/>
    <p:sldId id="330" r:id="rId16"/>
    <p:sldId id="331" r:id="rId17"/>
    <p:sldId id="332" r:id="rId18"/>
    <p:sldId id="262" r:id="rId19"/>
    <p:sldId id="263" r:id="rId20"/>
    <p:sldId id="264" r:id="rId21"/>
    <p:sldId id="265" r:id="rId22"/>
    <p:sldId id="266" r:id="rId23"/>
    <p:sldId id="267" r:id="rId24"/>
    <p:sldId id="268" r:id="rId25"/>
    <p:sldId id="269" r:id="rId26"/>
    <p:sldId id="289" r:id="rId27"/>
    <p:sldId id="290" r:id="rId28"/>
    <p:sldId id="279" r:id="rId29"/>
    <p:sldId id="280" r:id="rId30"/>
    <p:sldId id="333" r:id="rId31"/>
    <p:sldId id="286" r:id="rId32"/>
    <p:sldId id="282" r:id="rId33"/>
    <p:sldId id="303" r:id="rId34"/>
    <p:sldId id="271" r:id="rId3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5190" autoAdjust="0"/>
  </p:normalViewPr>
  <p:slideViewPr>
    <p:cSldViewPr snapToGrid="0">
      <p:cViewPr varScale="1">
        <p:scale>
          <a:sx n="81" d="100"/>
          <a:sy n="81" d="100"/>
        </p:scale>
        <p:origin x="83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38F58CF4-8C64-4AC5-B724-846354E4EA2B}" type="datetimeFigureOut">
              <a:rPr lang="en-IN" smtClean="0"/>
              <a:t>11-08-2022</a:t>
            </a:fld>
            <a:endParaRPr lang="en-IN"/>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CB76C29A-0417-49A5-AF42-69648B2AE0E6}"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844A631-95C3-48DD-9D7F-88BF8B29AE56}" type="datetimeFigureOut">
              <a:rPr lang="en-IN" smtClean="0"/>
              <a:t>11-08-2022</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ABD29AE-F355-401B-BE92-AF4E57FC01B8}" type="slidenum">
              <a:rPr lang="en-IN" smtClean="0"/>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ABD29AE-F355-401B-BE92-AF4E57FC01B8}"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ABD29AE-F355-401B-BE92-AF4E57FC01B8}" type="slidenum">
              <a:rPr lang="en-IN" smtClean="0"/>
              <a:t>15</a:t>
            </a:fld>
            <a:endParaRPr lang="en-IN"/>
          </a:p>
        </p:txBody>
      </p:sp>
    </p:spTree>
    <p:extLst>
      <p:ext uri="{BB962C8B-B14F-4D97-AF65-F5344CB8AC3E}">
        <p14:creationId xmlns:p14="http://schemas.microsoft.com/office/powerpoint/2010/main" val="193248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11"/>
          </p:nvPr>
        </p:nvSpPr>
        <p:spPr/>
        <p:txBody>
          <a:bodyPr/>
          <a:lstStyle/>
          <a:p>
            <a:endParaRPr lang="en-US" sz="2400" b="0" strike="noStrike" spc="-1">
              <a:latin typeface="Times New Roman" panose="02020603050405020304"/>
            </a:endParaRPr>
          </a:p>
        </p:txBody>
      </p:sp>
      <p:sp>
        <p:nvSpPr>
          <p:cNvPr id="6" name="Slide Number Placeholder 5"/>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6" name="Footer Placeholder 5"/>
          <p:cNvSpPr>
            <a:spLocks noGrp="1"/>
          </p:cNvSpPr>
          <p:nvPr>
            <p:ph type="ftr" sz="quarter" idx="11"/>
          </p:nvPr>
        </p:nvSpPr>
        <p:spPr/>
        <p:txBody>
          <a:bodyPr/>
          <a:lstStyle/>
          <a:p>
            <a:endParaRPr lang="en-US" sz="2400" b="0" strike="noStrike" spc="-1">
              <a:latin typeface="Times New Roman" panose="02020603050405020304"/>
            </a:endParaRPr>
          </a:p>
        </p:txBody>
      </p:sp>
      <p:sp>
        <p:nvSpPr>
          <p:cNvPr id="7" name="Slide Number Placeholder 6"/>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8" name="Footer Placeholder 7"/>
          <p:cNvSpPr>
            <a:spLocks noGrp="1"/>
          </p:cNvSpPr>
          <p:nvPr>
            <p:ph type="ftr" sz="quarter" idx="11"/>
          </p:nvPr>
        </p:nvSpPr>
        <p:spPr/>
        <p:txBody>
          <a:bodyPr/>
          <a:lstStyle/>
          <a:p>
            <a:endParaRPr lang="en-US" sz="2400" b="0" strike="noStrike" spc="-1">
              <a:latin typeface="Times New Roman" panose="02020603050405020304"/>
            </a:endParaRPr>
          </a:p>
        </p:txBody>
      </p:sp>
      <p:sp>
        <p:nvSpPr>
          <p:cNvPr id="9" name="Slide Number Placeholder 8"/>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3" name="Footer Placeholder 2"/>
          <p:cNvSpPr>
            <a:spLocks noGrp="1"/>
          </p:cNvSpPr>
          <p:nvPr>
            <p:ph type="ftr" sz="quarter" idx="11"/>
          </p:nvPr>
        </p:nvSpPr>
        <p:spPr/>
        <p:txBody>
          <a:bodyPr/>
          <a:lstStyle/>
          <a:p>
            <a:endParaRPr lang="en-US" sz="2400" b="0" strike="noStrike" spc="-1">
              <a:latin typeface="Times New Roman" panose="02020603050405020304"/>
            </a:endParaRPr>
          </a:p>
        </p:txBody>
      </p:sp>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6" name="Footer Placeholder 5"/>
          <p:cNvSpPr>
            <a:spLocks noGrp="1"/>
          </p:cNvSpPr>
          <p:nvPr>
            <p:ph type="ftr" sz="quarter" idx="11"/>
          </p:nvPr>
        </p:nvSpPr>
        <p:spPr/>
        <p:txBody>
          <a:bodyPr/>
          <a:lstStyle/>
          <a:p>
            <a:endParaRPr lang="en-US" sz="2400" b="0" strike="noStrike" spc="-1">
              <a:latin typeface="Times New Roman" panose="02020603050405020304"/>
            </a:endParaRPr>
          </a:p>
        </p:txBody>
      </p:sp>
      <p:sp>
        <p:nvSpPr>
          <p:cNvPr id="7" name="Slide Number Placeholder 6"/>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endParaRPr lang="en-US" sz="1050" b="0" strike="noStrike" spc="-1">
              <a:latin typeface="Times New Roman" panose="02020603050405020304"/>
            </a:endParaRPr>
          </a:p>
        </p:txBody>
      </p:sp>
      <p:sp>
        <p:nvSpPr>
          <p:cNvPr id="6" name="Footer Placeholder 5"/>
          <p:cNvSpPr>
            <a:spLocks noGrp="1"/>
          </p:cNvSpPr>
          <p:nvPr>
            <p:ph type="ftr" sz="quarter" idx="11"/>
          </p:nvPr>
        </p:nvSpPr>
        <p:spPr/>
        <p:txBody>
          <a:bodyPr/>
          <a:lstStyle/>
          <a:p>
            <a:endParaRPr lang="en-US" sz="2400" b="0" strike="noStrike" spc="-1">
              <a:latin typeface="Times New Roman" panose="02020603050405020304"/>
            </a:endParaRPr>
          </a:p>
        </p:txBody>
      </p:sp>
      <p:sp>
        <p:nvSpPr>
          <p:cNvPr id="7" name="Slide Number Placeholder 6"/>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lnSpc>
                <a:spcPct val="100000"/>
              </a:lnSpc>
            </a:pPr>
            <a:endParaRPr lang="en-US" sz="1050" b="0" strike="noStrike" spc="-1">
              <a:latin typeface="Times New Roman" panose="020206030504050203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a:latin typeface="Times New Roman" panose="020206030504050203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randomBar dir="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03" name="PlaceHolder 2"/>
              <p:cNvSpPr>
                <a:spLocks noGrp="1"/>
              </p:cNvSpPr>
              <p:nvPr>
                <p:ph type="subTitle"/>
              </p:nvPr>
            </p:nvSpPr>
            <p:spPr>
              <a:xfrm>
                <a:off x="1170887" y="3303668"/>
                <a:ext cx="10136220" cy="2535809"/>
              </a:xfrm>
              <a:prstGeom prst="rect">
                <a:avLst/>
              </a:prstGeom>
              <a:noFill/>
              <a:ln w="0">
                <a:noFill/>
              </a:ln>
            </p:spPr>
            <p:txBody>
              <a:bodyPr anchor="t">
                <a:noAutofit/>
              </a:bodyPr>
              <a:lstStyle/>
              <a:p>
                <a:pPr algn="ctr">
                  <a:lnSpc>
                    <a:spcPct val="120000"/>
                  </a:lnSpc>
                  <a:spcBef>
                    <a:spcPts val="1000"/>
                  </a:spcBef>
                  <a:tabLst>
                    <a:tab pos="0" algn="l"/>
                  </a:tabLst>
                </a:pPr>
                <a:r>
                  <a:rPr lang="en-IN" sz="1800" spc="-1" dirty="0">
                    <a:solidFill>
                      <a:schemeClr val="accent1"/>
                    </a:solidFill>
                  </a:rPr>
                  <a:t>                                              </a:t>
                </a:r>
                <a14:m>
                  <m:oMath xmlns:m="http://schemas.openxmlformats.org/officeDocument/2006/math">
                    <m:sSup>
                      <m:sSupPr>
                        <m:ctrlPr>
                          <a:rPr lang="en-IN" sz="1800" i="1" spc="-1" smtClean="0">
                            <a:solidFill>
                              <a:schemeClr val="accent1"/>
                            </a:solidFill>
                            <a:latin typeface="Cambria Math" panose="02040503050406030204" pitchFamily="18" charset="0"/>
                          </a:rPr>
                        </m:ctrlPr>
                      </m:sSupPr>
                      <m:e>
                        <m:r>
                          <m:rPr>
                            <m:nor/>
                          </m:rPr>
                          <a:rPr lang="en-IN" sz="1800" spc="-1" dirty="0">
                            <a:solidFill>
                              <a:schemeClr val="accent1"/>
                            </a:solidFill>
                            <a:latin typeface="Times New Roman" panose="02020603050405020304"/>
                          </a:rPr>
                          <m:t>Gudivada</m:t>
                        </m:r>
                        <m:r>
                          <m:rPr>
                            <m:nor/>
                          </m:rPr>
                          <a:rPr lang="en-IN" sz="1800" spc="-1" dirty="0">
                            <a:solidFill>
                              <a:schemeClr val="accent1"/>
                            </a:solidFill>
                            <a:latin typeface="Times New Roman" panose="02020603050405020304"/>
                          </a:rPr>
                          <m:t> </m:t>
                        </m:r>
                        <m:r>
                          <m:rPr>
                            <m:nor/>
                          </m:rPr>
                          <a:rPr lang="en-IN" sz="1800" spc="-1" dirty="0">
                            <a:solidFill>
                              <a:schemeClr val="accent1"/>
                            </a:solidFill>
                            <a:latin typeface="Times New Roman" panose="02020603050405020304"/>
                          </a:rPr>
                          <m:t>Apurupa</m:t>
                        </m:r>
                      </m:e>
                      <m:sup>
                        <m:r>
                          <a:rPr lang="en-US" sz="1800" b="0" i="1" spc="-1" smtClean="0">
                            <a:solidFill>
                              <a:schemeClr val="accent1"/>
                            </a:solidFill>
                            <a:latin typeface="Cambria Math" panose="02040503050406030204" pitchFamily="18" charset="0"/>
                          </a:rPr>
                          <m:t>1</m:t>
                        </m:r>
                      </m:sup>
                    </m:sSup>
                    <m:r>
                      <a:rPr lang="en-US" sz="1800" b="0" i="1" spc="-1" smtClean="0">
                        <a:solidFill>
                          <a:schemeClr val="accent1"/>
                        </a:solidFill>
                        <a:latin typeface="Cambria Math" panose="02040503050406030204" pitchFamily="18" charset="0"/>
                      </a:rPr>
                      <m:t>,</m:t>
                    </m:r>
                  </m:oMath>
                </a14:m>
                <a:r>
                  <a:rPr lang="en-IN" sz="2400" spc="-1" dirty="0">
                    <a:solidFill>
                      <a:schemeClr val="accent1"/>
                    </a:solidFill>
                    <a:latin typeface="Times New Roman" panose="02020603050405020304"/>
                  </a:rPr>
                  <a:t> </a:t>
                </a:r>
                <a14:m>
                  <m:oMath xmlns:m="http://schemas.openxmlformats.org/officeDocument/2006/math">
                    <m:sSup>
                      <m:sSupPr>
                        <m:ctrlPr>
                          <a:rPr lang="en-IN" sz="1800" i="1" spc="-1">
                            <a:solidFill>
                              <a:schemeClr val="accent1"/>
                            </a:solidFill>
                            <a:latin typeface="Cambria Math" panose="02040503050406030204" pitchFamily="18" charset="0"/>
                          </a:rPr>
                        </m:ctrlPr>
                      </m:sSupPr>
                      <m:e>
                        <m:r>
                          <m:rPr>
                            <m:nor/>
                          </m:rPr>
                          <a:rPr lang="en-US" sz="1800" b="0" i="0" spc="-1" smtClean="0">
                            <a:solidFill>
                              <a:schemeClr val="accent1"/>
                            </a:solidFill>
                            <a:latin typeface="Cambria Math" panose="02040503050406030204" pitchFamily="18" charset="0"/>
                          </a:rPr>
                          <m:t>P</m:t>
                        </m:r>
                        <m:r>
                          <m:rPr>
                            <m:nor/>
                          </m:rPr>
                          <a:rPr lang="en-US" sz="1800" b="0" i="0" spc="-1" smtClean="0">
                            <a:solidFill>
                              <a:schemeClr val="accent1"/>
                            </a:solidFill>
                            <a:latin typeface="Cambria Math" panose="02040503050406030204" pitchFamily="18" charset="0"/>
                          </a:rPr>
                          <m:t>. </m:t>
                        </m:r>
                        <m:r>
                          <m:rPr>
                            <m:nor/>
                          </m:rPr>
                          <a:rPr lang="en-US" sz="1800" b="0" i="0" spc="-1" smtClean="0">
                            <a:solidFill>
                              <a:schemeClr val="accent1"/>
                            </a:solidFill>
                            <a:latin typeface="Cambria Math" panose="02040503050406030204" pitchFamily="18" charset="0"/>
                          </a:rPr>
                          <m:t>Sai</m:t>
                        </m:r>
                        <m:r>
                          <m:rPr>
                            <m:nor/>
                          </m:rPr>
                          <a:rPr lang="en-US" sz="1800" b="0" i="0" spc="-1" smtClean="0">
                            <a:solidFill>
                              <a:schemeClr val="accent1"/>
                            </a:solidFill>
                            <a:latin typeface="Cambria Math" panose="02040503050406030204" pitchFamily="18" charset="0"/>
                          </a:rPr>
                          <m:t> </m:t>
                        </m:r>
                        <m:r>
                          <m:rPr>
                            <m:nor/>
                          </m:rPr>
                          <a:rPr lang="en-US" sz="1800" b="0" i="0" spc="-1" smtClean="0">
                            <a:solidFill>
                              <a:schemeClr val="accent1"/>
                            </a:solidFill>
                            <a:latin typeface="Cambria Math" panose="02040503050406030204" pitchFamily="18" charset="0"/>
                          </a:rPr>
                          <m:t>Krishna</m:t>
                        </m:r>
                        <m:r>
                          <m:rPr>
                            <m:nor/>
                          </m:rPr>
                          <a:rPr lang="en-US" sz="1800" b="0" i="0" spc="-1" smtClean="0">
                            <a:solidFill>
                              <a:schemeClr val="accent1"/>
                            </a:solidFill>
                            <a:latin typeface="Cambria Math" panose="02040503050406030204" pitchFamily="18" charset="0"/>
                          </a:rPr>
                          <m:t> </m:t>
                        </m:r>
                        <m:r>
                          <m:rPr>
                            <m:nor/>
                          </m:rPr>
                          <a:rPr lang="en-US" sz="1800" b="0" i="0" spc="-1" smtClean="0">
                            <a:solidFill>
                              <a:schemeClr val="accent1"/>
                            </a:solidFill>
                            <a:latin typeface="Cambria Math" panose="02040503050406030204" pitchFamily="18" charset="0"/>
                          </a:rPr>
                          <m:t>Reddy</m:t>
                        </m:r>
                      </m:e>
                      <m:sup>
                        <m:r>
                          <a:rPr lang="en-US" sz="1800" b="0" i="1" spc="-1" dirty="0" smtClean="0">
                            <a:solidFill>
                              <a:schemeClr val="accent1"/>
                            </a:solidFill>
                            <a:latin typeface="Cambria Math" panose="02040503050406030204" pitchFamily="18" charset="0"/>
                          </a:rPr>
                          <m:t>2</m:t>
                        </m:r>
                      </m:sup>
                    </m:sSup>
                    <m:r>
                      <a:rPr lang="en-US" sz="1800" b="0" i="1" spc="-1" smtClean="0">
                        <a:solidFill>
                          <a:schemeClr val="accent1"/>
                        </a:solidFill>
                        <a:latin typeface="Cambria Math" panose="02040503050406030204" pitchFamily="18" charset="0"/>
                      </a:rPr>
                      <m:t>,</m:t>
                    </m:r>
                    <m:sSup>
                      <m:sSupPr>
                        <m:ctrlPr>
                          <a:rPr lang="en-IN" sz="1800" i="1" spc="-1">
                            <a:solidFill>
                              <a:schemeClr val="accent1"/>
                            </a:solidFill>
                            <a:latin typeface="Cambria Math" panose="02040503050406030204" pitchFamily="18" charset="0"/>
                          </a:rPr>
                        </m:ctrlPr>
                      </m:sSupPr>
                      <m:e>
                        <m:r>
                          <m:rPr>
                            <m:nor/>
                          </m:rPr>
                          <a:rPr lang="en-US" sz="1800" b="0" i="0" spc="-1" smtClean="0">
                            <a:solidFill>
                              <a:schemeClr val="accent1"/>
                            </a:solidFill>
                            <a:latin typeface="Cambria Math" panose="02040503050406030204" pitchFamily="18" charset="0"/>
                          </a:rPr>
                          <m:t>Sarada</m:t>
                        </m:r>
                        <m:r>
                          <m:rPr>
                            <m:nor/>
                          </m:rPr>
                          <a:rPr lang="en-US" sz="1800" b="0" i="0" spc="-1" smtClean="0">
                            <a:solidFill>
                              <a:schemeClr val="accent1"/>
                            </a:solidFill>
                            <a:latin typeface="Cambria Math" panose="02040503050406030204" pitchFamily="18" charset="0"/>
                          </a:rPr>
                          <m:t> </m:t>
                        </m:r>
                        <m:r>
                          <m:rPr>
                            <m:nor/>
                          </m:rPr>
                          <a:rPr lang="en-US" sz="1800" b="0" i="0" spc="-1" smtClean="0">
                            <a:solidFill>
                              <a:schemeClr val="accent1"/>
                            </a:solidFill>
                            <a:latin typeface="Cambria Math" panose="02040503050406030204" pitchFamily="18" charset="0"/>
                          </a:rPr>
                          <m:t>Musala</m:t>
                        </m:r>
                      </m:e>
                      <m:sup>
                        <m:r>
                          <a:rPr lang="en-US" sz="1800" b="0" i="1" spc="-1" dirty="0" smtClean="0">
                            <a:solidFill>
                              <a:schemeClr val="accent1"/>
                            </a:solidFill>
                            <a:latin typeface="Cambria Math" panose="02040503050406030204" pitchFamily="18" charset="0"/>
                          </a:rPr>
                          <m:t>3</m:t>
                        </m:r>
                      </m:sup>
                    </m:sSup>
                  </m:oMath>
                </a14:m>
                <a:r>
                  <a:rPr lang="en-IN" sz="2400" spc="-1" dirty="0">
                    <a:solidFill>
                      <a:srgbClr val="D8FC68"/>
                    </a:solidFill>
                    <a:latin typeface="Times New Roman" panose="02020603050405020304"/>
                  </a:rPr>
                  <a:t>                          </a:t>
                </a:r>
                <a:endParaRPr lang="en-US" sz="2400" b="0" strike="noStrike" spc="-1" dirty="0">
                  <a:solidFill>
                    <a:schemeClr val="accent6">
                      <a:lumMod val="50000"/>
                    </a:schemeClr>
                  </a:solidFill>
                  <a:latin typeface="Times New Roman" panose="02020603050405020304" pitchFamily="18" charset="0"/>
                  <a:cs typeface="Times New Roman" panose="02020603050405020304" pitchFamily="18" charset="0"/>
                </a:endParaRPr>
              </a:p>
              <a:p>
                <a:pPr marL="0" indent="0" algn="ctr">
                  <a:lnSpc>
                    <a:spcPct val="120000"/>
                  </a:lnSpc>
                  <a:spcBef>
                    <a:spcPts val="1000"/>
                  </a:spcBef>
                  <a:buNone/>
                  <a:tabLst>
                    <a:tab pos="0" algn="l"/>
                  </a:tabLst>
                </a:pPr>
                <a:r>
                  <a:rPr lang="en-US" sz="2400" b="0" strike="noStrike" spc="-1" dirty="0">
                    <a:solidFill>
                      <a:schemeClr val="accent6">
                        <a:lumMod val="50000"/>
                      </a:schemeClr>
                    </a:solidFill>
                    <a:latin typeface="Times New Roman" panose="02020603050405020304" pitchFamily="18" charset="0"/>
                    <a:cs typeface="Times New Roman" panose="02020603050405020304" pitchFamily="18" charset="0"/>
                  </a:rPr>
                  <a:t>Vignan’s Foundation for Science, Technology and Research</a:t>
                </a:r>
              </a:p>
              <a:p>
                <a:pPr marL="0" indent="0" algn="ctr">
                  <a:lnSpc>
                    <a:spcPct val="120000"/>
                  </a:lnSpc>
                  <a:spcBef>
                    <a:spcPts val="1000"/>
                  </a:spcBef>
                  <a:buNone/>
                  <a:tabLst>
                    <a:tab pos="0" algn="l"/>
                  </a:tabLst>
                </a:pPr>
                <a:r>
                  <a:rPr lang="en-US" sz="2400" spc="-1" dirty="0">
                    <a:solidFill>
                      <a:schemeClr val="accent6">
                        <a:lumMod val="50000"/>
                      </a:schemeClr>
                    </a:solidFill>
                    <a:latin typeface="Times New Roman" panose="02020603050405020304" pitchFamily="18" charset="0"/>
                    <a:cs typeface="Times New Roman" panose="02020603050405020304" pitchFamily="18" charset="0"/>
                  </a:rPr>
                  <a:t>Vadlamudi, Andhra Pradesh, India</a:t>
                </a:r>
                <a:endParaRPr lang="en-US" sz="2400" b="0" strike="noStrike" spc="-1" dirty="0">
                  <a:solidFill>
                    <a:schemeClr val="accent5">
                      <a:lumMod val="75000"/>
                    </a:schemeClr>
                  </a:solidFill>
                  <a:latin typeface="Times New Roman" panose="02020603050405020304" pitchFamily="18" charset="0"/>
                  <a:cs typeface="Times New Roman" panose="02020603050405020304" pitchFamily="18" charset="0"/>
                </a:endParaRPr>
              </a:p>
              <a:p>
                <a:pPr marL="0" indent="0">
                  <a:lnSpc>
                    <a:spcPct val="120000"/>
                  </a:lnSpc>
                  <a:spcBef>
                    <a:spcPts val="1000"/>
                  </a:spcBef>
                  <a:buNone/>
                  <a:tabLst>
                    <a:tab pos="0" algn="l"/>
                  </a:tabLst>
                </a:pPr>
                <a:r>
                  <a:rPr lang="en-US" sz="2400" b="0" strike="noStrike" spc="-1" dirty="0">
                    <a:solidFill>
                      <a:schemeClr val="accent5">
                        <a:lumMod val="75000"/>
                      </a:schemeClr>
                    </a:solidFill>
                    <a:latin typeface="Times New Roman" panose="02020603050405020304" pitchFamily="18" charset="0"/>
                    <a:cs typeface="Times New Roman" panose="02020603050405020304" pitchFamily="18" charset="0"/>
                  </a:rPr>
                  <a:t>Presented by: P. Sai Krishna Reddy</a:t>
                </a:r>
              </a:p>
            </p:txBody>
          </p:sp>
        </mc:Choice>
        <mc:Fallback>
          <p:sp>
            <p:nvSpPr>
              <p:cNvPr id="303" name="PlaceHolder 2"/>
              <p:cNvSpPr>
                <a:spLocks noGrp="1" noRot="1" noChangeAspect="1" noMove="1" noResize="1" noEditPoints="1" noAdjustHandles="1" noChangeArrowheads="1" noChangeShapeType="1" noTextEdit="1"/>
              </p:cNvSpPr>
              <p:nvPr>
                <p:ph type="subTitle"/>
              </p:nvPr>
            </p:nvSpPr>
            <p:spPr>
              <a:xfrm>
                <a:off x="1170887" y="3303668"/>
                <a:ext cx="10136220" cy="2535809"/>
              </a:xfrm>
              <a:prstGeom prst="rect">
                <a:avLst/>
              </a:prstGeom>
              <a:blipFill>
                <a:blip r:embed="rId2"/>
                <a:stretch>
                  <a:fillRect l="-1804"/>
                </a:stretch>
              </a:blipFill>
              <a:ln w="0">
                <a:noFill/>
              </a:ln>
            </p:spPr>
            <p:txBody>
              <a:bodyPr/>
              <a:lstStyle/>
              <a:p>
                <a:r>
                  <a:rPr lang="en-IN">
                    <a:noFill/>
                  </a:rPr>
                  <a:t> </a:t>
                </a:r>
              </a:p>
            </p:txBody>
          </p:sp>
        </mc:Fallback>
      </mc:AlternateContent>
      <p:sp>
        <p:nvSpPr>
          <p:cNvPr id="302" name="PlaceHolder 1"/>
          <p:cNvSpPr>
            <a:spLocks noGrp="1"/>
          </p:cNvSpPr>
          <p:nvPr>
            <p:ph type="title"/>
          </p:nvPr>
        </p:nvSpPr>
        <p:spPr>
          <a:xfrm>
            <a:off x="1937666" y="1469189"/>
            <a:ext cx="8791200" cy="1537961"/>
          </a:xfrm>
          <a:prstGeom prst="rect">
            <a:avLst/>
          </a:prstGeom>
          <a:noFill/>
          <a:ln w="0">
            <a:noFill/>
          </a:ln>
        </p:spPr>
        <p:txBody>
          <a:bodyPr anchor="b">
            <a:noAutofit/>
          </a:bodyPr>
          <a:lstStyle/>
          <a:p>
            <a:pPr algn="ctr">
              <a:lnSpc>
                <a:spcPct val="90000"/>
              </a:lnSpc>
            </a:pPr>
            <a:r>
              <a:rPr lang="en-IN" sz="3600" spc="-1" dirty="0">
                <a:solidFill>
                  <a:srgbClr val="FF0000"/>
                </a:solidFill>
                <a:latin typeface="Times New Roman" panose="02020603050405020304"/>
              </a:rPr>
              <a:t>Energy Efficient</a:t>
            </a:r>
            <a:r>
              <a:rPr lang="en-IN" sz="3600" b="0" strike="noStrike" spc="-1" dirty="0">
                <a:solidFill>
                  <a:srgbClr val="FF0000"/>
                </a:solidFill>
                <a:latin typeface="Times New Roman" panose="02020603050405020304"/>
              </a:rPr>
              <a:t> Approximate </a:t>
            </a:r>
            <a:r>
              <a:rPr lang="en-IN" sz="3600" spc="-1" dirty="0">
                <a:solidFill>
                  <a:srgbClr val="FF0000"/>
                </a:solidFill>
                <a:latin typeface="Times New Roman" panose="02020603050405020304"/>
              </a:rPr>
              <a:t>A</a:t>
            </a:r>
            <a:r>
              <a:rPr lang="en-IN" sz="3600" b="0" strike="noStrike" spc="-1" dirty="0">
                <a:solidFill>
                  <a:srgbClr val="FF0000"/>
                </a:solidFill>
                <a:latin typeface="Times New Roman" panose="02020603050405020304"/>
              </a:rPr>
              <a:t>dders </a:t>
            </a:r>
            <a:r>
              <a:rPr lang="en-IN" sz="3600" spc="-1" dirty="0">
                <a:solidFill>
                  <a:srgbClr val="FF0000"/>
                </a:solidFill>
                <a:latin typeface="Times New Roman" panose="02020603050405020304"/>
              </a:rPr>
              <a:t>U</a:t>
            </a:r>
            <a:r>
              <a:rPr lang="en-IN" sz="3600" b="0" strike="noStrike" spc="-1" dirty="0">
                <a:solidFill>
                  <a:srgbClr val="FF0000"/>
                </a:solidFill>
                <a:latin typeface="Times New Roman" panose="02020603050405020304"/>
              </a:rPr>
              <a:t>sing CNFET</a:t>
            </a:r>
            <a:endParaRPr lang="en-US" sz="3600" b="0" strike="noStrike" spc="-1" dirty="0">
              <a:solidFill>
                <a:srgbClr val="FF0000"/>
              </a:solidFill>
              <a:latin typeface="Tw Cen MT"/>
            </a:endParaRPr>
          </a:p>
        </p:txBody>
      </p:sp>
      <p:pic>
        <p:nvPicPr>
          <p:cNvPr id="2" name="Picture 1">
            <a:extLst>
              <a:ext uri="{FF2B5EF4-FFF2-40B4-BE49-F238E27FC236}">
                <a16:creationId xmlns:a16="http://schemas.microsoft.com/office/drawing/2014/main" id="{A1C26E2C-2034-41E7-8015-2C66A5ACC126}"/>
              </a:ext>
            </a:extLst>
          </p:cNvPr>
          <p:cNvPicPr>
            <a:picLocks noChangeAspect="1"/>
          </p:cNvPicPr>
          <p:nvPr/>
        </p:nvPicPr>
        <p:blipFill>
          <a:blip r:embed="rId3"/>
          <a:stretch>
            <a:fillRect/>
          </a:stretch>
        </p:blipFill>
        <p:spPr>
          <a:xfrm>
            <a:off x="2736547" y="43598"/>
            <a:ext cx="6948340" cy="1672080"/>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Rectangle 4"/>
          <p:cNvSpPr/>
          <p:nvPr/>
        </p:nvSpPr>
        <p:spPr>
          <a:xfrm>
            <a:off x="1867969" y="3455990"/>
            <a:ext cx="27266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7</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4</a:t>
            </a:r>
          </a:p>
        </p:txBody>
      </p:sp>
      <p:sp>
        <p:nvSpPr>
          <p:cNvPr id="334" name="Rectangle 6"/>
          <p:cNvSpPr/>
          <p:nvPr/>
        </p:nvSpPr>
        <p:spPr>
          <a:xfrm>
            <a:off x="1991520" y="3971506"/>
            <a:ext cx="3115080" cy="14738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pc="-1" dirty="0">
                <a:solidFill>
                  <a:schemeClr val="accent1"/>
                </a:solidFill>
                <a:latin typeface="Times New Roman" panose="02020603050405020304"/>
              </a:rPr>
              <a:t>No. of  transistors : 14</a:t>
            </a:r>
          </a:p>
          <a:p>
            <a:endParaRPr lang="en-IN" sz="1800" b="0" strike="noStrike" spc="-1" dirty="0">
              <a:solidFill>
                <a:schemeClr val="accent1"/>
              </a:solidFill>
              <a:latin typeface="Times New Roman" panose="02020603050405020304"/>
            </a:endParaRPr>
          </a:p>
          <a:p>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Sum4=~Carry4;</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Carry4=</a:t>
            </a:r>
            <a:r>
              <a:rPr lang="en-IN" sz="1800" b="0" strike="noStrike" spc="-1" dirty="0" err="1">
                <a:solidFill>
                  <a:schemeClr val="accent1"/>
                </a:solidFill>
                <a:latin typeface="Times New Roman" panose="02020603050405020304"/>
              </a:rPr>
              <a:t>ab+bc+ca</a:t>
            </a:r>
          </a:p>
        </p:txBody>
      </p:sp>
      <p:pic>
        <p:nvPicPr>
          <p:cNvPr id="335" name="Picture 2"/>
          <p:cNvPicPr/>
          <p:nvPr/>
        </p:nvPicPr>
        <p:blipFill>
          <a:blip r:embed="rId2"/>
          <a:stretch>
            <a:fillRect/>
          </a:stretch>
        </p:blipFill>
        <p:spPr>
          <a:xfrm>
            <a:off x="1802130" y="1082675"/>
            <a:ext cx="3864610" cy="2226945"/>
          </a:xfrm>
          <a:prstGeom prst="rect">
            <a:avLst/>
          </a:prstGeom>
          <a:ln w="0">
            <a:noFill/>
          </a:ln>
        </p:spPr>
      </p:pic>
      <p:sp>
        <p:nvSpPr>
          <p:cNvPr id="336" name="Rectangle 3"/>
          <p:cNvSpPr/>
          <p:nvPr/>
        </p:nvSpPr>
        <p:spPr>
          <a:xfrm>
            <a:off x="889636" y="5723640"/>
            <a:ext cx="10083164" cy="919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2</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2019.</a:t>
            </a:r>
          </a:p>
        </p:txBody>
      </p:sp>
      <p:graphicFrame>
        <p:nvGraphicFramePr>
          <p:cNvPr id="3" name="Table 6"/>
          <p:cNvGraphicFramePr/>
          <p:nvPr/>
        </p:nvGraphicFramePr>
        <p:xfrm>
          <a:off x="7882904" y="1735367"/>
          <a:ext cx="3469251" cy="3387405"/>
        </p:xfrm>
        <a:graphic>
          <a:graphicData uri="http://schemas.openxmlformats.org/drawingml/2006/table">
            <a:tbl>
              <a:tblPr>
                <a:tableStyleId>{BDBED569-4797-4DF1-A0F4-6AAB3CD982D8}</a:tableStyleId>
              </a:tblPr>
              <a:tblGrid>
                <a:gridCol w="595962">
                  <a:extLst>
                    <a:ext uri="{9D8B030D-6E8A-4147-A177-3AD203B41FA5}">
                      <a16:colId xmlns:a16="http://schemas.microsoft.com/office/drawing/2014/main" val="20000"/>
                    </a:ext>
                  </a:extLst>
                </a:gridCol>
                <a:gridCol w="595962">
                  <a:extLst>
                    <a:ext uri="{9D8B030D-6E8A-4147-A177-3AD203B41FA5}">
                      <a16:colId xmlns:a16="http://schemas.microsoft.com/office/drawing/2014/main" val="20001"/>
                    </a:ext>
                  </a:extLst>
                </a:gridCol>
                <a:gridCol w="595962">
                  <a:extLst>
                    <a:ext uri="{9D8B030D-6E8A-4147-A177-3AD203B41FA5}">
                      <a16:colId xmlns:a16="http://schemas.microsoft.com/office/drawing/2014/main" val="20002"/>
                    </a:ext>
                  </a:extLst>
                </a:gridCol>
                <a:gridCol w="687754">
                  <a:extLst>
                    <a:ext uri="{9D8B030D-6E8A-4147-A177-3AD203B41FA5}">
                      <a16:colId xmlns:a16="http://schemas.microsoft.com/office/drawing/2014/main" val="20003"/>
                    </a:ext>
                  </a:extLst>
                </a:gridCol>
                <a:gridCol w="993611">
                  <a:extLst>
                    <a:ext uri="{9D8B030D-6E8A-4147-A177-3AD203B41FA5}">
                      <a16:colId xmlns:a16="http://schemas.microsoft.com/office/drawing/2014/main" val="20004"/>
                    </a:ext>
                  </a:extLst>
                </a:gridCol>
              </a:tblGrid>
              <a:tr h="42100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2" name="Rectangle 4"/>
          <p:cNvSpPr/>
          <p:nvPr/>
        </p:nvSpPr>
        <p:spPr>
          <a:xfrm>
            <a:off x="889636" y="406194"/>
            <a:ext cx="3280410" cy="51943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4</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7882799" y="1082086"/>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4</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957F719-B80B-8235-9455-B3AC6CDE91E4}"/>
              </a:ext>
            </a:extLst>
          </p:cNvPr>
          <p:cNvSpPr>
            <a:spLocks noGrp="1"/>
          </p:cNvSpPr>
          <p:nvPr>
            <p:ph type="sldNum" sz="quarter" idx="12"/>
          </p:nvPr>
        </p:nvSpPr>
        <p:spPr/>
        <p:txBody>
          <a:bodyPr/>
          <a:lstStyle/>
          <a:p>
            <a:pPr algn="r">
              <a:lnSpc>
                <a:spcPct val="100000"/>
              </a:lnSpc>
            </a:pPr>
            <a:r>
              <a:rPr lang="en-US" sz="1050" b="0" strike="noStrike" spc="-1" dirty="0">
                <a:solidFill>
                  <a:srgbClr val="FFFFFF"/>
                </a:solidFill>
                <a:latin typeface="Tw Cen MT"/>
              </a:rPr>
              <a:t>1</a:t>
            </a:r>
            <a:r>
              <a:rPr lang="en-US" sz="1050" dirty="0">
                <a:solidFill>
                  <a:schemeClr val="accent1"/>
                </a:solidFill>
              </a:rPr>
              <a:t> </a:t>
            </a:r>
            <a:fld id="{6D22F896-40B5-4ADD-8801-0D06FADFA095}" type="slidenum">
              <a:rPr lang="en-US" sz="1050" smtClean="0">
                <a:solidFill>
                  <a:schemeClr val="accent1"/>
                </a:solidFill>
              </a:rPr>
              <a:pPr algn="r">
                <a:lnSpc>
                  <a:spcPct val="100000"/>
                </a:lnSpc>
              </a:pPr>
              <a:t>10</a:t>
            </a:fld>
            <a:r>
              <a:rPr lang="en-US" sz="1050" dirty="0">
                <a:solidFill>
                  <a:schemeClr val="accent1"/>
                </a:solidFill>
              </a:rPr>
              <a:t> </a:t>
            </a:r>
            <a:r>
              <a:rPr lang="en-US" sz="1050" b="0" strike="noStrike" spc="-1" dirty="0">
                <a:solidFill>
                  <a:srgbClr val="FFFFFF"/>
                </a:solidFill>
                <a:latin typeface="Tw Cen MT"/>
              </a:rPr>
              <a:t>1</a:t>
            </a:r>
            <a:endParaRPr lang="en-US" sz="1050" b="0" strike="noStrike" spc="-1" dirty="0">
              <a:latin typeface="Times New Roman" panose="02020603050405020304"/>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4"/>
          <p:cNvSpPr/>
          <p:nvPr/>
        </p:nvSpPr>
        <p:spPr>
          <a:xfrm>
            <a:off x="1802160" y="2885760"/>
            <a:ext cx="275162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rgbClr val="FFFFFF"/>
                </a:solidFill>
                <a:latin typeface="Times New Roman" panose="02020603050405020304" pitchFamily="18" charset="0"/>
                <a:cs typeface="Times New Roman" panose="02020603050405020304" pitchFamily="18" charset="0"/>
              </a:rPr>
              <a:t>Fig.4:Approximate Adder-1</a:t>
            </a:r>
            <a:endParaRPr lang="en-US" sz="1800" b="0" strike="noStrike" spc="-1" dirty="0">
              <a:latin typeface="Times New Roman" panose="02020603050405020304" pitchFamily="18" charset="0"/>
              <a:cs typeface="Times New Roman" panose="02020603050405020304" pitchFamily="18" charset="0"/>
            </a:endParaRPr>
          </a:p>
        </p:txBody>
      </p:sp>
      <p:sp>
        <p:nvSpPr>
          <p:cNvPr id="340" name="Rectangle 7"/>
          <p:cNvSpPr/>
          <p:nvPr/>
        </p:nvSpPr>
        <p:spPr>
          <a:xfrm>
            <a:off x="889635" y="5782945"/>
            <a:ext cx="10483850" cy="919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3</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341" name="Picture 1"/>
          <p:cNvPicPr/>
          <p:nvPr/>
        </p:nvPicPr>
        <p:blipFill>
          <a:blip r:embed="rId2"/>
          <a:stretch>
            <a:fillRect/>
          </a:stretch>
        </p:blipFill>
        <p:spPr>
          <a:xfrm>
            <a:off x="1385570" y="925830"/>
            <a:ext cx="4143375" cy="2675890"/>
          </a:xfrm>
          <a:prstGeom prst="rect">
            <a:avLst/>
          </a:prstGeom>
          <a:ln w="0">
            <a:noFill/>
          </a:ln>
        </p:spPr>
      </p:pic>
      <mc:AlternateContent xmlns:mc="http://schemas.openxmlformats.org/markup-compatibility/2006" xmlns:a14="http://schemas.microsoft.com/office/drawing/2010/main">
        <mc:Choice Requires="a14">
          <p:sp>
            <p:nvSpPr>
              <p:cNvPr id="2" name="Rectangle 1"/>
              <p:cNvSpPr/>
              <p:nvPr/>
            </p:nvSpPr>
            <p:spPr>
              <a:xfrm>
                <a:off x="1613265" y="3948233"/>
                <a:ext cx="5322540" cy="1764665"/>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Sum’ = </a:t>
                </a:r>
                <a:r>
                  <a:rPr lang="en-IN" dirty="0" err="1">
                    <a:solidFill>
                      <a:schemeClr val="accent1"/>
                    </a:solidFill>
                    <a:latin typeface="Times New Roman" panose="02020603050405020304" pitchFamily="18" charset="0"/>
                    <a:cs typeface="Times New Roman" panose="02020603050405020304" pitchFamily="18" charset="0"/>
                  </a:rPr>
                  <a:t>ABCin</a:t>
                </a:r>
                <a:r>
                  <a:rPr lang="en-IN" dirty="0">
                    <a:solidFill>
                      <a:schemeClr val="accent1"/>
                    </a:solidFill>
                    <a:latin typeface="Times New Roman" panose="02020603050405020304" pitchFamily="18" charset="0"/>
                    <a:cs typeface="Times New Roman" panose="02020603050405020304" pitchFamily="18" charset="0"/>
                  </a:rPr>
                  <a:t>+</a:t>
                </a:r>
                <a:r>
                  <a:rPr lang="en-IN" dirty="0">
                    <a:solidFill>
                      <a:schemeClr val="accent1"/>
                    </a:solidFill>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Cin</a:t>
                </a:r>
              </a:p>
              <a:p>
                <a:r>
                  <a:rPr lang="en-IN" dirty="0" err="1">
                    <a:solidFill>
                      <a:schemeClr val="accent1"/>
                    </a:solidFill>
                    <a:latin typeface="Times New Roman" panose="02020603050405020304" pitchFamily="18" charset="0"/>
                    <a:cs typeface="Times New Roman" panose="02020603050405020304" pitchFamily="18" charset="0"/>
                  </a:rPr>
                  <a:t>C’out</a:t>
                </a:r>
                <a:r>
                  <a:rPr lang="en-IN" dirty="0">
                    <a:solidFill>
                      <a:schemeClr val="accent1"/>
                    </a:solidFill>
                    <a:latin typeface="Times New Roman" panose="02020603050405020304" pitchFamily="18" charset="0"/>
                    <a:cs typeface="Times New Roman" panose="02020603050405020304" pitchFamily="18" charset="0"/>
                  </a:rPr>
                  <a:t> = </a:t>
                </a:r>
                <a:r>
                  <a:rPr lang="en-IN" dirty="0" err="1">
                    <a:solidFill>
                      <a:schemeClr val="accent1"/>
                    </a:solidFill>
                    <a:latin typeface="Times New Roman" panose="02020603050405020304" pitchFamily="18" charset="0"/>
                    <a:cs typeface="Times New Roman" panose="02020603050405020304" pitchFamily="18" charset="0"/>
                  </a:rPr>
                  <a:t>ABCin</a:t>
                </a:r>
                <a:r>
                  <a:rPr lang="en-IN" dirty="0">
                    <a:solidFill>
                      <a:schemeClr val="accent1"/>
                    </a:solidFill>
                    <a:latin typeface="Times New Roman" panose="02020603050405020304" pitchFamily="18" charset="0"/>
                    <a:cs typeface="Times New Roman" panose="02020603050405020304" pitchFamily="18" charset="0"/>
                  </a:rPr>
                  <a:t> +AB</a:t>
                </a:r>
                <a14:m>
                  <m:oMath xmlns:m="http://schemas.openxmlformats.org/officeDocument/2006/math">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r>
                      <m:rPr>
                        <m:sty m:val="p"/>
                      </m:rPr>
                      <a:rPr lang="en-US">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r>
                      <m:rPr>
                        <m:sty m:val="p"/>
                      </m:rPr>
                      <a:rPr lang="en-US">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Cin+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r>
                      <m:rPr>
                        <m:sty m:val="p"/>
                      </m:rPr>
                      <a:rPr lang="en-US">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613265" y="3948233"/>
                <a:ext cx="5322540" cy="1764665"/>
              </a:xfrm>
              <a:prstGeom prst="rect">
                <a:avLst/>
              </a:prstGeom>
              <a:blipFill rotWithShape="1">
                <a:blip r:embed="rId3"/>
                <a:stretch>
                  <a:fillRect l="-7" t="-25" r="6" b="25"/>
                </a:stretch>
              </a:blipFill>
            </p:spPr>
            <p:txBody>
              <a:bodyPr/>
              <a:lstStyle/>
              <a:p>
                <a:r>
                  <a:rPr lang="en-US" altLang="en-US">
                    <a:noFill/>
                  </a:rPr>
                  <a:t> </a:t>
                </a:r>
              </a:p>
            </p:txBody>
          </p:sp>
        </mc:Fallback>
      </mc:AlternateContent>
      <p:graphicFrame>
        <p:nvGraphicFramePr>
          <p:cNvPr id="4" name="Table 6"/>
          <p:cNvGraphicFramePr/>
          <p:nvPr/>
        </p:nvGraphicFramePr>
        <p:xfrm>
          <a:off x="8074500" y="1625589"/>
          <a:ext cx="3578400" cy="3606880"/>
        </p:xfrm>
        <a:graphic>
          <a:graphicData uri="http://schemas.openxmlformats.org/drawingml/2006/table">
            <a:tbl>
              <a:tblPr>
                <a:tableStyleId>{BDBED569-4797-4DF1-A0F4-6AAB3CD982D8}</a:tableStyleId>
              </a:tblPr>
              <a:tblGrid>
                <a:gridCol w="654840">
                  <a:extLst>
                    <a:ext uri="{9D8B030D-6E8A-4147-A177-3AD203B41FA5}">
                      <a16:colId xmlns:a16="http://schemas.microsoft.com/office/drawing/2014/main" val="20000"/>
                    </a:ext>
                  </a:extLst>
                </a:gridCol>
                <a:gridCol w="654840">
                  <a:extLst>
                    <a:ext uri="{9D8B030D-6E8A-4147-A177-3AD203B41FA5}">
                      <a16:colId xmlns:a16="http://schemas.microsoft.com/office/drawing/2014/main" val="20001"/>
                    </a:ext>
                  </a:extLst>
                </a:gridCol>
                <a:gridCol w="580875">
                  <a:extLst>
                    <a:ext uri="{9D8B030D-6E8A-4147-A177-3AD203B41FA5}">
                      <a16:colId xmlns:a16="http://schemas.microsoft.com/office/drawing/2014/main" val="20002"/>
                    </a:ext>
                  </a:extLst>
                </a:gridCol>
                <a:gridCol w="728805">
                  <a:extLst>
                    <a:ext uri="{9D8B030D-6E8A-4147-A177-3AD203B41FA5}">
                      <a16:colId xmlns:a16="http://schemas.microsoft.com/office/drawing/2014/main" val="20003"/>
                    </a:ext>
                  </a:extLst>
                </a:gridCol>
                <a:gridCol w="959040">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2" name="Rectangle 4"/>
          <p:cNvSpPr/>
          <p:nvPr/>
        </p:nvSpPr>
        <p:spPr>
          <a:xfrm>
            <a:off x="889636" y="406194"/>
            <a:ext cx="3280410" cy="51943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5</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318" name="Rectangle 4"/>
          <p:cNvSpPr/>
          <p:nvPr/>
        </p:nvSpPr>
        <p:spPr>
          <a:xfrm>
            <a:off x="2034115" y="3652710"/>
            <a:ext cx="275162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Fig.8:Approximate Adder-5</a:t>
            </a:r>
          </a:p>
        </p:txBody>
      </p:sp>
      <p:sp>
        <p:nvSpPr>
          <p:cNvPr id="723" name="Rectangle 4"/>
          <p:cNvSpPr/>
          <p:nvPr/>
        </p:nvSpPr>
        <p:spPr>
          <a:xfrm>
            <a:off x="7882799" y="1082086"/>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5</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921628-348F-FF08-F644-90BE334FE764}"/>
              </a:ext>
            </a:extLst>
          </p:cNvPr>
          <p:cNvSpPr>
            <a:spLocks noGrp="1"/>
          </p:cNvSpPr>
          <p:nvPr>
            <p:ph type="sldNum" sz="quarter" idx="12"/>
          </p:nvPr>
        </p:nvSpPr>
        <p:spPr/>
        <p:txBody>
          <a:bodyPr/>
          <a:lstStyle/>
          <a:p>
            <a:pPr algn="r">
              <a:lnSpc>
                <a:spcPct val="100000"/>
              </a:lnSpc>
            </a:pPr>
            <a:r>
              <a:rPr lang="en-US" b="0" strike="noStrike" spc="-1" dirty="0">
                <a:solidFill>
                  <a:srgbClr val="FFFFFF"/>
                </a:solidFill>
                <a:latin typeface="Times New Roman" panose="02020603050405020304" pitchFamily="18" charset="0"/>
                <a:cs typeface="Times New Roman" panose="02020603050405020304" pitchFamily="18" charset="0"/>
              </a:rPr>
              <a:t>12</a:t>
            </a:r>
            <a:r>
              <a:rPr lang="en-US" dirty="0">
                <a:solidFill>
                  <a:schemeClr val="accent1"/>
                </a:solidFill>
                <a:latin typeface="Times New Roman" panose="02020603050405020304" pitchFamily="18" charset="0"/>
                <a:cs typeface="Times New Roman" panose="02020603050405020304" pitchFamily="18" charset="0"/>
              </a:rPr>
              <a:t> </a:t>
            </a:r>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pPr algn="r">
                <a:lnSpc>
                  <a:spcPct val="100000"/>
                </a:lnSpc>
              </a:pPr>
              <a:t>11</a:t>
            </a:fld>
            <a:endParaRPr lang="en-US"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Rectangle 4"/>
          <p:cNvSpPr/>
          <p:nvPr/>
        </p:nvSpPr>
        <p:spPr>
          <a:xfrm>
            <a:off x="1714530" y="3700465"/>
            <a:ext cx="27266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9</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6</a:t>
            </a:r>
          </a:p>
        </p:txBody>
      </p:sp>
      <p:pic>
        <p:nvPicPr>
          <p:cNvPr id="345" name="Picture 2"/>
          <p:cNvPicPr/>
          <p:nvPr/>
        </p:nvPicPr>
        <p:blipFill>
          <a:blip r:embed="rId2"/>
          <a:stretch>
            <a:fillRect/>
          </a:stretch>
        </p:blipFill>
        <p:spPr>
          <a:xfrm>
            <a:off x="1714500" y="819150"/>
            <a:ext cx="4284345" cy="2767330"/>
          </a:xfrm>
          <a:prstGeom prst="rect">
            <a:avLst/>
          </a:prstGeom>
          <a:ln w="0">
            <a:noFill/>
          </a:ln>
        </p:spPr>
      </p:pic>
      <p:sp>
        <p:nvSpPr>
          <p:cNvPr id="346" name="TextBox 345"/>
          <p:cNvSpPr txBox="1"/>
          <p:nvPr/>
        </p:nvSpPr>
        <p:spPr>
          <a:xfrm>
            <a:off x="861442" y="5824855"/>
            <a:ext cx="10348848" cy="1033145"/>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3</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262350" y="4068525"/>
                <a:ext cx="6096000" cy="1756315"/>
              </a:xfrm>
              <a:prstGeom prst="rect">
                <a:avLst/>
              </a:prstGeom>
            </p:spPr>
            <p:txBody>
              <a:bodyPr>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a:solidFill>
                              <a:schemeClr val="accent1"/>
                            </a:solidFill>
                            <a:latin typeface="Cambria Math" panose="02040503050406030204" pitchFamily="18" charset="0"/>
                          </a:rPr>
                        </m:ctrlPr>
                      </m:acc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𝐶</m:t>
                            </m:r>
                          </m:e>
                          <m:sup>
                            <m:r>
                              <a:rPr lang="en-US" i="1">
                                <a:solidFill>
                                  <a:schemeClr val="accent1"/>
                                </a:solidFill>
                                <a:latin typeface="Cambria Math" panose="02040503050406030204" pitchFamily="18" charset="0"/>
                              </a:rPr>
                              <m:t>′</m:t>
                            </m:r>
                          </m:sup>
                        </m:sSup>
                      </m:e>
                    </m:acc>
                  </m:oMath>
                </a14:m>
                <a:r>
                  <a:rPr lang="en-IN" dirty="0">
                    <a:solidFill>
                      <a:schemeClr val="accent1"/>
                    </a:solidFill>
                    <a:latin typeface="Times New Roman" panose="02020603050405020304" pitchFamily="18" charset="0"/>
                    <a:cs typeface="Times New Roman" panose="02020603050405020304" pitchFamily="18" charset="0"/>
                  </a:rPr>
                  <a:t>out</a:t>
                </a:r>
              </a:p>
              <a:p>
                <a:r>
                  <a:rPr lang="en-IN" dirty="0" err="1">
                    <a:solidFill>
                      <a:schemeClr val="accent1"/>
                    </a:solidFill>
                    <a:latin typeface="Times New Roman" panose="02020603050405020304" pitchFamily="18" charset="0"/>
                    <a:cs typeface="Times New Roman" panose="02020603050405020304" pitchFamily="18" charset="0"/>
                  </a:rPr>
                  <a:t>C’out</a:t>
                </a:r>
                <a:r>
                  <a:rPr lang="en-IN" dirty="0">
                    <a:solidFill>
                      <a:schemeClr val="accent1"/>
                    </a:solidFill>
                    <a:latin typeface="Times New Roman" panose="02020603050405020304" pitchFamily="18" charset="0"/>
                    <a:cs typeface="Times New Roman" panose="02020603050405020304" pitchFamily="18" charset="0"/>
                  </a:rPr>
                  <a:t> = 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r>
                      <m:rPr>
                        <m:sty m:val="p"/>
                      </m:rPr>
                      <a:rPr lang="en-US">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Cin</a:t>
                </a:r>
              </a:p>
            </p:txBody>
          </p:sp>
        </mc:Choice>
        <mc:Fallback xmlns="">
          <p:sp>
            <p:nvSpPr>
              <p:cNvPr id="3" name="Rectangle 2"/>
              <p:cNvSpPr>
                <a:spLocks noRot="1" noChangeAspect="1" noMove="1" noResize="1" noEditPoints="1" noAdjustHandles="1" noChangeArrowheads="1" noChangeShapeType="1" noTextEdit="1"/>
              </p:cNvSpPr>
              <p:nvPr/>
            </p:nvSpPr>
            <p:spPr>
              <a:xfrm>
                <a:off x="1262350" y="4068525"/>
                <a:ext cx="6096000" cy="1756315"/>
              </a:xfrm>
              <a:prstGeom prst="rect">
                <a:avLst/>
              </a:prstGeom>
              <a:blipFill rotWithShape="1">
                <a:blip r:embed="rId3"/>
                <a:stretch>
                  <a:fillRect l="-10" t="-5" r="10" b="35"/>
                </a:stretch>
              </a:blipFill>
            </p:spPr>
            <p:txBody>
              <a:bodyPr/>
              <a:lstStyle/>
              <a:p>
                <a:r>
                  <a:rPr lang="en-US" altLang="en-US">
                    <a:noFill/>
                  </a:rPr>
                  <a:t> </a:t>
                </a:r>
              </a:p>
            </p:txBody>
          </p:sp>
        </mc:Fallback>
      </mc:AlternateContent>
      <p:graphicFrame>
        <p:nvGraphicFramePr>
          <p:cNvPr id="4" name="Table 6"/>
          <p:cNvGraphicFramePr/>
          <p:nvPr/>
        </p:nvGraphicFramePr>
        <p:xfrm>
          <a:off x="7854218" y="1601981"/>
          <a:ext cx="3466405" cy="3456660"/>
        </p:xfrm>
        <a:graphic>
          <a:graphicData uri="http://schemas.openxmlformats.org/drawingml/2006/table">
            <a:tbl>
              <a:tblPr>
                <a:tableStyleId>{BDBED569-4797-4DF1-A0F4-6AAB3CD982D8}</a:tableStyleId>
              </a:tblPr>
              <a:tblGrid>
                <a:gridCol w="634345">
                  <a:extLst>
                    <a:ext uri="{9D8B030D-6E8A-4147-A177-3AD203B41FA5}">
                      <a16:colId xmlns:a16="http://schemas.microsoft.com/office/drawing/2014/main" val="20000"/>
                    </a:ext>
                  </a:extLst>
                </a:gridCol>
                <a:gridCol w="634365">
                  <a:extLst>
                    <a:ext uri="{9D8B030D-6E8A-4147-A177-3AD203B41FA5}">
                      <a16:colId xmlns:a16="http://schemas.microsoft.com/office/drawing/2014/main" val="20001"/>
                    </a:ext>
                  </a:extLst>
                </a:gridCol>
                <a:gridCol w="634325">
                  <a:extLst>
                    <a:ext uri="{9D8B030D-6E8A-4147-A177-3AD203B41FA5}">
                      <a16:colId xmlns:a16="http://schemas.microsoft.com/office/drawing/2014/main" val="20002"/>
                    </a:ext>
                  </a:extLst>
                </a:gridCol>
                <a:gridCol w="634345">
                  <a:extLst>
                    <a:ext uri="{9D8B030D-6E8A-4147-A177-3AD203B41FA5}">
                      <a16:colId xmlns:a16="http://schemas.microsoft.com/office/drawing/2014/main" val="20003"/>
                    </a:ext>
                  </a:extLst>
                </a:gridCol>
                <a:gridCol w="929025">
                  <a:extLst>
                    <a:ext uri="{9D8B030D-6E8A-4147-A177-3AD203B41FA5}">
                      <a16:colId xmlns:a16="http://schemas.microsoft.com/office/drawing/2014/main" val="20004"/>
                    </a:ext>
                  </a:extLst>
                </a:gridCol>
              </a:tblGrid>
              <a:tr h="49022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67"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6</a:t>
            </a:r>
            <a:endParaRPr lang="en-US" sz="2800"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7882799" y="1082086"/>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6</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200B1E-323F-95DD-A231-F6BF450D99B0}"/>
              </a:ext>
            </a:extLst>
          </p:cNvPr>
          <p:cNvSpPr>
            <a:spLocks noGrp="1"/>
          </p:cNvSpPr>
          <p:nvPr>
            <p:ph type="sldNum" sz="quarter" idx="12"/>
          </p:nvPr>
        </p:nvSpPr>
        <p:spPr/>
        <p:txBody>
          <a:bodyPr/>
          <a:lstStyle/>
          <a:p>
            <a:pPr algn="r">
              <a:lnSpc>
                <a:spcPct val="100000"/>
              </a:lnSpc>
            </a:pPr>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pPr algn="r">
                <a:lnSpc>
                  <a:spcPct val="100000"/>
                </a:lnSpc>
              </a:pPr>
              <a:t>12</a:t>
            </a:fld>
            <a:endParaRPr lang="en-US" b="0" strike="noStrike" spc="-1">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Rectangle 5"/>
          <p:cNvSpPr/>
          <p:nvPr/>
        </p:nvSpPr>
        <p:spPr>
          <a:xfrm>
            <a:off x="1802160" y="2885760"/>
            <a:ext cx="275162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rgbClr val="FFFFFF"/>
                </a:solidFill>
                <a:latin typeface="Times New Roman" panose="02020603050405020304" pitchFamily="18" charset="0"/>
                <a:cs typeface="Times New Roman" panose="02020603050405020304" pitchFamily="18" charset="0"/>
              </a:rPr>
              <a:t>Fig.6:Approximate Adder-3</a:t>
            </a:r>
            <a:endParaRPr lang="en-US" sz="1800" b="0" strike="noStrike" spc="-1" dirty="0">
              <a:latin typeface="Times New Roman" panose="02020603050405020304" pitchFamily="18" charset="0"/>
              <a:cs typeface="Times New Roman" panose="02020603050405020304" pitchFamily="18" charset="0"/>
            </a:endParaRPr>
          </a:p>
        </p:txBody>
      </p:sp>
      <p:sp>
        <p:nvSpPr>
          <p:cNvPr id="350" name="TextBox 349"/>
          <p:cNvSpPr txBox="1"/>
          <p:nvPr/>
        </p:nvSpPr>
        <p:spPr>
          <a:xfrm>
            <a:off x="901065" y="5768975"/>
            <a:ext cx="10507345" cy="967105"/>
          </a:xfrm>
          <a:prstGeom prst="rect">
            <a:avLst/>
          </a:prstGeom>
          <a:noFill/>
          <a:ln w="0">
            <a:noFill/>
          </a:ln>
        </p:spPr>
        <p:txBody>
          <a:bodyPr lIns="90000" tIns="45000" rIns="90000" bIns="45000" anchor="t">
            <a:noAutofit/>
          </a:bodyPr>
          <a:lstStyle/>
          <a:p>
            <a:pPr algn="just"/>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[3</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351" name="Picture 350"/>
          <p:cNvPicPr/>
          <p:nvPr/>
        </p:nvPicPr>
        <p:blipFill>
          <a:blip r:embed="rId2"/>
          <a:stretch>
            <a:fillRect/>
          </a:stretch>
        </p:blipFill>
        <p:spPr>
          <a:xfrm>
            <a:off x="1165225" y="846455"/>
            <a:ext cx="4255770" cy="2546350"/>
          </a:xfrm>
          <a:prstGeom prst="rect">
            <a:avLst/>
          </a:prstGeom>
          <a:ln w="0">
            <a:noFill/>
          </a:ln>
        </p:spPr>
      </p:pic>
      <mc:AlternateContent xmlns:mc="http://schemas.openxmlformats.org/markup-compatibility/2006" xmlns:a14="http://schemas.microsoft.com/office/drawing/2010/main">
        <mc:Choice Requires="a14">
          <p:sp>
            <p:nvSpPr>
              <p:cNvPr id="2" name="Rectangle 1"/>
              <p:cNvSpPr/>
              <p:nvPr/>
            </p:nvSpPr>
            <p:spPr>
              <a:xfrm>
                <a:off x="1165225" y="4066540"/>
                <a:ext cx="5791200" cy="1506220"/>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13</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smtClean="0">
                            <a:solidFill>
                              <a:schemeClr val="accent1"/>
                            </a:solidFill>
                            <a:latin typeface="Cambria Math" panose="02040503050406030204" pitchFamily="18" charset="0"/>
                          </a:rPr>
                        </m:ctrlPr>
                      </m:acc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𝐶</m:t>
                            </m:r>
                          </m:e>
                          <m:sup>
                            <m:r>
                              <a:rPr lang="en-US" b="0" i="1" smtClean="0">
                                <a:solidFill>
                                  <a:schemeClr val="accent1"/>
                                </a:solidFill>
                                <a:latin typeface="Cambria Math" panose="02040503050406030204" pitchFamily="18" charset="0"/>
                              </a:rPr>
                              <m:t>′</m:t>
                            </m:r>
                          </m:sup>
                        </m:sSup>
                      </m:e>
                    </m:acc>
                  </m:oMath>
                </a14:m>
                <a:r>
                  <a:rPr lang="en-IN" dirty="0">
                    <a:solidFill>
                      <a:schemeClr val="accent1"/>
                    </a:solidFill>
                    <a:latin typeface="Times New Roman" panose="02020603050405020304" pitchFamily="18" charset="0"/>
                    <a:cs typeface="Times New Roman" panose="02020603050405020304" pitchFamily="18" charset="0"/>
                  </a:rPr>
                  <a:t>out</a:t>
                </a:r>
              </a:p>
              <a:p>
                <a:r>
                  <a:rPr lang="en-IN" dirty="0" err="1">
                    <a:solidFill>
                      <a:schemeClr val="accent1"/>
                    </a:solidFill>
                    <a:latin typeface="Times New Roman" panose="02020603050405020304" pitchFamily="18" charset="0"/>
                    <a:cs typeface="Times New Roman" panose="02020603050405020304" pitchFamily="18" charset="0"/>
                  </a:rPr>
                  <a:t>C’out</a:t>
                </a:r>
                <a:r>
                  <a:rPr lang="en-IN" dirty="0">
                    <a:solidFill>
                      <a:schemeClr val="accent1"/>
                    </a:solidFill>
                    <a:latin typeface="Times New Roman" panose="02020603050405020304" pitchFamily="18" charset="0"/>
                    <a:cs typeface="Times New Roman" panose="02020603050405020304" pitchFamily="18" charset="0"/>
                  </a:rPr>
                  <a:t> = </a:t>
                </a:r>
                <a:r>
                  <a:rPr lang="en-IN" dirty="0" err="1">
                    <a:solidFill>
                      <a:schemeClr val="accent1"/>
                    </a:solidFill>
                    <a:latin typeface="Times New Roman" panose="02020603050405020304" pitchFamily="18" charset="0"/>
                    <a:cs typeface="Times New Roman" panose="02020603050405020304" pitchFamily="18" charset="0"/>
                  </a:rPr>
                  <a:t>ABCin</a:t>
                </a:r>
                <a:r>
                  <a:rPr lang="en-IN" dirty="0">
                    <a:solidFill>
                      <a:schemeClr val="accent1"/>
                    </a:solidFill>
                    <a:latin typeface="Times New Roman" panose="02020603050405020304" pitchFamily="18" charset="0"/>
                    <a:cs typeface="Times New Roman" panose="02020603050405020304" pitchFamily="18" charset="0"/>
                  </a:rPr>
                  <a:t> +AB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r>
                      <m:rPr>
                        <m:sty m:val="p"/>
                      </m:rPr>
                      <a:rPr lang="en-US" b="0" i="0" smtClean="0">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𝐴</m:t>
                        </m:r>
                      </m:e>
                    </m:acc>
                    <m:r>
                      <a:rPr lang="en-US" b="0" i="1" smtClean="0">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r>
                      <m:rPr>
                        <m:sty m:val="p"/>
                      </m:rPr>
                      <a:rPr lang="en-US" b="0" i="0" smtClean="0">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Cin+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r>
                      <m:rPr>
                        <m:sty m:val="p"/>
                      </m:rPr>
                      <a:rPr lang="en-US">
                        <a:solidFill>
                          <a:schemeClr val="accent1"/>
                        </a:solidFill>
                        <a:latin typeface="Cambria Math" panose="02040503050406030204" pitchFamily="18" charset="0"/>
                      </a:rPr>
                      <m:t>in</m:t>
                    </m:r>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165225" y="4066540"/>
                <a:ext cx="5791200" cy="1506220"/>
              </a:xfrm>
              <a:prstGeom prst="rect">
                <a:avLst/>
              </a:prstGeom>
              <a:blipFill rotWithShape="1">
                <a:blip r:embed="rId3"/>
                <a:stretch>
                  <a:fillRect/>
                </a:stretch>
              </a:blipFill>
            </p:spPr>
            <p:txBody>
              <a:bodyPr/>
              <a:lstStyle/>
              <a:p>
                <a:r>
                  <a:rPr lang="en-US" altLang="en-US">
                    <a:noFill/>
                  </a:rPr>
                  <a:t> </a:t>
                </a:r>
              </a:p>
            </p:txBody>
          </p:sp>
        </mc:Fallback>
      </mc:AlternateContent>
      <p:sp>
        <p:nvSpPr>
          <p:cNvPr id="358" name="Rectangle 4"/>
          <p:cNvSpPr>
            <a:spLocks noGrp="1"/>
          </p:cNvSpPr>
          <p:nvPr/>
        </p:nvSpPr>
        <p:spPr>
          <a:xfrm>
            <a:off x="989069" y="326840"/>
            <a:ext cx="3280410" cy="519430"/>
          </a:xfrm>
          <a:prstGeom prst="rect">
            <a:avLst/>
          </a:prstGeom>
          <a:noFill/>
          <a:ln w="0">
            <a:noFill/>
          </a:ln>
        </p:spPr>
        <p:style>
          <a:lnRef idx="0">
            <a:scrgbClr r="0" g="0" b="0"/>
          </a:lnRef>
          <a:fillRef idx="0">
            <a:scrgbClr r="0" g="0" b="0"/>
          </a:fillRef>
          <a:effectRef idx="0">
            <a:scrgbClr r="0" g="0" b="0"/>
          </a:effectRef>
          <a:fontRef idx="minor"/>
        </p:style>
        <p:txBody>
          <a:bodyPr vert="horz" wrap="none" lIns="90000" tIns="45000" rIns="90000" bIns="450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7</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1"/>
          <p:cNvGraphicFramePr/>
          <p:nvPr/>
        </p:nvGraphicFramePr>
        <p:xfrm>
          <a:off x="7616426" y="1430763"/>
          <a:ext cx="3925080" cy="3433590"/>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6719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723" name="Rectangle 4"/>
          <p:cNvSpPr/>
          <p:nvPr/>
        </p:nvSpPr>
        <p:spPr>
          <a:xfrm>
            <a:off x="7849779" y="928416"/>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7</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42" name="Rectangle 4"/>
          <p:cNvSpPr/>
          <p:nvPr/>
        </p:nvSpPr>
        <p:spPr>
          <a:xfrm>
            <a:off x="1615470" y="3546795"/>
            <a:ext cx="28409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10</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7</a:t>
            </a:r>
          </a:p>
        </p:txBody>
      </p:sp>
      <p:sp>
        <p:nvSpPr>
          <p:cNvPr id="3" name="Slide Number Placeholder 2">
            <a:extLst>
              <a:ext uri="{FF2B5EF4-FFF2-40B4-BE49-F238E27FC236}">
                <a16:creationId xmlns:a16="http://schemas.microsoft.com/office/drawing/2014/main" id="{3CCBEFF0-19BF-62A4-7ADC-78AFC79769B9}"/>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pPr algn="r">
                <a:lnSpc>
                  <a:spcPct val="100000"/>
                </a:lnSpc>
              </a:pPr>
              <a:t>13</a:t>
            </a:fld>
            <a:r>
              <a:rPr lang="en-US" sz="1050" b="0" strike="noStrike" spc="-1" dirty="0">
                <a:solidFill>
                  <a:srgbClr val="FFFFFF"/>
                </a:solidFill>
                <a:latin typeface="Tw Cen MT"/>
              </a:rPr>
              <a:t>v</a:t>
            </a:r>
            <a:r>
              <a:rPr lang="en-US" sz="1050" dirty="0">
                <a:solidFill>
                  <a:schemeClr val="accent1"/>
                </a:solidFill>
              </a:rPr>
              <a:t> </a:t>
            </a:r>
            <a:fld id="{6D22F896-40B5-4ADD-8801-0D06FADFA095}" type="slidenum">
              <a:rPr lang="en-US" sz="1050" smtClean="0">
                <a:solidFill>
                  <a:schemeClr val="accent1"/>
                </a:solidFill>
              </a:rPr>
              <a:pPr algn="r">
                <a:lnSpc>
                  <a:spcPct val="100000"/>
                </a:lnSpc>
              </a:pPr>
              <a:t>13</a:t>
            </a:fld>
            <a:endParaRPr lang="en-US" sz="1050" b="0" strike="noStrike" spc="-1" dirty="0">
              <a:latin typeface="Times New Roman" panose="02020603050405020304"/>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1914452" y="3703394"/>
            <a:ext cx="2993535" cy="3657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11</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8</a:t>
            </a:r>
          </a:p>
        </p:txBody>
      </p:sp>
      <p:sp>
        <p:nvSpPr>
          <p:cNvPr id="355" name="TextBox 354"/>
          <p:cNvSpPr txBox="1"/>
          <p:nvPr/>
        </p:nvSpPr>
        <p:spPr>
          <a:xfrm>
            <a:off x="989069" y="5826935"/>
            <a:ext cx="10440931" cy="1018830"/>
          </a:xfrm>
          <a:prstGeom prst="rect">
            <a:avLst/>
          </a:prstGeom>
          <a:noFill/>
          <a:ln w="0">
            <a:noFill/>
          </a:ln>
        </p:spPr>
        <p:txBody>
          <a:bodyPr lIns="90000" tIns="45000" rIns="90000" bIns="45000" anchor="t">
            <a:noAutofit/>
          </a:bodyPr>
          <a:lstStyle/>
          <a:p>
            <a:pPr algn="just"/>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[3</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p>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pic>
        <p:nvPicPr>
          <p:cNvPr id="356" name="Picture 355"/>
          <p:cNvPicPr/>
          <p:nvPr/>
        </p:nvPicPr>
        <p:blipFill>
          <a:blip r:embed="rId2"/>
          <a:stretch>
            <a:fillRect/>
          </a:stretch>
        </p:blipFill>
        <p:spPr>
          <a:xfrm>
            <a:off x="1795780" y="1165225"/>
            <a:ext cx="4404995" cy="2468245"/>
          </a:xfrm>
          <a:prstGeom prst="rect">
            <a:avLst/>
          </a:prstGeom>
          <a:ln w="0">
            <a:noFill/>
          </a:ln>
        </p:spPr>
      </p:pic>
      <mc:AlternateContent xmlns:mc="http://schemas.openxmlformats.org/markup-compatibility/2006" xmlns:a14="http://schemas.microsoft.com/office/drawing/2010/main">
        <mc:Choice Requires="a14">
          <p:sp>
            <p:nvSpPr>
              <p:cNvPr id="2" name="Rectangle 1"/>
              <p:cNvSpPr/>
              <p:nvPr/>
            </p:nvSpPr>
            <p:spPr>
              <a:xfrm>
                <a:off x="1459230" y="4071419"/>
                <a:ext cx="5657850" cy="1754904"/>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11</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endParaRPr lang="en-IN"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Sum’=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r>
                      <m:rPr>
                        <m:sty m:val="p"/>
                      </m:rPr>
                      <a:rPr lang="en-IN" b="0" i="0" smtClean="0">
                        <a:solidFill>
                          <a:schemeClr val="accent1"/>
                        </a:solidFill>
                        <a:latin typeface="Cambria Math" panose="02040503050406030204" pitchFamily="18" charset="0"/>
                      </a:rPr>
                      <m:t>C</m:t>
                    </m:r>
                    <m:r>
                      <m:rPr>
                        <m:sty m:val="p"/>
                      </m:rPr>
                      <a:rPr lang="en-US">
                        <a:solidFill>
                          <a:schemeClr val="accent1"/>
                        </a:solidFill>
                        <a:latin typeface="Cambria Math" panose="02040503050406030204" pitchFamily="18" charset="0"/>
                      </a:rPr>
                      <m:t>in</m:t>
                    </m:r>
                    <m:r>
                      <a:rPr lang="en-US" i="1">
                        <a:solidFill>
                          <a:schemeClr val="accent1"/>
                        </a:solidFill>
                        <a:latin typeface="Cambria Math" panose="02040503050406030204" pitchFamily="18" charset="0"/>
                      </a:rPr>
                      <m:t> </m:t>
                    </m:r>
                  </m:oMath>
                </a14:m>
                <a:r>
                  <a:rPr lang="en-US" dirty="0">
                    <a:solidFill>
                      <a:schemeClr val="accent1"/>
                    </a:solidFill>
                    <a:latin typeface="Times New Roman" panose="02020603050405020304" pitchFamily="18" charset="0"/>
                    <a:cs typeface="Times New Roman" panose="02020603050405020304" pitchFamily="18" charset="0"/>
                  </a:rPr>
                  <a:t>+</a:t>
                </a:r>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r>
                      <m:rPr>
                        <m:sty m:val="p"/>
                      </m:rPr>
                      <a:rPr lang="en-US">
                        <a:solidFill>
                          <a:schemeClr val="accent1"/>
                        </a:solidFill>
                        <a:latin typeface="Cambria Math" panose="02040503050406030204" pitchFamily="18" charset="0"/>
                      </a:rPr>
                      <m:t>in</m:t>
                    </m:r>
                  </m:oMath>
                </a14:m>
                <a:r>
                  <a:rPr lang="en-US" dirty="0">
                    <a:solidFill>
                      <a:schemeClr val="accent1"/>
                    </a:solidFill>
                    <a:latin typeface="Times New Roman" panose="02020603050405020304" pitchFamily="18" charset="0"/>
                    <a:cs typeface="Times New Roman" panose="02020603050405020304" pitchFamily="18" charset="0"/>
                  </a:rPr>
                  <a:t> + </a:t>
                </a:r>
                <a:r>
                  <a:rPr lang="en-US" dirty="0" err="1">
                    <a:solidFill>
                      <a:schemeClr val="accent1"/>
                    </a:solidFill>
                    <a:latin typeface="Times New Roman" panose="02020603050405020304" pitchFamily="18" charset="0"/>
                    <a:cs typeface="Times New Roman" panose="02020603050405020304" pitchFamily="18" charset="0"/>
                  </a:rPr>
                  <a:t>ABCSin</a:t>
                </a:r>
                <a:r>
                  <a:rPr lang="en-US" dirty="0">
                    <a:solidFill>
                      <a:schemeClr val="accent1"/>
                    </a:solidFill>
                    <a:latin typeface="Times New Roman" panose="02020603050405020304" pitchFamily="18" charset="0"/>
                    <a:cs typeface="Times New Roman" panose="02020603050405020304" pitchFamily="18" charset="0"/>
                  </a:rPr>
                  <a:t>, </a:t>
                </a:r>
              </a:p>
              <a:p>
                <a:r>
                  <a:rPr lang="en-US" dirty="0" err="1">
                    <a:solidFill>
                      <a:schemeClr val="accent1"/>
                    </a:solidFill>
                    <a:latin typeface="Times New Roman" panose="02020603050405020304" pitchFamily="18" charset="0"/>
                    <a:cs typeface="Times New Roman" panose="02020603050405020304" pitchFamily="18" charset="0"/>
                  </a:rPr>
                  <a:t>C’out</a:t>
                </a:r>
                <a:r>
                  <a:rPr lang="en-US" dirty="0">
                    <a:solidFill>
                      <a:schemeClr val="accent1"/>
                    </a:solidFill>
                    <a:latin typeface="Times New Roman" panose="02020603050405020304" pitchFamily="18" charset="0"/>
                    <a:cs typeface="Times New Roman" panose="02020603050405020304" pitchFamily="18" charset="0"/>
                  </a:rPr>
                  <a:t> = A</a:t>
                </a:r>
              </a:p>
            </p:txBody>
          </p:sp>
        </mc:Choice>
        <mc:Fallback xmlns="">
          <p:sp>
            <p:nvSpPr>
              <p:cNvPr id="2" name="Rectangle 1"/>
              <p:cNvSpPr>
                <a:spLocks noRot="1" noChangeAspect="1" noMove="1" noResize="1" noEditPoints="1" noAdjustHandles="1" noChangeArrowheads="1" noChangeShapeType="1" noTextEdit="1"/>
              </p:cNvSpPr>
              <p:nvPr/>
            </p:nvSpPr>
            <p:spPr>
              <a:xfrm>
                <a:off x="1459230" y="4071419"/>
                <a:ext cx="5657850" cy="1754904"/>
              </a:xfrm>
              <a:prstGeom prst="rect">
                <a:avLst/>
              </a:prstGeom>
              <a:blipFill rotWithShape="1">
                <a:blip r:embed="rId3"/>
                <a:stretch>
                  <a:fillRect t="-25" b="11"/>
                </a:stretch>
              </a:blipFill>
            </p:spPr>
            <p:txBody>
              <a:bodyPr/>
              <a:lstStyle/>
              <a:p>
                <a:r>
                  <a:rPr lang="en-US" altLang="en-US">
                    <a:noFill/>
                  </a:rPr>
                  <a:t> </a:t>
                </a:r>
              </a:p>
            </p:txBody>
          </p:sp>
        </mc:Fallback>
      </mc:AlternateContent>
      <p:graphicFrame>
        <p:nvGraphicFramePr>
          <p:cNvPr id="4" name="Table 2"/>
          <p:cNvGraphicFramePr/>
          <p:nvPr/>
        </p:nvGraphicFramePr>
        <p:xfrm>
          <a:off x="8232139" y="1906007"/>
          <a:ext cx="3429001" cy="3462165"/>
        </p:xfrm>
        <a:graphic>
          <a:graphicData uri="http://schemas.openxmlformats.org/drawingml/2006/table">
            <a:tbl>
              <a:tblPr>
                <a:tableStyleId>{BDBED569-4797-4DF1-A0F4-6AAB3CD982D8}</a:tableStyleId>
              </a:tblPr>
              <a:tblGrid>
                <a:gridCol w="627429">
                  <a:extLst>
                    <a:ext uri="{9D8B030D-6E8A-4147-A177-3AD203B41FA5}">
                      <a16:colId xmlns:a16="http://schemas.microsoft.com/office/drawing/2014/main" val="20000"/>
                    </a:ext>
                  </a:extLst>
                </a:gridCol>
                <a:gridCol w="627429">
                  <a:extLst>
                    <a:ext uri="{9D8B030D-6E8A-4147-A177-3AD203B41FA5}">
                      <a16:colId xmlns:a16="http://schemas.microsoft.com/office/drawing/2014/main" val="20001"/>
                    </a:ext>
                  </a:extLst>
                </a:gridCol>
                <a:gridCol w="627429">
                  <a:extLst>
                    <a:ext uri="{9D8B030D-6E8A-4147-A177-3AD203B41FA5}">
                      <a16:colId xmlns:a16="http://schemas.microsoft.com/office/drawing/2014/main" val="20002"/>
                    </a:ext>
                  </a:extLst>
                </a:gridCol>
                <a:gridCol w="627429">
                  <a:extLst>
                    <a:ext uri="{9D8B030D-6E8A-4147-A177-3AD203B41FA5}">
                      <a16:colId xmlns:a16="http://schemas.microsoft.com/office/drawing/2014/main" val="20003"/>
                    </a:ext>
                  </a:extLst>
                </a:gridCol>
                <a:gridCol w="919285">
                  <a:extLst>
                    <a:ext uri="{9D8B030D-6E8A-4147-A177-3AD203B41FA5}">
                      <a16:colId xmlns:a16="http://schemas.microsoft.com/office/drawing/2014/main" val="20004"/>
                    </a:ext>
                  </a:extLst>
                </a:gridCol>
              </a:tblGrid>
              <a:tr h="49576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8" name="Rectangle 4"/>
          <p:cNvSpPr>
            <a:spLocks noGrp="1"/>
          </p:cNvSpPr>
          <p:nvPr/>
        </p:nvSpPr>
        <p:spPr>
          <a:xfrm>
            <a:off x="989069" y="326840"/>
            <a:ext cx="3280410" cy="519430"/>
          </a:xfrm>
          <a:prstGeom prst="rect">
            <a:avLst/>
          </a:prstGeom>
          <a:noFill/>
          <a:ln w="0">
            <a:noFill/>
          </a:ln>
        </p:spPr>
        <p:style>
          <a:lnRef idx="0">
            <a:scrgbClr r="0" g="0" b="0"/>
          </a:lnRef>
          <a:fillRef idx="0">
            <a:scrgbClr r="0" g="0" b="0"/>
          </a:fillRef>
          <a:effectRef idx="0">
            <a:scrgbClr r="0" g="0" b="0"/>
          </a:effectRef>
          <a:fontRef idx="minor"/>
        </p:style>
        <p:txBody>
          <a:bodyPr vert="horz" wrap="none" lIns="90000" tIns="45000" rIns="90000" bIns="450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8</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8386989" y="1246551"/>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8</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32138D-F1BB-9543-2029-9BAAA4221EB8}"/>
              </a:ext>
            </a:extLst>
          </p:cNvPr>
          <p:cNvSpPr>
            <a:spLocks noGrp="1"/>
          </p:cNvSpPr>
          <p:nvPr>
            <p:ph type="sldNum" sz="quarter" idx="12"/>
          </p:nvPr>
        </p:nvSpPr>
        <p:spPr>
          <a:xfrm>
            <a:off x="8917940" y="6410413"/>
            <a:ext cx="2743200" cy="365125"/>
          </a:xfrm>
        </p:spPr>
        <p:txBody>
          <a:bodyPr/>
          <a:lstStyle/>
          <a:p>
            <a:pPr algn="r">
              <a:lnSpc>
                <a:spcPct val="100000"/>
              </a:lnSpc>
            </a:pPr>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pPr algn="r">
                <a:lnSpc>
                  <a:spcPct val="100000"/>
                </a:lnSpc>
              </a:pPr>
              <a:t>14</a:t>
            </a:fld>
            <a:endParaRPr lang="en-US"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1758345" y="3429000"/>
            <a:ext cx="2853690" cy="6426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IN" sz="1800" b="0" strike="noStrike" spc="-1" dirty="0">
              <a:solidFill>
                <a:srgbClr val="FFFFFF"/>
              </a:solidFill>
              <a:latin typeface="Times New Roman" panose="02020603050405020304" pitchFamily="18" charset="0"/>
              <a:cs typeface="Times New Roman" panose="02020603050405020304" pitchFamily="18" charset="0"/>
            </a:endParaRPr>
          </a:p>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12</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t>
            </a:r>
            <a:r>
              <a:rPr lang="en-IN" spc="-1" dirty="0">
                <a:solidFill>
                  <a:schemeClr val="accent1"/>
                </a:solidFill>
                <a:latin typeface="Times New Roman" panose="02020603050405020304" pitchFamily="18" charset="0"/>
                <a:cs typeface="Times New Roman" panose="02020603050405020304" pitchFamily="18" charset="0"/>
              </a:rPr>
              <a:t>Adder-</a:t>
            </a:r>
            <a:r>
              <a:rPr lang="en-US" altLang="en-IN" spc="-1" dirty="0">
                <a:solidFill>
                  <a:schemeClr val="accent1"/>
                </a:solidFill>
                <a:latin typeface="Times New Roman" panose="02020603050405020304" pitchFamily="18" charset="0"/>
                <a:cs typeface="Times New Roman" panose="02020603050405020304" pitchFamily="18" charset="0"/>
              </a:rPr>
              <a:t>9</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55" name="TextBox 354"/>
          <p:cNvSpPr txBox="1"/>
          <p:nvPr/>
        </p:nvSpPr>
        <p:spPr>
          <a:xfrm>
            <a:off x="989069" y="5960027"/>
            <a:ext cx="10516976" cy="75213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[4]</a:t>
            </a:r>
            <a:r>
              <a:rPr lang="en-IN" spc="-1" dirty="0">
                <a:solidFill>
                  <a:schemeClr val="accent1"/>
                </a:solidFill>
                <a:latin typeface="Times New Roman" panose="02020603050405020304" pitchFamily="18" charset="0"/>
                <a:cs typeface="Times New Roman" panose="02020603050405020304" pitchFamily="18" charset="0"/>
              </a:rPr>
              <a:t>: </a:t>
            </a:r>
            <a:r>
              <a:rPr lang="en-IN" spc="-1" dirty="0">
                <a:solidFill>
                  <a:schemeClr val="accent1"/>
                </a:solidFill>
                <a:latin typeface="Times New Roman" panose="02020603050405020304" pitchFamily="18" charset="0"/>
                <a:ea typeface="+mn-lt"/>
                <a:cs typeface="Times New Roman" panose="02020603050405020304" pitchFamily="18" charset="0"/>
              </a:rPr>
              <a:t>Z. Yang, A. Jain, J. Liang, J. Han and F. Lombardi, "Approximate XOR/XNOR-based adders for inexact computing," </a:t>
            </a:r>
            <a:r>
              <a:rPr lang="en-IN" i="1" spc="-1" dirty="0">
                <a:solidFill>
                  <a:schemeClr val="accent1"/>
                </a:solidFill>
                <a:latin typeface="Times New Roman" panose="02020603050405020304" pitchFamily="18" charset="0"/>
                <a:ea typeface="+mn-lt"/>
                <a:cs typeface="Times New Roman" panose="02020603050405020304" pitchFamily="18" charset="0"/>
              </a:rPr>
              <a:t>2013 13th IEEE International Conference on Nanotechnology (IEEE-NANO 2013)</a:t>
            </a:r>
            <a:r>
              <a:rPr lang="en-IN" spc="-1" dirty="0">
                <a:solidFill>
                  <a:schemeClr val="accent1"/>
                </a:solidFill>
                <a:latin typeface="Times New Roman" panose="02020603050405020304" pitchFamily="18" charset="0"/>
                <a:ea typeface="+mn-lt"/>
                <a:cs typeface="Times New Roman" panose="02020603050405020304" pitchFamily="18" charset="0"/>
              </a:rPr>
              <a:t>, 2013, pp. 690-693</a:t>
            </a:r>
            <a:endParaRPr lang="en-IN"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1917699" y="4286251"/>
                <a:ext cx="3826667" cy="13249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8</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accent1"/>
                    </a:solidFill>
                    <a:latin typeface="Times New Roman" panose="02020603050405020304" pitchFamily="18" charset="0"/>
                    <a:cs typeface="Times New Roman" panose="02020603050405020304" pitchFamily="18" charset="0"/>
                  </a:rPr>
                  <a:t>Sum=(</a:t>
                </a:r>
                <a14:m>
                  <m:oMath xmlns:m="http://schemas.openxmlformats.org/officeDocument/2006/math">
                    <m:acc>
                      <m:accPr>
                        <m:chr m:val="̅"/>
                        <m:ctrlPr>
                          <a:rPr lang="en-US" sz="2000" i="1">
                            <a:solidFill>
                              <a:schemeClr val="accent1"/>
                            </a:solidFill>
                            <a:latin typeface="Cambria Math" panose="02040503050406030204" pitchFamily="18" charset="0"/>
                            <a:cs typeface="Times New Roman" panose="02020603050405020304" pitchFamily="18" charset="0"/>
                          </a:rPr>
                        </m:ctrlPr>
                      </m:accPr>
                      <m:e>
                        <m:r>
                          <m:rPr>
                            <m:nor/>
                          </m:rPr>
                          <a:rPr lang="en-US" sz="2000" dirty="0">
                            <a:solidFill>
                              <a:schemeClr val="accent1"/>
                            </a:solidFill>
                            <a:latin typeface="Times New Roman" panose="02020603050405020304" pitchFamily="18" charset="0"/>
                            <a:cs typeface="Times New Roman" panose="02020603050405020304" pitchFamily="18" charset="0"/>
                          </a:rPr>
                          <m:t>A</m:t>
                        </m:r>
                        <m:r>
                          <m:rPr>
                            <m:nor/>
                          </m:rPr>
                          <a:rPr lang="en-US" sz="2000" dirty="0">
                            <a:solidFill>
                              <a:schemeClr val="accent1"/>
                            </a:solidFill>
                            <a:latin typeface="Times New Roman" panose="02020603050405020304" pitchFamily="18" charset="0"/>
                            <a:cs typeface="Times New Roman" panose="02020603050405020304" pitchFamily="18" charset="0"/>
                          </a:rPr>
                          <m:t>^</m:t>
                        </m:r>
                        <m:r>
                          <m:rPr>
                            <m:nor/>
                          </m:rPr>
                          <a:rPr lang="en-US" sz="2000" dirty="0">
                            <a:solidFill>
                              <a:schemeClr val="accent1"/>
                            </a:solidFill>
                            <a:latin typeface="Times New Roman" panose="02020603050405020304" pitchFamily="18" charset="0"/>
                            <a:cs typeface="Times New Roman" panose="02020603050405020304" pitchFamily="18" charset="0"/>
                          </a:rPr>
                          <m:t>B</m:t>
                        </m:r>
                      </m:e>
                    </m:acc>
                  </m:oMath>
                </a14:m>
                <a:r>
                  <a:rPr lang="en-US" sz="2000" dirty="0">
                    <a:solidFill>
                      <a:schemeClr val="accent1"/>
                    </a:solidFill>
                    <a:latin typeface="Times New Roman" panose="02020603050405020304" pitchFamily="18" charset="0"/>
                    <a:cs typeface="Times New Roman" panose="02020603050405020304" pitchFamily="18" charset="0"/>
                  </a:rPr>
                  <a:t>)Cin</a:t>
                </a:r>
              </a:p>
              <a:p>
                <a:r>
                  <a:rPr lang="en-US" sz="2000" dirty="0">
                    <a:solidFill>
                      <a:schemeClr val="accent1"/>
                    </a:solidFill>
                    <a:latin typeface="Times New Roman" panose="02020603050405020304" pitchFamily="18" charset="0"/>
                    <a:cs typeface="Times New Roman" panose="02020603050405020304" pitchFamily="18" charset="0"/>
                  </a:rPr>
                  <a:t>  Cout = (A^B)</a:t>
                </a:r>
                <a:r>
                  <a:rPr lang="en-US" sz="2000" dirty="0" err="1">
                    <a:solidFill>
                      <a:schemeClr val="accent1"/>
                    </a:solidFill>
                    <a:latin typeface="Times New Roman" panose="02020603050405020304" pitchFamily="18" charset="0"/>
                    <a:cs typeface="Times New Roman" panose="02020603050405020304" pitchFamily="18" charset="0"/>
                  </a:rPr>
                  <a:t>Cin+AB</a:t>
                </a:r>
                <a:endParaRPr lang="en-IN" sz="2000" i="1" dirty="0">
                  <a:solidFill>
                    <a:schemeClr val="accent1"/>
                  </a:solidFill>
                  <a:latin typeface="Cambria Math" panose="02040503050406030204" pitchFamily="18" charset="0"/>
                  <a:cs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917699" y="4286251"/>
                <a:ext cx="3826667" cy="1324914"/>
              </a:xfrm>
              <a:prstGeom prst="rect">
                <a:avLst/>
              </a:prstGeom>
              <a:blipFill>
                <a:blip r:embed="rId3"/>
                <a:stretch>
                  <a:fillRect l="-1754" t="-2304" b="-7834"/>
                </a:stretch>
              </a:blipFill>
            </p:spPr>
            <p:txBody>
              <a:bodyPr/>
              <a:lstStyle/>
              <a:p>
                <a:r>
                  <a:rPr lang="en-IN">
                    <a:noFill/>
                  </a:rPr>
                  <a:t> </a:t>
                </a:r>
              </a:p>
            </p:txBody>
          </p:sp>
        </mc:Fallback>
      </mc:AlternateContent>
      <p:graphicFrame>
        <p:nvGraphicFramePr>
          <p:cNvPr id="3" name="Table 2"/>
          <p:cNvGraphicFramePr/>
          <p:nvPr>
            <p:extLst>
              <p:ext uri="{D42A27DB-BD31-4B8C-83A1-F6EECF244321}">
                <p14:modId xmlns:p14="http://schemas.microsoft.com/office/powerpoint/2010/main" val="1516966035"/>
              </p:ext>
            </p:extLst>
          </p:nvPr>
        </p:nvGraphicFramePr>
        <p:xfrm>
          <a:off x="7723264" y="1970275"/>
          <a:ext cx="3925065" cy="3447531"/>
        </p:xfrm>
        <a:graphic>
          <a:graphicData uri="http://schemas.openxmlformats.org/drawingml/2006/table">
            <a:tbl>
              <a:tblPr>
                <a:tableStyleId>{BDBED569-4797-4DF1-A0F4-6AAB3CD982D8}</a:tableStyleId>
              </a:tblPr>
              <a:tblGrid>
                <a:gridCol w="718185">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88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8" name="Rectangle 4"/>
          <p:cNvSpPr>
            <a:spLocks noGrp="1"/>
          </p:cNvSpPr>
          <p:nvPr/>
        </p:nvSpPr>
        <p:spPr>
          <a:xfrm>
            <a:off x="989069" y="326840"/>
            <a:ext cx="3280410" cy="519430"/>
          </a:xfrm>
          <a:prstGeom prst="rect">
            <a:avLst/>
          </a:prstGeom>
          <a:noFill/>
          <a:ln w="0">
            <a:noFill/>
          </a:ln>
        </p:spPr>
        <p:style>
          <a:lnRef idx="0">
            <a:scrgbClr r="0" g="0" b="0"/>
          </a:lnRef>
          <a:fillRef idx="0">
            <a:scrgbClr r="0" g="0" b="0"/>
          </a:fillRef>
          <a:effectRef idx="0">
            <a:scrgbClr r="0" g="0" b="0"/>
          </a:effectRef>
          <a:fontRef idx="minor"/>
        </p:style>
        <p:txBody>
          <a:bodyPr vert="horz" wrap="none" lIns="90000" tIns="45000" rIns="90000" bIns="450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9</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8102509" y="1355771"/>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9</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D093C02-B4CE-C388-19D2-DFC485A56472}"/>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15</a:t>
            </a:fld>
            <a:endParaRPr lang="en-US" sz="1050" b="0" strike="noStrike" spc="-1">
              <a:latin typeface="Times New Roman" panose="02020603050405020304"/>
            </a:endParaRPr>
          </a:p>
        </p:txBody>
      </p:sp>
      <p:sp>
        <p:nvSpPr>
          <p:cNvPr id="10" name="Slide Number Placeholder 2">
            <a:extLst>
              <a:ext uri="{FF2B5EF4-FFF2-40B4-BE49-F238E27FC236}">
                <a16:creationId xmlns:a16="http://schemas.microsoft.com/office/drawing/2014/main" id="{C2C8D8D9-5269-45E9-401C-F47C5ED68893}"/>
              </a:ext>
            </a:extLst>
          </p:cNvPr>
          <p:cNvSpPr txBox="1">
            <a:spLocks/>
          </p:cNvSpPr>
          <p:nvPr/>
        </p:nvSpPr>
        <p:spPr>
          <a:xfrm>
            <a:off x="8917940" y="64104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pPr/>
              <a:t>15</a:t>
            </a:fld>
            <a:endParaRPr lang="en-US" spc="-1" dirty="0">
              <a:latin typeface="Times New Roman" panose="02020603050405020304" pitchFamily="18" charset="0"/>
              <a:cs typeface="Times New Roman" panose="02020603050405020304" pitchFamily="18" charset="0"/>
            </a:endParaRPr>
          </a:p>
        </p:txBody>
      </p:sp>
      <p:pic>
        <p:nvPicPr>
          <p:cNvPr id="11" name="Picture 3" descr="Diagram, schematic&#10;&#10;Description automatically generated">
            <a:extLst>
              <a:ext uri="{FF2B5EF4-FFF2-40B4-BE49-F238E27FC236}">
                <a16:creationId xmlns:a16="http://schemas.microsoft.com/office/drawing/2014/main" id="{CD3C3ED1-12E2-4087-A869-6EF4C8DAC629}"/>
              </a:ext>
            </a:extLst>
          </p:cNvPr>
          <p:cNvPicPr>
            <a:picLocks noChangeAspect="1"/>
          </p:cNvPicPr>
          <p:nvPr/>
        </p:nvPicPr>
        <p:blipFill>
          <a:blip r:embed="rId4"/>
          <a:stretch>
            <a:fillRect/>
          </a:stretch>
        </p:blipFill>
        <p:spPr>
          <a:xfrm>
            <a:off x="1498863" y="1131423"/>
            <a:ext cx="3724250" cy="2500033"/>
          </a:xfrm>
          <a:prstGeom prst="rect">
            <a:avLst/>
          </a:prstGeom>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001855" y="3465020"/>
            <a:ext cx="2967990" cy="6426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IN" sz="1800" b="0" strike="noStrike" spc="-1" dirty="0">
              <a:solidFill>
                <a:schemeClr val="accent1"/>
              </a:solid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a:t>
            </a:r>
            <a:r>
              <a:rPr lang="en-US" altLang="en-IN" spc="-1" dirty="0">
                <a:solidFill>
                  <a:schemeClr val="accent1"/>
                </a:solidFill>
                <a:latin typeface="Times New Roman" panose="02020603050405020304" pitchFamily="18" charset="0"/>
                <a:cs typeface="Times New Roman" panose="02020603050405020304" pitchFamily="18" charset="0"/>
              </a:rPr>
              <a:t>3</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t>
            </a:r>
            <a:r>
              <a:rPr lang="en-IN" spc="-1" dirty="0">
                <a:solidFill>
                  <a:schemeClr val="accent1"/>
                </a:solidFill>
                <a:latin typeface="Times New Roman" panose="02020603050405020304" pitchFamily="18" charset="0"/>
                <a:cs typeface="Times New Roman" panose="02020603050405020304" pitchFamily="18" charset="0"/>
              </a:rPr>
              <a:t>Adder-1</a:t>
            </a:r>
            <a:r>
              <a:rPr lang="en-US" altLang="en-IN" spc="-1" dirty="0">
                <a:solidFill>
                  <a:schemeClr val="accent1"/>
                </a:solidFill>
                <a:latin typeface="Times New Roman" panose="02020603050405020304" pitchFamily="18" charset="0"/>
                <a:cs typeface="Times New Roman" panose="02020603050405020304" pitchFamily="18" charset="0"/>
              </a:rPr>
              <a:t>0</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1730534" y="4333875"/>
                <a:ext cx="3981448" cy="13738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000" spc="-1" dirty="0">
                    <a:solidFill>
                      <a:schemeClr val="accent1"/>
                    </a:solidFill>
                    <a:latin typeface="Times New Roman" panose="02020603050405020304"/>
                  </a:rPr>
                  <a:t>No. of  transistors : 6</a:t>
                </a:r>
                <a:endParaRPr lang="en-IN" sz="2000" dirty="0">
                  <a:solidFill>
                    <a:schemeClr val="accent1"/>
                  </a:solidFill>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accent1"/>
                    </a:solidFill>
                    <a:latin typeface="Times New Roman" panose="02020603050405020304" pitchFamily="18" charset="0"/>
                    <a:cs typeface="Times New Roman" panose="02020603050405020304" pitchFamily="18" charset="0"/>
                  </a:rPr>
                  <a:t> Sum=(</a:t>
                </a:r>
                <a14:m>
                  <m:oMath xmlns:m="http://schemas.openxmlformats.org/officeDocument/2006/math">
                    <m:acc>
                      <m:accPr>
                        <m:chr m:val="̅"/>
                        <m:ctrlPr>
                          <a:rPr lang="en-US" sz="2000" i="1">
                            <a:solidFill>
                              <a:schemeClr val="accent1"/>
                            </a:solidFill>
                            <a:latin typeface="Cambria Math" panose="02040503050406030204" pitchFamily="18" charset="0"/>
                            <a:cs typeface="Times New Roman" panose="02020603050405020304" pitchFamily="18" charset="0"/>
                          </a:rPr>
                        </m:ctrlPr>
                      </m:accPr>
                      <m:e>
                        <m:r>
                          <m:rPr>
                            <m:nor/>
                          </m:rPr>
                          <a:rPr lang="en-US" sz="2000" dirty="0">
                            <a:solidFill>
                              <a:schemeClr val="accent1"/>
                            </a:solidFill>
                            <a:latin typeface="Times New Roman" panose="02020603050405020304" pitchFamily="18" charset="0"/>
                            <a:cs typeface="Times New Roman" panose="02020603050405020304" pitchFamily="18" charset="0"/>
                          </a:rPr>
                          <m:t>A</m:t>
                        </m:r>
                        <m:r>
                          <m:rPr>
                            <m:nor/>
                          </m:rPr>
                          <a:rPr lang="en-US" sz="2000" dirty="0">
                            <a:solidFill>
                              <a:schemeClr val="accent1"/>
                            </a:solidFill>
                            <a:latin typeface="Times New Roman" panose="02020603050405020304" pitchFamily="18" charset="0"/>
                            <a:cs typeface="Times New Roman" panose="02020603050405020304" pitchFamily="18" charset="0"/>
                          </a:rPr>
                          <m:t>^</m:t>
                        </m:r>
                        <m:r>
                          <m:rPr>
                            <m:nor/>
                          </m:rPr>
                          <a:rPr lang="en-US" sz="2000" dirty="0">
                            <a:solidFill>
                              <a:schemeClr val="accent1"/>
                            </a:solidFill>
                            <a:latin typeface="Times New Roman" panose="02020603050405020304" pitchFamily="18" charset="0"/>
                            <a:cs typeface="Times New Roman" panose="02020603050405020304" pitchFamily="18" charset="0"/>
                          </a:rPr>
                          <m:t>B</m:t>
                        </m:r>
                      </m:e>
                    </m:acc>
                  </m:oMath>
                </a14:m>
                <a:r>
                  <a:rPr lang="en-US" sz="2000" dirty="0">
                    <a:solidFill>
                      <a:schemeClr val="accent1"/>
                    </a:solidFill>
                    <a:latin typeface="Times New Roman" panose="02020603050405020304" pitchFamily="18" charset="0"/>
                    <a:cs typeface="Times New Roman" panose="02020603050405020304" pitchFamily="18" charset="0"/>
                  </a:rPr>
                  <a:t>)</a:t>
                </a:r>
              </a:p>
              <a:p>
                <a:r>
                  <a:rPr lang="en-US" sz="2000" dirty="0">
                    <a:solidFill>
                      <a:schemeClr val="accent1"/>
                    </a:solidFill>
                    <a:latin typeface="Times New Roman" panose="02020603050405020304" pitchFamily="18" charset="0"/>
                    <a:cs typeface="Times New Roman" panose="02020603050405020304" pitchFamily="18" charset="0"/>
                  </a:rPr>
                  <a:t> Cout = (A^B)</a:t>
                </a:r>
                <a:r>
                  <a:rPr lang="en-US" sz="2000" dirty="0" err="1">
                    <a:solidFill>
                      <a:schemeClr val="accent1"/>
                    </a:solidFill>
                    <a:latin typeface="Times New Roman" panose="02020603050405020304" pitchFamily="18" charset="0"/>
                    <a:cs typeface="Times New Roman" panose="02020603050405020304" pitchFamily="18" charset="0"/>
                  </a:rPr>
                  <a:t>Cin+AB</a:t>
                </a:r>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730534" y="4333875"/>
                <a:ext cx="3981448" cy="1373838"/>
              </a:xfrm>
              <a:prstGeom prst="rect">
                <a:avLst/>
              </a:prstGeom>
              <a:blipFill>
                <a:blip r:embed="rId2"/>
                <a:stretch>
                  <a:fillRect l="-1685" t="-2667" b="-3556"/>
                </a:stretch>
              </a:blipFill>
            </p:spPr>
            <p:txBody>
              <a:bodyPr/>
              <a:lstStyle/>
              <a:p>
                <a:r>
                  <a:rPr lang="en-IN">
                    <a:noFill/>
                  </a:rPr>
                  <a:t> </a:t>
                </a:r>
              </a:p>
            </p:txBody>
          </p:sp>
        </mc:Fallback>
      </mc:AlternateContent>
      <p:sp>
        <p:nvSpPr>
          <p:cNvPr id="9" name="TextBox 8"/>
          <p:cNvSpPr txBox="1"/>
          <p:nvPr/>
        </p:nvSpPr>
        <p:spPr>
          <a:xfrm>
            <a:off x="989069" y="6010910"/>
            <a:ext cx="10362729" cy="710565"/>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[4]</a:t>
            </a:r>
            <a:r>
              <a:rPr lang="en-IN" spc="-1" dirty="0">
                <a:solidFill>
                  <a:schemeClr val="accent1"/>
                </a:solidFill>
                <a:latin typeface="Times New Roman" panose="02020603050405020304" pitchFamily="18" charset="0"/>
                <a:cs typeface="Times New Roman" panose="02020603050405020304" pitchFamily="18" charset="0"/>
              </a:rPr>
              <a:t>: </a:t>
            </a:r>
            <a:r>
              <a:rPr lang="en-IN" spc="-1" dirty="0">
                <a:solidFill>
                  <a:schemeClr val="accent1"/>
                </a:solidFill>
                <a:latin typeface="Times New Roman" panose="02020603050405020304" pitchFamily="18" charset="0"/>
                <a:ea typeface="+mn-lt"/>
                <a:cs typeface="Times New Roman" panose="02020603050405020304" pitchFamily="18" charset="0"/>
              </a:rPr>
              <a:t>Z. Yang, A. Jain, J. Liang, J. Han and F. Lombardi, "Approximate XOR/XNOR-based adders for inexact computing," </a:t>
            </a:r>
            <a:r>
              <a:rPr lang="en-IN" i="1" spc="-1" dirty="0">
                <a:solidFill>
                  <a:schemeClr val="accent1"/>
                </a:solidFill>
                <a:latin typeface="Times New Roman" panose="02020603050405020304" pitchFamily="18" charset="0"/>
                <a:ea typeface="+mn-lt"/>
                <a:cs typeface="Times New Roman" panose="02020603050405020304" pitchFamily="18" charset="0"/>
              </a:rPr>
              <a:t>2013 13th IEEE International Conference on Nanotechnology (IEEE-NANO 2013)</a:t>
            </a:r>
            <a:r>
              <a:rPr lang="en-IN" spc="-1" dirty="0">
                <a:solidFill>
                  <a:schemeClr val="accent1"/>
                </a:solidFill>
                <a:latin typeface="Times New Roman" panose="02020603050405020304" pitchFamily="18" charset="0"/>
                <a:ea typeface="+mn-lt"/>
                <a:cs typeface="Times New Roman" panose="02020603050405020304" pitchFamily="18" charset="0"/>
              </a:rPr>
              <a:t>, 2013, pp. 690-693</a:t>
            </a:r>
            <a:endParaRPr lang="en-IN"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1720241272"/>
              </p:ext>
            </p:extLst>
          </p:nvPr>
        </p:nvGraphicFramePr>
        <p:xfrm>
          <a:off x="7426718" y="1989140"/>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8" name="Rectangle 4"/>
          <p:cNvSpPr>
            <a:spLocks noGrp="1"/>
          </p:cNvSpPr>
          <p:nvPr/>
        </p:nvSpPr>
        <p:spPr>
          <a:xfrm>
            <a:off x="989069" y="326840"/>
            <a:ext cx="3458210" cy="519430"/>
          </a:xfrm>
          <a:prstGeom prst="rect">
            <a:avLst/>
          </a:prstGeom>
          <a:noFill/>
          <a:ln w="0">
            <a:noFill/>
          </a:ln>
        </p:spPr>
        <p:style>
          <a:lnRef idx="0">
            <a:scrgbClr r="0" g="0" b="0"/>
          </a:lnRef>
          <a:fillRef idx="0">
            <a:scrgbClr r="0" g="0" b="0"/>
          </a:fillRef>
          <a:effectRef idx="0">
            <a:scrgbClr r="0" g="0" b="0"/>
          </a:effectRef>
          <a:fontRef idx="minor"/>
        </p:style>
        <p:txBody>
          <a:bodyPr vert="horz" wrap="none" lIns="90000" tIns="45000" rIns="90000" bIns="450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10</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7307712" y="1421499"/>
            <a:ext cx="21628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10</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FB69C2-869E-B420-6E5A-2320CD6BE954}"/>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16</a:t>
            </a:fld>
            <a:endParaRPr lang="en-US" sz="1050" b="0" strike="noStrike" spc="-1">
              <a:latin typeface="Times New Roman" panose="02020603050405020304"/>
            </a:endParaRPr>
          </a:p>
        </p:txBody>
      </p:sp>
      <p:sp>
        <p:nvSpPr>
          <p:cNvPr id="10" name="Slide Number Placeholder 2">
            <a:extLst>
              <a:ext uri="{FF2B5EF4-FFF2-40B4-BE49-F238E27FC236}">
                <a16:creationId xmlns:a16="http://schemas.microsoft.com/office/drawing/2014/main" id="{C973E267-BA32-1C19-2856-3D453F03055C}"/>
              </a:ext>
            </a:extLst>
          </p:cNvPr>
          <p:cNvSpPr txBox="1">
            <a:spLocks/>
          </p:cNvSpPr>
          <p:nvPr/>
        </p:nvSpPr>
        <p:spPr>
          <a:xfrm>
            <a:off x="8917940" y="64104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pPr/>
              <a:t>16</a:t>
            </a:fld>
            <a:endParaRPr lang="en-US" spc="-1" dirty="0">
              <a:latin typeface="Times New Roman" panose="02020603050405020304" pitchFamily="18" charset="0"/>
              <a:cs typeface="Times New Roman" panose="02020603050405020304" pitchFamily="18" charset="0"/>
            </a:endParaRPr>
          </a:p>
        </p:txBody>
      </p:sp>
      <p:pic>
        <p:nvPicPr>
          <p:cNvPr id="11" name="Picture 3" descr="Diagram, schematic&#10;&#10;Description automatically generated">
            <a:extLst>
              <a:ext uri="{FF2B5EF4-FFF2-40B4-BE49-F238E27FC236}">
                <a16:creationId xmlns:a16="http://schemas.microsoft.com/office/drawing/2014/main" id="{0AEF0A35-63E3-40C8-8C39-92B96CC9C889}"/>
              </a:ext>
            </a:extLst>
          </p:cNvPr>
          <p:cNvPicPr>
            <a:picLocks noChangeAspect="1"/>
          </p:cNvPicPr>
          <p:nvPr/>
        </p:nvPicPr>
        <p:blipFill>
          <a:blip r:embed="rId3"/>
          <a:stretch>
            <a:fillRect/>
          </a:stretch>
        </p:blipFill>
        <p:spPr>
          <a:xfrm>
            <a:off x="1730534" y="1157441"/>
            <a:ext cx="3510633" cy="2477290"/>
          </a:xfrm>
          <a:prstGeom prst="rect">
            <a:avLst/>
          </a:prstGeom>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82F5AB7-609C-E420-D11A-DFF2B7F77B7D}"/>
              </a:ext>
            </a:extLst>
          </p:cNvPr>
          <p:cNvGraphicFramePr>
            <a:graphicFrameLocks noGrp="1"/>
          </p:cNvGraphicFramePr>
          <p:nvPr>
            <p:ph idx="1"/>
            <p:extLst>
              <p:ext uri="{D42A27DB-BD31-4B8C-83A1-F6EECF244321}">
                <p14:modId xmlns:p14="http://schemas.microsoft.com/office/powerpoint/2010/main" val="3637041375"/>
              </p:ext>
            </p:extLst>
          </p:nvPr>
        </p:nvGraphicFramePr>
        <p:xfrm>
          <a:off x="912845" y="1020404"/>
          <a:ext cx="10515600" cy="4902200"/>
        </p:xfrm>
        <a:graphic>
          <a:graphicData uri="http://schemas.openxmlformats.org/drawingml/2006/table">
            <a:tbl>
              <a:tblPr firstRow="1" bandRow="1">
                <a:tableStyleId>{22838BEF-8BB2-4498-84A7-C5851F593DF1}</a:tableStyleId>
              </a:tblPr>
              <a:tblGrid>
                <a:gridCol w="1752600">
                  <a:extLst>
                    <a:ext uri="{9D8B030D-6E8A-4147-A177-3AD203B41FA5}">
                      <a16:colId xmlns:a16="http://schemas.microsoft.com/office/drawing/2014/main" val="3545002604"/>
                    </a:ext>
                  </a:extLst>
                </a:gridCol>
                <a:gridCol w="1752600">
                  <a:extLst>
                    <a:ext uri="{9D8B030D-6E8A-4147-A177-3AD203B41FA5}">
                      <a16:colId xmlns:a16="http://schemas.microsoft.com/office/drawing/2014/main" val="4007719709"/>
                    </a:ext>
                  </a:extLst>
                </a:gridCol>
                <a:gridCol w="1752600">
                  <a:extLst>
                    <a:ext uri="{9D8B030D-6E8A-4147-A177-3AD203B41FA5}">
                      <a16:colId xmlns:a16="http://schemas.microsoft.com/office/drawing/2014/main" val="1868515370"/>
                    </a:ext>
                  </a:extLst>
                </a:gridCol>
                <a:gridCol w="1752600">
                  <a:extLst>
                    <a:ext uri="{9D8B030D-6E8A-4147-A177-3AD203B41FA5}">
                      <a16:colId xmlns:a16="http://schemas.microsoft.com/office/drawing/2014/main" val="3776778956"/>
                    </a:ext>
                  </a:extLst>
                </a:gridCol>
                <a:gridCol w="1752600">
                  <a:extLst>
                    <a:ext uri="{9D8B030D-6E8A-4147-A177-3AD203B41FA5}">
                      <a16:colId xmlns:a16="http://schemas.microsoft.com/office/drawing/2014/main" val="701111368"/>
                    </a:ext>
                  </a:extLst>
                </a:gridCol>
                <a:gridCol w="1752600">
                  <a:extLst>
                    <a:ext uri="{9D8B030D-6E8A-4147-A177-3AD203B41FA5}">
                      <a16:colId xmlns:a16="http://schemas.microsoft.com/office/drawing/2014/main" val="2511757995"/>
                    </a:ext>
                  </a:extLst>
                </a:gridCol>
              </a:tblGrid>
              <a:tr h="370840">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S.No</a:t>
                      </a:r>
                    </a:p>
                  </a:txBody>
                  <a:tcPr marL="100584" marR="100584" anchor="ctr"/>
                </a:tc>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Approximate Adder</a:t>
                      </a:r>
                    </a:p>
                  </a:txBody>
                  <a:tcPr marL="100584" marR="100584" anchor="ctr"/>
                </a:tc>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No. of Transistors</a:t>
                      </a:r>
                    </a:p>
                  </a:txBody>
                  <a:tcPr marL="100584" marR="100584" anchor="ctr"/>
                </a:tc>
                <a:tc gridSpan="2">
                  <a:txBody>
                    <a:bodyPr/>
                    <a:lstStyle/>
                    <a:p>
                      <a:pPr algn="ctr"/>
                      <a:r>
                        <a:rPr lang="en-IN" sz="1600" dirty="0">
                          <a:solidFill>
                            <a:srgbClr val="FF0000"/>
                          </a:solidFill>
                          <a:latin typeface="Times New Roman" panose="02020603050405020304" pitchFamily="18" charset="0"/>
                          <a:cs typeface="Times New Roman" panose="02020603050405020304" pitchFamily="18" charset="0"/>
                        </a:rPr>
                        <a:t>No. of Errors</a:t>
                      </a:r>
                    </a:p>
                  </a:txBody>
                  <a:tcPr marL="100584" marR="100584"/>
                </a:tc>
                <a:tc hMerge="1">
                  <a:txBody>
                    <a:bodyPr/>
                    <a:lstStyle/>
                    <a:p>
                      <a:endParaRPr lang="en-US"/>
                    </a:p>
                  </a:txBody>
                  <a:tcPr/>
                </a:tc>
                <a:tc rowSpan="2">
                  <a:txBody>
                    <a:bodyPr/>
                    <a:lstStyle/>
                    <a:p>
                      <a:pPr algn="ctr"/>
                      <a:r>
                        <a:rPr lang="en-IN" sz="1600" dirty="0">
                          <a:solidFill>
                            <a:srgbClr val="FF0000"/>
                          </a:solidFill>
                          <a:latin typeface="Times New Roman" panose="02020603050405020304" pitchFamily="18" charset="0"/>
                          <a:cs typeface="Times New Roman" panose="02020603050405020304" pitchFamily="18" charset="0"/>
                        </a:rPr>
                        <a:t>Technology</a:t>
                      </a:r>
                    </a:p>
                    <a:p>
                      <a:pPr algn="ctr"/>
                      <a:r>
                        <a:rPr lang="en-IN" sz="1600" dirty="0">
                          <a:solidFill>
                            <a:srgbClr val="FF0000"/>
                          </a:solidFill>
                          <a:latin typeface="Times New Roman" panose="02020603050405020304" pitchFamily="18" charset="0"/>
                          <a:cs typeface="Times New Roman" panose="02020603050405020304" pitchFamily="18" charset="0"/>
                        </a:rPr>
                        <a:t>used</a:t>
                      </a:r>
                    </a:p>
                  </a:txBody>
                  <a:tcPr marL="100584" marR="100584" anchor="ctr"/>
                </a:tc>
                <a:extLst>
                  <a:ext uri="{0D108BD9-81ED-4DB2-BD59-A6C34878D82A}">
                    <a16:rowId xmlns:a16="http://schemas.microsoft.com/office/drawing/2014/main" val="656896480"/>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Sum</a:t>
                      </a:r>
                    </a:p>
                  </a:txBody>
                  <a:tcPr marL="100584" marR="100584"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Carry</a:t>
                      </a:r>
                    </a:p>
                  </a:txBody>
                  <a:tcPr marL="100584" marR="100584" anchor="ctr"/>
                </a:tc>
                <a:tc vMerge="1">
                  <a:txBody>
                    <a:bodyPr/>
                    <a:lstStyle/>
                    <a:p>
                      <a:endParaRPr lang="en-US"/>
                    </a:p>
                  </a:txBody>
                  <a:tcPr/>
                </a:tc>
                <a:extLst>
                  <a:ext uri="{0D108BD9-81ED-4DB2-BD59-A6C34878D82A}">
                    <a16:rowId xmlns:a16="http://schemas.microsoft.com/office/drawing/2014/main" val="1899815933"/>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Exact Adder</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CMOS180nm</a:t>
                      </a:r>
                    </a:p>
                  </a:txBody>
                  <a:tcPr marL="100584" marR="100584" anchor="ctr"/>
                </a:tc>
                <a:extLst>
                  <a:ext uri="{0D108BD9-81ED-4DB2-BD59-A6C34878D82A}">
                    <a16:rowId xmlns:a16="http://schemas.microsoft.com/office/drawing/2014/main" val="881133843"/>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3982276030"/>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3509408358"/>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AA3</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18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89428494"/>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5</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29693874"/>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AA5</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3000802455"/>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7</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4269822482"/>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AA7</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1087739358"/>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9</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2434220802"/>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AA9</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4168769826"/>
                  </a:ext>
                </a:extLst>
              </a:tr>
              <a:tr h="370840">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AA10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10</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CMOS180nm</a:t>
                      </a:r>
                    </a:p>
                  </a:txBody>
                  <a:tcPr marL="100584" marR="100584" anchor="ctr"/>
                </a:tc>
                <a:extLst>
                  <a:ext uri="{0D108BD9-81ED-4DB2-BD59-A6C34878D82A}">
                    <a16:rowId xmlns:a16="http://schemas.microsoft.com/office/drawing/2014/main" val="894159824"/>
                  </a:ext>
                </a:extLst>
              </a:tr>
            </a:tbl>
          </a:graphicData>
        </a:graphic>
      </p:graphicFrame>
      <p:sp>
        <p:nvSpPr>
          <p:cNvPr id="4" name="Slide Number Placeholder 3">
            <a:extLst>
              <a:ext uri="{FF2B5EF4-FFF2-40B4-BE49-F238E27FC236}">
                <a16:creationId xmlns:a16="http://schemas.microsoft.com/office/drawing/2014/main" id="{1CEA66B8-ABC0-79EA-17A0-A640B9C5CD41}"/>
              </a:ext>
            </a:extLst>
          </p:cNvPr>
          <p:cNvSpPr>
            <a:spLocks noGrp="1"/>
          </p:cNvSpPr>
          <p:nvPr>
            <p:ph type="sldNum" sz="quarter" idx="12"/>
          </p:nvPr>
        </p:nvSpPr>
        <p:spPr/>
        <p:txBody>
          <a:bodyPr/>
          <a:lstStyle/>
          <a:p>
            <a:pPr algn="r">
              <a:lnSpc>
                <a:spcPct val="100000"/>
              </a:lnSpc>
            </a:pPr>
            <a:r>
              <a:rPr lang="en-US" sz="1050" b="0" strike="noStrike" spc="-1" dirty="0">
                <a:solidFill>
                  <a:srgbClr val="FFFFFF"/>
                </a:solidFill>
                <a:latin typeface="Tw Cen MT"/>
              </a:rPr>
              <a:t>20</a:t>
            </a:r>
            <a:fld id="{40459520-5F90-47CD-B854-ED228334B2CA}" type="slidenum">
              <a:rPr lang="en-US" sz="1050" b="0" strike="noStrike" spc="-1" smtClean="0">
                <a:solidFill>
                  <a:srgbClr val="FFFFFF"/>
                </a:solidFill>
                <a:latin typeface="Tw Cen MT"/>
              </a:rPr>
              <a:t>17</a:t>
            </a:fld>
            <a:endParaRPr lang="en-US" sz="1050" b="0" strike="noStrike" spc="-1" dirty="0">
              <a:latin typeface="Times New Roman" panose="02020603050405020304"/>
            </a:endParaRPr>
          </a:p>
        </p:txBody>
      </p:sp>
      <p:sp>
        <p:nvSpPr>
          <p:cNvPr id="8" name="Rectangle 4">
            <a:extLst>
              <a:ext uri="{FF2B5EF4-FFF2-40B4-BE49-F238E27FC236}">
                <a16:creationId xmlns:a16="http://schemas.microsoft.com/office/drawing/2014/main" id="{991766C8-45D6-CA91-99A9-70F5CE5681CD}"/>
              </a:ext>
            </a:extLst>
          </p:cNvPr>
          <p:cNvSpPr txBox="1"/>
          <p:nvPr/>
        </p:nvSpPr>
        <p:spPr>
          <a:xfrm>
            <a:off x="3441832" y="387330"/>
            <a:ext cx="5457626"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1. Summary of  Existing Approximate Adders</a:t>
            </a:r>
            <a:endParaRPr lang="en-US" sz="2000" spc="-1" dirty="0">
              <a:solidFill>
                <a:schemeClr val="accent1"/>
              </a:solidFill>
              <a:latin typeface="Times New Roman" panose="02020603050405020304" pitchFamily="18" charset="0"/>
              <a:cs typeface="Times New Roman" panose="02020603050405020304" pitchFamily="18" charset="0"/>
            </a:endParaRPr>
          </a:p>
        </p:txBody>
      </p:sp>
      <p:sp>
        <p:nvSpPr>
          <p:cNvPr id="9" name="Slide Number Placeholder 2">
            <a:extLst>
              <a:ext uri="{FF2B5EF4-FFF2-40B4-BE49-F238E27FC236}">
                <a16:creationId xmlns:a16="http://schemas.microsoft.com/office/drawing/2014/main" id="{D0007AB1-43DC-1263-2087-CD759C869E25}"/>
              </a:ext>
            </a:extLst>
          </p:cNvPr>
          <p:cNvSpPr txBox="1">
            <a:spLocks/>
          </p:cNvSpPr>
          <p:nvPr/>
        </p:nvSpPr>
        <p:spPr>
          <a:xfrm>
            <a:off x="908685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B3F7C5-8633-404C-9340-D8F1C74134AC}" type="slidenum">
              <a:rPr lang="en-US" spc="-1" smtClean="0">
                <a:solidFill>
                  <a:schemeClr val="accent1"/>
                </a:solidFill>
                <a:latin typeface="Times New Roman" panose="02020603050405020304" pitchFamily="18" charset="0"/>
                <a:cs typeface="Times New Roman" panose="02020603050405020304" pitchFamily="18" charset="0"/>
              </a:rPr>
              <a:pPr/>
              <a:t>17</a:t>
            </a:fld>
            <a:endParaRPr lang="en-US"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48408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086850" y="6356350"/>
            <a:ext cx="2743200" cy="365125"/>
          </a:xfrm>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18</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16" name="PlaceHolder 1"/>
          <p:cNvSpPr>
            <a:spLocks noGrp="1"/>
          </p:cNvSpPr>
          <p:nvPr>
            <p:ph type="title" idx="4294967295"/>
          </p:nvPr>
        </p:nvSpPr>
        <p:spPr>
          <a:xfrm>
            <a:off x="1569335" y="157627"/>
            <a:ext cx="9700181" cy="608421"/>
          </a:xfrm>
          <a:prstGeom prst="rect">
            <a:avLst/>
          </a:prstGeom>
          <a:noFill/>
          <a:ln w="0">
            <a:noFill/>
          </a:ln>
        </p:spPr>
        <p:txBody>
          <a:bodyPr anchor="ctr">
            <a:noAutofit/>
          </a:bodyPr>
          <a:lstStyle/>
          <a:p>
            <a:pPr algn="ctr">
              <a:lnSpc>
                <a:spcPct val="90000"/>
              </a:lnSpc>
            </a:pPr>
            <a:r>
              <a:rPr lang="en-US" sz="3200" b="0" strike="noStrike" spc="-1" dirty="0">
                <a:solidFill>
                  <a:srgbClr val="FF0000"/>
                </a:solidFill>
                <a:latin typeface="Times New Roman" panose="02020603050405020304" pitchFamily="18" charset="0"/>
                <a:cs typeface="Times New Roman" panose="02020603050405020304" pitchFamily="18" charset="0"/>
              </a:rPr>
              <a:t>Proposed Approximate Adder Circuits</a:t>
            </a:r>
          </a:p>
        </p:txBody>
      </p:sp>
      <p:sp>
        <p:nvSpPr>
          <p:cNvPr id="318" name="Rectangle 4"/>
          <p:cNvSpPr/>
          <p:nvPr/>
        </p:nvSpPr>
        <p:spPr>
          <a:xfrm>
            <a:off x="3506530" y="4080705"/>
            <a:ext cx="288544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z="1800" b="0" strike="noStrike" spc="-1" dirty="0">
                <a:solidFill>
                  <a:schemeClr val="accent1"/>
                </a:solidFill>
                <a:latin typeface="Times New Roman" panose="02020603050405020304" pitchFamily="18" charset="0"/>
                <a:cs typeface="Times New Roman" panose="02020603050405020304" pitchFamily="18" charset="0"/>
              </a:rPr>
              <a:t>4: Approximate Adder-1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19" name="Table 6"/>
          <p:cNvGraphicFramePr/>
          <p:nvPr/>
        </p:nvGraphicFramePr>
        <p:xfrm>
          <a:off x="7991475" y="1882755"/>
          <a:ext cx="3581401" cy="3606840"/>
        </p:xfrm>
        <a:graphic>
          <a:graphicData uri="http://schemas.openxmlformats.org/drawingml/2006/table">
            <a:tbl>
              <a:tblPr>
                <a:tableStyleId>{BDBED569-4797-4DF1-A0F4-6AAB3CD982D8}</a:tableStyleId>
              </a:tblPr>
              <a:tblGrid>
                <a:gridCol w="593114">
                  <a:extLst>
                    <a:ext uri="{9D8B030D-6E8A-4147-A177-3AD203B41FA5}">
                      <a16:colId xmlns:a16="http://schemas.microsoft.com/office/drawing/2014/main" val="20000"/>
                    </a:ext>
                  </a:extLst>
                </a:gridCol>
                <a:gridCol w="593114">
                  <a:extLst>
                    <a:ext uri="{9D8B030D-6E8A-4147-A177-3AD203B41FA5}">
                      <a16:colId xmlns:a16="http://schemas.microsoft.com/office/drawing/2014/main" val="20001"/>
                    </a:ext>
                  </a:extLst>
                </a:gridCol>
                <a:gridCol w="593114">
                  <a:extLst>
                    <a:ext uri="{9D8B030D-6E8A-4147-A177-3AD203B41FA5}">
                      <a16:colId xmlns:a16="http://schemas.microsoft.com/office/drawing/2014/main" val="20002"/>
                    </a:ext>
                  </a:extLst>
                </a:gridCol>
                <a:gridCol w="723581">
                  <a:extLst>
                    <a:ext uri="{9D8B030D-6E8A-4147-A177-3AD203B41FA5}">
                      <a16:colId xmlns:a16="http://schemas.microsoft.com/office/drawing/2014/main" val="20003"/>
                    </a:ext>
                  </a:extLst>
                </a:gridCol>
                <a:gridCol w="1078478">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1" name="Rectangle 8"/>
          <p:cNvSpPr/>
          <p:nvPr/>
        </p:nvSpPr>
        <p:spPr>
          <a:xfrm>
            <a:off x="1169554" y="4579996"/>
            <a:ext cx="6167171" cy="14758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a:rPr>
              <a:t>No. of  transistors : 14</a:t>
            </a:r>
          </a:p>
          <a:p>
            <a:pPr>
              <a:lnSpc>
                <a:spcPct val="100000"/>
              </a:lnSpc>
            </a:pPr>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 =~Carry</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 =(A. </a:t>
            </a:r>
            <a:r>
              <a:rPr lang="en-IN" spc="-1" dirty="0">
                <a:solidFill>
                  <a:schemeClr val="accent1"/>
                </a:solidFill>
                <a:latin typeface="Times New Roman" panose="02020603050405020304"/>
              </a:rPr>
              <a:t>B</a:t>
            </a:r>
            <a:r>
              <a:rPr lang="en-IN" sz="1800" b="0" strike="noStrike" spc="-1" dirty="0">
                <a:solidFill>
                  <a:schemeClr val="accent1"/>
                </a:solidFill>
                <a:latin typeface="Times New Roman" panose="02020603050405020304"/>
              </a:rPr>
              <a:t>)+</a:t>
            </a:r>
            <a:r>
              <a:rPr lang="en-IN" spc="-1" dirty="0">
                <a:solidFill>
                  <a:schemeClr val="accent1"/>
                </a:solidFill>
                <a:latin typeface="Times New Roman" panose="02020603050405020304"/>
              </a:rPr>
              <a:t>C</a:t>
            </a:r>
            <a:endParaRPr lang="en-US" sz="1800" b="0" strike="noStrike" spc="-1" dirty="0">
              <a:solidFill>
                <a:schemeClr val="accent1"/>
              </a:solidFill>
              <a:latin typeface="Arial" panose="020B0604020202020204"/>
            </a:endParaRPr>
          </a:p>
        </p:txBody>
      </p:sp>
      <p:grpSp>
        <p:nvGrpSpPr>
          <p:cNvPr id="380" name="Group 379"/>
          <p:cNvGrpSpPr/>
          <p:nvPr/>
        </p:nvGrpSpPr>
        <p:grpSpPr bwMode="auto">
          <a:xfrm>
            <a:off x="967330" y="1682528"/>
            <a:ext cx="6661321" cy="2622890"/>
            <a:chOff x="1802" y="1357"/>
            <a:chExt cx="9222" cy="5593"/>
          </a:xfrm>
        </p:grpSpPr>
        <p:grpSp>
          <p:nvGrpSpPr>
            <p:cNvPr id="381" name="Group 380"/>
            <p:cNvGrpSpPr/>
            <p:nvPr/>
          </p:nvGrpSpPr>
          <p:grpSpPr bwMode="auto">
            <a:xfrm>
              <a:off x="1802" y="1357"/>
              <a:ext cx="9222" cy="5593"/>
              <a:chOff x="8627" y="-52971"/>
              <a:chExt cx="5161181" cy="3301513"/>
            </a:xfrm>
          </p:grpSpPr>
          <p:sp>
            <p:nvSpPr>
              <p:cNvPr id="384" name="Text Box 861"/>
              <p:cNvSpPr txBox="1">
                <a:spLocks noChangeArrowheads="1"/>
              </p:cNvSpPr>
              <p:nvPr/>
            </p:nvSpPr>
            <p:spPr bwMode="auto">
              <a:xfrm>
                <a:off x="3822878" y="1666840"/>
                <a:ext cx="413645" cy="3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85" name="Text Box 861"/>
              <p:cNvSpPr txBox="1">
                <a:spLocks noChangeArrowheads="1"/>
              </p:cNvSpPr>
              <p:nvPr/>
            </p:nvSpPr>
            <p:spPr bwMode="auto">
              <a:xfrm>
                <a:off x="4776334" y="1669206"/>
                <a:ext cx="393474" cy="27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386" name="Straight Connector 385"/>
              <p:cNvCxnSpPr>
                <a:cxnSpLocks noChangeShapeType="1"/>
              </p:cNvCxnSpPr>
              <p:nvPr/>
            </p:nvCxnSpPr>
            <p:spPr bwMode="auto">
              <a:xfrm>
                <a:off x="3711389" y="1640541"/>
                <a:ext cx="563747"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a:off x="797859" y="1443317"/>
                <a:ext cx="66699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88" name="Straight Connector 387"/>
              <p:cNvCxnSpPr>
                <a:cxnSpLocks noChangeShapeType="1"/>
              </p:cNvCxnSpPr>
              <p:nvPr/>
            </p:nvCxnSpPr>
            <p:spPr bwMode="auto">
              <a:xfrm>
                <a:off x="1783977" y="1443317"/>
                <a:ext cx="42862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389" name="Group 388"/>
              <p:cNvGrpSpPr/>
              <p:nvPr/>
            </p:nvGrpSpPr>
            <p:grpSpPr bwMode="auto">
              <a:xfrm>
                <a:off x="8627" y="172190"/>
                <a:ext cx="1387614" cy="3076352"/>
                <a:chOff x="8628" y="-51932"/>
                <a:chExt cx="1387672" cy="3076647"/>
              </a:xfrm>
            </p:grpSpPr>
            <p:sp>
              <p:nvSpPr>
                <p:cNvPr id="625" name="Text Box 861"/>
                <p:cNvSpPr txBox="1">
                  <a:spLocks noChangeArrowheads="1"/>
                </p:cNvSpPr>
                <p:nvPr/>
              </p:nvSpPr>
              <p:spPr bwMode="auto">
                <a:xfrm>
                  <a:off x="612823" y="-51932"/>
                  <a:ext cx="355132" cy="21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626" name="Group 625"/>
                <p:cNvGrpSpPr/>
                <p:nvPr/>
              </p:nvGrpSpPr>
              <p:grpSpPr bwMode="auto">
                <a:xfrm>
                  <a:off x="8628" y="165848"/>
                  <a:ext cx="1387672" cy="2858867"/>
                  <a:chOff x="8628" y="1"/>
                  <a:chExt cx="1387672" cy="2858867"/>
                </a:xfrm>
              </p:grpSpPr>
              <p:sp>
                <p:nvSpPr>
                  <p:cNvPr id="627" name="Flowchart: Merge 626"/>
                  <p:cNvSpPr>
                    <a:spLocks noChangeArrowheads="1"/>
                  </p:cNvSpPr>
                  <p:nvPr/>
                </p:nvSpPr>
                <p:spPr bwMode="auto">
                  <a:xfrm>
                    <a:off x="758638" y="2545976"/>
                    <a:ext cx="85373" cy="52388"/>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28" name="Group 627"/>
                  <p:cNvGrpSpPr/>
                  <p:nvPr/>
                </p:nvGrpSpPr>
                <p:grpSpPr bwMode="auto">
                  <a:xfrm>
                    <a:off x="8628" y="1"/>
                    <a:ext cx="1387672" cy="1821259"/>
                    <a:chOff x="8628" y="0"/>
                    <a:chExt cx="1387784" cy="1821440"/>
                  </a:xfrm>
                </p:grpSpPr>
                <p:grpSp>
                  <p:nvGrpSpPr>
                    <p:cNvPr id="652" name="Group 651"/>
                    <p:cNvGrpSpPr/>
                    <p:nvPr/>
                  </p:nvGrpSpPr>
                  <p:grpSpPr bwMode="auto">
                    <a:xfrm>
                      <a:off x="8628" y="0"/>
                      <a:ext cx="1387784" cy="1034415"/>
                      <a:chOff x="8628" y="0"/>
                      <a:chExt cx="1387784" cy="1034415"/>
                    </a:xfrm>
                  </p:grpSpPr>
                  <p:grpSp>
                    <p:nvGrpSpPr>
                      <p:cNvPr id="675" name="Group 674"/>
                      <p:cNvGrpSpPr/>
                      <p:nvPr/>
                    </p:nvGrpSpPr>
                    <p:grpSpPr bwMode="auto">
                      <a:xfrm>
                        <a:off x="8628" y="114299"/>
                        <a:ext cx="1387784" cy="920116"/>
                        <a:chOff x="8628" y="-1"/>
                        <a:chExt cx="1387784" cy="920116"/>
                      </a:xfrm>
                    </p:grpSpPr>
                    <p:grpSp>
                      <p:nvGrpSpPr>
                        <p:cNvPr id="678" name="Group 677"/>
                        <p:cNvGrpSpPr/>
                        <p:nvPr/>
                      </p:nvGrpSpPr>
                      <p:grpSpPr bwMode="auto">
                        <a:xfrm>
                          <a:off x="8628" y="-1"/>
                          <a:ext cx="657487" cy="920116"/>
                          <a:chOff x="8628" y="0"/>
                          <a:chExt cx="657534" cy="920220"/>
                        </a:xfrm>
                      </p:grpSpPr>
                      <p:sp>
                        <p:nvSpPr>
                          <p:cNvPr id="702"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03"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704" name="Text Box 861"/>
                          <p:cNvSpPr txBox="1">
                            <a:spLocks noChangeArrowheads="1"/>
                          </p:cNvSpPr>
                          <p:nvPr/>
                        </p:nvSpPr>
                        <p:spPr bwMode="auto">
                          <a:xfrm>
                            <a:off x="8628" y="195551"/>
                            <a:ext cx="229791" cy="52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a:t>
                            </a:r>
                          </a:p>
                        </p:txBody>
                      </p:sp>
                      <p:cxnSp>
                        <p:nvCxnSpPr>
                          <p:cNvPr id="705"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706"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707"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08" name="Rectangle 707"/>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09"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710" name="Oval 709"/>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11" name="Oval 710"/>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12" name="Oval 711"/>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13" name="Straight Connector 712"/>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4" name="Straight Connector 713"/>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5" name="Straight Connector 714"/>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6" name="Straight Connector 715"/>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7" name="Straight Connector 716"/>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8" name="Straight Connector 717"/>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19" name="Straight Connector 718"/>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20" name="Straight Connector 719"/>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21" name="Straight Connector 720"/>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22" name="Straight Connector 721"/>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679" name="Group 678"/>
                        <p:cNvGrpSpPr/>
                        <p:nvPr/>
                      </p:nvGrpSpPr>
                      <p:grpSpPr bwMode="auto">
                        <a:xfrm>
                          <a:off x="651238" y="0"/>
                          <a:ext cx="745174" cy="861254"/>
                          <a:chOff x="-79012" y="0"/>
                          <a:chExt cx="745174" cy="861351"/>
                        </a:xfrm>
                      </p:grpSpPr>
                      <p:cxnSp>
                        <p:nvCxnSpPr>
                          <p:cNvPr id="682"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83" name="Text Box 861"/>
                          <p:cNvSpPr txBox="1">
                            <a:spLocks noChangeArrowheads="1"/>
                          </p:cNvSpPr>
                          <p:nvPr/>
                        </p:nvSpPr>
                        <p:spPr bwMode="auto">
                          <a:xfrm>
                            <a:off x="-79012" y="382381"/>
                            <a:ext cx="205811" cy="3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84"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685"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686"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87" name="Rectangle 686"/>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88"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689" name="Oval 688"/>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90" name="Oval 689"/>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91" name="Oval 690"/>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92" name="Straight Connector 691"/>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3" name="Straight Connector 692"/>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4" name="Straight Connector 693"/>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5" name="Straight Connector 694"/>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6" name="Straight Connector 695"/>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7" name="Straight Connector 696"/>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8" name="Straight Connector 697"/>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99" name="Straight Connector 698"/>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00" name="Straight Connector 699"/>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01" name="Straight Connector 700"/>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680" name="Straight Connector 679"/>
                        <p:cNvCxnSpPr>
                          <a:cxnSpLocks noChangeShapeType="1"/>
                        </p:cNvCxnSpPr>
                        <p:nvPr/>
                      </p:nvCxnSpPr>
                      <p:spPr bwMode="auto">
                        <a:xfrm>
                          <a:off x="438150" y="76200"/>
                          <a:ext cx="7302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681" name="Straight Connector 680"/>
                        <p:cNvCxnSpPr>
                          <a:cxnSpLocks noChangeShapeType="1"/>
                        </p:cNvCxnSpPr>
                        <p:nvPr/>
                      </p:nvCxnSpPr>
                      <p:spPr bwMode="auto">
                        <a:xfrm>
                          <a:off x="438150" y="857250"/>
                          <a:ext cx="7302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676" name="Straight Connector 675"/>
                      <p:cNvCxnSpPr>
                        <a:cxnSpLocks noChangeShapeType="1"/>
                      </p:cNvCxnSpPr>
                      <p:nvPr/>
                    </p:nvCxnSpPr>
                    <p:spPr bwMode="auto">
                      <a:xfrm flipV="1">
                        <a:off x="812800" y="6350"/>
                        <a:ext cx="0" cy="17780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677" name="Straight Connector 676"/>
                      <p:cNvCxnSpPr>
                        <a:cxnSpLocks noChangeShapeType="1"/>
                      </p:cNvCxnSpPr>
                      <p:nvPr/>
                    </p:nvCxnSpPr>
                    <p:spPr bwMode="auto">
                      <a:xfrm>
                        <a:off x="685800" y="0"/>
                        <a:ext cx="2603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653" name="Group 652"/>
                    <p:cNvGrpSpPr/>
                    <p:nvPr/>
                  </p:nvGrpSpPr>
                  <p:grpSpPr bwMode="auto">
                    <a:xfrm>
                      <a:off x="188784" y="901700"/>
                      <a:ext cx="835095" cy="919740"/>
                      <a:chOff x="-236666" y="0"/>
                      <a:chExt cx="835095" cy="919740"/>
                    </a:xfrm>
                  </p:grpSpPr>
                  <p:sp>
                    <p:nvSpPr>
                      <p:cNvPr id="654" name="Rectangle 653"/>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55" name="Group 654"/>
                      <p:cNvGrpSpPr/>
                      <p:nvPr/>
                    </p:nvGrpSpPr>
                    <p:grpSpPr bwMode="auto">
                      <a:xfrm>
                        <a:off x="-236666" y="0"/>
                        <a:ext cx="835095" cy="919740"/>
                        <a:chOff x="-236666" y="0"/>
                        <a:chExt cx="835095" cy="919740"/>
                      </a:xfrm>
                    </p:grpSpPr>
                    <p:sp>
                      <p:nvSpPr>
                        <p:cNvPr id="656"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57"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58" name="Text Box 861"/>
                        <p:cNvSpPr txBox="1">
                          <a:spLocks noChangeArrowheads="1"/>
                        </p:cNvSpPr>
                        <p:nvPr/>
                      </p:nvSpPr>
                      <p:spPr bwMode="auto">
                        <a:xfrm>
                          <a:off x="-236666" y="376519"/>
                          <a:ext cx="304717" cy="54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59"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660" name="Line 863"/>
                        <p:cNvCxnSpPr>
                          <a:cxnSpLocks noChangeShapeType="1"/>
                        </p:cNvCxnSpPr>
                        <p:nvPr/>
                      </p:nvCxnSpPr>
                      <p:spPr bwMode="auto">
                        <a:xfrm rot="-54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661"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62"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663" name="Oval 662"/>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64" name="Oval 663"/>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65" name="Straight Connector 664"/>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66" name="Straight Connector 665"/>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67" name="Straight Connector 666"/>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68" name="Straight Connector 667"/>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69" name="Straight Connector 668"/>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0" name="Straight Connector 669"/>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1" name="Straight Connector 670"/>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2" name="Straight Connector 671"/>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3" name="Straight Connector 672"/>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4" name="Straight Connector 673"/>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grpSp>
                <p:nvGrpSpPr>
                  <p:cNvPr id="629" name="Group 628"/>
                  <p:cNvGrpSpPr/>
                  <p:nvPr/>
                </p:nvGrpSpPr>
                <p:grpSpPr bwMode="auto">
                  <a:xfrm>
                    <a:off x="313488" y="1685365"/>
                    <a:ext cx="710504" cy="919479"/>
                    <a:chOff x="-112384" y="0"/>
                    <a:chExt cx="710813" cy="919740"/>
                  </a:xfrm>
                </p:grpSpPr>
                <p:sp>
                  <p:nvSpPr>
                    <p:cNvPr id="631" name="Rectangle 630"/>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32" name="Group 631"/>
                    <p:cNvGrpSpPr/>
                    <p:nvPr/>
                  </p:nvGrpSpPr>
                  <p:grpSpPr bwMode="auto">
                    <a:xfrm>
                      <a:off x="-112384" y="0"/>
                      <a:ext cx="710813" cy="919740"/>
                      <a:chOff x="-112384" y="0"/>
                      <a:chExt cx="710813" cy="919740"/>
                    </a:xfrm>
                  </p:grpSpPr>
                  <p:sp>
                    <p:nvSpPr>
                      <p:cNvPr id="633"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4"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35" name="Text Box 861"/>
                      <p:cNvSpPr txBox="1">
                        <a:spLocks noChangeArrowheads="1"/>
                      </p:cNvSpPr>
                      <p:nvPr/>
                    </p:nvSpPr>
                    <p:spPr bwMode="auto">
                      <a:xfrm>
                        <a:off x="-112384" y="353957"/>
                        <a:ext cx="232246" cy="49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6"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637" name="Line 863"/>
                      <p:cNvCxnSpPr>
                        <a:cxnSpLocks noChangeShapeType="1"/>
                      </p:cNvCxnSpPr>
                      <p:nvPr/>
                    </p:nvCxnSpPr>
                    <p:spPr bwMode="auto">
                      <a:xfrm rot="-54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638"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9"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640" name="Oval 639"/>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41" name="Oval 640"/>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42" name="Straight Connector 641"/>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3" name="Straight Connector 642"/>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4" name="Straight Connector 643"/>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5" name="Straight Connector 644"/>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6" name="Straight Connector 645"/>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7" name="Straight Connector 646"/>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8" name="Straight Connector 647"/>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9" name="Straight Connector 648"/>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50" name="Straight Connector 649"/>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51" name="Straight Connector 650"/>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sp>
                <p:nvSpPr>
                  <p:cNvPr id="630" name="Text Box 861"/>
                  <p:cNvSpPr txBox="1">
                    <a:spLocks noChangeArrowheads="1"/>
                  </p:cNvSpPr>
                  <p:nvPr/>
                </p:nvSpPr>
                <p:spPr bwMode="auto">
                  <a:xfrm>
                    <a:off x="697324" y="2473877"/>
                    <a:ext cx="697916" cy="3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nvGrpSpPr>
              <p:cNvPr id="390" name="Group 389"/>
              <p:cNvGrpSpPr/>
              <p:nvPr/>
            </p:nvGrpSpPr>
            <p:grpSpPr bwMode="auto">
              <a:xfrm>
                <a:off x="2070848" y="-52971"/>
                <a:ext cx="1341910" cy="3028509"/>
                <a:chOff x="0" y="-52971"/>
                <a:chExt cx="1341967" cy="3028509"/>
              </a:xfrm>
            </p:grpSpPr>
            <p:cxnSp>
              <p:nvCxnSpPr>
                <p:cNvPr id="532" name="Straight Connector 531"/>
                <p:cNvCxnSpPr>
                  <a:cxnSpLocks noChangeShapeType="1"/>
                </p:cNvCxnSpPr>
                <p:nvPr/>
              </p:nvCxnSpPr>
              <p:spPr bwMode="auto">
                <a:xfrm>
                  <a:off x="410634" y="1727200"/>
                  <a:ext cx="62103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533" name="Text Box 861"/>
                <p:cNvSpPr txBox="1">
                  <a:spLocks noChangeArrowheads="1"/>
                </p:cNvSpPr>
                <p:nvPr/>
              </p:nvSpPr>
              <p:spPr bwMode="auto">
                <a:xfrm>
                  <a:off x="475821" y="-52971"/>
                  <a:ext cx="338014" cy="2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534" name="Group 533"/>
                <p:cNvGrpSpPr/>
                <p:nvPr/>
              </p:nvGrpSpPr>
              <p:grpSpPr bwMode="auto">
                <a:xfrm>
                  <a:off x="148167" y="152400"/>
                  <a:ext cx="680087" cy="848994"/>
                  <a:chOff x="-88908" y="70485"/>
                  <a:chExt cx="680513" cy="849735"/>
                </a:xfrm>
              </p:grpSpPr>
              <p:sp>
                <p:nvSpPr>
                  <p:cNvPr id="605"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06"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07"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08"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609" name="Line 863"/>
                  <p:cNvCxnSpPr>
                    <a:cxnSpLocks noChangeShapeType="1"/>
                  </p:cNvCxnSpPr>
                  <p:nvPr/>
                </p:nvCxnSpPr>
                <p:spPr bwMode="auto">
                  <a:xfrm>
                    <a:off x="-88908" y="454462"/>
                    <a:ext cx="351009"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610" name="Rectangle 609"/>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11"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612" name="Oval 611"/>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13" name="Oval 612"/>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14" name="Oval 613"/>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15" name="Straight Connector 614"/>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16" name="Straight Connector 615"/>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17" name="Straight Connector 616"/>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18" name="Straight Connector 617"/>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19" name="Straight Connector 618"/>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0" name="Straight Connector 619"/>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1" name="Straight Connector 620"/>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2" name="Straight Connector 621"/>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3" name="Straight Connector 622"/>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4" name="Straight Connector 623"/>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535" name="Group 534"/>
                <p:cNvGrpSpPr/>
                <p:nvPr/>
              </p:nvGrpSpPr>
              <p:grpSpPr bwMode="auto">
                <a:xfrm>
                  <a:off x="281075" y="935567"/>
                  <a:ext cx="452974" cy="790588"/>
                  <a:chOff x="44008" y="70485"/>
                  <a:chExt cx="452974" cy="790866"/>
                </a:xfrm>
              </p:grpSpPr>
              <p:cxnSp>
                <p:nvCxnSpPr>
                  <p:cNvPr id="586"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87" name="Text Box 861"/>
                  <p:cNvSpPr txBox="1">
                    <a:spLocks noChangeArrowheads="1"/>
                  </p:cNvSpPr>
                  <p:nvPr/>
                </p:nvSpPr>
                <p:spPr bwMode="auto">
                  <a:xfrm>
                    <a:off x="44008" y="204692"/>
                    <a:ext cx="241384" cy="50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88"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89"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90" name="Rectangle 589"/>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1"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92" name="Oval 591"/>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93" name="Oval 592"/>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94" name="Oval 593"/>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5" name="Straight Connector 594"/>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96" name="Straight Connector 595"/>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97" name="Straight Connector 596"/>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98" name="Straight Connector 597"/>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99" name="Straight Connector 598"/>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0" name="Straight Connector 599"/>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1" name="Straight Connector 600"/>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2" name="Straight Connector 601"/>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3" name="Straight Connector 602"/>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4" name="Straight Connector 603"/>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536" name="Group 535"/>
                <p:cNvGrpSpPr/>
                <p:nvPr/>
              </p:nvGrpSpPr>
              <p:grpSpPr bwMode="auto">
                <a:xfrm>
                  <a:off x="0" y="1655234"/>
                  <a:ext cx="661670" cy="913763"/>
                  <a:chOff x="0" y="0"/>
                  <a:chExt cx="598429" cy="919740"/>
                </a:xfrm>
              </p:grpSpPr>
              <p:sp>
                <p:nvSpPr>
                  <p:cNvPr id="565" name="Rectangle 564"/>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566" name="Group 565"/>
                  <p:cNvGrpSpPr/>
                  <p:nvPr/>
                </p:nvGrpSpPr>
                <p:grpSpPr bwMode="auto">
                  <a:xfrm>
                    <a:off x="0" y="0"/>
                    <a:ext cx="598429" cy="919740"/>
                    <a:chOff x="0" y="0"/>
                    <a:chExt cx="598429" cy="919740"/>
                  </a:xfrm>
                </p:grpSpPr>
                <p:sp>
                  <p:nvSpPr>
                    <p:cNvPr id="567"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68"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69" name="Text Box 861"/>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0"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71" name="Line 863"/>
                    <p:cNvCxnSpPr>
                      <a:cxnSpLocks noChangeShapeType="1"/>
                    </p:cNvCxnSpPr>
                    <p:nvPr/>
                  </p:nvCxnSpPr>
                  <p:spPr bwMode="auto">
                    <a:xfrm rot="-5400000">
                      <a:off x="200921"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72"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3"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74" name="Oval 573"/>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75" name="Oval 574"/>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76" name="Straight Connector 575"/>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77" name="Straight Connector 576"/>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79" name="Straight Connector 578"/>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0" name="Straight Connector 579"/>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1" name="Straight Connector 580"/>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2" name="Straight Connector 581"/>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3" name="Straight Connector 582"/>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4" name="Straight Connector 583"/>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85" name="Straight Connector 584"/>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nvGrpSpPr>
                <p:cNvPr id="537" name="Group 536"/>
                <p:cNvGrpSpPr/>
                <p:nvPr/>
              </p:nvGrpSpPr>
              <p:grpSpPr bwMode="auto">
                <a:xfrm>
                  <a:off x="483640" y="1659468"/>
                  <a:ext cx="791867" cy="930649"/>
                  <a:chOff x="-117750" y="0"/>
                  <a:chExt cx="716179" cy="936736"/>
                </a:xfrm>
              </p:grpSpPr>
              <p:sp>
                <p:nvSpPr>
                  <p:cNvPr id="544" name="Rectangle 543"/>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545" name="Group 544"/>
                  <p:cNvGrpSpPr/>
                  <p:nvPr/>
                </p:nvGrpSpPr>
                <p:grpSpPr bwMode="auto">
                  <a:xfrm>
                    <a:off x="-117750" y="0"/>
                    <a:ext cx="716179" cy="936736"/>
                    <a:chOff x="-117750" y="0"/>
                    <a:chExt cx="716179" cy="936736"/>
                  </a:xfrm>
                </p:grpSpPr>
                <p:sp>
                  <p:nvSpPr>
                    <p:cNvPr id="546"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7"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48" name="Text Box 861"/>
                    <p:cNvSpPr txBox="1">
                      <a:spLocks noChangeArrowheads="1"/>
                    </p:cNvSpPr>
                    <p:nvPr/>
                  </p:nvSpPr>
                  <p:spPr bwMode="auto">
                    <a:xfrm>
                      <a:off x="-117750" y="364617"/>
                      <a:ext cx="255408" cy="57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9"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50" name="Line 863"/>
                    <p:cNvCxnSpPr>
                      <a:cxnSpLocks noChangeShapeType="1"/>
                    </p:cNvCxnSpPr>
                    <p:nvPr/>
                  </p:nvCxnSpPr>
                  <p:spPr bwMode="auto">
                    <a:xfrm rot="-5400000">
                      <a:off x="200921"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51"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52"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53" name="Oval 552"/>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54" name="Oval 553"/>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55" name="Straight Connector 554"/>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56" name="Straight Connector 555"/>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57" name="Straight Connector 556"/>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58" name="Straight Connector 557"/>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59" name="Straight Connector 558"/>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60" name="Straight Connector 559"/>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61" name="Straight Connector 560"/>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62" name="Straight Connector 561"/>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63" name="Straight Connector 562"/>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64" name="Straight Connector 563"/>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538" name="Straight Connector 537"/>
                <p:cNvCxnSpPr>
                  <a:cxnSpLocks noChangeShapeType="1"/>
                </p:cNvCxnSpPr>
                <p:nvPr/>
              </p:nvCxnSpPr>
              <p:spPr bwMode="auto">
                <a:xfrm>
                  <a:off x="410634" y="2510367"/>
                  <a:ext cx="620234"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539" name="Flowchart: Merge 538"/>
                <p:cNvSpPr>
                  <a:spLocks noChangeArrowheads="1"/>
                </p:cNvSpPr>
                <p:nvPr/>
              </p:nvSpPr>
              <p:spPr bwMode="auto">
                <a:xfrm>
                  <a:off x="658284" y="2654300"/>
                  <a:ext cx="85090" cy="52070"/>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40" name="Straight Connector 539"/>
                <p:cNvCxnSpPr>
                  <a:cxnSpLocks noChangeShapeType="1"/>
                </p:cNvCxnSpPr>
                <p:nvPr/>
              </p:nvCxnSpPr>
              <p:spPr bwMode="auto">
                <a:xfrm>
                  <a:off x="698500" y="2514600"/>
                  <a:ext cx="0" cy="135384"/>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541" name="Text Box 861"/>
                <p:cNvSpPr txBox="1">
                  <a:spLocks noChangeArrowheads="1"/>
                </p:cNvSpPr>
                <p:nvPr/>
              </p:nvSpPr>
              <p:spPr bwMode="auto">
                <a:xfrm>
                  <a:off x="700194" y="2658104"/>
                  <a:ext cx="396990" cy="31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542" name="Straight Connector 541"/>
                <p:cNvCxnSpPr>
                  <a:cxnSpLocks noChangeShapeType="1"/>
                </p:cNvCxnSpPr>
                <p:nvPr/>
              </p:nvCxnSpPr>
              <p:spPr bwMode="auto">
                <a:xfrm flipV="1">
                  <a:off x="148167" y="537633"/>
                  <a:ext cx="0" cy="1571487"/>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543" name="Straight Connector 542"/>
                <p:cNvCxnSpPr>
                  <a:cxnSpLocks noChangeShapeType="1"/>
                </p:cNvCxnSpPr>
                <p:nvPr/>
              </p:nvCxnSpPr>
              <p:spPr bwMode="auto">
                <a:xfrm>
                  <a:off x="681567" y="1651000"/>
                  <a:ext cx="66040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391" name="Group 390"/>
              <p:cNvGrpSpPr/>
              <p:nvPr/>
            </p:nvGrpSpPr>
            <p:grpSpPr bwMode="auto">
              <a:xfrm>
                <a:off x="1335742" y="417227"/>
                <a:ext cx="798062" cy="2174864"/>
                <a:chOff x="0" y="-93761"/>
                <a:chExt cx="798062" cy="2174864"/>
              </a:xfrm>
            </p:grpSpPr>
            <p:sp>
              <p:nvSpPr>
                <p:cNvPr id="486" name="Text Box 861"/>
                <p:cNvSpPr txBox="1">
                  <a:spLocks noChangeArrowheads="1"/>
                </p:cNvSpPr>
                <p:nvPr/>
              </p:nvSpPr>
              <p:spPr bwMode="auto">
                <a:xfrm>
                  <a:off x="239211" y="-93761"/>
                  <a:ext cx="328188" cy="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87" name="Group 486"/>
                <p:cNvGrpSpPr/>
                <p:nvPr/>
              </p:nvGrpSpPr>
              <p:grpSpPr bwMode="auto">
                <a:xfrm>
                  <a:off x="0" y="144236"/>
                  <a:ext cx="591185" cy="848994"/>
                  <a:chOff x="0" y="70485"/>
                  <a:chExt cx="591605" cy="849735"/>
                </a:xfrm>
              </p:grpSpPr>
              <p:sp>
                <p:nvSpPr>
                  <p:cNvPr id="512"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3"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14"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5"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16"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17" name="Rectangle 516"/>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18"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19" name="Oval 518"/>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20" name="Oval 519"/>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21" name="Oval 520"/>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22" name="Straight Connector 521"/>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3" name="Straight Connector 522"/>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5" name="Straight Connector 524"/>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6" name="Straight Connector 525"/>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7" name="Straight Connector 526"/>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8" name="Straight Connector 527"/>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29" name="Straight Connector 528"/>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30" name="Straight Connector 529"/>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31" name="Straight Connector 530"/>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488" name="Group 487"/>
                <p:cNvGrpSpPr/>
                <p:nvPr/>
              </p:nvGrpSpPr>
              <p:grpSpPr bwMode="auto">
                <a:xfrm>
                  <a:off x="340179" y="859971"/>
                  <a:ext cx="323216" cy="859157"/>
                  <a:chOff x="274032" y="0"/>
                  <a:chExt cx="324397" cy="860113"/>
                </a:xfrm>
              </p:grpSpPr>
              <p:sp>
                <p:nvSpPr>
                  <p:cNvPr id="494" name="Rectangle 493"/>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95" name="Group 494"/>
                  <p:cNvGrpSpPr/>
                  <p:nvPr/>
                </p:nvGrpSpPr>
                <p:grpSpPr bwMode="auto">
                  <a:xfrm>
                    <a:off x="274032" y="0"/>
                    <a:ext cx="324397" cy="860113"/>
                    <a:chOff x="274032" y="0"/>
                    <a:chExt cx="324397" cy="860113"/>
                  </a:xfrm>
                </p:grpSpPr>
                <p:cxnSp>
                  <p:nvCxnSpPr>
                    <p:cNvPr id="496"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97"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98"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9"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00" name="Oval 499"/>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01" name="Oval 500"/>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02" name="Straight Connector 501"/>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3" name="Straight Connector 502"/>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4" name="Straight Connector 503"/>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5" name="Straight Connector 504"/>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6" name="Straight Connector 505"/>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7" name="Straight Connector 506"/>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8" name="Straight Connector 507"/>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9" name="Straight Connector 508"/>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10" name="Straight Connector 509"/>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11" name="Straight Connector 510"/>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489" name="Straight Connector 488"/>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490" name="Straight Connector 489"/>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491" name="Flowchart: Merge 490"/>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2" name="Text Box 861"/>
                <p:cNvSpPr txBox="1">
                  <a:spLocks noChangeArrowheads="1"/>
                </p:cNvSpPr>
                <p:nvPr/>
              </p:nvSpPr>
              <p:spPr bwMode="auto">
                <a:xfrm>
                  <a:off x="352842" y="1763665"/>
                  <a:ext cx="445220" cy="31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93" name="Straight Connector 492"/>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392" name="Group 391"/>
              <p:cNvGrpSpPr/>
              <p:nvPr/>
            </p:nvGrpSpPr>
            <p:grpSpPr bwMode="auto">
              <a:xfrm>
                <a:off x="3272118" y="626564"/>
                <a:ext cx="843490" cy="2210829"/>
                <a:chOff x="0" y="-99577"/>
                <a:chExt cx="843490" cy="2210829"/>
              </a:xfrm>
            </p:grpSpPr>
            <p:sp>
              <p:nvSpPr>
                <p:cNvPr id="440" name="Text Box 861"/>
                <p:cNvSpPr txBox="1">
                  <a:spLocks noChangeArrowheads="1"/>
                </p:cNvSpPr>
                <p:nvPr/>
              </p:nvSpPr>
              <p:spPr bwMode="auto">
                <a:xfrm>
                  <a:off x="267273" y="-99577"/>
                  <a:ext cx="436041" cy="2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41" name="Group 440"/>
                <p:cNvGrpSpPr/>
                <p:nvPr/>
              </p:nvGrpSpPr>
              <p:grpSpPr bwMode="auto">
                <a:xfrm>
                  <a:off x="0" y="144236"/>
                  <a:ext cx="591185" cy="848994"/>
                  <a:chOff x="0" y="70485"/>
                  <a:chExt cx="591605" cy="849735"/>
                </a:xfrm>
              </p:grpSpPr>
              <p:sp>
                <p:nvSpPr>
                  <p:cNvPr id="46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7"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68"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9"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70"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71" name="Rectangle 470"/>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2"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73" name="Oval 472"/>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4" name="Oval 473"/>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5" name="Oval 474"/>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6" name="Straight Connector 475"/>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7" name="Straight Connector 476"/>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8" name="Straight Connector 477"/>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9" name="Straight Connector 478"/>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0" name="Straight Connector 479"/>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1" name="Straight Connector 480"/>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2" name="Straight Connector 481"/>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3" name="Straight Connector 482"/>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4" name="Straight Connector 483"/>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5" name="Straight Connector 484"/>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442" name="Group 441"/>
                <p:cNvGrpSpPr/>
                <p:nvPr/>
              </p:nvGrpSpPr>
              <p:grpSpPr bwMode="auto">
                <a:xfrm>
                  <a:off x="340179" y="859971"/>
                  <a:ext cx="323216" cy="859157"/>
                  <a:chOff x="274032" y="0"/>
                  <a:chExt cx="324397" cy="860113"/>
                </a:xfrm>
              </p:grpSpPr>
              <p:sp>
                <p:nvSpPr>
                  <p:cNvPr id="448" name="Rectangle 447"/>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49" name="Group 448"/>
                  <p:cNvGrpSpPr/>
                  <p:nvPr/>
                </p:nvGrpSpPr>
                <p:grpSpPr bwMode="auto">
                  <a:xfrm>
                    <a:off x="274032" y="0"/>
                    <a:ext cx="324397" cy="860113"/>
                    <a:chOff x="274032" y="0"/>
                    <a:chExt cx="324397" cy="860113"/>
                  </a:xfrm>
                </p:grpSpPr>
                <p:cxnSp>
                  <p:nvCxnSpPr>
                    <p:cNvPr id="450"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51"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52"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53"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54" name="Oval 453"/>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5" name="Oval 454"/>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56" name="Straight Connector 455"/>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7" name="Straight Connector 456"/>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8" name="Straight Connector 457"/>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9" name="Straight Connector 458"/>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0" name="Straight Connector 459"/>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1" name="Straight Connector 460"/>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2" name="Straight Connector 461"/>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3" name="Straight Connector 462"/>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4" name="Straight Connector 463"/>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5" name="Straight Connector 464"/>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443" name="Straight Connector 442"/>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444" name="Straight Connector 443"/>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445" name="Flowchart: Merge 444"/>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46" name="Text Box 861"/>
                <p:cNvSpPr txBox="1">
                  <a:spLocks noChangeArrowheads="1"/>
                </p:cNvSpPr>
                <p:nvPr/>
              </p:nvSpPr>
              <p:spPr bwMode="auto">
                <a:xfrm>
                  <a:off x="315508" y="1861761"/>
                  <a:ext cx="527982" cy="2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47" name="Straight Connector 446"/>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393" name="Group 392"/>
              <p:cNvGrpSpPr/>
              <p:nvPr/>
            </p:nvGrpSpPr>
            <p:grpSpPr bwMode="auto">
              <a:xfrm>
                <a:off x="4137212" y="634811"/>
                <a:ext cx="719467" cy="2196631"/>
                <a:chOff x="0" y="-68918"/>
                <a:chExt cx="719467" cy="2196631"/>
              </a:xfrm>
            </p:grpSpPr>
            <p:sp>
              <p:nvSpPr>
                <p:cNvPr id="394" name="Text Box 861"/>
                <p:cNvSpPr txBox="1">
                  <a:spLocks noChangeArrowheads="1"/>
                </p:cNvSpPr>
                <p:nvPr/>
              </p:nvSpPr>
              <p:spPr bwMode="auto">
                <a:xfrm>
                  <a:off x="232108" y="-68918"/>
                  <a:ext cx="346368" cy="2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395" name="Group 394"/>
                <p:cNvGrpSpPr/>
                <p:nvPr/>
              </p:nvGrpSpPr>
              <p:grpSpPr bwMode="auto">
                <a:xfrm>
                  <a:off x="0" y="144236"/>
                  <a:ext cx="591185" cy="848994"/>
                  <a:chOff x="0" y="70485"/>
                  <a:chExt cx="591605" cy="849735"/>
                </a:xfrm>
              </p:grpSpPr>
              <p:sp>
                <p:nvSpPr>
                  <p:cNvPr id="420"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1"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22"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3"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24"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25" name="Rectangle 424"/>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26"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27" name="Oval 426"/>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28" name="Oval 427"/>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29" name="Oval 428"/>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30" name="Straight Connector 429"/>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1" name="Straight Connector 430"/>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2" name="Straight Connector 431"/>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3" name="Straight Connector 432"/>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4" name="Straight Connector 433"/>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5" name="Straight Connector 434"/>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6" name="Straight Connector 435"/>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7" name="Straight Connector 436"/>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8" name="Straight Connector 437"/>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9" name="Straight Connector 438"/>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396" name="Group 395"/>
                <p:cNvGrpSpPr/>
                <p:nvPr/>
              </p:nvGrpSpPr>
              <p:grpSpPr bwMode="auto">
                <a:xfrm>
                  <a:off x="340179" y="859971"/>
                  <a:ext cx="323216" cy="859157"/>
                  <a:chOff x="274032" y="0"/>
                  <a:chExt cx="324397" cy="860113"/>
                </a:xfrm>
              </p:grpSpPr>
              <p:sp>
                <p:nvSpPr>
                  <p:cNvPr id="402" name="Rectangle 401"/>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03" name="Group 402"/>
                  <p:cNvGrpSpPr/>
                  <p:nvPr/>
                </p:nvGrpSpPr>
                <p:grpSpPr bwMode="auto">
                  <a:xfrm>
                    <a:off x="274032" y="0"/>
                    <a:ext cx="324397" cy="860113"/>
                    <a:chOff x="274032" y="0"/>
                    <a:chExt cx="324397" cy="860113"/>
                  </a:xfrm>
                </p:grpSpPr>
                <p:cxnSp>
                  <p:nvCxnSpPr>
                    <p:cNvPr id="404"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05"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06"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7"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08" name="Oval 407"/>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09" name="Oval 408"/>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10" name="Straight Connector 409"/>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1" name="Straight Connector 410"/>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2" name="Straight Connector 411"/>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3" name="Straight Connector 412"/>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4" name="Straight Connector 413"/>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5" name="Straight Connector 414"/>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6" name="Straight Connector 415"/>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7" name="Straight Connector 416"/>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8" name="Straight Connector 417"/>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9" name="Straight Connector 418"/>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397" name="Straight Connector 396"/>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98" name="Straight Connector 397"/>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399" name="Flowchart: Merge 398"/>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00" name="Text Box 861"/>
                <p:cNvSpPr txBox="1">
                  <a:spLocks noChangeArrowheads="1"/>
                </p:cNvSpPr>
                <p:nvPr/>
              </p:nvSpPr>
              <p:spPr bwMode="auto">
                <a:xfrm>
                  <a:off x="325992" y="1847937"/>
                  <a:ext cx="393475" cy="27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01" name="Straight Connector 400"/>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cxnSp>
          <p:nvCxnSpPr>
            <p:cNvPr id="382" name="AutoShape 343"/>
            <p:cNvCxnSpPr>
              <a:cxnSpLocks noChangeShapeType="1"/>
            </p:cNvCxnSpPr>
            <p:nvPr/>
          </p:nvCxnSpPr>
          <p:spPr bwMode="auto">
            <a:xfrm>
              <a:off x="6403" y="1710"/>
              <a:ext cx="560" cy="0"/>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83" name="AutoShape 344"/>
            <p:cNvCxnSpPr>
              <a:cxnSpLocks noChangeShapeType="1"/>
            </p:cNvCxnSpPr>
            <p:nvPr/>
          </p:nvCxnSpPr>
          <p:spPr bwMode="auto">
            <a:xfrm>
              <a:off x="9958" y="4186"/>
              <a:ext cx="1013" cy="1"/>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
        <p:nvSpPr>
          <p:cNvPr id="723" name="Rectangle 4"/>
          <p:cNvSpPr/>
          <p:nvPr/>
        </p:nvSpPr>
        <p:spPr>
          <a:xfrm>
            <a:off x="7927249" y="1450386"/>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52" name="Rectangle 4"/>
          <p:cNvSpPr/>
          <p:nvPr/>
        </p:nvSpPr>
        <p:spPr>
          <a:xfrm>
            <a:off x="933451" y="943404"/>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1</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Rectangle 4"/>
          <p:cNvSpPr/>
          <p:nvPr/>
        </p:nvSpPr>
        <p:spPr>
          <a:xfrm>
            <a:off x="3288415" y="3900609"/>
            <a:ext cx="288544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z="1800" b="0" strike="noStrike" spc="-1" dirty="0">
                <a:solidFill>
                  <a:schemeClr val="accent1"/>
                </a:solidFill>
                <a:latin typeface="Times New Roman" panose="02020603050405020304" pitchFamily="18" charset="0"/>
                <a:cs typeface="Times New Roman" panose="02020603050405020304" pitchFamily="18" charset="0"/>
              </a:rPr>
              <a:t>5: Approximate Adder-2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24" name="Table 6"/>
          <p:cNvGraphicFramePr/>
          <p:nvPr/>
        </p:nvGraphicFramePr>
        <p:xfrm>
          <a:off x="7882646" y="1625040"/>
          <a:ext cx="3290180" cy="3408285"/>
        </p:xfrm>
        <a:graphic>
          <a:graphicData uri="http://schemas.openxmlformats.org/drawingml/2006/table">
            <a:tbl>
              <a:tblPr>
                <a:tableStyleId>{BDBED569-4797-4DF1-A0F4-6AAB3CD982D8}</a:tableStyleId>
              </a:tblPr>
              <a:tblGrid>
                <a:gridCol w="545384">
                  <a:extLst>
                    <a:ext uri="{9D8B030D-6E8A-4147-A177-3AD203B41FA5}">
                      <a16:colId xmlns:a16="http://schemas.microsoft.com/office/drawing/2014/main" val="20000"/>
                    </a:ext>
                  </a:extLst>
                </a:gridCol>
                <a:gridCol w="545384">
                  <a:extLst>
                    <a:ext uri="{9D8B030D-6E8A-4147-A177-3AD203B41FA5}">
                      <a16:colId xmlns:a16="http://schemas.microsoft.com/office/drawing/2014/main" val="20001"/>
                    </a:ext>
                  </a:extLst>
                </a:gridCol>
                <a:gridCol w="470040">
                  <a:extLst>
                    <a:ext uri="{9D8B030D-6E8A-4147-A177-3AD203B41FA5}">
                      <a16:colId xmlns:a16="http://schemas.microsoft.com/office/drawing/2014/main" val="20002"/>
                    </a:ext>
                  </a:extLst>
                </a:gridCol>
                <a:gridCol w="713961">
                  <a:extLst>
                    <a:ext uri="{9D8B030D-6E8A-4147-A177-3AD203B41FA5}">
                      <a16:colId xmlns:a16="http://schemas.microsoft.com/office/drawing/2014/main" val="20003"/>
                    </a:ext>
                  </a:extLst>
                </a:gridCol>
                <a:gridCol w="1015411">
                  <a:extLst>
                    <a:ext uri="{9D8B030D-6E8A-4147-A177-3AD203B41FA5}">
                      <a16:colId xmlns:a16="http://schemas.microsoft.com/office/drawing/2014/main" val="20004"/>
                    </a:ext>
                  </a:extLst>
                </a:gridCol>
              </a:tblGrid>
              <a:tr h="44188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5" name="Rectangle 6"/>
          <p:cNvSpPr/>
          <p:nvPr/>
        </p:nvSpPr>
        <p:spPr>
          <a:xfrm>
            <a:off x="1541640" y="4596964"/>
            <a:ext cx="5243465" cy="14758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IN" spc="-1" dirty="0">
                <a:solidFill>
                  <a:schemeClr val="accent1"/>
                </a:solidFill>
                <a:latin typeface="Times New Roman" panose="02020603050405020304"/>
              </a:rPr>
              <a:t>No. of  transistors : 14</a:t>
            </a:r>
          </a:p>
          <a:p>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 =~Carry</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 =(B. </a:t>
            </a:r>
            <a:r>
              <a:rPr lang="en-IN" spc="-1" dirty="0">
                <a:solidFill>
                  <a:schemeClr val="accent1"/>
                </a:solidFill>
                <a:latin typeface="Times New Roman" panose="02020603050405020304"/>
              </a:rPr>
              <a:t>C</a:t>
            </a:r>
            <a:r>
              <a:rPr lang="en-IN" sz="1800" b="0" strike="noStrike" spc="-1" dirty="0">
                <a:solidFill>
                  <a:schemeClr val="accent1"/>
                </a:solidFill>
                <a:latin typeface="Times New Roman" panose="02020603050405020304"/>
              </a:rPr>
              <a:t>)+</a:t>
            </a:r>
            <a:r>
              <a:rPr lang="en-IN" spc="-1" dirty="0">
                <a:solidFill>
                  <a:schemeClr val="accent1"/>
                </a:solidFill>
                <a:latin typeface="Times New Roman" panose="02020603050405020304"/>
              </a:rPr>
              <a:t>A</a:t>
            </a:r>
            <a:endParaRPr lang="en-US" sz="1800" b="0" strike="noStrike" spc="-1" dirty="0">
              <a:solidFill>
                <a:schemeClr val="accent1"/>
              </a:solidFill>
              <a:latin typeface="Arial" panose="020B0604020202020204"/>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solidFill>
                  <a:schemeClr val="accent1"/>
                </a:solidFill>
              </a:rPr>
              <a:t>19</a:t>
            </a:fld>
            <a:endParaRPr lang="en-US" dirty="0">
              <a:solidFill>
                <a:schemeClr val="accent1"/>
              </a:solidFill>
            </a:endParaRPr>
          </a:p>
        </p:txBody>
      </p:sp>
      <p:grpSp>
        <p:nvGrpSpPr>
          <p:cNvPr id="9" name="Group 8"/>
          <p:cNvGrpSpPr/>
          <p:nvPr/>
        </p:nvGrpSpPr>
        <p:grpSpPr bwMode="auto">
          <a:xfrm>
            <a:off x="1019174" y="1178952"/>
            <a:ext cx="6661321" cy="2622890"/>
            <a:chOff x="1802" y="1357"/>
            <a:chExt cx="9222" cy="5593"/>
          </a:xfrm>
        </p:grpSpPr>
        <p:grpSp>
          <p:nvGrpSpPr>
            <p:cNvPr id="10" name="Group 9"/>
            <p:cNvGrpSpPr/>
            <p:nvPr/>
          </p:nvGrpSpPr>
          <p:grpSpPr bwMode="auto">
            <a:xfrm>
              <a:off x="1802" y="1357"/>
              <a:ext cx="9222" cy="5593"/>
              <a:chOff x="8627" y="-52971"/>
              <a:chExt cx="5161181" cy="3301513"/>
            </a:xfrm>
          </p:grpSpPr>
          <p:sp>
            <p:nvSpPr>
              <p:cNvPr id="13" name="Text Box 861"/>
              <p:cNvSpPr txBox="1">
                <a:spLocks noChangeArrowheads="1"/>
              </p:cNvSpPr>
              <p:nvPr/>
            </p:nvSpPr>
            <p:spPr bwMode="auto">
              <a:xfrm>
                <a:off x="3822878" y="1666840"/>
                <a:ext cx="413645" cy="3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 Box 861"/>
              <p:cNvSpPr txBox="1">
                <a:spLocks noChangeArrowheads="1"/>
              </p:cNvSpPr>
              <p:nvPr/>
            </p:nvSpPr>
            <p:spPr bwMode="auto">
              <a:xfrm>
                <a:off x="4776334" y="1669206"/>
                <a:ext cx="393474" cy="27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5" name="Straight Connector 14"/>
              <p:cNvCxnSpPr>
                <a:cxnSpLocks noChangeShapeType="1"/>
              </p:cNvCxnSpPr>
              <p:nvPr/>
            </p:nvCxnSpPr>
            <p:spPr bwMode="auto">
              <a:xfrm>
                <a:off x="3711389" y="1640541"/>
                <a:ext cx="563747"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797859" y="1443317"/>
                <a:ext cx="66699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1783977" y="1443317"/>
                <a:ext cx="42862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18" name="Group 17"/>
              <p:cNvGrpSpPr/>
              <p:nvPr/>
            </p:nvGrpSpPr>
            <p:grpSpPr bwMode="auto">
              <a:xfrm>
                <a:off x="8627" y="172190"/>
                <a:ext cx="1387614" cy="3076352"/>
                <a:chOff x="8628" y="-51932"/>
                <a:chExt cx="1387672" cy="3076647"/>
              </a:xfrm>
            </p:grpSpPr>
            <p:sp>
              <p:nvSpPr>
                <p:cNvPr id="254" name="Text Box 861"/>
                <p:cNvSpPr txBox="1">
                  <a:spLocks noChangeArrowheads="1"/>
                </p:cNvSpPr>
                <p:nvPr/>
              </p:nvSpPr>
              <p:spPr bwMode="auto">
                <a:xfrm>
                  <a:off x="612823" y="-51932"/>
                  <a:ext cx="355132" cy="21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255" name="Group 254"/>
                <p:cNvGrpSpPr/>
                <p:nvPr/>
              </p:nvGrpSpPr>
              <p:grpSpPr bwMode="auto">
                <a:xfrm>
                  <a:off x="8628" y="165848"/>
                  <a:ext cx="1387672" cy="2858867"/>
                  <a:chOff x="8628" y="1"/>
                  <a:chExt cx="1387672" cy="2858867"/>
                </a:xfrm>
              </p:grpSpPr>
              <p:sp>
                <p:nvSpPr>
                  <p:cNvPr id="256" name="Flowchart: Merge 255"/>
                  <p:cNvSpPr>
                    <a:spLocks noChangeArrowheads="1"/>
                  </p:cNvSpPr>
                  <p:nvPr/>
                </p:nvSpPr>
                <p:spPr bwMode="auto">
                  <a:xfrm>
                    <a:off x="758638" y="2545976"/>
                    <a:ext cx="85373" cy="52388"/>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57" name="Group 256"/>
                  <p:cNvGrpSpPr/>
                  <p:nvPr/>
                </p:nvGrpSpPr>
                <p:grpSpPr bwMode="auto">
                  <a:xfrm>
                    <a:off x="8628" y="1"/>
                    <a:ext cx="1387672" cy="1821259"/>
                    <a:chOff x="8628" y="0"/>
                    <a:chExt cx="1387784" cy="1821440"/>
                  </a:xfrm>
                </p:grpSpPr>
                <p:grpSp>
                  <p:nvGrpSpPr>
                    <p:cNvPr id="281" name="Group 280"/>
                    <p:cNvGrpSpPr/>
                    <p:nvPr/>
                  </p:nvGrpSpPr>
                  <p:grpSpPr bwMode="auto">
                    <a:xfrm>
                      <a:off x="8628" y="0"/>
                      <a:ext cx="1387784" cy="1034415"/>
                      <a:chOff x="8628" y="0"/>
                      <a:chExt cx="1387784" cy="1034415"/>
                    </a:xfrm>
                  </p:grpSpPr>
                  <p:grpSp>
                    <p:nvGrpSpPr>
                      <p:cNvPr id="304" name="Group 303"/>
                      <p:cNvGrpSpPr/>
                      <p:nvPr/>
                    </p:nvGrpSpPr>
                    <p:grpSpPr bwMode="auto">
                      <a:xfrm>
                        <a:off x="8628" y="114299"/>
                        <a:ext cx="1387784" cy="920116"/>
                        <a:chOff x="8628" y="-1"/>
                        <a:chExt cx="1387784" cy="920116"/>
                      </a:xfrm>
                    </p:grpSpPr>
                    <p:grpSp>
                      <p:nvGrpSpPr>
                        <p:cNvPr id="307" name="Group 306"/>
                        <p:cNvGrpSpPr/>
                        <p:nvPr/>
                      </p:nvGrpSpPr>
                      <p:grpSpPr bwMode="auto">
                        <a:xfrm>
                          <a:off x="8628" y="-1"/>
                          <a:ext cx="657487" cy="920116"/>
                          <a:chOff x="8628" y="0"/>
                          <a:chExt cx="657534" cy="920220"/>
                        </a:xfrm>
                      </p:grpSpPr>
                      <p:sp>
                        <p:nvSpPr>
                          <p:cNvPr id="33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37"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38" name="Text Box 861"/>
                          <p:cNvSpPr txBox="1">
                            <a:spLocks noChangeArrowheads="1"/>
                          </p:cNvSpPr>
                          <p:nvPr/>
                        </p:nvSpPr>
                        <p:spPr bwMode="auto">
                          <a:xfrm>
                            <a:off x="8628" y="195551"/>
                            <a:ext cx="229791" cy="52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B</a:t>
                            </a:r>
                          </a:p>
                        </p:txBody>
                      </p:sp>
                      <p:cxnSp>
                        <p:nvCxnSpPr>
                          <p:cNvPr id="339"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40"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41"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2" name="Rectangle 341"/>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3"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44" name="Oval 343"/>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5" name="Oval 344"/>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6" name="Oval 345"/>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7" name="Straight Connector 346"/>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8" name="Straight Connector 347"/>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9" name="Straight Connector 348"/>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0" name="Straight Connector 349"/>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1" name="Straight Connector 350"/>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2" name="Straight Connector 351"/>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3" name="Straight Connector 352"/>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4" name="Straight Connector 353"/>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5" name="Straight Connector 354"/>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6" name="Straight Connector 355"/>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308" name="Group 307"/>
                        <p:cNvGrpSpPr/>
                        <p:nvPr/>
                      </p:nvGrpSpPr>
                      <p:grpSpPr bwMode="auto">
                        <a:xfrm>
                          <a:off x="658344" y="0"/>
                          <a:ext cx="738068" cy="861254"/>
                          <a:chOff x="-71906" y="0"/>
                          <a:chExt cx="738068" cy="861351"/>
                        </a:xfrm>
                      </p:grpSpPr>
                      <p:cxnSp>
                        <p:nvCxnSpPr>
                          <p:cNvPr id="311"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12" name="Text Box 861"/>
                          <p:cNvSpPr txBox="1">
                            <a:spLocks noChangeArrowheads="1"/>
                          </p:cNvSpPr>
                          <p:nvPr/>
                        </p:nvSpPr>
                        <p:spPr bwMode="auto">
                          <a:xfrm>
                            <a:off x="-71906" y="382382"/>
                            <a:ext cx="205811" cy="3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a:t>
                            </a:r>
                          </a:p>
                        </p:txBody>
                      </p:sp>
                      <p:cxnSp>
                        <p:nvCxnSpPr>
                          <p:cNvPr id="313"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14"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15"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6" name="Rectangle 315"/>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17"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18" name="Oval 317"/>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19" name="Oval 318"/>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20" name="Oval 319"/>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1" name="Straight Connector 320"/>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7" name="Straight Connector 326"/>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8" name="Straight Connector 327"/>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9" name="Straight Connector 328"/>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0" name="Straight Connector 329"/>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1" name="Straight Connector 330"/>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2" name="Straight Connector 331"/>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3" name="Straight Connector 332"/>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4" name="Straight Connector 333"/>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35" name="Straight Connector 334"/>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309" name="Straight Connector 308"/>
                        <p:cNvCxnSpPr>
                          <a:cxnSpLocks noChangeShapeType="1"/>
                        </p:cNvCxnSpPr>
                        <p:nvPr/>
                      </p:nvCxnSpPr>
                      <p:spPr bwMode="auto">
                        <a:xfrm>
                          <a:off x="438150" y="76200"/>
                          <a:ext cx="7302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10" name="Straight Connector 309"/>
                        <p:cNvCxnSpPr>
                          <a:cxnSpLocks noChangeShapeType="1"/>
                        </p:cNvCxnSpPr>
                        <p:nvPr/>
                      </p:nvCxnSpPr>
                      <p:spPr bwMode="auto">
                        <a:xfrm>
                          <a:off x="438150" y="857250"/>
                          <a:ext cx="7302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305" name="Straight Connector 304"/>
                      <p:cNvCxnSpPr>
                        <a:cxnSpLocks noChangeShapeType="1"/>
                      </p:cNvCxnSpPr>
                      <p:nvPr/>
                    </p:nvCxnSpPr>
                    <p:spPr bwMode="auto">
                      <a:xfrm flipV="1">
                        <a:off x="812800" y="6350"/>
                        <a:ext cx="0" cy="17780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06" name="Straight Connector 305"/>
                      <p:cNvCxnSpPr>
                        <a:cxnSpLocks noChangeShapeType="1"/>
                      </p:cNvCxnSpPr>
                      <p:nvPr/>
                    </p:nvCxnSpPr>
                    <p:spPr bwMode="auto">
                      <a:xfrm>
                        <a:off x="685800" y="0"/>
                        <a:ext cx="2603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82" name="Group 281"/>
                    <p:cNvGrpSpPr/>
                    <p:nvPr/>
                  </p:nvGrpSpPr>
                  <p:grpSpPr bwMode="auto">
                    <a:xfrm>
                      <a:off x="188784" y="901700"/>
                      <a:ext cx="835095" cy="919740"/>
                      <a:chOff x="-236666" y="0"/>
                      <a:chExt cx="835095" cy="919740"/>
                    </a:xfrm>
                  </p:grpSpPr>
                  <p:sp>
                    <p:nvSpPr>
                      <p:cNvPr id="283" name="Rectangle 282"/>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84" name="Group 283"/>
                      <p:cNvGrpSpPr/>
                      <p:nvPr/>
                    </p:nvGrpSpPr>
                    <p:grpSpPr bwMode="auto">
                      <a:xfrm>
                        <a:off x="-236666" y="0"/>
                        <a:ext cx="835095" cy="919740"/>
                        <a:chOff x="-236666" y="0"/>
                        <a:chExt cx="835095" cy="919740"/>
                      </a:xfrm>
                    </p:grpSpPr>
                    <p:sp>
                      <p:nvSpPr>
                        <p:cNvPr id="285"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6"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87" name="Text Box 861"/>
                        <p:cNvSpPr txBox="1">
                          <a:spLocks noChangeArrowheads="1"/>
                        </p:cNvSpPr>
                        <p:nvPr/>
                      </p:nvSpPr>
                      <p:spPr bwMode="auto">
                        <a:xfrm>
                          <a:off x="-236666" y="376519"/>
                          <a:ext cx="304717" cy="54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8"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89" name="Line 863"/>
                        <p:cNvCxnSpPr>
                          <a:cxnSpLocks noChangeShapeType="1"/>
                        </p:cNvCxnSpPr>
                        <p:nvPr/>
                      </p:nvCxnSpPr>
                      <p:spPr bwMode="auto">
                        <a:xfrm rot="-54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90"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1"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92" name="Oval 291"/>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93" name="Oval 292"/>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4" name="Straight Connector 293"/>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95" name="Straight Connector 294"/>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96" name="Straight Connector 295"/>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97" name="Straight Connector 296"/>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98" name="Straight Connector 297"/>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99" name="Straight Connector 298"/>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00" name="Straight Connector 299"/>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01" name="Straight Connector 300"/>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02" name="Straight Connector 301"/>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03" name="Straight Connector 302"/>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grpSp>
                <p:nvGrpSpPr>
                  <p:cNvPr id="258" name="Group 257"/>
                  <p:cNvGrpSpPr/>
                  <p:nvPr/>
                </p:nvGrpSpPr>
                <p:grpSpPr bwMode="auto">
                  <a:xfrm>
                    <a:off x="313488" y="1685365"/>
                    <a:ext cx="710504" cy="919479"/>
                    <a:chOff x="-112384" y="0"/>
                    <a:chExt cx="710813" cy="919740"/>
                  </a:xfrm>
                </p:grpSpPr>
                <p:sp>
                  <p:nvSpPr>
                    <p:cNvPr id="260" name="Rectangle 259"/>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61" name="Group 260"/>
                    <p:cNvGrpSpPr/>
                    <p:nvPr/>
                  </p:nvGrpSpPr>
                  <p:grpSpPr bwMode="auto">
                    <a:xfrm>
                      <a:off x="-112384" y="0"/>
                      <a:ext cx="710813" cy="919740"/>
                      <a:chOff x="-112384" y="0"/>
                      <a:chExt cx="710813" cy="919740"/>
                    </a:xfrm>
                  </p:grpSpPr>
                  <p:sp>
                    <p:nvSpPr>
                      <p:cNvPr id="262"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3"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64" name="Text Box 861"/>
                      <p:cNvSpPr txBox="1">
                        <a:spLocks noChangeArrowheads="1"/>
                      </p:cNvSpPr>
                      <p:nvPr/>
                    </p:nvSpPr>
                    <p:spPr bwMode="auto">
                      <a:xfrm>
                        <a:off x="-112384" y="353957"/>
                        <a:ext cx="232246" cy="49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a:t>
                        </a:r>
                      </a:p>
                    </p:txBody>
                  </p:sp>
                  <p:cxnSp>
                    <p:nvCxnSpPr>
                      <p:cNvPr id="265"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66" name="Line 863"/>
                      <p:cNvCxnSpPr>
                        <a:cxnSpLocks noChangeShapeType="1"/>
                      </p:cNvCxnSpPr>
                      <p:nvPr/>
                    </p:nvCxnSpPr>
                    <p:spPr bwMode="auto">
                      <a:xfrm rot="-54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67"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8"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69" name="Oval 268"/>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70" name="Oval 269"/>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1" name="Straight Connector 270"/>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2" name="Straight Connector 271"/>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3" name="Straight Connector 272"/>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4" name="Straight Connector 273"/>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5" name="Straight Connector 274"/>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6" name="Straight Connector 275"/>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7" name="Straight Connector 276"/>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8" name="Straight Connector 277"/>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9" name="Straight Connector 278"/>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80" name="Straight Connector 279"/>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sp>
                <p:nvSpPr>
                  <p:cNvPr id="259" name="Text Box 861"/>
                  <p:cNvSpPr txBox="1">
                    <a:spLocks noChangeArrowheads="1"/>
                  </p:cNvSpPr>
                  <p:nvPr/>
                </p:nvSpPr>
                <p:spPr bwMode="auto">
                  <a:xfrm>
                    <a:off x="697324" y="2473877"/>
                    <a:ext cx="697916" cy="3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nvGrpSpPr>
              <p:cNvPr id="19" name="Group 18"/>
              <p:cNvGrpSpPr/>
              <p:nvPr/>
            </p:nvGrpSpPr>
            <p:grpSpPr bwMode="auto">
              <a:xfrm>
                <a:off x="2070848" y="-52971"/>
                <a:ext cx="1341910" cy="3028509"/>
                <a:chOff x="0" y="-52971"/>
                <a:chExt cx="1341967" cy="3028509"/>
              </a:xfrm>
            </p:grpSpPr>
            <p:cxnSp>
              <p:nvCxnSpPr>
                <p:cNvPr id="161" name="Straight Connector 160"/>
                <p:cNvCxnSpPr>
                  <a:cxnSpLocks noChangeShapeType="1"/>
                </p:cNvCxnSpPr>
                <p:nvPr/>
              </p:nvCxnSpPr>
              <p:spPr bwMode="auto">
                <a:xfrm>
                  <a:off x="410634" y="1727200"/>
                  <a:ext cx="62103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162" name="Text Box 861"/>
                <p:cNvSpPr txBox="1">
                  <a:spLocks noChangeArrowheads="1"/>
                </p:cNvSpPr>
                <p:nvPr/>
              </p:nvSpPr>
              <p:spPr bwMode="auto">
                <a:xfrm>
                  <a:off x="475821" y="-52971"/>
                  <a:ext cx="338014" cy="2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63" name="Group 162"/>
                <p:cNvGrpSpPr/>
                <p:nvPr/>
              </p:nvGrpSpPr>
              <p:grpSpPr bwMode="auto">
                <a:xfrm>
                  <a:off x="148167" y="152400"/>
                  <a:ext cx="680087" cy="848994"/>
                  <a:chOff x="-88908" y="70485"/>
                  <a:chExt cx="680513" cy="849735"/>
                </a:xfrm>
              </p:grpSpPr>
              <p:sp>
                <p:nvSpPr>
                  <p:cNvPr id="234"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5"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36"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7"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38" name="Line 863"/>
                  <p:cNvCxnSpPr>
                    <a:cxnSpLocks noChangeShapeType="1"/>
                  </p:cNvCxnSpPr>
                  <p:nvPr/>
                </p:nvCxnSpPr>
                <p:spPr bwMode="auto">
                  <a:xfrm>
                    <a:off x="-88908" y="454462"/>
                    <a:ext cx="351009"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39" name="Rectangle 238"/>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0"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41" name="Oval 240"/>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2" name="Oval 241"/>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3" name="Oval 242"/>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4" name="Straight Connector 243"/>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5" name="Straight Connector 244"/>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7" name="Straight Connector 246"/>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8" name="Straight Connector 247"/>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9" name="Straight Connector 248"/>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0" name="Straight Connector 249"/>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1" name="Straight Connector 250"/>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2" name="Straight Connector 251"/>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3" name="Straight Connector 252"/>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164" name="Group 163"/>
                <p:cNvGrpSpPr/>
                <p:nvPr/>
              </p:nvGrpSpPr>
              <p:grpSpPr bwMode="auto">
                <a:xfrm>
                  <a:off x="281075" y="935567"/>
                  <a:ext cx="452974" cy="790588"/>
                  <a:chOff x="44008" y="70485"/>
                  <a:chExt cx="452974" cy="790866"/>
                </a:xfrm>
              </p:grpSpPr>
              <p:cxnSp>
                <p:nvCxnSpPr>
                  <p:cNvPr id="215"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16" name="Text Box 861"/>
                  <p:cNvSpPr txBox="1">
                    <a:spLocks noChangeArrowheads="1"/>
                  </p:cNvSpPr>
                  <p:nvPr/>
                </p:nvSpPr>
                <p:spPr bwMode="auto">
                  <a:xfrm>
                    <a:off x="44008" y="204692"/>
                    <a:ext cx="241384" cy="50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7"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8"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19" name="Rectangle 218"/>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0"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21" name="Oval 220"/>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2" name="Oval 221"/>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3" name="Oval 222"/>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4" name="Straight Connector 223"/>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5" name="Straight Connector 224"/>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6" name="Straight Connector 225"/>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7" name="Straight Connector 226"/>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8" name="Straight Connector 227"/>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9" name="Straight Connector 228"/>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30" name="Straight Connector 229"/>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31" name="Straight Connector 230"/>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32" name="Straight Connector 231"/>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33" name="Straight Connector 232"/>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165" name="Group 164"/>
                <p:cNvGrpSpPr/>
                <p:nvPr/>
              </p:nvGrpSpPr>
              <p:grpSpPr bwMode="auto">
                <a:xfrm>
                  <a:off x="0" y="1655234"/>
                  <a:ext cx="661670" cy="913763"/>
                  <a:chOff x="0" y="0"/>
                  <a:chExt cx="598429" cy="919740"/>
                </a:xfrm>
              </p:grpSpPr>
              <p:sp>
                <p:nvSpPr>
                  <p:cNvPr id="194" name="Rectangle 193"/>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95" name="Group 194"/>
                  <p:cNvGrpSpPr/>
                  <p:nvPr/>
                </p:nvGrpSpPr>
                <p:grpSpPr bwMode="auto">
                  <a:xfrm>
                    <a:off x="0" y="0"/>
                    <a:ext cx="598429" cy="919740"/>
                    <a:chOff x="0" y="0"/>
                    <a:chExt cx="598429" cy="919740"/>
                  </a:xfrm>
                </p:grpSpPr>
                <p:sp>
                  <p:nvSpPr>
                    <p:cNvPr id="196"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7"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98" name="Text Box 861"/>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9"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00" name="Line 863"/>
                    <p:cNvCxnSpPr>
                      <a:cxnSpLocks noChangeShapeType="1"/>
                    </p:cNvCxnSpPr>
                    <p:nvPr/>
                  </p:nvCxnSpPr>
                  <p:spPr bwMode="auto">
                    <a:xfrm rot="-5400000">
                      <a:off x="200921"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01"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02"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03" name="Oval 202"/>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04" name="Oval 203"/>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5" name="Straight Connector 204"/>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6" name="Straight Connector 205"/>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7" name="Straight Connector 206"/>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8" name="Straight Connector 207"/>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9" name="Straight Connector 208"/>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10" name="Straight Connector 209"/>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11" name="Straight Connector 210"/>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12" name="Straight Connector 211"/>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13" name="Straight Connector 212"/>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14" name="Straight Connector 213"/>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nvGrpSpPr>
                <p:cNvPr id="166" name="Group 165"/>
                <p:cNvGrpSpPr/>
                <p:nvPr/>
              </p:nvGrpSpPr>
              <p:grpSpPr bwMode="auto">
                <a:xfrm>
                  <a:off x="483640" y="1659468"/>
                  <a:ext cx="791866" cy="930649"/>
                  <a:chOff x="-117750" y="0"/>
                  <a:chExt cx="716179" cy="936736"/>
                </a:xfrm>
              </p:grpSpPr>
              <p:sp>
                <p:nvSpPr>
                  <p:cNvPr id="173" name="Rectangle 172"/>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74" name="Group 173"/>
                  <p:cNvGrpSpPr/>
                  <p:nvPr/>
                </p:nvGrpSpPr>
                <p:grpSpPr bwMode="auto">
                  <a:xfrm>
                    <a:off x="-117750" y="0"/>
                    <a:ext cx="716179" cy="936736"/>
                    <a:chOff x="-117750" y="0"/>
                    <a:chExt cx="716179" cy="936736"/>
                  </a:xfrm>
                </p:grpSpPr>
                <p:sp>
                  <p:nvSpPr>
                    <p:cNvPr id="175"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6"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77" name="Text Box 861"/>
                    <p:cNvSpPr txBox="1">
                      <a:spLocks noChangeArrowheads="1"/>
                    </p:cNvSpPr>
                    <p:nvPr/>
                  </p:nvSpPr>
                  <p:spPr bwMode="auto">
                    <a:xfrm>
                      <a:off x="-117750" y="364617"/>
                      <a:ext cx="255408" cy="57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a:t>
                      </a:r>
                    </a:p>
                  </p:txBody>
                </p:sp>
                <p:cxnSp>
                  <p:nvCxnSpPr>
                    <p:cNvPr id="178"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79" name="Line 863"/>
                    <p:cNvCxnSpPr>
                      <a:cxnSpLocks noChangeShapeType="1"/>
                    </p:cNvCxnSpPr>
                    <p:nvPr/>
                  </p:nvCxnSpPr>
                  <p:spPr bwMode="auto">
                    <a:xfrm rot="-5400000">
                      <a:off x="200921"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80"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1"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82" name="Oval 181"/>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83" name="Oval 182"/>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84" name="Straight Connector 183"/>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5" name="Straight Connector 184"/>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6" name="Straight Connector 185"/>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7" name="Straight Connector 186"/>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8" name="Straight Connector 187"/>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9" name="Straight Connector 188"/>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90" name="Straight Connector 189"/>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91" name="Straight Connector 190"/>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92" name="Straight Connector 191"/>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93" name="Straight Connector 192"/>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167" name="Straight Connector 166"/>
                <p:cNvCxnSpPr>
                  <a:cxnSpLocks noChangeShapeType="1"/>
                </p:cNvCxnSpPr>
                <p:nvPr/>
              </p:nvCxnSpPr>
              <p:spPr bwMode="auto">
                <a:xfrm>
                  <a:off x="410634" y="2510367"/>
                  <a:ext cx="620234"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168" name="Flowchart: Merge 167"/>
                <p:cNvSpPr>
                  <a:spLocks noChangeArrowheads="1"/>
                </p:cNvSpPr>
                <p:nvPr/>
              </p:nvSpPr>
              <p:spPr bwMode="auto">
                <a:xfrm>
                  <a:off x="658284" y="2654300"/>
                  <a:ext cx="85090" cy="52070"/>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69" name="Straight Connector 168"/>
                <p:cNvCxnSpPr>
                  <a:cxnSpLocks noChangeShapeType="1"/>
                </p:cNvCxnSpPr>
                <p:nvPr/>
              </p:nvCxnSpPr>
              <p:spPr bwMode="auto">
                <a:xfrm>
                  <a:off x="698500" y="2514600"/>
                  <a:ext cx="0" cy="135384"/>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170" name="Text Box 861"/>
                <p:cNvSpPr txBox="1">
                  <a:spLocks noChangeArrowheads="1"/>
                </p:cNvSpPr>
                <p:nvPr/>
              </p:nvSpPr>
              <p:spPr bwMode="auto">
                <a:xfrm>
                  <a:off x="700194" y="2658104"/>
                  <a:ext cx="396990" cy="31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71" name="Straight Connector 170"/>
                <p:cNvCxnSpPr>
                  <a:cxnSpLocks noChangeShapeType="1"/>
                </p:cNvCxnSpPr>
                <p:nvPr/>
              </p:nvCxnSpPr>
              <p:spPr bwMode="auto">
                <a:xfrm flipV="1">
                  <a:off x="148167" y="537633"/>
                  <a:ext cx="0" cy="1571487"/>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72" name="Straight Connector 171"/>
                <p:cNvCxnSpPr>
                  <a:cxnSpLocks noChangeShapeType="1"/>
                </p:cNvCxnSpPr>
                <p:nvPr/>
              </p:nvCxnSpPr>
              <p:spPr bwMode="auto">
                <a:xfrm>
                  <a:off x="681567" y="1651000"/>
                  <a:ext cx="66040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0" name="Group 19"/>
              <p:cNvGrpSpPr/>
              <p:nvPr/>
            </p:nvGrpSpPr>
            <p:grpSpPr bwMode="auto">
              <a:xfrm>
                <a:off x="1335742" y="417227"/>
                <a:ext cx="798062" cy="2174864"/>
                <a:chOff x="0" y="-93761"/>
                <a:chExt cx="798062" cy="2174864"/>
              </a:xfrm>
            </p:grpSpPr>
            <p:sp>
              <p:nvSpPr>
                <p:cNvPr id="115" name="Text Box 861"/>
                <p:cNvSpPr txBox="1">
                  <a:spLocks noChangeArrowheads="1"/>
                </p:cNvSpPr>
                <p:nvPr/>
              </p:nvSpPr>
              <p:spPr bwMode="auto">
                <a:xfrm>
                  <a:off x="239211" y="-93761"/>
                  <a:ext cx="328188" cy="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16" name="Group 115"/>
                <p:cNvGrpSpPr/>
                <p:nvPr/>
              </p:nvGrpSpPr>
              <p:grpSpPr bwMode="auto">
                <a:xfrm>
                  <a:off x="0" y="144236"/>
                  <a:ext cx="591185" cy="848994"/>
                  <a:chOff x="0" y="70485"/>
                  <a:chExt cx="591605" cy="849735"/>
                </a:xfrm>
              </p:grpSpPr>
              <p:sp>
                <p:nvSpPr>
                  <p:cNvPr id="141"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2"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43"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4"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45"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46" name="Rectangle 145"/>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47"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48" name="Oval 147"/>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49" name="Oval 148"/>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0" name="Oval 149"/>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1" name="Straight Connector 150"/>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2" name="Straight Connector 151"/>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3" name="Straight Connector 152"/>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4" name="Straight Connector 153"/>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5" name="Straight Connector 154"/>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6" name="Straight Connector 155"/>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7" name="Straight Connector 156"/>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8" name="Straight Connector 157"/>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9" name="Straight Connector 158"/>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0" name="Straight Connector 159"/>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117" name="Group 116"/>
                <p:cNvGrpSpPr/>
                <p:nvPr/>
              </p:nvGrpSpPr>
              <p:grpSpPr bwMode="auto">
                <a:xfrm>
                  <a:off x="340179" y="859971"/>
                  <a:ext cx="323216" cy="859157"/>
                  <a:chOff x="274032" y="0"/>
                  <a:chExt cx="324397" cy="860113"/>
                </a:xfrm>
              </p:grpSpPr>
              <p:sp>
                <p:nvSpPr>
                  <p:cNvPr id="123" name="Rectangle 122"/>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4" name="Group 123"/>
                  <p:cNvGrpSpPr/>
                  <p:nvPr/>
                </p:nvGrpSpPr>
                <p:grpSpPr bwMode="auto">
                  <a:xfrm>
                    <a:off x="274032" y="0"/>
                    <a:ext cx="324397" cy="860113"/>
                    <a:chOff x="274032" y="0"/>
                    <a:chExt cx="324397" cy="860113"/>
                  </a:xfrm>
                </p:grpSpPr>
                <p:cxnSp>
                  <p:nvCxnSpPr>
                    <p:cNvPr id="125"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26"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27"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8"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29" name="Oval 128"/>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30" name="Oval 129"/>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31" name="Straight Connector 130"/>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2" name="Straight Connector 131"/>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3" name="Straight Connector 132"/>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4" name="Straight Connector 133"/>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5" name="Straight Connector 134"/>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6" name="Straight Connector 135"/>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7" name="Straight Connector 136"/>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8" name="Straight Connector 137"/>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39" name="Straight Connector 138"/>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40" name="Straight Connector 139"/>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118" name="Straight Connector 117"/>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19" name="Straight Connector 118"/>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120" name="Flowchart: Merge 119"/>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21" name="Text Box 861"/>
                <p:cNvSpPr txBox="1">
                  <a:spLocks noChangeArrowheads="1"/>
                </p:cNvSpPr>
                <p:nvPr/>
              </p:nvSpPr>
              <p:spPr bwMode="auto">
                <a:xfrm>
                  <a:off x="352842" y="1763665"/>
                  <a:ext cx="445220" cy="31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22" name="Straight Connector 121"/>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1" name="Group 20"/>
              <p:cNvGrpSpPr/>
              <p:nvPr/>
            </p:nvGrpSpPr>
            <p:grpSpPr bwMode="auto">
              <a:xfrm>
                <a:off x="3272118" y="626564"/>
                <a:ext cx="843490" cy="2210829"/>
                <a:chOff x="0" y="-99577"/>
                <a:chExt cx="843490" cy="2210829"/>
              </a:xfrm>
            </p:grpSpPr>
            <p:sp>
              <p:nvSpPr>
                <p:cNvPr id="69" name="Text Box 861"/>
                <p:cNvSpPr txBox="1">
                  <a:spLocks noChangeArrowheads="1"/>
                </p:cNvSpPr>
                <p:nvPr/>
              </p:nvSpPr>
              <p:spPr bwMode="auto">
                <a:xfrm>
                  <a:off x="267273" y="-99577"/>
                  <a:ext cx="436041" cy="2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70" name="Group 69"/>
                <p:cNvGrpSpPr/>
                <p:nvPr/>
              </p:nvGrpSpPr>
              <p:grpSpPr bwMode="auto">
                <a:xfrm>
                  <a:off x="0" y="144236"/>
                  <a:ext cx="591185" cy="848994"/>
                  <a:chOff x="0" y="70485"/>
                  <a:chExt cx="591605" cy="849735"/>
                </a:xfrm>
              </p:grpSpPr>
              <p:sp>
                <p:nvSpPr>
                  <p:cNvPr id="95"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6"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97"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8"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99"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00" name="Rectangle 99"/>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01"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02" name="Oval 101"/>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03" name="Oval 102"/>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04" name="Oval 103"/>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05" name="Straight Connector 104"/>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6" name="Straight Connector 105"/>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7" name="Straight Connector 106"/>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8" name="Straight Connector 107"/>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9" name="Straight Connector 108"/>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10" name="Straight Connector 109"/>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11" name="Straight Connector 110"/>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12" name="Straight Connector 111"/>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13" name="Straight Connector 112"/>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14" name="Straight Connector 113"/>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71" name="Group 70"/>
                <p:cNvGrpSpPr/>
                <p:nvPr/>
              </p:nvGrpSpPr>
              <p:grpSpPr bwMode="auto">
                <a:xfrm>
                  <a:off x="340179" y="859971"/>
                  <a:ext cx="323216" cy="859157"/>
                  <a:chOff x="274032" y="0"/>
                  <a:chExt cx="324397" cy="860113"/>
                </a:xfrm>
              </p:grpSpPr>
              <p:sp>
                <p:nvSpPr>
                  <p:cNvPr id="77" name="Rectangle 76"/>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78" name="Group 77"/>
                  <p:cNvGrpSpPr/>
                  <p:nvPr/>
                </p:nvGrpSpPr>
                <p:grpSpPr bwMode="auto">
                  <a:xfrm>
                    <a:off x="274032" y="0"/>
                    <a:ext cx="324397" cy="860113"/>
                    <a:chOff x="274032" y="0"/>
                    <a:chExt cx="324397" cy="860113"/>
                  </a:xfrm>
                </p:grpSpPr>
                <p:cxnSp>
                  <p:nvCxnSpPr>
                    <p:cNvPr id="79"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80"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81"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2"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83" name="Oval 82"/>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84" name="Oval 83"/>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85" name="Straight Connector 84"/>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6" name="Straight Connector 85"/>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7" name="Straight Connector 86"/>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8" name="Straight Connector 87"/>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9" name="Straight Connector 88"/>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90" name="Straight Connector 89"/>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91" name="Straight Connector 90"/>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92" name="Straight Connector 91"/>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93" name="Straight Connector 92"/>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94" name="Straight Connector 93"/>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72" name="Straight Connector 71"/>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73" name="Straight Connector 72"/>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74" name="Flowchart: Merge 73"/>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5" name="Text Box 861"/>
                <p:cNvSpPr txBox="1">
                  <a:spLocks noChangeArrowheads="1"/>
                </p:cNvSpPr>
                <p:nvPr/>
              </p:nvSpPr>
              <p:spPr bwMode="auto">
                <a:xfrm>
                  <a:off x="315508" y="1861761"/>
                  <a:ext cx="527982" cy="2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76" name="Straight Connector 75"/>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2" name="Group 21"/>
              <p:cNvGrpSpPr/>
              <p:nvPr/>
            </p:nvGrpSpPr>
            <p:grpSpPr bwMode="auto">
              <a:xfrm>
                <a:off x="4137212" y="634811"/>
                <a:ext cx="719467" cy="2196631"/>
                <a:chOff x="0" y="-68918"/>
                <a:chExt cx="719467" cy="2196631"/>
              </a:xfrm>
            </p:grpSpPr>
            <p:sp>
              <p:nvSpPr>
                <p:cNvPr id="23" name="Text Box 861"/>
                <p:cNvSpPr txBox="1">
                  <a:spLocks noChangeArrowheads="1"/>
                </p:cNvSpPr>
                <p:nvPr/>
              </p:nvSpPr>
              <p:spPr bwMode="auto">
                <a:xfrm>
                  <a:off x="232108" y="-68918"/>
                  <a:ext cx="346368" cy="2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24" name="Group 23"/>
                <p:cNvGrpSpPr/>
                <p:nvPr/>
              </p:nvGrpSpPr>
              <p:grpSpPr bwMode="auto">
                <a:xfrm>
                  <a:off x="0" y="144236"/>
                  <a:ext cx="591185" cy="848994"/>
                  <a:chOff x="0" y="70485"/>
                  <a:chExt cx="591605" cy="849735"/>
                </a:xfrm>
              </p:grpSpPr>
              <p:sp>
                <p:nvSpPr>
                  <p:cNvPr id="49"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0"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1"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2"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3" name="Line 863"/>
                  <p:cNvCxnSpPr>
                    <a:cxnSpLocks noChangeShapeType="1"/>
                  </p:cNvCxnSpPr>
                  <p:nvPr/>
                </p:nvCxnSpPr>
                <p:spPr bwMode="auto">
                  <a:xfrm rot="-54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4" name="Rectangle 53"/>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5"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6" name="Oval 55"/>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7" name="Oval 56"/>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8" name="Oval 57"/>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 name="Straight Connector 58"/>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1" name="Straight Connector 60"/>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2" name="Straight Connector 61"/>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6" name="Straight Connector 65"/>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7" name="Straight Connector 66"/>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68" name="Straight Connector 67"/>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25" name="Group 24"/>
                <p:cNvGrpSpPr/>
                <p:nvPr/>
              </p:nvGrpSpPr>
              <p:grpSpPr bwMode="auto">
                <a:xfrm>
                  <a:off x="340179" y="859971"/>
                  <a:ext cx="323216" cy="859157"/>
                  <a:chOff x="274032" y="0"/>
                  <a:chExt cx="324397" cy="860113"/>
                </a:xfrm>
              </p:grpSpPr>
              <p:sp>
                <p:nvSpPr>
                  <p:cNvPr id="31" name="Rectangle 30"/>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2" name="Group 31"/>
                  <p:cNvGrpSpPr/>
                  <p:nvPr/>
                </p:nvGrpSpPr>
                <p:grpSpPr bwMode="auto">
                  <a:xfrm>
                    <a:off x="274032" y="0"/>
                    <a:ext cx="324397" cy="860113"/>
                    <a:chOff x="274032" y="0"/>
                    <a:chExt cx="324397" cy="860113"/>
                  </a:xfrm>
                </p:grpSpPr>
                <p:cxnSp>
                  <p:nvCxnSpPr>
                    <p:cNvPr id="33"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4"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5"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6"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7" name="Oval 36"/>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8" name="Oval 37"/>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9" name="Straight Connector 38"/>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26" name="Straight Connector 25"/>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28" name="Flowchart: Merge 27"/>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9" name="Text Box 861"/>
                <p:cNvSpPr txBox="1">
                  <a:spLocks noChangeArrowheads="1"/>
                </p:cNvSpPr>
                <p:nvPr/>
              </p:nvSpPr>
              <p:spPr bwMode="auto">
                <a:xfrm>
                  <a:off x="325992" y="1847937"/>
                  <a:ext cx="393475" cy="27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30" name="Straight Connector 29"/>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cxnSp>
          <p:nvCxnSpPr>
            <p:cNvPr id="11" name="AutoShape 343"/>
            <p:cNvCxnSpPr>
              <a:cxnSpLocks noChangeShapeType="1"/>
            </p:cNvCxnSpPr>
            <p:nvPr/>
          </p:nvCxnSpPr>
          <p:spPr bwMode="auto">
            <a:xfrm>
              <a:off x="6403" y="1710"/>
              <a:ext cx="560" cy="0"/>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2" name="AutoShape 344"/>
            <p:cNvCxnSpPr>
              <a:cxnSpLocks noChangeShapeType="1"/>
            </p:cNvCxnSpPr>
            <p:nvPr/>
          </p:nvCxnSpPr>
          <p:spPr bwMode="auto">
            <a:xfrm>
              <a:off x="9958" y="4186"/>
              <a:ext cx="1013" cy="1"/>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
        <p:nvSpPr>
          <p:cNvPr id="357" name="Rectangle 4"/>
          <p:cNvSpPr/>
          <p:nvPr/>
        </p:nvSpPr>
        <p:spPr>
          <a:xfrm>
            <a:off x="7806766" y="1260705"/>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58" name="Rectangle 4"/>
          <p:cNvSpPr>
            <a:spLocks noGrp="1"/>
          </p:cNvSpPr>
          <p:nvPr>
            <p:ph type="title"/>
          </p:nvPr>
        </p:nvSpPr>
        <p:spPr>
          <a:xfrm>
            <a:off x="989069" y="326840"/>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2</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
        <p:nvSpPr>
          <p:cNvPr id="304" name="PlaceHolder 1"/>
          <p:cNvSpPr>
            <a:spLocks noGrp="1"/>
          </p:cNvSpPr>
          <p:nvPr>
            <p:ph type="title" idx="4294967295"/>
          </p:nvPr>
        </p:nvSpPr>
        <p:spPr>
          <a:xfrm>
            <a:off x="1067585" y="720676"/>
            <a:ext cx="9906000" cy="590550"/>
          </a:xfrm>
          <a:prstGeom prst="rect">
            <a:avLst/>
          </a:prstGeom>
          <a:noFill/>
          <a:ln w="0">
            <a:noFill/>
          </a:ln>
        </p:spPr>
        <p:txBody>
          <a:bodyPr anchor="ctr">
            <a:normAutofit/>
          </a:bodyPr>
          <a:lstStyle/>
          <a:p>
            <a:pPr algn="ctr">
              <a:lnSpc>
                <a:spcPct val="90000"/>
              </a:lnSpc>
            </a:pPr>
            <a:r>
              <a:rPr lang="en-IN" sz="3200" b="1" strike="noStrike" cap="all" spc="-1" dirty="0">
                <a:solidFill>
                  <a:srgbClr val="FF0000"/>
                </a:solidFill>
                <a:latin typeface="Times New Roman" panose="02020603050405020304"/>
              </a:rPr>
              <a:t>CONTENTS</a:t>
            </a:r>
            <a:endParaRPr lang="en-US" sz="3200" b="0" strike="noStrike" spc="-1" dirty="0">
              <a:solidFill>
                <a:srgbClr val="FFFFFF"/>
              </a:solidFill>
              <a:latin typeface="Tw Cen MT"/>
            </a:endParaRPr>
          </a:p>
        </p:txBody>
      </p:sp>
      <p:sp>
        <p:nvSpPr>
          <p:cNvPr id="305" name="PlaceHolder 2"/>
          <p:cNvSpPr>
            <a:spLocks noGrp="1"/>
          </p:cNvSpPr>
          <p:nvPr>
            <p:ph idx="4294967295"/>
          </p:nvPr>
        </p:nvSpPr>
        <p:spPr>
          <a:xfrm>
            <a:off x="1143000" y="1885361"/>
            <a:ext cx="9906000" cy="4546554"/>
          </a:xfrm>
          <a:prstGeom prst="rect">
            <a:avLst/>
          </a:prstGeom>
          <a:noFill/>
          <a:ln w="0">
            <a:noFill/>
          </a:ln>
        </p:spPr>
        <p:txBody>
          <a:bodyPr anchor="t">
            <a:noAutofit/>
          </a:bodyPr>
          <a:lstStyle/>
          <a:p>
            <a:pPr>
              <a:lnSpc>
                <a:spcPct val="120000"/>
              </a:lnSpc>
              <a:spcBef>
                <a:spcPts val="1000"/>
              </a:spcBef>
              <a:buClr>
                <a:schemeClr val="accent1"/>
              </a:buClr>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Introduction</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Existing</a:t>
            </a:r>
            <a:r>
              <a:rPr lang="en-US" altLang="en-IN" sz="2000" spc="-1" dirty="0">
                <a:solidFill>
                  <a:schemeClr val="accent1"/>
                </a:solidFill>
                <a:latin typeface="Times New Roman" panose="02020603050405020304" pitchFamily="18" charset="0"/>
                <a:cs typeface="Times New Roman" panose="02020603050405020304" pitchFamily="18" charset="0"/>
              </a:rPr>
              <a:t> </a:t>
            </a:r>
            <a:r>
              <a:rPr lang="en-IN" sz="2000" spc="-1" dirty="0">
                <a:solidFill>
                  <a:schemeClr val="accent1"/>
                </a:solidFill>
                <a:latin typeface="Times New Roman" panose="02020603050405020304" pitchFamily="18" charset="0"/>
                <a:cs typeface="Times New Roman" panose="02020603050405020304" pitchFamily="18" charset="0"/>
              </a:rPr>
              <a:t>Approximate Adder Circuits</a:t>
            </a:r>
          </a:p>
          <a:p>
            <a:pPr>
              <a:lnSpc>
                <a:spcPct val="120000"/>
              </a:lnSpc>
              <a:spcBef>
                <a:spcPts val="1000"/>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Proposed Approximate Adder Circuits</a:t>
            </a:r>
          </a:p>
          <a:p>
            <a:pPr>
              <a:lnSpc>
                <a:spcPct val="120000"/>
              </a:lnSpc>
              <a:buClr>
                <a:schemeClr val="accent1"/>
              </a:buClr>
              <a:buSzPct val="125000"/>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Simulation Results of Proposed Approximate Adders</a:t>
            </a:r>
          </a:p>
          <a:p>
            <a:pPr>
              <a:lnSpc>
                <a:spcPct val="120000"/>
              </a:lnSpc>
              <a:buClr>
                <a:schemeClr val="accent1"/>
              </a:buClr>
              <a:buSzPct val="125000"/>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PDP comparison of Existing Adders and Proposed Adders</a:t>
            </a:r>
            <a:endParaRPr lang="en-IN" sz="2000"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Conclusion</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References</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4"/>
          <p:cNvSpPr/>
          <p:nvPr/>
        </p:nvSpPr>
        <p:spPr>
          <a:xfrm>
            <a:off x="2659410" y="5176217"/>
            <a:ext cx="28714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z="1800" b="0" strike="noStrike" spc="-1" dirty="0">
                <a:solidFill>
                  <a:schemeClr val="accent1"/>
                </a:solidFill>
                <a:latin typeface="Times New Roman" panose="02020603050405020304" pitchFamily="18" charset="0"/>
                <a:cs typeface="Times New Roman" panose="02020603050405020304" pitchFamily="18" charset="0"/>
              </a:rPr>
              <a:t>6: Approximate Adder 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28" name="Table 6"/>
          <p:cNvGraphicFramePr/>
          <p:nvPr/>
        </p:nvGraphicFramePr>
        <p:xfrm>
          <a:off x="7705721" y="2375741"/>
          <a:ext cx="3524251" cy="3372295"/>
        </p:xfrm>
        <a:graphic>
          <a:graphicData uri="http://schemas.openxmlformats.org/drawingml/2006/table">
            <a:tbl>
              <a:tblPr>
                <a:tableStyleId>{BDBED569-4797-4DF1-A0F4-6AAB3CD982D8}</a:tableStyleId>
              </a:tblPr>
              <a:tblGrid>
                <a:gridCol w="644930">
                  <a:extLst>
                    <a:ext uri="{9D8B030D-6E8A-4147-A177-3AD203B41FA5}">
                      <a16:colId xmlns:a16="http://schemas.microsoft.com/office/drawing/2014/main" val="20000"/>
                    </a:ext>
                  </a:extLst>
                </a:gridCol>
                <a:gridCol w="605930">
                  <a:extLst>
                    <a:ext uri="{9D8B030D-6E8A-4147-A177-3AD203B41FA5}">
                      <a16:colId xmlns:a16="http://schemas.microsoft.com/office/drawing/2014/main" val="20001"/>
                    </a:ext>
                  </a:extLst>
                </a:gridCol>
                <a:gridCol w="588891">
                  <a:extLst>
                    <a:ext uri="{9D8B030D-6E8A-4147-A177-3AD203B41FA5}">
                      <a16:colId xmlns:a16="http://schemas.microsoft.com/office/drawing/2014/main" val="20002"/>
                    </a:ext>
                  </a:extLst>
                </a:gridCol>
                <a:gridCol w="739972">
                  <a:extLst>
                    <a:ext uri="{9D8B030D-6E8A-4147-A177-3AD203B41FA5}">
                      <a16:colId xmlns:a16="http://schemas.microsoft.com/office/drawing/2014/main" val="20003"/>
                    </a:ext>
                  </a:extLst>
                </a:gridCol>
                <a:gridCol w="944528">
                  <a:extLst>
                    <a:ext uri="{9D8B030D-6E8A-4147-A177-3AD203B41FA5}">
                      <a16:colId xmlns:a16="http://schemas.microsoft.com/office/drawing/2014/main" val="20004"/>
                    </a:ext>
                  </a:extLst>
                </a:gridCol>
              </a:tblGrid>
              <a:tr h="40589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9" name="Rectangle 6"/>
          <p:cNvSpPr/>
          <p:nvPr/>
        </p:nvSpPr>
        <p:spPr>
          <a:xfrm>
            <a:off x="7581287" y="293210"/>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panose="02020603050405020304"/>
              </a:rPr>
              <a:t>No. of  transistors : 18</a:t>
            </a:r>
          </a:p>
          <a:p>
            <a:pPr>
              <a:lnSpc>
                <a:spcPct val="100000"/>
              </a:lnSpc>
            </a:pPr>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 =~Carry;</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 =(A. </a:t>
            </a:r>
            <a:r>
              <a:rPr lang="en-IN" spc="-1" dirty="0">
                <a:solidFill>
                  <a:schemeClr val="accent1"/>
                </a:solidFill>
                <a:latin typeface="Times New Roman" panose="02020603050405020304"/>
              </a:rPr>
              <a:t>B</a:t>
            </a:r>
            <a:r>
              <a:rPr lang="en-IN" sz="1800" b="0" strike="noStrike" spc="-1" dirty="0">
                <a:solidFill>
                  <a:schemeClr val="accent1"/>
                </a:solidFill>
                <a:latin typeface="Times New Roman" panose="02020603050405020304"/>
              </a:rPr>
              <a:t>)^</a:t>
            </a:r>
            <a:r>
              <a:rPr lang="en-IN" spc="-1" dirty="0">
                <a:solidFill>
                  <a:schemeClr val="accent1"/>
                </a:solidFill>
                <a:latin typeface="Times New Roman" panose="02020603050405020304"/>
              </a:rPr>
              <a:t>C</a:t>
            </a:r>
            <a:endParaRPr lang="en-US" sz="1800" b="0" strike="noStrike" spc="-1" dirty="0">
              <a:solidFill>
                <a:schemeClr val="accent1"/>
              </a:solidFill>
              <a:latin typeface="Arial" panose="020B0604020202020204"/>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t>20</a:t>
            </a:fld>
            <a:endParaRPr lang="en-US" dirty="0">
              <a:solidFill>
                <a:schemeClr val="accent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809738" y="962025"/>
            <a:ext cx="6629287" cy="4049105"/>
            <a:chOff x="-146315" y="0"/>
            <a:chExt cx="4538316" cy="2378656"/>
          </a:xfrm>
        </p:grpSpPr>
        <p:grpSp>
          <p:nvGrpSpPr>
            <p:cNvPr id="10" name="Group 9"/>
            <p:cNvGrpSpPr/>
            <p:nvPr/>
          </p:nvGrpSpPr>
          <p:grpSpPr>
            <a:xfrm>
              <a:off x="-146315" y="0"/>
              <a:ext cx="4538316" cy="2378656"/>
              <a:chOff x="-146315" y="0"/>
              <a:chExt cx="4538316" cy="3833068"/>
            </a:xfrm>
          </p:grpSpPr>
          <p:grpSp>
            <p:nvGrpSpPr>
              <p:cNvPr id="12" name="Group 11"/>
              <p:cNvGrpSpPr/>
              <p:nvPr/>
            </p:nvGrpSpPr>
            <p:grpSpPr>
              <a:xfrm>
                <a:off x="-146315" y="0"/>
                <a:ext cx="4538316" cy="3833068"/>
                <a:chOff x="-146315" y="0"/>
                <a:chExt cx="4538316" cy="3833068"/>
              </a:xfrm>
            </p:grpSpPr>
            <p:grpSp>
              <p:nvGrpSpPr>
                <p:cNvPr id="17" name="Group 16"/>
                <p:cNvGrpSpPr/>
                <p:nvPr/>
              </p:nvGrpSpPr>
              <p:grpSpPr>
                <a:xfrm>
                  <a:off x="-146315" y="0"/>
                  <a:ext cx="4538316" cy="3833068"/>
                  <a:chOff x="-146315" y="0"/>
                  <a:chExt cx="4538316" cy="3833068"/>
                </a:xfrm>
              </p:grpSpPr>
              <p:cxnSp>
                <p:nvCxnSpPr>
                  <p:cNvPr id="19" name="Straight Connector 18"/>
                  <p:cNvCxnSpPr/>
                  <p:nvPr/>
                </p:nvCxnSpPr>
                <p:spPr>
                  <a:xfrm>
                    <a:off x="3881437" y="1371600"/>
                    <a:ext cx="179705"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3619500" y="1232417"/>
                    <a:ext cx="735965" cy="891394"/>
                    <a:chOff x="0" y="-1124"/>
                    <a:chExt cx="735965" cy="891394"/>
                  </a:xfrm>
                </p:grpSpPr>
                <p:grpSp>
                  <p:nvGrpSpPr>
                    <p:cNvPr id="483" name="Group 482"/>
                    <p:cNvGrpSpPr/>
                    <p:nvPr/>
                  </p:nvGrpSpPr>
                  <p:grpSpPr>
                    <a:xfrm>
                      <a:off x="0" y="-1124"/>
                      <a:ext cx="510213" cy="891394"/>
                      <a:chOff x="0" y="-1286"/>
                      <a:chExt cx="686822" cy="1020277"/>
                    </a:xfrm>
                  </p:grpSpPr>
                  <p:sp>
                    <p:nvSpPr>
                      <p:cNvPr id="485" name="Text Box 861"/>
                      <p:cNvSpPr txBox="1">
                        <a:spLocks noChangeArrowheads="1"/>
                      </p:cNvSpPr>
                      <p:nvPr/>
                    </p:nvSpPr>
                    <p:spPr bwMode="auto">
                      <a:xfrm>
                        <a:off x="188343" y="-1286"/>
                        <a:ext cx="498479" cy="13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86" name="Group 485"/>
                      <p:cNvGrpSpPr/>
                      <p:nvPr/>
                    </p:nvGrpSpPr>
                    <p:grpSpPr bwMode="auto">
                      <a:xfrm>
                        <a:off x="0" y="157842"/>
                        <a:ext cx="629132" cy="861149"/>
                        <a:chOff x="0" y="70485"/>
                        <a:chExt cx="591605" cy="849735"/>
                      </a:xfrm>
                    </p:grpSpPr>
                    <p:sp>
                      <p:nvSpPr>
                        <p:cNvPr id="487"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88"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89"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0"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91" name="Rectangle 490"/>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92" name="Line 866"/>
                        <p:cNvCxnSpPr>
                          <a:cxnSpLocks noChangeShapeType="1"/>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93" name="Oval 492"/>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4" name="Oval 493"/>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5" name="Oval 494"/>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96" name="Straight Connector 495"/>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97" name="Straight Connector 496"/>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98" name="Straight Connector 497"/>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99" name="Straight Connector 498"/>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0" name="Straight Connector 499"/>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1" name="Straight Connector 500"/>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2" name="Straight Connector 501"/>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3" name="Straight Connector 502"/>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4" name="Straight Connector 503"/>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505" name="Straight Connector 504"/>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484" name="Straight Connector 483"/>
                    <p:cNvCxnSpPr/>
                    <p:nvPr/>
                  </p:nvCxnSpPr>
                  <p:spPr>
                    <a:xfrm>
                      <a:off x="342900" y="828675"/>
                      <a:ext cx="393065"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146315" y="0"/>
                    <a:ext cx="4538316" cy="3833068"/>
                    <a:chOff x="-146315" y="0"/>
                    <a:chExt cx="4538316" cy="3833068"/>
                  </a:xfrm>
                </p:grpSpPr>
                <p:grpSp>
                  <p:nvGrpSpPr>
                    <p:cNvPr id="24" name="Group 23"/>
                    <p:cNvGrpSpPr/>
                    <p:nvPr/>
                  </p:nvGrpSpPr>
                  <p:grpSpPr>
                    <a:xfrm>
                      <a:off x="-146315" y="0"/>
                      <a:ext cx="4538316" cy="3833068"/>
                      <a:chOff x="-149900" y="0"/>
                      <a:chExt cx="4649511" cy="3833068"/>
                    </a:xfrm>
                  </p:grpSpPr>
                  <p:grpSp>
                    <p:nvGrpSpPr>
                      <p:cNvPr id="26" name="Group 25"/>
                      <p:cNvGrpSpPr/>
                      <p:nvPr/>
                    </p:nvGrpSpPr>
                    <p:grpSpPr>
                      <a:xfrm>
                        <a:off x="-149900" y="0"/>
                        <a:ext cx="4649511" cy="3833068"/>
                        <a:chOff x="-201472" y="0"/>
                        <a:chExt cx="6249212" cy="4384469"/>
                      </a:xfrm>
                    </p:grpSpPr>
                    <p:grpSp>
                      <p:nvGrpSpPr>
                        <p:cNvPr id="28" name="Group 27"/>
                        <p:cNvGrpSpPr/>
                        <p:nvPr/>
                      </p:nvGrpSpPr>
                      <p:grpSpPr>
                        <a:xfrm>
                          <a:off x="-201472" y="0"/>
                          <a:ext cx="6249212" cy="4384469"/>
                          <a:chOff x="-201486" y="0"/>
                          <a:chExt cx="6249631" cy="4384517"/>
                        </a:xfrm>
                      </p:grpSpPr>
                      <p:grpSp>
                        <p:nvGrpSpPr>
                          <p:cNvPr id="30" name="Group 29"/>
                          <p:cNvGrpSpPr/>
                          <p:nvPr/>
                        </p:nvGrpSpPr>
                        <p:grpSpPr>
                          <a:xfrm>
                            <a:off x="-201486" y="0"/>
                            <a:ext cx="6249631" cy="4384517"/>
                            <a:chOff x="-201486" y="0"/>
                            <a:chExt cx="6249631" cy="4780454"/>
                          </a:xfrm>
                        </p:grpSpPr>
                        <p:sp>
                          <p:nvSpPr>
                            <p:cNvPr id="32" name="Text Box 861"/>
                            <p:cNvSpPr txBox="1">
                              <a:spLocks noChangeArrowheads="1"/>
                            </p:cNvSpPr>
                            <p:nvPr/>
                          </p:nvSpPr>
                          <p:spPr bwMode="auto">
                            <a:xfrm>
                              <a:off x="790793" y="3070051"/>
                              <a:ext cx="490356" cy="3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p>
                          </p:txBody>
                        </p:sp>
                        <p:grpSp>
                          <p:nvGrpSpPr>
                            <p:cNvPr id="33" name="Group 32"/>
                            <p:cNvGrpSpPr/>
                            <p:nvPr/>
                          </p:nvGrpSpPr>
                          <p:grpSpPr>
                            <a:xfrm>
                              <a:off x="-201486" y="0"/>
                              <a:ext cx="6249631" cy="4780454"/>
                              <a:chOff x="-201486" y="0"/>
                              <a:chExt cx="6249631" cy="4780454"/>
                            </a:xfrm>
                          </p:grpSpPr>
                          <p:grpSp>
                            <p:nvGrpSpPr>
                              <p:cNvPr id="34" name="Group 33"/>
                              <p:cNvGrpSpPr/>
                              <p:nvPr/>
                            </p:nvGrpSpPr>
                            <p:grpSpPr>
                              <a:xfrm>
                                <a:off x="-201486" y="0"/>
                                <a:ext cx="6249631" cy="4692650"/>
                                <a:chOff x="-201486" y="0"/>
                                <a:chExt cx="6249631" cy="4692650"/>
                              </a:xfrm>
                            </p:grpSpPr>
                            <p:sp>
                              <p:nvSpPr>
                                <p:cNvPr id="36" name="Text Box 861"/>
                                <p:cNvSpPr txBox="1">
                                  <a:spLocks noChangeArrowheads="1"/>
                                </p:cNvSpPr>
                                <p:nvPr/>
                              </p:nvSpPr>
                              <p:spPr bwMode="auto">
                                <a:xfrm>
                                  <a:off x="5415061" y="3321963"/>
                                  <a:ext cx="559510" cy="19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37" name="Group 36"/>
                                <p:cNvGrpSpPr/>
                                <p:nvPr/>
                              </p:nvGrpSpPr>
                              <p:grpSpPr>
                                <a:xfrm>
                                  <a:off x="-201486" y="0"/>
                                  <a:ext cx="6249631" cy="4692650"/>
                                  <a:chOff x="-201486" y="0"/>
                                  <a:chExt cx="6249631" cy="4692650"/>
                                </a:xfrm>
                              </p:grpSpPr>
                              <p:grpSp>
                                <p:nvGrpSpPr>
                                  <p:cNvPr id="38" name="Group 37"/>
                                  <p:cNvGrpSpPr/>
                                  <p:nvPr/>
                                </p:nvGrpSpPr>
                                <p:grpSpPr>
                                  <a:xfrm>
                                    <a:off x="-201486" y="0"/>
                                    <a:ext cx="6249631" cy="4692650"/>
                                    <a:chOff x="-201486" y="0"/>
                                    <a:chExt cx="6249631" cy="4692650"/>
                                  </a:xfrm>
                                </p:grpSpPr>
                                <p:grpSp>
                                  <p:nvGrpSpPr>
                                    <p:cNvPr id="40" name="Group 39"/>
                                    <p:cNvGrpSpPr/>
                                    <p:nvPr/>
                                  </p:nvGrpSpPr>
                                  <p:grpSpPr>
                                    <a:xfrm>
                                      <a:off x="-201486" y="0"/>
                                      <a:ext cx="6249631" cy="4692650"/>
                                      <a:chOff x="-201486" y="0"/>
                                      <a:chExt cx="6249631" cy="4692650"/>
                                    </a:xfrm>
                                  </p:grpSpPr>
                                  <p:sp>
                                    <p:nvSpPr>
                                      <p:cNvPr id="42" name="Text Box 861"/>
                                      <p:cNvSpPr txBox="1">
                                        <a:spLocks noChangeArrowheads="1"/>
                                      </p:cNvSpPr>
                                      <p:nvPr/>
                                    </p:nvSpPr>
                                    <p:spPr bwMode="auto">
                                      <a:xfrm flipH="1">
                                        <a:off x="1504591" y="3673725"/>
                                        <a:ext cx="374849" cy="5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43" name="Group 42"/>
                                      <p:cNvGrpSpPr/>
                                      <p:nvPr/>
                                    </p:nvGrpSpPr>
                                    <p:grpSpPr>
                                      <a:xfrm>
                                        <a:off x="-201486" y="0"/>
                                        <a:ext cx="6249631" cy="4692650"/>
                                        <a:chOff x="-201486" y="0"/>
                                        <a:chExt cx="6249631" cy="4692650"/>
                                      </a:xfrm>
                                    </p:grpSpPr>
                                    <p:grpSp>
                                      <p:nvGrpSpPr>
                                        <p:cNvPr id="45" name="Group 44"/>
                                        <p:cNvGrpSpPr/>
                                        <p:nvPr/>
                                      </p:nvGrpSpPr>
                                      <p:grpSpPr>
                                        <a:xfrm>
                                          <a:off x="-201486" y="0"/>
                                          <a:ext cx="6249631" cy="4692650"/>
                                          <a:chOff x="-201486" y="0"/>
                                          <a:chExt cx="6249631" cy="4692650"/>
                                        </a:xfrm>
                                      </p:grpSpPr>
                                      <p:grpSp>
                                        <p:nvGrpSpPr>
                                          <p:cNvPr id="47" name="Group 46"/>
                                          <p:cNvGrpSpPr/>
                                          <p:nvPr/>
                                        </p:nvGrpSpPr>
                                        <p:grpSpPr>
                                          <a:xfrm>
                                            <a:off x="-201486" y="0"/>
                                            <a:ext cx="6249631" cy="4692650"/>
                                            <a:chOff x="-201486" y="0"/>
                                            <a:chExt cx="6249631" cy="4692650"/>
                                          </a:xfrm>
                                        </p:grpSpPr>
                                        <p:grpSp>
                                          <p:nvGrpSpPr>
                                            <p:cNvPr id="49" name="Group 48"/>
                                            <p:cNvGrpSpPr/>
                                            <p:nvPr/>
                                          </p:nvGrpSpPr>
                                          <p:grpSpPr>
                                            <a:xfrm>
                                              <a:off x="-201486" y="0"/>
                                              <a:ext cx="6249631" cy="4692650"/>
                                              <a:chOff x="-201486" y="0"/>
                                              <a:chExt cx="6249631" cy="4692650"/>
                                            </a:xfrm>
                                          </p:grpSpPr>
                                          <p:cxnSp>
                                            <p:nvCxnSpPr>
                                              <p:cNvPr id="51" name="Straight Connector 50"/>
                                              <p:cNvCxnSpPr>
                                                <a:cxnSpLocks noChangeShapeType="1"/>
                                              </p:cNvCxnSpPr>
                                              <p:nvPr/>
                                            </p:nvCxnSpPr>
                                            <p:spPr bwMode="auto">
                                              <a:xfrm>
                                                <a:off x="4114800" y="2432833"/>
                                                <a:ext cx="103697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a:off x="2463800" y="3721100"/>
                                                <a:ext cx="113563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53" name="Group 52"/>
                                              <p:cNvGrpSpPr/>
                                              <p:nvPr/>
                                            </p:nvGrpSpPr>
                                            <p:grpSpPr bwMode="auto">
                                              <a:xfrm>
                                                <a:off x="3225800" y="0"/>
                                                <a:ext cx="1706853" cy="4692650"/>
                                                <a:chOff x="0" y="0"/>
                                                <a:chExt cx="1706880" cy="4692650"/>
                                              </a:xfrm>
                                            </p:grpSpPr>
                                            <p:grpSp>
                                              <p:nvGrpSpPr>
                                                <p:cNvPr id="280" name="Group 279"/>
                                                <p:cNvGrpSpPr/>
                                                <p:nvPr/>
                                              </p:nvGrpSpPr>
                                              <p:grpSpPr bwMode="auto">
                                                <a:xfrm>
                                                  <a:off x="0" y="0"/>
                                                  <a:ext cx="1704846" cy="4692650"/>
                                                  <a:chOff x="0" y="0"/>
                                                  <a:chExt cx="1704846" cy="4692650"/>
                                                </a:xfrm>
                                              </p:grpSpPr>
                                              <p:cxnSp>
                                                <p:nvCxnSpPr>
                                                  <p:cNvPr id="282" name="Straight Connector 281"/>
                                                  <p:cNvCxnSpPr>
                                                    <a:cxnSpLocks noChangeShapeType="1"/>
                                                  </p:cNvCxnSpPr>
                                                  <p:nvPr/>
                                                </p:nvCxnSpPr>
                                                <p:spPr bwMode="auto">
                                                  <a:xfrm flipH="1">
                                                    <a:off x="0" y="3956050"/>
                                                    <a:ext cx="45593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283" name="Straight Connector 282"/>
                                                  <p:cNvCxnSpPr>
                                                    <a:cxnSpLocks noChangeShapeType="1"/>
                                                  </p:cNvCxnSpPr>
                                                  <p:nvPr/>
                                                </p:nvCxnSpPr>
                                                <p:spPr bwMode="auto">
                                                  <a:xfrm>
                                                    <a:off x="361950" y="4692650"/>
                                                    <a:ext cx="1159737"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284" name="Group 283"/>
                                                  <p:cNvGrpSpPr/>
                                                  <p:nvPr/>
                                                </p:nvGrpSpPr>
                                                <p:grpSpPr bwMode="auto">
                                                  <a:xfrm>
                                                    <a:off x="7" y="0"/>
                                                    <a:ext cx="1704839" cy="4585972"/>
                                                    <a:chOff x="3224212" y="0"/>
                                                    <a:chExt cx="1704975" cy="4585972"/>
                                                  </a:xfrm>
                                                </p:grpSpPr>
                                                <p:cxnSp>
                                                  <p:nvCxnSpPr>
                                                    <p:cNvPr id="286" name="Straight Connector 285"/>
                                                    <p:cNvCxnSpPr>
                                                      <a:cxnSpLocks noChangeShapeType="1"/>
                                                    </p:cNvCxnSpPr>
                                                    <p:nvPr/>
                                                  </p:nvCxnSpPr>
                                                  <p:spPr bwMode="auto">
                                                    <a:xfrm flipV="1">
                                                      <a:off x="4624387" y="1862137"/>
                                                      <a:ext cx="29972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287" name="Group 286"/>
                                                    <p:cNvGrpSpPr/>
                                                    <p:nvPr/>
                                                  </p:nvGrpSpPr>
                                                  <p:grpSpPr bwMode="auto">
                                                    <a:xfrm>
                                                      <a:off x="3548044" y="29875"/>
                                                      <a:ext cx="1193931" cy="4556097"/>
                                                      <a:chOff x="3548048" y="29861"/>
                                                      <a:chExt cx="1194343" cy="4556415"/>
                                                    </a:xfrm>
                                                  </p:grpSpPr>
                                                  <p:grpSp>
                                                    <p:nvGrpSpPr>
                                                      <p:cNvPr id="292" name="Group 291"/>
                                                      <p:cNvGrpSpPr/>
                                                      <p:nvPr/>
                                                    </p:nvGrpSpPr>
                                                    <p:grpSpPr bwMode="auto">
                                                      <a:xfrm>
                                                        <a:off x="3548048" y="29861"/>
                                                        <a:ext cx="1194343" cy="4556415"/>
                                                        <a:chOff x="3548048" y="29861"/>
                                                        <a:chExt cx="1194343" cy="4556415"/>
                                                      </a:xfrm>
                                                    </p:grpSpPr>
                                                    <p:grpSp>
                                                      <p:nvGrpSpPr>
                                                        <p:cNvPr id="294" name="Group 293"/>
                                                        <p:cNvGrpSpPr/>
                                                        <p:nvPr/>
                                                      </p:nvGrpSpPr>
                                                      <p:grpSpPr bwMode="auto">
                                                        <a:xfrm>
                                                          <a:off x="3548048" y="29861"/>
                                                          <a:ext cx="1194343" cy="4389109"/>
                                                          <a:chOff x="3548048" y="29861"/>
                                                          <a:chExt cx="1194343" cy="4389109"/>
                                                        </a:xfrm>
                                                      </p:grpSpPr>
                                                      <p:grpSp>
                                                        <p:nvGrpSpPr>
                                                          <p:cNvPr id="297" name="Group 296"/>
                                                          <p:cNvGrpSpPr/>
                                                          <p:nvPr/>
                                                        </p:nvGrpSpPr>
                                                        <p:grpSpPr bwMode="auto">
                                                          <a:xfrm>
                                                            <a:off x="3593561" y="29861"/>
                                                            <a:ext cx="1059364" cy="2274557"/>
                                                            <a:chOff x="3593561" y="29861"/>
                                                            <a:chExt cx="1059364" cy="2274557"/>
                                                          </a:xfrm>
                                                        </p:grpSpPr>
                                                        <p:grpSp>
                                                          <p:nvGrpSpPr>
                                                            <p:cNvPr id="393" name="Group 392"/>
                                                            <p:cNvGrpSpPr/>
                                                            <p:nvPr/>
                                                          </p:nvGrpSpPr>
                                                          <p:grpSpPr bwMode="auto">
                                                            <a:xfrm>
                                                              <a:off x="3597763" y="524933"/>
                                                              <a:ext cx="754420" cy="849630"/>
                                                              <a:chOff x="3597763" y="524933"/>
                                                              <a:chExt cx="754651" cy="849735"/>
                                                            </a:xfrm>
                                                          </p:grpSpPr>
                                                          <p:grpSp>
                                                            <p:nvGrpSpPr>
                                                              <p:cNvPr id="462" name="Group 461"/>
                                                              <p:cNvGrpSpPr/>
                                                              <p:nvPr/>
                                                            </p:nvGrpSpPr>
                                                            <p:grpSpPr bwMode="auto">
                                                              <a:xfrm>
                                                                <a:off x="3597763" y="524933"/>
                                                                <a:ext cx="461430" cy="849735"/>
                                                                <a:chOff x="3597763" y="524933"/>
                                                                <a:chExt cx="461430" cy="849735"/>
                                                              </a:xfrm>
                                                            </p:grpSpPr>
                                                            <p:sp>
                                                              <p:nvSpPr>
                                                                <p:cNvPr id="464" name="Text Box 859"/>
                                                                <p:cNvSpPr txBox="1">
                                                                  <a:spLocks noChangeArrowheads="1"/>
                                                                </p:cNvSpPr>
                                                                <p:nvPr/>
                                                              </p:nvSpPr>
                                                              <p:spPr bwMode="auto">
                                                                <a:xfrm>
                                                                  <a:off x="3938123" y="121644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5" name="AutoShape 860"/>
                                                                <p:cNvCxnSpPr>
                                                                  <a:cxnSpLocks noChangeShapeType="1"/>
                                                                </p:cNvCxnSpPr>
                                                                <p:nvPr/>
                                                              </p:nvCxnSpPr>
                                                              <p:spPr bwMode="auto">
                                                                <a:xfrm>
                                                                  <a:off x="3905738" y="113643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66" name="AutoShape 862"/>
                                                                <p:cNvCxnSpPr>
                                                                  <a:cxnSpLocks noChangeShapeType="1"/>
                                                                </p:cNvCxnSpPr>
                                                                <p:nvPr/>
                                                              </p:nvCxnSpPr>
                                                              <p:spPr bwMode="auto">
                                                                <a:xfrm>
                                                                  <a:off x="3905738" y="52493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67" name="Line 863"/>
                                                                <p:cNvCxnSpPr>
                                                                  <a:cxnSpLocks noChangeShapeType="1"/>
                                                                </p:cNvCxnSpPr>
                                                                <p:nvPr/>
                                                              </p:nvCxnSpPr>
                                                              <p:spPr bwMode="auto">
                                                                <a:xfrm rot="-5400000">
                                                                  <a:off x="3663803" y="843068"/>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68" name="Rectangle 467"/>
                                                                <p:cNvSpPr>
                                                                  <a:spLocks noChangeArrowheads="1"/>
                                                                </p:cNvSpPr>
                                                                <p:nvPr/>
                                                              </p:nvSpPr>
                                                              <p:spPr bwMode="auto">
                                                                <a:xfrm>
                                                                  <a:off x="3842873" y="698288"/>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69" name="Line 866"/>
                                                                <p:cNvCxnSpPr>
                                                                  <a:cxnSpLocks noChangeShapeType="1"/>
                                                                </p:cNvCxnSpPr>
                                                                <p:nvPr/>
                                                              </p:nvCxnSpPr>
                                                              <p:spPr bwMode="auto">
                                                                <a:xfrm>
                                                                  <a:off x="3806678" y="77258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70" name="Oval 469"/>
                                                                <p:cNvSpPr>
                                                                  <a:spLocks noChangeArrowheads="1"/>
                                                                </p:cNvSpPr>
                                                                <p:nvPr/>
                                                              </p:nvSpPr>
                                                              <p:spPr bwMode="auto">
                                                                <a:xfrm>
                                                                  <a:off x="3736193" y="881168"/>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1" name="Oval 470"/>
                                                                <p:cNvSpPr>
                                                                  <a:spLocks noChangeArrowheads="1"/>
                                                                </p:cNvSpPr>
                                                                <p:nvPr/>
                                                              </p:nvSpPr>
                                                              <p:spPr bwMode="auto">
                                                                <a:xfrm>
                                                                  <a:off x="3842873" y="67733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2" name="Oval 471"/>
                                                                <p:cNvSpPr>
                                                                  <a:spLocks noChangeArrowheads="1"/>
                                                                </p:cNvSpPr>
                                                                <p:nvPr/>
                                                              </p:nvSpPr>
                                                              <p:spPr bwMode="auto">
                                                                <a:xfrm>
                                                                  <a:off x="3842873" y="1113578"/>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3" name="Straight Connector 472"/>
                                                                <p:cNvCxnSpPr>
                                                                  <a:cxnSpLocks noChangeShapeType="1"/>
                                                                </p:cNvCxnSpPr>
                                                                <p:nvPr/>
                                                              </p:nvCxnSpPr>
                                                              <p:spPr bwMode="auto">
                                                                <a:xfrm>
                                                                  <a:off x="3846683" y="72876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4" name="Straight Connector 473"/>
                                                                <p:cNvCxnSpPr>
                                                                  <a:cxnSpLocks noChangeShapeType="1"/>
                                                                </p:cNvCxnSpPr>
                                                                <p:nvPr/>
                                                              </p:nvCxnSpPr>
                                                              <p:spPr bwMode="auto">
                                                                <a:xfrm>
                                                                  <a:off x="3846683" y="8011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5" name="Straight Connector 474"/>
                                                                <p:cNvCxnSpPr>
                                                                  <a:cxnSpLocks noChangeShapeType="1"/>
                                                                </p:cNvCxnSpPr>
                                                                <p:nvPr/>
                                                              </p:nvCxnSpPr>
                                                              <p:spPr bwMode="auto">
                                                                <a:xfrm>
                                                                  <a:off x="3846683" y="8773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6" name="Straight Connector 475"/>
                                                                <p:cNvCxnSpPr>
                                                                  <a:cxnSpLocks noChangeShapeType="1"/>
                                                                </p:cNvCxnSpPr>
                                                                <p:nvPr/>
                                                              </p:nvCxnSpPr>
                                                              <p:spPr bwMode="auto">
                                                                <a:xfrm>
                                                                  <a:off x="3846683" y="95927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7" name="Straight Connector 476"/>
                                                                <p:cNvCxnSpPr>
                                                                  <a:cxnSpLocks noChangeShapeType="1"/>
                                                                </p:cNvCxnSpPr>
                                                                <p:nvPr/>
                                                              </p:nvCxnSpPr>
                                                              <p:spPr bwMode="auto">
                                                                <a:xfrm>
                                                                  <a:off x="3842873" y="103547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8" name="Straight Connector 477"/>
                                                                <p:cNvCxnSpPr>
                                                                  <a:cxnSpLocks noChangeShapeType="1"/>
                                                                </p:cNvCxnSpPr>
                                                                <p:nvPr/>
                                                              </p:nvCxnSpPr>
                                                              <p:spPr bwMode="auto">
                                                                <a:xfrm flipH="1">
                                                                  <a:off x="3848588" y="72114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79" name="Straight Connector 478"/>
                                                                <p:cNvCxnSpPr>
                                                                  <a:cxnSpLocks noChangeShapeType="1"/>
                                                                </p:cNvCxnSpPr>
                                                                <p:nvPr/>
                                                              </p:nvCxnSpPr>
                                                              <p:spPr bwMode="auto">
                                                                <a:xfrm flipH="1">
                                                                  <a:off x="3848588" y="79734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0" name="Straight Connector 479"/>
                                                                <p:cNvCxnSpPr>
                                                                  <a:cxnSpLocks noChangeShapeType="1"/>
                                                                </p:cNvCxnSpPr>
                                                                <p:nvPr/>
                                                              </p:nvCxnSpPr>
                                                              <p:spPr bwMode="auto">
                                                                <a:xfrm flipH="1">
                                                                  <a:off x="3846683" y="8754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1" name="Straight Connector 480"/>
                                                                <p:cNvCxnSpPr>
                                                                  <a:cxnSpLocks noChangeShapeType="1"/>
                                                                </p:cNvCxnSpPr>
                                                                <p:nvPr/>
                                                              </p:nvCxnSpPr>
                                                              <p:spPr bwMode="auto">
                                                                <a:xfrm flipH="1">
                                                                  <a:off x="3848588" y="9516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82" name="Straight Connector 481"/>
                                                                <p:cNvCxnSpPr>
                                                                  <a:cxnSpLocks noChangeShapeType="1"/>
                                                                </p:cNvCxnSpPr>
                                                                <p:nvPr/>
                                                              </p:nvCxnSpPr>
                                                              <p:spPr bwMode="auto">
                                                                <a:xfrm flipH="1">
                                                                  <a:off x="3848588" y="10278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463" name="Straight Connector 462"/>
                                                              <p:cNvCxnSpPr>
                                                                <a:cxnSpLocks noChangeShapeType="1"/>
                                                              </p:cNvCxnSpPr>
                                                              <p:nvPr/>
                                                            </p:nvCxnSpPr>
                                                            <p:spPr bwMode="auto">
                                                              <a:xfrm>
                                                                <a:off x="3901278" y="526412"/>
                                                                <a:ext cx="451136"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394" name="Group 393"/>
                                                            <p:cNvGrpSpPr/>
                                                            <p:nvPr/>
                                                          </p:nvGrpSpPr>
                                                          <p:grpSpPr bwMode="auto">
                                                            <a:xfrm rot="10800000">
                                                              <a:off x="4191528" y="461431"/>
                                                              <a:ext cx="461397" cy="849639"/>
                                                              <a:chOff x="4191528" y="461433"/>
                                                              <a:chExt cx="461430" cy="849735"/>
                                                            </a:xfrm>
                                                          </p:grpSpPr>
                                                          <p:sp>
                                                            <p:nvSpPr>
                                                              <p:cNvPr id="443" name="Text Box 859"/>
                                                              <p:cNvSpPr txBox="1">
                                                                <a:spLocks noChangeArrowheads="1"/>
                                                              </p:cNvSpPr>
                                                              <p:nvPr/>
                                                            </p:nvSpPr>
                                                            <p:spPr bwMode="auto">
                                                              <a:xfrm>
                                                                <a:off x="4531888" y="115294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44" name="AutoShape 860"/>
                                                              <p:cNvCxnSpPr>
                                                                <a:cxnSpLocks noChangeShapeType="1"/>
                                                              </p:cNvCxnSpPr>
                                                              <p:nvPr/>
                                                            </p:nvCxnSpPr>
                                                            <p:spPr bwMode="auto">
                                                              <a:xfrm>
                                                                <a:off x="4499503" y="107293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45" name="AutoShape 862"/>
                                                              <p:cNvCxnSpPr>
                                                                <a:cxnSpLocks noChangeShapeType="1"/>
                                                              </p:cNvCxnSpPr>
                                                              <p:nvPr/>
                                                            </p:nvCxnSpPr>
                                                            <p:spPr bwMode="auto">
                                                              <a:xfrm>
                                                                <a:off x="4499503" y="46143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46" name="Line 863"/>
                                                              <p:cNvCxnSpPr>
                                                                <a:cxnSpLocks noChangeShapeType="1"/>
                                                              </p:cNvCxnSpPr>
                                                              <p:nvPr/>
                                                            </p:nvCxnSpPr>
                                                            <p:spPr bwMode="auto">
                                                              <a:xfrm rot="-5400000">
                                                                <a:off x="4257568" y="779568"/>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47" name="Rectangle 446"/>
                                                              <p:cNvSpPr>
                                                                <a:spLocks noChangeArrowheads="1"/>
                                                              </p:cNvSpPr>
                                                              <p:nvPr/>
                                                            </p:nvSpPr>
                                                            <p:spPr bwMode="auto">
                                                              <a:xfrm>
                                                                <a:off x="4436638" y="634788"/>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48" name="Line 866"/>
                                                              <p:cNvCxnSpPr>
                                                                <a:cxnSpLocks noChangeShapeType="1"/>
                                                              </p:cNvCxnSpPr>
                                                              <p:nvPr/>
                                                            </p:nvCxnSpPr>
                                                            <p:spPr bwMode="auto">
                                                              <a:xfrm>
                                                                <a:off x="4400443" y="70908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49" name="Oval 448"/>
                                                              <p:cNvSpPr>
                                                                <a:spLocks noChangeArrowheads="1"/>
                                                              </p:cNvSpPr>
                                                              <p:nvPr/>
                                                            </p:nvSpPr>
                                                            <p:spPr bwMode="auto">
                                                              <a:xfrm>
                                                                <a:off x="4329958" y="817668"/>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0" name="Oval 449"/>
                                                              <p:cNvSpPr>
                                                                <a:spLocks noChangeArrowheads="1"/>
                                                              </p:cNvSpPr>
                                                              <p:nvPr/>
                                                            </p:nvSpPr>
                                                            <p:spPr bwMode="auto">
                                                              <a:xfrm>
                                                                <a:off x="4436638" y="61383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1" name="Oval 450"/>
                                                              <p:cNvSpPr>
                                                                <a:spLocks noChangeArrowheads="1"/>
                                                              </p:cNvSpPr>
                                                              <p:nvPr/>
                                                            </p:nvSpPr>
                                                            <p:spPr bwMode="auto">
                                                              <a:xfrm>
                                                                <a:off x="4436638" y="1050078"/>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52" name="Straight Connector 451"/>
                                                              <p:cNvCxnSpPr>
                                                                <a:cxnSpLocks noChangeShapeType="1"/>
                                                              </p:cNvCxnSpPr>
                                                              <p:nvPr/>
                                                            </p:nvCxnSpPr>
                                                            <p:spPr bwMode="auto">
                                                              <a:xfrm>
                                                                <a:off x="4440448" y="66526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3" name="Straight Connector 452"/>
                                                              <p:cNvCxnSpPr>
                                                                <a:cxnSpLocks noChangeShapeType="1"/>
                                                              </p:cNvCxnSpPr>
                                                              <p:nvPr/>
                                                            </p:nvCxnSpPr>
                                                            <p:spPr bwMode="auto">
                                                              <a:xfrm>
                                                                <a:off x="4440448" y="7376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4" name="Straight Connector 453"/>
                                                              <p:cNvCxnSpPr>
                                                                <a:cxnSpLocks noChangeShapeType="1"/>
                                                              </p:cNvCxnSpPr>
                                                              <p:nvPr/>
                                                            </p:nvCxnSpPr>
                                                            <p:spPr bwMode="auto">
                                                              <a:xfrm>
                                                                <a:off x="4440448" y="8138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5" name="Straight Connector 454"/>
                                                              <p:cNvCxnSpPr>
                                                                <a:cxnSpLocks noChangeShapeType="1"/>
                                                              </p:cNvCxnSpPr>
                                                              <p:nvPr/>
                                                            </p:nvCxnSpPr>
                                                            <p:spPr bwMode="auto">
                                                              <a:xfrm>
                                                                <a:off x="4440448" y="89577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6" name="Straight Connector 455"/>
                                                              <p:cNvCxnSpPr>
                                                                <a:cxnSpLocks noChangeShapeType="1"/>
                                                              </p:cNvCxnSpPr>
                                                              <p:nvPr/>
                                                            </p:nvCxnSpPr>
                                                            <p:spPr bwMode="auto">
                                                              <a:xfrm>
                                                                <a:off x="4436638" y="97197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7" name="Straight Connector 456"/>
                                                              <p:cNvCxnSpPr>
                                                                <a:cxnSpLocks noChangeShapeType="1"/>
                                                              </p:cNvCxnSpPr>
                                                              <p:nvPr/>
                                                            </p:nvCxnSpPr>
                                                            <p:spPr bwMode="auto">
                                                              <a:xfrm flipH="1">
                                                                <a:off x="4442353" y="65764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8" name="Straight Connector 457"/>
                                                              <p:cNvCxnSpPr>
                                                                <a:cxnSpLocks noChangeShapeType="1"/>
                                                              </p:cNvCxnSpPr>
                                                              <p:nvPr/>
                                                            </p:nvCxnSpPr>
                                                            <p:spPr bwMode="auto">
                                                              <a:xfrm flipH="1">
                                                                <a:off x="4442353" y="73384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59" name="Straight Connector 458"/>
                                                              <p:cNvCxnSpPr>
                                                                <a:cxnSpLocks noChangeShapeType="1"/>
                                                              </p:cNvCxnSpPr>
                                                              <p:nvPr/>
                                                            </p:nvCxnSpPr>
                                                            <p:spPr bwMode="auto">
                                                              <a:xfrm flipH="1">
                                                                <a:off x="4440448" y="8119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0" name="Straight Connector 459"/>
                                                              <p:cNvCxnSpPr>
                                                                <a:cxnSpLocks noChangeShapeType="1"/>
                                                              </p:cNvCxnSpPr>
                                                              <p:nvPr/>
                                                            </p:nvCxnSpPr>
                                                            <p:spPr bwMode="auto">
                                                              <a:xfrm flipH="1">
                                                                <a:off x="4442353" y="8881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61" name="Straight Connector 460"/>
                                                              <p:cNvCxnSpPr>
                                                                <a:cxnSpLocks noChangeShapeType="1"/>
                                                              </p:cNvCxnSpPr>
                                                              <p:nvPr/>
                                                            </p:nvCxnSpPr>
                                                            <p:spPr bwMode="auto">
                                                              <a:xfrm flipH="1">
                                                                <a:off x="4442353" y="96435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395" name="Straight Connector 394"/>
                                                            <p:cNvCxnSpPr>
                                                              <a:cxnSpLocks noChangeShapeType="1"/>
                                                            </p:cNvCxnSpPr>
                                                            <p:nvPr/>
                                                          </p:nvCxnSpPr>
                                                          <p:spPr bwMode="auto">
                                                            <a:xfrm flipV="1">
                                                              <a:off x="3899428" y="1308100"/>
                                                              <a:ext cx="445447" cy="127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396" name="Group 395"/>
                                                            <p:cNvGrpSpPr/>
                                                            <p:nvPr/>
                                                          </p:nvGrpSpPr>
                                                          <p:grpSpPr bwMode="auto">
                                                            <a:xfrm>
                                                              <a:off x="3593561" y="1384302"/>
                                                              <a:ext cx="1054837" cy="920116"/>
                                                              <a:chOff x="3593561" y="1384302"/>
                                                              <a:chExt cx="1054837" cy="920116"/>
                                                            </a:xfrm>
                                                          </p:grpSpPr>
                                                          <p:grpSp>
                                                            <p:nvGrpSpPr>
                                                              <p:cNvPr id="400" name="Group 399"/>
                                                              <p:cNvGrpSpPr/>
                                                              <p:nvPr/>
                                                            </p:nvGrpSpPr>
                                                            <p:grpSpPr bwMode="auto">
                                                              <a:xfrm>
                                                                <a:off x="3593561" y="1384302"/>
                                                                <a:ext cx="535949" cy="920116"/>
                                                                <a:chOff x="3593561" y="1384300"/>
                                                                <a:chExt cx="535987" cy="920220"/>
                                                              </a:xfrm>
                                                            </p:grpSpPr>
                                                            <p:sp>
                                                              <p:nvSpPr>
                                                                <p:cNvPr id="423" name="Text Box 859"/>
                                                                <p:cNvSpPr txBox="1">
                                                                  <a:spLocks noChangeArrowheads="1"/>
                                                                </p:cNvSpPr>
                                                                <p:nvPr/>
                                                              </p:nvSpPr>
                                                              <p:spPr bwMode="auto">
                                                                <a:xfrm>
                                                                  <a:off x="3933921" y="21463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4" name="AutoShape 860"/>
                                                                <p:cNvCxnSpPr>
                                                                  <a:cxnSpLocks noChangeShapeType="1"/>
                                                                </p:cNvCxnSpPr>
                                                                <p:nvPr/>
                                                              </p:nvCxnSpPr>
                                                              <p:spPr bwMode="auto">
                                                                <a:xfrm>
                                                                  <a:off x="3901536" y="20662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25" name="AutoShape 862"/>
                                                                <p:cNvCxnSpPr>
                                                                  <a:cxnSpLocks noChangeShapeType="1"/>
                                                                </p:cNvCxnSpPr>
                                                                <p:nvPr/>
                                                              </p:nvCxnSpPr>
                                                              <p:spPr bwMode="auto">
                                                                <a:xfrm>
                                                                  <a:off x="3901536" y="14547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26" name="Line 863"/>
                                                                <p:cNvCxnSpPr>
                                                                  <a:cxnSpLocks noChangeShapeType="1"/>
                                                                </p:cNvCxnSpPr>
                                                                <p:nvPr/>
                                                              </p:nvCxnSpPr>
                                                              <p:spPr bwMode="auto">
                                                                <a:xfrm rot="-5400000">
                                                                  <a:off x="3659601" y="17729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27" name="Text Box 864"/>
                                                                <p:cNvSpPr txBox="1">
                                                                  <a:spLocks noChangeArrowheads="1"/>
                                                                </p:cNvSpPr>
                                                                <p:nvPr/>
                                                              </p:nvSpPr>
                                                              <p:spPr bwMode="auto">
                                                                <a:xfrm>
                                                                  <a:off x="3926301" y="138430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28" name="Rectangle 427"/>
                                                                <p:cNvSpPr>
                                                                  <a:spLocks noChangeArrowheads="1"/>
                                                                </p:cNvSpPr>
                                                                <p:nvPr/>
                                                              </p:nvSpPr>
                                                              <p:spPr bwMode="auto">
                                                                <a:xfrm>
                                                                  <a:off x="3838671" y="162814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29" name="Line 866"/>
                                                                <p:cNvCxnSpPr>
                                                                  <a:cxnSpLocks noChangeShapeType="1"/>
                                                                </p:cNvCxnSpPr>
                                                                <p:nvPr/>
                                                              </p:nvCxnSpPr>
                                                              <p:spPr bwMode="auto">
                                                                <a:xfrm>
                                                                  <a:off x="3802476" y="17024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30" name="Oval 429"/>
                                                                <p:cNvSpPr>
                                                                  <a:spLocks noChangeArrowheads="1"/>
                                                                </p:cNvSpPr>
                                                                <p:nvPr/>
                                                              </p:nvSpPr>
                                                              <p:spPr bwMode="auto">
                                                                <a:xfrm>
                                                                  <a:off x="3731991" y="181102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31" name="Oval 430"/>
                                                                <p:cNvSpPr>
                                                                  <a:spLocks noChangeArrowheads="1"/>
                                                                </p:cNvSpPr>
                                                                <p:nvPr/>
                                                              </p:nvSpPr>
                                                              <p:spPr bwMode="auto">
                                                                <a:xfrm>
                                                                  <a:off x="3838671" y="160718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32" name="Oval 431"/>
                                                                <p:cNvSpPr>
                                                                  <a:spLocks noChangeArrowheads="1"/>
                                                                </p:cNvSpPr>
                                                                <p:nvPr/>
                                                              </p:nvSpPr>
                                                              <p:spPr bwMode="auto">
                                                                <a:xfrm>
                                                                  <a:off x="3838671" y="204343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33" name="Straight Connector 432"/>
                                                                <p:cNvCxnSpPr>
                                                                  <a:cxnSpLocks noChangeShapeType="1"/>
                                                                </p:cNvCxnSpPr>
                                                                <p:nvPr/>
                                                              </p:nvCxnSpPr>
                                                              <p:spPr bwMode="auto">
                                                                <a:xfrm>
                                                                  <a:off x="3842481" y="165862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4" name="Straight Connector 433"/>
                                                                <p:cNvCxnSpPr>
                                                                  <a:cxnSpLocks noChangeShapeType="1"/>
                                                                </p:cNvCxnSpPr>
                                                                <p:nvPr/>
                                                              </p:nvCxnSpPr>
                                                              <p:spPr bwMode="auto">
                                                                <a:xfrm>
                                                                  <a:off x="3842481" y="17310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5" name="Straight Connector 434"/>
                                                                <p:cNvCxnSpPr>
                                                                  <a:cxnSpLocks noChangeShapeType="1"/>
                                                                </p:cNvCxnSpPr>
                                                                <p:nvPr/>
                                                              </p:nvCxnSpPr>
                                                              <p:spPr bwMode="auto">
                                                                <a:xfrm>
                                                                  <a:off x="3842481" y="180721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6" name="Straight Connector 435"/>
                                                                <p:cNvCxnSpPr>
                                                                  <a:cxnSpLocks noChangeShapeType="1"/>
                                                                </p:cNvCxnSpPr>
                                                                <p:nvPr/>
                                                              </p:nvCxnSpPr>
                                                              <p:spPr bwMode="auto">
                                                                <a:xfrm>
                                                                  <a:off x="3842481" y="18891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7" name="Straight Connector 436"/>
                                                                <p:cNvCxnSpPr>
                                                                  <a:cxnSpLocks noChangeShapeType="1"/>
                                                                </p:cNvCxnSpPr>
                                                                <p:nvPr/>
                                                              </p:nvCxnSpPr>
                                                              <p:spPr bwMode="auto">
                                                                <a:xfrm>
                                                                  <a:off x="3838671" y="19653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8" name="Straight Connector 437"/>
                                                                <p:cNvCxnSpPr>
                                                                  <a:cxnSpLocks noChangeShapeType="1"/>
                                                                </p:cNvCxnSpPr>
                                                                <p:nvPr/>
                                                              </p:nvCxnSpPr>
                                                              <p:spPr bwMode="auto">
                                                                <a:xfrm flipH="1">
                                                                  <a:off x="3844386" y="16510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39" name="Straight Connector 438"/>
                                                                <p:cNvCxnSpPr>
                                                                  <a:cxnSpLocks noChangeShapeType="1"/>
                                                                </p:cNvCxnSpPr>
                                                                <p:nvPr/>
                                                              </p:nvCxnSpPr>
                                                              <p:spPr bwMode="auto">
                                                                <a:xfrm flipH="1">
                                                                  <a:off x="3844386" y="172720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a:off x="3842481" y="18053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41" name="Straight Connector 440"/>
                                                                <p:cNvCxnSpPr>
                                                                  <a:cxnSpLocks noChangeShapeType="1"/>
                                                                </p:cNvCxnSpPr>
                                                                <p:nvPr/>
                                                              </p:nvCxnSpPr>
                                                              <p:spPr bwMode="auto">
                                                                <a:xfrm flipH="1">
                                                                  <a:off x="3844386" y="18815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42" name="Straight Connector 441"/>
                                                                <p:cNvCxnSpPr>
                                                                  <a:cxnSpLocks noChangeShapeType="1"/>
                                                                </p:cNvCxnSpPr>
                                                                <p:nvPr/>
                                                              </p:nvCxnSpPr>
                                                              <p:spPr bwMode="auto">
                                                                <a:xfrm flipH="1">
                                                                  <a:off x="3844386" y="195770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401" name="Group 400"/>
                                                              <p:cNvGrpSpPr/>
                                                              <p:nvPr/>
                                                            </p:nvGrpSpPr>
                                                            <p:grpSpPr bwMode="auto">
                                                              <a:xfrm rot="10800000">
                                                                <a:off x="4187296" y="1397005"/>
                                                                <a:ext cx="461102" cy="849628"/>
                                                                <a:chOff x="4187296" y="1397000"/>
                                                                <a:chExt cx="461430" cy="849735"/>
                                                              </a:xfrm>
                                                            </p:grpSpPr>
                                                            <p:sp>
                                                              <p:nvSpPr>
                                                                <p:cNvPr id="404" name="Text Box 859"/>
                                                                <p:cNvSpPr txBox="1">
                                                                  <a:spLocks noChangeArrowheads="1"/>
                                                                </p:cNvSpPr>
                                                                <p:nvPr/>
                                                              </p:nvSpPr>
                                                              <p:spPr bwMode="auto">
                                                                <a:xfrm>
                                                                  <a:off x="4527656" y="208851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5" name="AutoShape 860"/>
                                                                <p:cNvCxnSpPr>
                                                                  <a:cxnSpLocks noChangeShapeType="1"/>
                                                                </p:cNvCxnSpPr>
                                                                <p:nvPr/>
                                                              </p:nvCxnSpPr>
                                                              <p:spPr bwMode="auto">
                                                                <a:xfrm>
                                                                  <a:off x="4495271" y="200850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06" name="AutoShape 862"/>
                                                                <p:cNvCxnSpPr>
                                                                  <a:cxnSpLocks noChangeShapeType="1"/>
                                                                </p:cNvCxnSpPr>
                                                                <p:nvPr/>
                                                              </p:nvCxnSpPr>
                                                              <p:spPr bwMode="auto">
                                                                <a:xfrm>
                                                                  <a:off x="4495271" y="139700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07" name="Line 863"/>
                                                                <p:cNvCxnSpPr>
                                                                  <a:cxnSpLocks noChangeShapeType="1"/>
                                                                </p:cNvCxnSpPr>
                                                                <p:nvPr/>
                                                              </p:nvCxnSpPr>
                                                              <p:spPr bwMode="auto">
                                                                <a:xfrm rot="-5400000">
                                                                  <a:off x="4253336" y="1715135"/>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408" name="Rectangle 407"/>
                                                                <p:cNvSpPr>
                                                                  <a:spLocks noChangeArrowheads="1"/>
                                                                </p:cNvSpPr>
                                                                <p:nvPr/>
                                                              </p:nvSpPr>
                                                              <p:spPr bwMode="auto">
                                                                <a:xfrm>
                                                                  <a:off x="4432406" y="1570355"/>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09" name="Line 866"/>
                                                                <p:cNvCxnSpPr>
                                                                  <a:cxnSpLocks noChangeShapeType="1"/>
                                                                </p:cNvCxnSpPr>
                                                                <p:nvPr/>
                                                              </p:nvCxnSpPr>
                                                              <p:spPr bwMode="auto">
                                                                <a:xfrm>
                                                                  <a:off x="4396211" y="164465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10" name="Oval 409"/>
                                                                <p:cNvSpPr>
                                                                  <a:spLocks noChangeArrowheads="1"/>
                                                                </p:cNvSpPr>
                                                                <p:nvPr/>
                                                              </p:nvSpPr>
                                                              <p:spPr bwMode="auto">
                                                                <a:xfrm>
                                                                  <a:off x="4325726" y="1753235"/>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11" name="Oval 410"/>
                                                                <p:cNvSpPr>
                                                                  <a:spLocks noChangeArrowheads="1"/>
                                                                </p:cNvSpPr>
                                                                <p:nvPr/>
                                                              </p:nvSpPr>
                                                              <p:spPr bwMode="auto">
                                                                <a:xfrm>
                                                                  <a:off x="4432406" y="154940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12" name="Oval 411"/>
                                                                <p:cNvSpPr>
                                                                  <a:spLocks noChangeArrowheads="1"/>
                                                                </p:cNvSpPr>
                                                                <p:nvPr/>
                                                              </p:nvSpPr>
                                                              <p:spPr bwMode="auto">
                                                                <a:xfrm>
                                                                  <a:off x="4432406" y="198564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13" name="Straight Connector 412"/>
                                                                <p:cNvCxnSpPr>
                                                                  <a:cxnSpLocks noChangeShapeType="1"/>
                                                                </p:cNvCxnSpPr>
                                                                <p:nvPr/>
                                                              </p:nvCxnSpPr>
                                                              <p:spPr bwMode="auto">
                                                                <a:xfrm>
                                                                  <a:off x="4436216" y="160083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4" name="Straight Connector 413"/>
                                                                <p:cNvCxnSpPr>
                                                                  <a:cxnSpLocks noChangeShapeType="1"/>
                                                                </p:cNvCxnSpPr>
                                                                <p:nvPr/>
                                                              </p:nvCxnSpPr>
                                                              <p:spPr bwMode="auto">
                                                                <a:xfrm>
                                                                  <a:off x="4436216" y="16732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5" name="Straight Connector 414"/>
                                                                <p:cNvCxnSpPr>
                                                                  <a:cxnSpLocks noChangeShapeType="1"/>
                                                                </p:cNvCxnSpPr>
                                                                <p:nvPr/>
                                                              </p:nvCxnSpPr>
                                                              <p:spPr bwMode="auto">
                                                                <a:xfrm>
                                                                  <a:off x="4436216" y="17494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6" name="Straight Connector 415"/>
                                                                <p:cNvCxnSpPr>
                                                                  <a:cxnSpLocks noChangeShapeType="1"/>
                                                                </p:cNvCxnSpPr>
                                                                <p:nvPr/>
                                                              </p:nvCxnSpPr>
                                                              <p:spPr bwMode="auto">
                                                                <a:xfrm>
                                                                  <a:off x="4436216" y="183134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7" name="Straight Connector 416"/>
                                                                <p:cNvCxnSpPr>
                                                                  <a:cxnSpLocks noChangeShapeType="1"/>
                                                                </p:cNvCxnSpPr>
                                                                <p:nvPr/>
                                                              </p:nvCxnSpPr>
                                                              <p:spPr bwMode="auto">
                                                                <a:xfrm>
                                                                  <a:off x="4432406" y="190754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8" name="Straight Connector 417"/>
                                                                <p:cNvCxnSpPr>
                                                                  <a:cxnSpLocks noChangeShapeType="1"/>
                                                                </p:cNvCxnSpPr>
                                                                <p:nvPr/>
                                                              </p:nvCxnSpPr>
                                                              <p:spPr bwMode="auto">
                                                                <a:xfrm flipH="1">
                                                                  <a:off x="4438121" y="15932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19" name="Straight Connector 418"/>
                                                                <p:cNvCxnSpPr>
                                                                  <a:cxnSpLocks noChangeShapeType="1"/>
                                                                </p:cNvCxnSpPr>
                                                                <p:nvPr/>
                                                              </p:nvCxnSpPr>
                                                              <p:spPr bwMode="auto">
                                                                <a:xfrm flipH="1">
                                                                  <a:off x="4438121" y="16694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20" name="Straight Connector 419"/>
                                                                <p:cNvCxnSpPr>
                                                                  <a:cxnSpLocks noChangeShapeType="1"/>
                                                                </p:cNvCxnSpPr>
                                                                <p:nvPr/>
                                                              </p:nvCxnSpPr>
                                                              <p:spPr bwMode="auto">
                                                                <a:xfrm flipH="1">
                                                                  <a:off x="4436216" y="174752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21" name="Straight Connector 420"/>
                                                                <p:cNvCxnSpPr>
                                                                  <a:cxnSpLocks noChangeShapeType="1"/>
                                                                </p:cNvCxnSpPr>
                                                                <p:nvPr/>
                                                              </p:nvCxnSpPr>
                                                              <p:spPr bwMode="auto">
                                                                <a:xfrm flipH="1">
                                                                  <a:off x="4438121" y="182372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422" name="Straight Connector 421"/>
                                                                <p:cNvCxnSpPr>
                                                                  <a:cxnSpLocks noChangeShapeType="1"/>
                                                                </p:cNvCxnSpPr>
                                                                <p:nvPr/>
                                                              </p:nvCxnSpPr>
                                                              <p:spPr bwMode="auto">
                                                                <a:xfrm flipH="1">
                                                                  <a:off x="4438121" y="189992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402" name="Straight Connector 401"/>
                                                              <p:cNvCxnSpPr>
                                                                <a:cxnSpLocks noChangeShapeType="1"/>
                                                              </p:cNvCxnSpPr>
                                                              <p:nvPr/>
                                                            </p:nvCxnSpPr>
                                                            <p:spPr bwMode="auto">
                                                              <a:xfrm>
                                                                <a:off x="3895195" y="1456266"/>
                                                                <a:ext cx="45099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403" name="Straight Connector 402"/>
                                                              <p:cNvCxnSpPr>
                                                                <a:cxnSpLocks noChangeShapeType="1"/>
                                                              </p:cNvCxnSpPr>
                                                              <p:nvPr/>
                                                            </p:nvCxnSpPr>
                                                            <p:spPr bwMode="auto">
                                                              <a:xfrm>
                                                                <a:off x="3895195" y="2243666"/>
                                                                <a:ext cx="4508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397" name="Straight Connector 396"/>
                                                            <p:cNvCxnSpPr>
                                                              <a:cxnSpLocks noChangeShapeType="1"/>
                                                            </p:cNvCxnSpPr>
                                                            <p:nvPr/>
                                                          </p:nvCxnSpPr>
                                                          <p:spPr bwMode="auto">
                                                            <a:xfrm flipV="1">
                                                              <a:off x="4123795" y="372533"/>
                                                              <a:ext cx="0" cy="152188"/>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398" name="Text Box 861"/>
                                                            <p:cNvSpPr txBox="1">
                                                              <a:spLocks noChangeArrowheads="1"/>
                                                            </p:cNvSpPr>
                                                            <p:nvPr/>
                                                          </p:nvSpPr>
                                                          <p:spPr bwMode="auto">
                                                            <a:xfrm>
                                                              <a:off x="3962951" y="29861"/>
                                                              <a:ext cx="376065" cy="13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99" name="Straight Connector 398"/>
                                                            <p:cNvCxnSpPr>
                                                              <a:cxnSpLocks noChangeShapeType="1"/>
                                                            </p:cNvCxnSpPr>
                                                            <p:nvPr/>
                                                          </p:nvCxnSpPr>
                                                          <p:spPr bwMode="auto">
                                                            <a:xfrm flipV="1">
                                                              <a:off x="4111095" y="1303866"/>
                                                              <a:ext cx="0" cy="152188"/>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98" name="Group 297"/>
                                                          <p:cNvGrpSpPr/>
                                                          <p:nvPr/>
                                                        </p:nvGrpSpPr>
                                                        <p:grpSpPr bwMode="auto">
                                                          <a:xfrm>
                                                            <a:off x="3548048" y="2239433"/>
                                                            <a:ext cx="1194343" cy="2179537"/>
                                                            <a:chOff x="3548048" y="2239433"/>
                                                            <a:chExt cx="1194343" cy="2179537"/>
                                                          </a:xfrm>
                                                        </p:grpSpPr>
                                                        <p:grpSp>
                                                          <p:nvGrpSpPr>
                                                            <p:cNvPr id="299" name="Group 298"/>
                                                            <p:cNvGrpSpPr/>
                                                            <p:nvPr/>
                                                          </p:nvGrpSpPr>
                                                          <p:grpSpPr bwMode="auto">
                                                            <a:xfrm>
                                                              <a:off x="3548048" y="2599269"/>
                                                              <a:ext cx="1194343" cy="1819701"/>
                                                              <a:chOff x="3548048" y="2599269"/>
                                                              <a:chExt cx="1194343" cy="1819701"/>
                                                            </a:xfrm>
                                                          </p:grpSpPr>
                                                          <p:grpSp>
                                                            <p:nvGrpSpPr>
                                                              <p:cNvPr id="301" name="Group 300"/>
                                                              <p:cNvGrpSpPr/>
                                                              <p:nvPr/>
                                                            </p:nvGrpSpPr>
                                                            <p:grpSpPr bwMode="auto">
                                                              <a:xfrm>
                                                                <a:off x="3548048" y="2599269"/>
                                                                <a:ext cx="1194343" cy="850266"/>
                                                                <a:chOff x="3548048" y="2599269"/>
                                                                <a:chExt cx="1194343" cy="850266"/>
                                                              </a:xfrm>
                                                            </p:grpSpPr>
                                                            <p:grpSp>
                                                              <p:nvGrpSpPr>
                                                                <p:cNvPr id="351" name="Group 350"/>
                                                                <p:cNvGrpSpPr/>
                                                                <p:nvPr/>
                                                              </p:nvGrpSpPr>
                                                              <p:grpSpPr bwMode="auto">
                                                                <a:xfrm>
                                                                  <a:off x="3548048" y="2599269"/>
                                                                  <a:ext cx="524508" cy="850266"/>
                                                                  <a:chOff x="3548062" y="2599266"/>
                                                                  <a:chExt cx="524906" cy="850511"/>
                                                                </a:xfrm>
                                                              </p:grpSpPr>
                                                              <p:sp>
                                                                <p:nvSpPr>
                                                                  <p:cNvPr id="374" name="Rectangle 373"/>
                                                                  <p:cNvSpPr>
                                                                    <a:spLocks noChangeArrowheads="1"/>
                                                                  </p:cNvSpPr>
                                                                  <p:nvPr/>
                                                                </p:nvSpPr>
                                                                <p:spPr bwMode="auto">
                                                                  <a:xfrm>
                                                                    <a:off x="3856708" y="2772339"/>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75" name="Group 374"/>
                                                                  <p:cNvGrpSpPr/>
                                                                  <p:nvPr/>
                                                                </p:nvGrpSpPr>
                                                                <p:grpSpPr bwMode="auto">
                                                                  <a:xfrm>
                                                                    <a:off x="3548062" y="2599266"/>
                                                                    <a:ext cx="524906" cy="850511"/>
                                                                    <a:chOff x="3548062" y="2599266"/>
                                                                    <a:chExt cx="524906" cy="850511"/>
                                                                  </a:xfrm>
                                                                </p:grpSpPr>
                                                                <p:sp>
                                                                  <p:nvSpPr>
                                                                    <p:cNvPr id="376" name="Text Box 859"/>
                                                                    <p:cNvSpPr txBox="1">
                                                                      <a:spLocks noChangeArrowheads="1"/>
                                                                    </p:cNvSpPr>
                                                                    <p:nvPr/>
                                                                  </p:nvSpPr>
                                                                  <p:spPr bwMode="auto">
                                                                    <a:xfrm>
                                                                      <a:off x="3951898" y="329155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7" name="AutoShape 860"/>
                                                                    <p:cNvCxnSpPr>
                                                                      <a:cxnSpLocks noChangeShapeType="1"/>
                                                                    </p:cNvCxnSpPr>
                                                                    <p:nvPr/>
                                                                  </p:nvCxnSpPr>
                                                                  <p:spPr bwMode="auto">
                                                                    <a:xfrm>
                                                                      <a:off x="3920168" y="321078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78" name="Text Box 861"/>
                                                                    <p:cNvSpPr txBox="1">
                                                                      <a:spLocks noChangeArrowheads="1"/>
                                                                    </p:cNvSpPr>
                                                                    <p:nvPr/>
                                                                  </p:nvSpPr>
                                                                  <p:spPr bwMode="auto">
                                                                    <a:xfrm>
                                                                      <a:off x="3548062" y="2893490"/>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9" name="AutoShape 862"/>
                                                                    <p:cNvCxnSpPr>
                                                                      <a:cxnSpLocks noChangeShapeType="1"/>
                                                                    </p:cNvCxnSpPr>
                                                                    <p:nvPr/>
                                                                  </p:nvCxnSpPr>
                                                                  <p:spPr bwMode="auto">
                                                                    <a:xfrm>
                                                                      <a:off x="3920168" y="259926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80" name="Line 866"/>
                                                                    <p:cNvCxnSpPr>
                                                                      <a:cxnSpLocks noChangeShapeType="1"/>
                                                                    </p:cNvCxnSpPr>
                                                                    <p:nvPr/>
                                                                  </p:nvCxnSpPr>
                                                                  <p:spPr bwMode="auto">
                                                                    <a:xfrm>
                                                                      <a:off x="3822094" y="2847337"/>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81" name="Oval 380"/>
                                                                    <p:cNvSpPr>
                                                                      <a:spLocks noChangeArrowheads="1"/>
                                                                    </p:cNvSpPr>
                                                                    <p:nvPr/>
                                                                  </p:nvSpPr>
                                                                  <p:spPr bwMode="auto">
                                                                    <a:xfrm>
                                                                      <a:off x="3856708" y="2752147"/>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82" name="Oval 381"/>
                                                                    <p:cNvSpPr>
                                                                      <a:spLocks noChangeArrowheads="1"/>
                                                                    </p:cNvSpPr>
                                                                    <p:nvPr/>
                                                                  </p:nvSpPr>
                                                                  <p:spPr bwMode="auto">
                                                                    <a:xfrm>
                                                                      <a:off x="3856708" y="318771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83" name="Straight Connector 382"/>
                                                                    <p:cNvCxnSpPr>
                                                                      <a:cxnSpLocks noChangeShapeType="1"/>
                                                                    </p:cNvCxnSpPr>
                                                                    <p:nvPr/>
                                                                  </p:nvCxnSpPr>
                                                                  <p:spPr bwMode="auto">
                                                                    <a:xfrm>
                                                                      <a:off x="3859593" y="280406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4" name="Straight Connector 383"/>
                                                                    <p:cNvCxnSpPr>
                                                                      <a:cxnSpLocks noChangeShapeType="1"/>
                                                                    </p:cNvCxnSpPr>
                                                                    <p:nvPr/>
                                                                  </p:nvCxnSpPr>
                                                                  <p:spPr bwMode="auto">
                                                                    <a:xfrm>
                                                                      <a:off x="3859593" y="287618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5" name="Straight Connector 384"/>
                                                                    <p:cNvCxnSpPr>
                                                                      <a:cxnSpLocks noChangeShapeType="1"/>
                                                                    </p:cNvCxnSpPr>
                                                                    <p:nvPr/>
                                                                  </p:nvCxnSpPr>
                                                                  <p:spPr bwMode="auto">
                                                                    <a:xfrm>
                                                                      <a:off x="3859593" y="295406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6" name="Straight Connector 385"/>
                                                                    <p:cNvCxnSpPr>
                                                                      <a:cxnSpLocks noChangeShapeType="1"/>
                                                                    </p:cNvCxnSpPr>
                                                                    <p:nvPr/>
                                                                  </p:nvCxnSpPr>
                                                                  <p:spPr bwMode="auto">
                                                                    <a:xfrm>
                                                                      <a:off x="3859593" y="30348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a:off x="3856708" y="310983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8" name="Straight Connector 387"/>
                                                                    <p:cNvCxnSpPr>
                                                                      <a:cxnSpLocks noChangeShapeType="1"/>
                                                                    </p:cNvCxnSpPr>
                                                                    <p:nvPr/>
                                                                  </p:nvCxnSpPr>
                                                                  <p:spPr bwMode="auto">
                                                                    <a:xfrm flipH="1">
                                                                      <a:off x="3862477" y="27954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89" name="Straight Connector 388"/>
                                                                    <p:cNvCxnSpPr>
                                                                      <a:cxnSpLocks noChangeShapeType="1"/>
                                                                    </p:cNvCxnSpPr>
                                                                    <p:nvPr/>
                                                                  </p:nvCxnSpPr>
                                                                  <p:spPr bwMode="auto">
                                                                    <a:xfrm flipH="1">
                                                                      <a:off x="3862477" y="287329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90" name="Straight Connector 389"/>
                                                                    <p:cNvCxnSpPr>
                                                                      <a:cxnSpLocks noChangeShapeType="1"/>
                                                                    </p:cNvCxnSpPr>
                                                                    <p:nvPr/>
                                                                  </p:nvCxnSpPr>
                                                                  <p:spPr bwMode="auto">
                                                                    <a:xfrm flipH="1">
                                                                      <a:off x="3859593" y="295118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91" name="Straight Connector 390"/>
                                                                    <p:cNvCxnSpPr>
                                                                      <a:cxnSpLocks noChangeShapeType="1"/>
                                                                    </p:cNvCxnSpPr>
                                                                    <p:nvPr/>
                                                                  </p:nvCxnSpPr>
                                                                  <p:spPr bwMode="auto">
                                                                    <a:xfrm flipH="1">
                                                                      <a:off x="3862477" y="3026179"/>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92" name="Straight Connector 391"/>
                                                                    <p:cNvCxnSpPr>
                                                                      <a:cxnSpLocks noChangeShapeType="1"/>
                                                                    </p:cNvCxnSpPr>
                                                                    <p:nvPr/>
                                                                  </p:nvCxnSpPr>
                                                                  <p:spPr bwMode="auto">
                                                                    <a:xfrm flipH="1">
                                                                      <a:off x="3862477" y="31040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352" name="Straight Connector 351"/>
                                                                <p:cNvCxnSpPr>
                                                                  <a:cxnSpLocks noChangeShapeType="1"/>
                                                                </p:cNvCxnSpPr>
                                                                <p:nvPr/>
                                                              </p:nvCxnSpPr>
                                                              <p:spPr bwMode="auto">
                                                                <a:xfrm flipV="1">
                                                                  <a:off x="3920595" y="2603499"/>
                                                                  <a:ext cx="404072" cy="111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53" name="Straight Connector 352"/>
                                                                <p:cNvCxnSpPr>
                                                                  <a:cxnSpLocks noChangeShapeType="1"/>
                                                                </p:cNvCxnSpPr>
                                                                <p:nvPr/>
                                                              </p:nvCxnSpPr>
                                                              <p:spPr bwMode="auto">
                                                                <a:xfrm flipV="1">
                                                                  <a:off x="3920595" y="3382433"/>
                                                                  <a:ext cx="403860" cy="63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354" name="Group 353"/>
                                                                <p:cNvGrpSpPr/>
                                                                <p:nvPr/>
                                                              </p:nvGrpSpPr>
                                                              <p:grpSpPr bwMode="auto">
                                                                <a:xfrm flipH="1">
                                                                  <a:off x="4170380" y="2599269"/>
                                                                  <a:ext cx="572011" cy="850266"/>
                                                                  <a:chOff x="3995598" y="2599266"/>
                                                                  <a:chExt cx="572445" cy="850511"/>
                                                                </a:xfrm>
                                                              </p:grpSpPr>
                                                              <p:sp>
                                                                <p:nvSpPr>
                                                                  <p:cNvPr id="355" name="Rectangle 354"/>
                                                                  <p:cNvSpPr>
                                                                    <a:spLocks noChangeArrowheads="1"/>
                                                                  </p:cNvSpPr>
                                                                  <p:nvPr/>
                                                                </p:nvSpPr>
                                                                <p:spPr bwMode="auto">
                                                                  <a:xfrm>
                                                                    <a:off x="4351783" y="2772339"/>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56" name="Group 355"/>
                                                                  <p:cNvGrpSpPr/>
                                                                  <p:nvPr/>
                                                                </p:nvGrpSpPr>
                                                                <p:grpSpPr bwMode="auto">
                                                                  <a:xfrm>
                                                                    <a:off x="3995598" y="2599266"/>
                                                                    <a:ext cx="572445" cy="850511"/>
                                                                    <a:chOff x="3995598" y="2599266"/>
                                                                    <a:chExt cx="572445" cy="850511"/>
                                                                  </a:xfrm>
                                                                </p:grpSpPr>
                                                                <p:sp>
                                                                  <p:nvSpPr>
                                                                    <p:cNvPr id="357" name="Text Box 859"/>
                                                                    <p:cNvSpPr txBox="1">
                                                                      <a:spLocks noChangeArrowheads="1"/>
                                                                    </p:cNvSpPr>
                                                                    <p:nvPr/>
                                                                  </p:nvSpPr>
                                                                  <p:spPr bwMode="auto">
                                                                    <a:xfrm>
                                                                      <a:off x="4446973" y="329155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58" name="AutoShape 860"/>
                                                                    <p:cNvCxnSpPr>
                                                                      <a:cxnSpLocks noChangeShapeType="1"/>
                                                                    </p:cNvCxnSpPr>
                                                                    <p:nvPr/>
                                                                  </p:nvCxnSpPr>
                                                                  <p:spPr bwMode="auto">
                                                                    <a:xfrm>
                                                                      <a:off x="4415243" y="321078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59" name="AutoShape 862"/>
                                                                    <p:cNvCxnSpPr>
                                                                      <a:cxnSpLocks noChangeShapeType="1"/>
                                                                    </p:cNvCxnSpPr>
                                                                    <p:nvPr/>
                                                                  </p:nvCxnSpPr>
                                                                  <p:spPr bwMode="auto">
                                                                    <a:xfrm>
                                                                      <a:off x="4415243" y="259926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60" name="Line 863"/>
                                                                    <p:cNvCxnSpPr>
                                                                      <a:cxnSpLocks noChangeShapeType="1"/>
                                                                    </p:cNvCxnSpPr>
                                                                    <p:nvPr/>
                                                                  </p:nvCxnSpPr>
                                                                  <p:spPr bwMode="auto">
                                                                    <a:xfrm>
                                                                      <a:off x="3995598" y="2985490"/>
                                                                      <a:ext cx="306844"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61" name="Line 866"/>
                                                                    <p:cNvCxnSpPr>
                                                                      <a:cxnSpLocks noChangeShapeType="1"/>
                                                                    </p:cNvCxnSpPr>
                                                                    <p:nvPr/>
                                                                  </p:nvCxnSpPr>
                                                                  <p:spPr bwMode="auto">
                                                                    <a:xfrm>
                                                                      <a:off x="4317169" y="2847337"/>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62" name="Oval 361"/>
                                                                    <p:cNvSpPr>
                                                                      <a:spLocks noChangeArrowheads="1"/>
                                                                    </p:cNvSpPr>
                                                                    <p:nvPr/>
                                                                  </p:nvSpPr>
                                                                  <p:spPr bwMode="auto">
                                                                    <a:xfrm>
                                                                      <a:off x="4351783" y="2752147"/>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63" name="Oval 362"/>
                                                                    <p:cNvSpPr>
                                                                      <a:spLocks noChangeArrowheads="1"/>
                                                                    </p:cNvSpPr>
                                                                    <p:nvPr/>
                                                                  </p:nvSpPr>
                                                                  <p:spPr bwMode="auto">
                                                                    <a:xfrm>
                                                                      <a:off x="4351783" y="318771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64" name="Straight Connector 363"/>
                                                                    <p:cNvCxnSpPr>
                                                                      <a:cxnSpLocks noChangeShapeType="1"/>
                                                                    </p:cNvCxnSpPr>
                                                                    <p:nvPr/>
                                                                  </p:nvCxnSpPr>
                                                                  <p:spPr bwMode="auto">
                                                                    <a:xfrm>
                                                                      <a:off x="4354668" y="280406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65" name="Straight Connector 364"/>
                                                                    <p:cNvCxnSpPr>
                                                                      <a:cxnSpLocks noChangeShapeType="1"/>
                                                                    </p:cNvCxnSpPr>
                                                                    <p:nvPr/>
                                                                  </p:nvCxnSpPr>
                                                                  <p:spPr bwMode="auto">
                                                                    <a:xfrm>
                                                                      <a:off x="4354668" y="287618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66" name="Straight Connector 365"/>
                                                                    <p:cNvCxnSpPr>
                                                                      <a:cxnSpLocks noChangeShapeType="1"/>
                                                                    </p:cNvCxnSpPr>
                                                                    <p:nvPr/>
                                                                  </p:nvCxnSpPr>
                                                                  <p:spPr bwMode="auto">
                                                                    <a:xfrm>
                                                                      <a:off x="4354668" y="295406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a:off x="4354668" y="30348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68" name="Straight Connector 367"/>
                                                                    <p:cNvCxnSpPr>
                                                                      <a:cxnSpLocks noChangeShapeType="1"/>
                                                                    </p:cNvCxnSpPr>
                                                                    <p:nvPr/>
                                                                  </p:nvCxnSpPr>
                                                                  <p:spPr bwMode="auto">
                                                                    <a:xfrm>
                                                                      <a:off x="4351783" y="310983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69" name="Straight Connector 368"/>
                                                                    <p:cNvCxnSpPr>
                                                                      <a:cxnSpLocks noChangeShapeType="1"/>
                                                                    </p:cNvCxnSpPr>
                                                                    <p:nvPr/>
                                                                  </p:nvCxnSpPr>
                                                                  <p:spPr bwMode="auto">
                                                                    <a:xfrm flipH="1">
                                                                      <a:off x="4357552" y="27954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70" name="Straight Connector 369"/>
                                                                    <p:cNvCxnSpPr>
                                                                      <a:cxnSpLocks noChangeShapeType="1"/>
                                                                    </p:cNvCxnSpPr>
                                                                    <p:nvPr/>
                                                                  </p:nvCxnSpPr>
                                                                  <p:spPr bwMode="auto">
                                                                    <a:xfrm flipH="1">
                                                                      <a:off x="4357552" y="287329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a:off x="4354668" y="295118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72" name="Straight Connector 371"/>
                                                                    <p:cNvCxnSpPr>
                                                                      <a:cxnSpLocks noChangeShapeType="1"/>
                                                                    </p:cNvCxnSpPr>
                                                                    <p:nvPr/>
                                                                  </p:nvCxnSpPr>
                                                                  <p:spPr bwMode="auto">
                                                                    <a:xfrm flipH="1">
                                                                      <a:off x="4357552" y="3026179"/>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73" name="Straight Connector 372"/>
                                                                    <p:cNvCxnSpPr>
                                                                      <a:cxnSpLocks noChangeShapeType="1"/>
                                                                    </p:cNvCxnSpPr>
                                                                    <p:nvPr/>
                                                                  </p:nvCxnSpPr>
                                                                  <p:spPr bwMode="auto">
                                                                    <a:xfrm flipH="1">
                                                                      <a:off x="4357552" y="31040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grpSp>
                                                            <p:nvGrpSpPr>
                                                              <p:cNvPr id="302" name="Group 301"/>
                                                              <p:cNvGrpSpPr/>
                                                              <p:nvPr/>
                                                            </p:nvGrpSpPr>
                                                            <p:grpSpPr bwMode="auto">
                                                              <a:xfrm>
                                                                <a:off x="3666706" y="3568704"/>
                                                                <a:ext cx="892593" cy="850266"/>
                                                                <a:chOff x="3666706" y="3568704"/>
                                                                <a:chExt cx="892593" cy="850266"/>
                                                              </a:xfrm>
                                                            </p:grpSpPr>
                                                            <p:grpSp>
                                                              <p:nvGrpSpPr>
                                                                <p:cNvPr id="304" name="Group 303"/>
                                                                <p:cNvGrpSpPr/>
                                                                <p:nvPr/>
                                                              </p:nvGrpSpPr>
                                                              <p:grpSpPr bwMode="auto">
                                                                <a:xfrm>
                                                                  <a:off x="3666706" y="3568704"/>
                                                                  <a:ext cx="397379" cy="850266"/>
                                                                  <a:chOff x="3666724" y="3568700"/>
                                                                  <a:chExt cx="397681" cy="850511"/>
                                                                </a:xfrm>
                                                              </p:grpSpPr>
                                                              <p:sp>
                                                                <p:nvSpPr>
                                                                  <p:cNvPr id="332" name="Rectangle 331"/>
                                                                  <p:cNvSpPr>
                                                                    <a:spLocks noChangeArrowheads="1"/>
                                                                  </p:cNvSpPr>
                                                                  <p:nvPr/>
                                                                </p:nvSpPr>
                                                                <p:spPr bwMode="auto">
                                                                  <a:xfrm>
                                                                    <a:off x="3848145" y="3741773"/>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33" name="Group 332"/>
                                                                  <p:cNvGrpSpPr/>
                                                                  <p:nvPr/>
                                                                </p:nvGrpSpPr>
                                                                <p:grpSpPr bwMode="auto">
                                                                  <a:xfrm>
                                                                    <a:off x="3666724" y="3568700"/>
                                                                    <a:ext cx="397681" cy="850511"/>
                                                                    <a:chOff x="3666724" y="3568700"/>
                                                                    <a:chExt cx="397681" cy="850511"/>
                                                                  </a:xfrm>
                                                                </p:grpSpPr>
                                                                <p:sp>
                                                                  <p:nvSpPr>
                                                                    <p:cNvPr id="334" name="Text Box 859"/>
                                                                    <p:cNvSpPr txBox="1">
                                                                      <a:spLocks noChangeArrowheads="1"/>
                                                                    </p:cNvSpPr>
                                                                    <p:nvPr/>
                                                                  </p:nvSpPr>
                                                                  <p:spPr bwMode="auto">
                                                                    <a:xfrm>
                                                                      <a:off x="3943335" y="426099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35" name="AutoShape 860"/>
                                                                    <p:cNvCxnSpPr>
                                                                      <a:cxnSpLocks noChangeShapeType="1"/>
                                                                    </p:cNvCxnSpPr>
                                                                    <p:nvPr/>
                                                                  </p:nvCxnSpPr>
                                                                  <p:spPr bwMode="auto">
                                                                    <a:xfrm>
                                                                      <a:off x="3911605" y="418022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36" name="AutoShape 862"/>
                                                                    <p:cNvCxnSpPr>
                                                                      <a:cxnSpLocks noChangeShapeType="1"/>
                                                                    </p:cNvCxnSpPr>
                                                                    <p:nvPr/>
                                                                  </p:nvCxnSpPr>
                                                                  <p:spPr bwMode="auto">
                                                                    <a:xfrm>
                                                                      <a:off x="3911605" y="356870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37" name="Line 863"/>
                                                                    <p:cNvCxnSpPr>
                                                                      <a:cxnSpLocks noChangeShapeType="1"/>
                                                                    </p:cNvCxnSpPr>
                                                                    <p:nvPr/>
                                                                  </p:nvCxnSpPr>
                                                                  <p:spPr bwMode="auto">
                                                                    <a:xfrm rot="-5400000">
                                                                      <a:off x="3732764" y="3888884"/>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38" name="Line 866"/>
                                                                    <p:cNvCxnSpPr>
                                                                      <a:cxnSpLocks noChangeShapeType="1"/>
                                                                    </p:cNvCxnSpPr>
                                                                    <p:nvPr/>
                                                                  </p:nvCxnSpPr>
                                                                  <p:spPr bwMode="auto">
                                                                    <a:xfrm>
                                                                      <a:off x="3813531" y="3816771"/>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39" name="Oval 338"/>
                                                                    <p:cNvSpPr>
                                                                      <a:spLocks noChangeArrowheads="1"/>
                                                                    </p:cNvSpPr>
                                                                    <p:nvPr/>
                                                                  </p:nvSpPr>
                                                                  <p:spPr bwMode="auto">
                                                                    <a:xfrm>
                                                                      <a:off x="3848145" y="3721581"/>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0" name="Oval 339"/>
                                                                    <p:cNvSpPr>
                                                                      <a:spLocks noChangeArrowheads="1"/>
                                                                    </p:cNvSpPr>
                                                                    <p:nvPr/>
                                                                  </p:nvSpPr>
                                                                  <p:spPr bwMode="auto">
                                                                    <a:xfrm>
                                                                      <a:off x="3848145" y="4157147"/>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1" name="Straight Connector 340"/>
                                                                    <p:cNvCxnSpPr>
                                                                      <a:cxnSpLocks noChangeShapeType="1"/>
                                                                    </p:cNvCxnSpPr>
                                                                    <p:nvPr/>
                                                                  </p:nvCxnSpPr>
                                                                  <p:spPr bwMode="auto">
                                                                    <a:xfrm>
                                                                      <a:off x="3851030" y="377350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2" name="Straight Connector 341"/>
                                                                    <p:cNvCxnSpPr>
                                                                      <a:cxnSpLocks noChangeShapeType="1"/>
                                                                    </p:cNvCxnSpPr>
                                                                    <p:nvPr/>
                                                                  </p:nvCxnSpPr>
                                                                  <p:spPr bwMode="auto">
                                                                    <a:xfrm>
                                                                      <a:off x="3851030" y="3845617"/>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3" name="Straight Connector 342"/>
                                                                    <p:cNvCxnSpPr>
                                                                      <a:cxnSpLocks noChangeShapeType="1"/>
                                                                    </p:cNvCxnSpPr>
                                                                    <p:nvPr/>
                                                                  </p:nvCxnSpPr>
                                                                  <p:spPr bwMode="auto">
                                                                    <a:xfrm>
                                                                      <a:off x="3851030" y="392349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4" name="Straight Connector 343"/>
                                                                    <p:cNvCxnSpPr>
                                                                      <a:cxnSpLocks noChangeShapeType="1"/>
                                                                    </p:cNvCxnSpPr>
                                                                    <p:nvPr/>
                                                                  </p:nvCxnSpPr>
                                                                  <p:spPr bwMode="auto">
                                                                    <a:xfrm>
                                                                      <a:off x="3851030" y="400426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5" name="Straight Connector 344"/>
                                                                    <p:cNvCxnSpPr>
                                                                      <a:cxnSpLocks noChangeShapeType="1"/>
                                                                    </p:cNvCxnSpPr>
                                                                    <p:nvPr/>
                                                                  </p:nvCxnSpPr>
                                                                  <p:spPr bwMode="auto">
                                                                    <a:xfrm>
                                                                      <a:off x="3848145" y="4079264"/>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6" name="Straight Connector 345"/>
                                                                    <p:cNvCxnSpPr>
                                                                      <a:cxnSpLocks noChangeShapeType="1"/>
                                                                    </p:cNvCxnSpPr>
                                                                    <p:nvPr/>
                                                                  </p:nvCxnSpPr>
                                                                  <p:spPr bwMode="auto">
                                                                    <a:xfrm flipH="1">
                                                                      <a:off x="3853914" y="3764849"/>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a:off x="3853914" y="384273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8" name="Straight Connector 347"/>
                                                                    <p:cNvCxnSpPr>
                                                                      <a:cxnSpLocks noChangeShapeType="1"/>
                                                                    </p:cNvCxnSpPr>
                                                                    <p:nvPr/>
                                                                  </p:nvCxnSpPr>
                                                                  <p:spPr bwMode="auto">
                                                                    <a:xfrm flipH="1">
                                                                      <a:off x="3851030" y="39206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49" name="Straight Connector 348"/>
                                                                    <p:cNvCxnSpPr>
                                                                      <a:cxnSpLocks noChangeShapeType="1"/>
                                                                    </p:cNvCxnSpPr>
                                                                    <p:nvPr/>
                                                                  </p:nvCxnSpPr>
                                                                  <p:spPr bwMode="auto">
                                                                    <a:xfrm flipH="1">
                                                                      <a:off x="3853914" y="399561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50" name="Straight Connector 349"/>
                                                                    <p:cNvCxnSpPr>
                                                                      <a:cxnSpLocks noChangeShapeType="1"/>
                                                                    </p:cNvCxnSpPr>
                                                                    <p:nvPr/>
                                                                  </p:nvCxnSpPr>
                                                                  <p:spPr bwMode="auto">
                                                                    <a:xfrm flipH="1">
                                                                      <a:off x="3853914" y="407349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305" name="Straight Connector 304"/>
                                                                <p:cNvCxnSpPr>
                                                                  <a:cxnSpLocks noChangeShapeType="1"/>
                                                                </p:cNvCxnSpPr>
                                                                <p:nvPr/>
                                                              </p:nvCxnSpPr>
                                                              <p:spPr bwMode="auto">
                                                                <a:xfrm flipV="1">
                                                                  <a:off x="3912128" y="3572933"/>
                                                                  <a:ext cx="404072" cy="111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306" name="Straight Connector 305"/>
                                                                <p:cNvCxnSpPr>
                                                                  <a:cxnSpLocks noChangeShapeType="1"/>
                                                                </p:cNvCxnSpPr>
                                                                <p:nvPr/>
                                                              </p:nvCxnSpPr>
                                                              <p:spPr bwMode="auto">
                                                                <a:xfrm flipV="1">
                                                                  <a:off x="3912128" y="4351867"/>
                                                                  <a:ext cx="403860" cy="63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307" name="Group 306"/>
                                                                <p:cNvGrpSpPr/>
                                                                <p:nvPr/>
                                                              </p:nvGrpSpPr>
                                                              <p:grpSpPr bwMode="auto">
                                                                <a:xfrm flipH="1">
                                                                  <a:off x="4161920" y="3568704"/>
                                                                  <a:ext cx="397379" cy="850266"/>
                                                                  <a:chOff x="4161895" y="3568700"/>
                                                                  <a:chExt cx="397681" cy="850511"/>
                                                                </a:xfrm>
                                                              </p:grpSpPr>
                                                              <p:sp>
                                                                <p:nvSpPr>
                                                                  <p:cNvPr id="308" name="Rectangle 307"/>
                                                                  <p:cNvSpPr>
                                                                    <a:spLocks noChangeArrowheads="1"/>
                                                                  </p:cNvSpPr>
                                                                  <p:nvPr/>
                                                                </p:nvSpPr>
                                                                <p:spPr bwMode="auto">
                                                                  <a:xfrm>
                                                                    <a:off x="4343316" y="3741773"/>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09" name="Group 308"/>
                                                                  <p:cNvGrpSpPr/>
                                                                  <p:nvPr/>
                                                                </p:nvGrpSpPr>
                                                                <p:grpSpPr bwMode="auto">
                                                                  <a:xfrm>
                                                                    <a:off x="4161895" y="3568700"/>
                                                                    <a:ext cx="397681" cy="850511"/>
                                                                    <a:chOff x="4161895" y="3568700"/>
                                                                    <a:chExt cx="397681" cy="850511"/>
                                                                  </a:xfrm>
                                                                </p:grpSpPr>
                                                                <p:sp>
                                                                  <p:nvSpPr>
                                                                    <p:cNvPr id="310" name="Text Box 859"/>
                                                                    <p:cNvSpPr txBox="1">
                                                                      <a:spLocks noChangeArrowheads="1"/>
                                                                    </p:cNvSpPr>
                                                                    <p:nvPr/>
                                                                  </p:nvSpPr>
                                                                  <p:spPr bwMode="auto">
                                                                    <a:xfrm>
                                                                      <a:off x="4438506" y="426099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1" name="AutoShape 860"/>
                                                                    <p:cNvCxnSpPr>
                                                                      <a:cxnSpLocks noChangeShapeType="1"/>
                                                                    </p:cNvCxnSpPr>
                                                                    <p:nvPr/>
                                                                  </p:nvCxnSpPr>
                                                                  <p:spPr bwMode="auto">
                                                                    <a:xfrm>
                                                                      <a:off x="4406776" y="418022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12" name="AutoShape 862"/>
                                                                    <p:cNvCxnSpPr>
                                                                      <a:cxnSpLocks noChangeShapeType="1"/>
                                                                    </p:cNvCxnSpPr>
                                                                    <p:nvPr/>
                                                                  </p:nvCxnSpPr>
                                                                  <p:spPr bwMode="auto">
                                                                    <a:xfrm>
                                                                      <a:off x="4406776" y="356870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13" name="Line 863"/>
                                                                    <p:cNvCxnSpPr>
                                                                      <a:cxnSpLocks noChangeShapeType="1"/>
                                                                    </p:cNvCxnSpPr>
                                                                    <p:nvPr/>
                                                                  </p:nvCxnSpPr>
                                                                  <p:spPr bwMode="auto">
                                                                    <a:xfrm rot="-5400000">
                                                                      <a:off x="4227935" y="3888884"/>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14" name="Line 866"/>
                                                                    <p:cNvCxnSpPr>
                                                                      <a:cxnSpLocks noChangeShapeType="1"/>
                                                                    </p:cNvCxnSpPr>
                                                                    <p:nvPr/>
                                                                  </p:nvCxnSpPr>
                                                                  <p:spPr bwMode="auto">
                                                                    <a:xfrm>
                                                                      <a:off x="4308702" y="3816771"/>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15" name="Oval 314"/>
                                                                    <p:cNvSpPr>
                                                                      <a:spLocks noChangeArrowheads="1"/>
                                                                    </p:cNvSpPr>
                                                                    <p:nvPr/>
                                                                  </p:nvSpPr>
                                                                  <p:spPr bwMode="auto">
                                                                    <a:xfrm>
                                                                      <a:off x="4343316" y="3721581"/>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16" name="Oval 315"/>
                                                                    <p:cNvSpPr>
                                                                      <a:spLocks noChangeArrowheads="1"/>
                                                                    </p:cNvSpPr>
                                                                    <p:nvPr/>
                                                                  </p:nvSpPr>
                                                                  <p:spPr bwMode="auto">
                                                                    <a:xfrm>
                                                                      <a:off x="4343316" y="4157147"/>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17" name="Straight Connector 316"/>
                                                                    <p:cNvCxnSpPr>
                                                                      <a:cxnSpLocks noChangeShapeType="1"/>
                                                                    </p:cNvCxnSpPr>
                                                                    <p:nvPr/>
                                                                  </p:nvCxnSpPr>
                                                                  <p:spPr bwMode="auto">
                                                                    <a:xfrm>
                                                                      <a:off x="4346201" y="377350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18" name="Straight Connector 317"/>
                                                                    <p:cNvCxnSpPr>
                                                                      <a:cxnSpLocks noChangeShapeType="1"/>
                                                                    </p:cNvCxnSpPr>
                                                                    <p:nvPr/>
                                                                  </p:nvCxnSpPr>
                                                                  <p:spPr bwMode="auto">
                                                                    <a:xfrm>
                                                                      <a:off x="4346201" y="3845617"/>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19" name="Straight Connector 318"/>
                                                                    <p:cNvCxnSpPr>
                                                                      <a:cxnSpLocks noChangeShapeType="1"/>
                                                                    </p:cNvCxnSpPr>
                                                                    <p:nvPr/>
                                                                  </p:nvCxnSpPr>
                                                                  <p:spPr bwMode="auto">
                                                                    <a:xfrm>
                                                                      <a:off x="4346201" y="392349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0" name="Straight Connector 319"/>
                                                                    <p:cNvCxnSpPr>
                                                                      <a:cxnSpLocks noChangeShapeType="1"/>
                                                                    </p:cNvCxnSpPr>
                                                                    <p:nvPr/>
                                                                  </p:nvCxnSpPr>
                                                                  <p:spPr bwMode="auto">
                                                                    <a:xfrm>
                                                                      <a:off x="4346201" y="400426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1" name="Straight Connector 320"/>
                                                                    <p:cNvCxnSpPr>
                                                                      <a:cxnSpLocks noChangeShapeType="1"/>
                                                                    </p:cNvCxnSpPr>
                                                                    <p:nvPr/>
                                                                  </p:nvCxnSpPr>
                                                                  <p:spPr bwMode="auto">
                                                                    <a:xfrm>
                                                                      <a:off x="4343316" y="4079264"/>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2" name="Straight Connector 321"/>
                                                                    <p:cNvCxnSpPr>
                                                                      <a:cxnSpLocks noChangeShapeType="1"/>
                                                                    </p:cNvCxnSpPr>
                                                                    <p:nvPr/>
                                                                  </p:nvCxnSpPr>
                                                                  <p:spPr bwMode="auto">
                                                                    <a:xfrm flipH="1">
                                                                      <a:off x="4349085" y="3764849"/>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a:off x="4349085" y="384273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4" name="Straight Connector 323"/>
                                                                    <p:cNvCxnSpPr>
                                                                      <a:cxnSpLocks noChangeShapeType="1"/>
                                                                    </p:cNvCxnSpPr>
                                                                    <p:nvPr/>
                                                                  </p:nvCxnSpPr>
                                                                  <p:spPr bwMode="auto">
                                                                    <a:xfrm flipH="1">
                                                                      <a:off x="4346201" y="392061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5" name="Straight Connector 324"/>
                                                                    <p:cNvCxnSpPr>
                                                                      <a:cxnSpLocks noChangeShapeType="1"/>
                                                                    </p:cNvCxnSpPr>
                                                                    <p:nvPr/>
                                                                  </p:nvCxnSpPr>
                                                                  <p:spPr bwMode="auto">
                                                                    <a:xfrm flipH="1">
                                                                      <a:off x="4349085" y="399561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326" name="Straight Connector 325"/>
                                                                    <p:cNvCxnSpPr>
                                                                      <a:cxnSpLocks noChangeShapeType="1"/>
                                                                    </p:cNvCxnSpPr>
                                                                    <p:nvPr/>
                                                                  </p:nvCxnSpPr>
                                                                  <p:spPr bwMode="auto">
                                                                    <a:xfrm flipH="1">
                                                                      <a:off x="4349085" y="407349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cxnSp>
                                                            <p:nvCxnSpPr>
                                                              <p:cNvPr id="303" name="Straight Connector 302"/>
                                                              <p:cNvCxnSpPr>
                                                                <a:cxnSpLocks noChangeShapeType="1"/>
                                                              </p:cNvCxnSpPr>
                                                              <p:nvPr/>
                                                            </p:nvCxnSpPr>
                                                            <p:spPr bwMode="auto">
                                                              <a:xfrm>
                                                                <a:off x="4111095" y="3382433"/>
                                                                <a:ext cx="0" cy="19161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300" name="Straight Connector 299"/>
                                                            <p:cNvCxnSpPr>
                                                              <a:cxnSpLocks noChangeShapeType="1"/>
                                                            </p:cNvCxnSpPr>
                                                            <p:nvPr/>
                                                          </p:nvCxnSpPr>
                                                          <p:spPr bwMode="auto">
                                                            <a:xfrm>
                                                              <a:off x="4111095" y="2239433"/>
                                                              <a:ext cx="0" cy="370225"/>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cxnSp>
                                                      <p:nvCxnSpPr>
                                                        <p:cNvPr id="295" name="Straight Connector 294"/>
                                                        <p:cNvCxnSpPr>
                                                          <a:cxnSpLocks noChangeShapeType="1"/>
                                                        </p:cNvCxnSpPr>
                                                        <p:nvPr/>
                                                      </p:nvCxnSpPr>
                                                      <p:spPr bwMode="auto">
                                                        <a:xfrm>
                                                          <a:off x="4102628" y="4351866"/>
                                                          <a:ext cx="0" cy="184956"/>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296" name="Flowchart: Merge 295"/>
                                                        <p:cNvSpPr>
                                                          <a:spLocks noChangeArrowheads="1"/>
                                                        </p:cNvSpPr>
                                                        <p:nvPr/>
                                                      </p:nvSpPr>
                                                      <p:spPr bwMode="auto">
                                                        <a:xfrm>
                                                          <a:off x="4060295" y="4533900"/>
                                                          <a:ext cx="85311" cy="52376"/>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cxnSp>
                                                    <p:nvCxnSpPr>
                                                      <p:cNvPr id="293" name="Straight Connector 292"/>
                                                      <p:cNvCxnSpPr>
                                                        <a:cxnSpLocks noChangeShapeType="1"/>
                                                      </p:cNvCxnSpPr>
                                                      <p:nvPr/>
                                                    </p:nvCxnSpPr>
                                                    <p:spPr bwMode="auto">
                                                      <a:xfrm>
                                                        <a:off x="4009495" y="372533"/>
                                                        <a:ext cx="270335"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288" name="Straight Connector 287"/>
                                                    <p:cNvCxnSpPr>
                                                      <a:cxnSpLocks noChangeShapeType="1"/>
                                                    </p:cNvCxnSpPr>
                                                    <p:nvPr/>
                                                  </p:nvCxnSpPr>
                                                  <p:spPr bwMode="auto">
                                                    <a:xfrm flipH="1">
                                                      <a:off x="3420057" y="909637"/>
                                                      <a:ext cx="188914"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289" name="Straight Connector 288"/>
                                                    <p:cNvCxnSpPr>
                                                      <a:cxnSpLocks noChangeShapeType="1"/>
                                                    </p:cNvCxnSpPr>
                                                    <p:nvPr/>
                                                  </p:nvCxnSpPr>
                                                  <p:spPr bwMode="auto">
                                                    <a:xfrm flipH="1">
                                                      <a:off x="3224212" y="128587"/>
                                                      <a:ext cx="142663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290" name="Straight Connector 289"/>
                                                    <p:cNvCxnSpPr>
                                                      <a:cxnSpLocks noChangeShapeType="1"/>
                                                    </p:cNvCxnSpPr>
                                                    <p:nvPr/>
                                                  </p:nvCxnSpPr>
                                                  <p:spPr bwMode="auto">
                                                    <a:xfrm>
                                                      <a:off x="3228975" y="133350"/>
                                                      <a:ext cx="0" cy="381889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291" name="Straight Connector 290"/>
                                                    <p:cNvCxnSpPr>
                                                      <a:cxnSpLocks noChangeShapeType="1"/>
                                                    </p:cNvCxnSpPr>
                                                    <p:nvPr/>
                                                  </p:nvCxnSpPr>
                                                  <p:spPr bwMode="auto">
                                                    <a:xfrm flipV="1">
                                                      <a:off x="4929187" y="0"/>
                                                      <a:ext cx="0" cy="3949371"/>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285" name="Straight Connector 284"/>
                                                  <p:cNvCxnSpPr>
                                                    <a:cxnSpLocks noChangeShapeType="1"/>
                                                  </p:cNvCxnSpPr>
                                                  <p:nvPr/>
                                                </p:nvCxnSpPr>
                                                <p:spPr bwMode="auto">
                                                  <a:xfrm>
                                                    <a:off x="368300" y="1835150"/>
                                                    <a:ext cx="0" cy="285750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281" name="Straight Connector 280"/>
                                                <p:cNvCxnSpPr>
                                                  <a:cxnSpLocks noChangeShapeType="1"/>
                                                </p:cNvCxnSpPr>
                                                <p:nvPr/>
                                              </p:nvCxnSpPr>
                                              <p:spPr bwMode="auto">
                                                <a:xfrm>
                                                  <a:off x="1327150" y="3956050"/>
                                                  <a:ext cx="37973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54" name="Group 53"/>
                                              <p:cNvGrpSpPr/>
                                              <p:nvPr/>
                                            </p:nvGrpSpPr>
                                            <p:grpSpPr bwMode="auto">
                                              <a:xfrm>
                                                <a:off x="-201486" y="0"/>
                                                <a:ext cx="5134092" cy="3241331"/>
                                                <a:chOff x="-201503" y="0"/>
                                                <a:chExt cx="5134525" cy="3114932"/>
                                              </a:xfrm>
                                            </p:grpSpPr>
                                            <p:grpSp>
                                              <p:nvGrpSpPr>
                                                <p:cNvPr id="130" name="Group 129"/>
                                                <p:cNvGrpSpPr/>
                                                <p:nvPr/>
                                              </p:nvGrpSpPr>
                                              <p:grpSpPr bwMode="auto">
                                                <a:xfrm>
                                                  <a:off x="-201503" y="0"/>
                                                  <a:ext cx="5134525" cy="3114932"/>
                                                  <a:chOff x="-201519" y="0"/>
                                                  <a:chExt cx="5134940" cy="3114932"/>
                                                </a:xfrm>
                                              </p:grpSpPr>
                                              <p:cxnSp>
                                                <p:nvCxnSpPr>
                                                  <p:cNvPr id="133" name="Straight Connector 132"/>
                                                  <p:cNvCxnSpPr>
                                                    <a:cxnSpLocks noChangeShapeType="1"/>
                                                  </p:cNvCxnSpPr>
                                                  <p:nvPr/>
                                                </p:nvCxnSpPr>
                                                <p:spPr bwMode="auto">
                                                  <a:xfrm>
                                                    <a:off x="2471737" y="1519237"/>
                                                    <a:ext cx="753533"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34" name="Straight Connector 133"/>
                                                  <p:cNvCxnSpPr>
                                                    <a:cxnSpLocks noChangeShapeType="1"/>
                                                  </p:cNvCxnSpPr>
                                                  <p:nvPr/>
                                                </p:nvCxnSpPr>
                                                <p:spPr bwMode="auto">
                                                  <a:xfrm flipH="1">
                                                    <a:off x="1995487" y="4762"/>
                                                    <a:ext cx="2937934"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35" name="Straight Connector 134"/>
                                                  <p:cNvCxnSpPr>
                                                    <a:cxnSpLocks noChangeShapeType="1"/>
                                                  </p:cNvCxnSpPr>
                                                  <p:nvPr/>
                                                </p:nvCxnSpPr>
                                                <p:spPr bwMode="auto">
                                                  <a:xfrm>
                                                    <a:off x="1990725" y="1509712"/>
                                                    <a:ext cx="17018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36" name="Straight Connector 135"/>
                                                  <p:cNvCxnSpPr>
                                                    <a:cxnSpLocks noChangeShapeType="1"/>
                                                  </p:cNvCxnSpPr>
                                                  <p:nvPr/>
                                                </p:nvCxnSpPr>
                                                <p:spPr bwMode="auto">
                                                  <a:xfrm>
                                                    <a:off x="1990725" y="0"/>
                                                    <a:ext cx="0" cy="1515408"/>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137" name="Group 136"/>
                                                  <p:cNvGrpSpPr/>
                                                  <p:nvPr/>
                                                </p:nvGrpSpPr>
                                                <p:grpSpPr bwMode="auto">
                                                  <a:xfrm>
                                                    <a:off x="2095493" y="550897"/>
                                                    <a:ext cx="598851" cy="1811788"/>
                                                    <a:chOff x="2095496" y="550895"/>
                                                    <a:chExt cx="598904" cy="1811940"/>
                                                  </a:xfrm>
                                                </p:grpSpPr>
                                                <p:grpSp>
                                                  <p:nvGrpSpPr>
                                                    <p:cNvPr id="231" name="Group 230"/>
                                                    <p:cNvGrpSpPr/>
                                                    <p:nvPr/>
                                                  </p:nvGrpSpPr>
                                                  <p:grpSpPr bwMode="auto">
                                                    <a:xfrm>
                                                      <a:off x="2095496" y="550895"/>
                                                      <a:ext cx="598904" cy="1811940"/>
                                                      <a:chOff x="2095497" y="550890"/>
                                                      <a:chExt cx="599450" cy="1812416"/>
                                                    </a:xfrm>
                                                  </p:grpSpPr>
                                                  <p:grpSp>
                                                    <p:nvGrpSpPr>
                                                      <p:cNvPr id="233" name="Group 232"/>
                                                      <p:cNvGrpSpPr/>
                                                      <p:nvPr/>
                                                    </p:nvGrpSpPr>
                                                    <p:grpSpPr bwMode="auto">
                                                      <a:xfrm>
                                                        <a:off x="2158998" y="664633"/>
                                                        <a:ext cx="535949" cy="920115"/>
                                                        <a:chOff x="2159000" y="664633"/>
                                                        <a:chExt cx="535987" cy="920220"/>
                                                      </a:xfrm>
                                                    </p:grpSpPr>
                                                    <p:grpSp>
                                                      <p:nvGrpSpPr>
                                                        <p:cNvPr id="258" name="Group 257"/>
                                                        <p:cNvGrpSpPr/>
                                                        <p:nvPr/>
                                                      </p:nvGrpSpPr>
                                                      <p:grpSpPr bwMode="auto">
                                                        <a:xfrm>
                                                          <a:off x="2159000" y="664633"/>
                                                          <a:ext cx="535987" cy="920220"/>
                                                          <a:chOff x="2159000" y="664633"/>
                                                          <a:chExt cx="535987" cy="920220"/>
                                                        </a:xfrm>
                                                      </p:grpSpPr>
                                                      <p:sp>
                                                        <p:nvSpPr>
                                                          <p:cNvPr id="260" name="Text Box 859"/>
                                                          <p:cNvSpPr txBox="1">
                                                            <a:spLocks noChangeArrowheads="1"/>
                                                          </p:cNvSpPr>
                                                          <p:nvPr/>
                                                        </p:nvSpPr>
                                                        <p:spPr bwMode="auto">
                                                          <a:xfrm>
                                                            <a:off x="2499360" y="142663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1" name="AutoShape 860"/>
                                                          <p:cNvCxnSpPr>
                                                            <a:cxnSpLocks noChangeShapeType="1"/>
                                                          </p:cNvCxnSpPr>
                                                          <p:nvPr/>
                                                        </p:nvCxnSpPr>
                                                        <p:spPr bwMode="auto">
                                                          <a:xfrm>
                                                            <a:off x="2466975" y="134662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62" name="AutoShape 862"/>
                                                          <p:cNvCxnSpPr>
                                                            <a:cxnSpLocks noChangeShapeType="1"/>
                                                          </p:cNvCxnSpPr>
                                                          <p:nvPr/>
                                                        </p:nvCxnSpPr>
                                                        <p:spPr bwMode="auto">
                                                          <a:xfrm>
                                                            <a:off x="2466975" y="73511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63" name="Line 863"/>
                                                          <p:cNvCxnSpPr>
                                                            <a:cxnSpLocks noChangeShapeType="1"/>
                                                          </p:cNvCxnSpPr>
                                                          <p:nvPr/>
                                                        </p:nvCxnSpPr>
                                                        <p:spPr bwMode="auto">
                                                          <a:xfrm rot="-5400000">
                                                            <a:off x="2225040" y="105325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64" name="Text Box 864"/>
                                                          <p:cNvSpPr txBox="1">
                                                            <a:spLocks noChangeArrowheads="1"/>
                                                          </p:cNvSpPr>
                                                          <p:nvPr/>
                                                        </p:nvSpPr>
                                                        <p:spPr bwMode="auto">
                                                          <a:xfrm>
                                                            <a:off x="2491740" y="6646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5" name="Rectangle 264"/>
                                                          <p:cNvSpPr>
                                                            <a:spLocks noChangeArrowheads="1"/>
                                                          </p:cNvSpPr>
                                                          <p:nvPr/>
                                                        </p:nvSpPr>
                                                        <p:spPr bwMode="auto">
                                                          <a:xfrm>
                                                            <a:off x="2404110" y="908473"/>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6" name="Line 866"/>
                                                          <p:cNvCxnSpPr>
                                                            <a:cxnSpLocks noChangeShapeType="1"/>
                                                          </p:cNvCxnSpPr>
                                                          <p:nvPr/>
                                                        </p:nvCxnSpPr>
                                                        <p:spPr bwMode="auto">
                                                          <a:xfrm>
                                                            <a:off x="2367915" y="982768"/>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67" name="Oval 266"/>
                                                          <p:cNvSpPr>
                                                            <a:spLocks noChangeArrowheads="1"/>
                                                          </p:cNvSpPr>
                                                          <p:nvPr/>
                                                        </p:nvSpPr>
                                                        <p:spPr bwMode="auto">
                                                          <a:xfrm>
                                                            <a:off x="2297430" y="1091353"/>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68" name="Oval 267"/>
                                                          <p:cNvSpPr>
                                                            <a:spLocks noChangeArrowheads="1"/>
                                                          </p:cNvSpPr>
                                                          <p:nvPr/>
                                                        </p:nvSpPr>
                                                        <p:spPr bwMode="auto">
                                                          <a:xfrm>
                                                            <a:off x="2404110" y="887518"/>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69" name="Oval 268"/>
                                                          <p:cNvSpPr>
                                                            <a:spLocks noChangeArrowheads="1"/>
                                                          </p:cNvSpPr>
                                                          <p:nvPr/>
                                                        </p:nvSpPr>
                                                        <p:spPr bwMode="auto">
                                                          <a:xfrm>
                                                            <a:off x="2404110" y="132376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0" name="Straight Connector 269"/>
                                                          <p:cNvCxnSpPr>
                                                            <a:cxnSpLocks noChangeShapeType="1"/>
                                                          </p:cNvCxnSpPr>
                                                          <p:nvPr/>
                                                        </p:nvCxnSpPr>
                                                        <p:spPr bwMode="auto">
                                                          <a:xfrm>
                                                            <a:off x="2407920" y="93895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1" name="Straight Connector 270"/>
                                                          <p:cNvCxnSpPr>
                                                            <a:cxnSpLocks noChangeShapeType="1"/>
                                                          </p:cNvCxnSpPr>
                                                          <p:nvPr/>
                                                        </p:nvCxnSpPr>
                                                        <p:spPr bwMode="auto">
                                                          <a:xfrm>
                                                            <a:off x="2407920" y="101134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2" name="Straight Connector 271"/>
                                                          <p:cNvCxnSpPr>
                                                            <a:cxnSpLocks noChangeShapeType="1"/>
                                                          </p:cNvCxnSpPr>
                                                          <p:nvPr/>
                                                        </p:nvCxnSpPr>
                                                        <p:spPr bwMode="auto">
                                                          <a:xfrm>
                                                            <a:off x="2407920" y="108754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3" name="Straight Connector 272"/>
                                                          <p:cNvCxnSpPr>
                                                            <a:cxnSpLocks noChangeShapeType="1"/>
                                                          </p:cNvCxnSpPr>
                                                          <p:nvPr/>
                                                        </p:nvCxnSpPr>
                                                        <p:spPr bwMode="auto">
                                                          <a:xfrm>
                                                            <a:off x="2407920" y="11694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4" name="Straight Connector 273"/>
                                                          <p:cNvCxnSpPr>
                                                            <a:cxnSpLocks noChangeShapeType="1"/>
                                                          </p:cNvCxnSpPr>
                                                          <p:nvPr/>
                                                        </p:nvCxnSpPr>
                                                        <p:spPr bwMode="auto">
                                                          <a:xfrm>
                                                            <a:off x="2404110" y="12456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5" name="Straight Connector 274"/>
                                                          <p:cNvCxnSpPr>
                                                            <a:cxnSpLocks noChangeShapeType="1"/>
                                                          </p:cNvCxnSpPr>
                                                          <p:nvPr/>
                                                        </p:nvCxnSpPr>
                                                        <p:spPr bwMode="auto">
                                                          <a:xfrm flipH="1">
                                                            <a:off x="2409825" y="93133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6" name="Straight Connector 275"/>
                                                          <p:cNvCxnSpPr>
                                                            <a:cxnSpLocks noChangeShapeType="1"/>
                                                          </p:cNvCxnSpPr>
                                                          <p:nvPr/>
                                                        </p:nvCxnSpPr>
                                                        <p:spPr bwMode="auto">
                                                          <a:xfrm flipH="1">
                                                            <a:off x="2409825" y="1007533"/>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7" name="Straight Connector 276"/>
                                                          <p:cNvCxnSpPr>
                                                            <a:cxnSpLocks noChangeShapeType="1"/>
                                                          </p:cNvCxnSpPr>
                                                          <p:nvPr/>
                                                        </p:nvCxnSpPr>
                                                        <p:spPr bwMode="auto">
                                                          <a:xfrm flipH="1">
                                                            <a:off x="2407920" y="108563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8" name="Straight Connector 277"/>
                                                          <p:cNvCxnSpPr>
                                                            <a:cxnSpLocks noChangeShapeType="1"/>
                                                          </p:cNvCxnSpPr>
                                                          <p:nvPr/>
                                                        </p:nvCxnSpPr>
                                                        <p:spPr bwMode="auto">
                                                          <a:xfrm flipH="1">
                                                            <a:off x="2409825" y="116183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79" name="Straight Connector 278"/>
                                                          <p:cNvCxnSpPr>
                                                            <a:cxnSpLocks noChangeShapeType="1"/>
                                                          </p:cNvCxnSpPr>
                                                          <p:nvPr/>
                                                        </p:nvCxnSpPr>
                                                        <p:spPr bwMode="auto">
                                                          <a:xfrm flipH="1">
                                                            <a:off x="2409825" y="123803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259" name="Straight Connector 258"/>
                                                        <p:cNvCxnSpPr>
                                                          <a:cxnSpLocks noChangeShapeType="1"/>
                                                        </p:cNvCxnSpPr>
                                                        <p:nvPr/>
                                                      </p:nvCxnSpPr>
                                                      <p:spPr bwMode="auto">
                                                        <a:xfrm>
                                                          <a:off x="2327275" y="728133"/>
                                                          <a:ext cx="2603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234" name="Group 233"/>
                                                      <p:cNvGrpSpPr/>
                                                      <p:nvPr/>
                                                    </p:nvGrpSpPr>
                                                    <p:grpSpPr bwMode="auto">
                                                      <a:xfrm>
                                                        <a:off x="2095497" y="1443566"/>
                                                        <a:ext cx="598169" cy="919740"/>
                                                        <a:chOff x="2095500" y="1443566"/>
                                                        <a:chExt cx="598429" cy="919740"/>
                                                      </a:xfrm>
                                                    </p:grpSpPr>
                                                    <p:sp>
                                                      <p:nvSpPr>
                                                        <p:cNvPr id="237" name="Rectangle 236"/>
                                                        <p:cNvSpPr>
                                                          <a:spLocks noChangeArrowheads="1"/>
                                                        </p:cNvSpPr>
                                                        <p:nvPr/>
                                                      </p:nvSpPr>
                                                      <p:spPr bwMode="auto">
                                                        <a:xfrm>
                                                          <a:off x="2404146" y="1685868"/>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38" name="Group 237"/>
                                                        <p:cNvGrpSpPr/>
                                                        <p:nvPr/>
                                                      </p:nvGrpSpPr>
                                                      <p:grpSpPr bwMode="auto">
                                                        <a:xfrm>
                                                          <a:off x="2095500" y="1443566"/>
                                                          <a:ext cx="598429" cy="919740"/>
                                                          <a:chOff x="2095500" y="1443566"/>
                                                          <a:chExt cx="598429" cy="919740"/>
                                                        </a:xfrm>
                                                      </p:grpSpPr>
                                                      <p:sp>
                                                        <p:nvSpPr>
                                                          <p:cNvPr id="239" name="Text Box 859"/>
                                                          <p:cNvSpPr txBox="1">
                                                            <a:spLocks noChangeArrowheads="1"/>
                                                          </p:cNvSpPr>
                                                          <p:nvPr/>
                                                        </p:nvSpPr>
                                                        <p:spPr bwMode="auto">
                                                          <a:xfrm>
                                                            <a:off x="2499336" y="2205086"/>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0" name="AutoShape 860"/>
                                                          <p:cNvCxnSpPr>
                                                            <a:cxnSpLocks noChangeShapeType="1"/>
                                                          </p:cNvCxnSpPr>
                                                          <p:nvPr/>
                                                        </p:nvCxnSpPr>
                                                        <p:spPr bwMode="auto">
                                                          <a:xfrm>
                                                            <a:off x="2467606" y="212431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41" name="Text Box 861"/>
                                                          <p:cNvSpPr txBox="1">
                                                            <a:spLocks noChangeArrowheads="1"/>
                                                          </p:cNvSpPr>
                                                          <p:nvPr/>
                                                        </p:nvSpPr>
                                                        <p:spPr bwMode="auto">
                                                          <a:xfrm>
                                                            <a:off x="2095500" y="1807019"/>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2" name="AutoShape 862"/>
                                                          <p:cNvCxnSpPr>
                                                            <a:cxnSpLocks noChangeShapeType="1"/>
                                                          </p:cNvCxnSpPr>
                                                          <p:nvPr/>
                                                        </p:nvCxnSpPr>
                                                        <p:spPr bwMode="auto">
                                                          <a:xfrm>
                                                            <a:off x="2467606" y="151279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43" name="Line 863"/>
                                                          <p:cNvCxnSpPr>
                                                            <a:cxnSpLocks noChangeShapeType="1"/>
                                                          </p:cNvCxnSpPr>
                                                          <p:nvPr/>
                                                        </p:nvCxnSpPr>
                                                        <p:spPr bwMode="auto">
                                                          <a:xfrm>
                                                            <a:off x="2158137" y="1887453"/>
                                                            <a:ext cx="199944" cy="3101"/>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44" name="Text Box 864"/>
                                                          <p:cNvSpPr txBox="1">
                                                            <a:spLocks noChangeArrowheads="1"/>
                                                          </p:cNvSpPr>
                                                          <p:nvPr/>
                                                        </p:nvSpPr>
                                                        <p:spPr bwMode="auto">
                                                          <a:xfrm>
                                                            <a:off x="2490682" y="1443566"/>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5" name="Line 866"/>
                                                          <p:cNvCxnSpPr>
                                                            <a:cxnSpLocks noChangeShapeType="1"/>
                                                          </p:cNvCxnSpPr>
                                                          <p:nvPr/>
                                                        </p:nvCxnSpPr>
                                                        <p:spPr bwMode="auto">
                                                          <a:xfrm>
                                                            <a:off x="2369532" y="1760866"/>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46" name="Oval 245"/>
                                                          <p:cNvSpPr>
                                                            <a:spLocks noChangeArrowheads="1"/>
                                                          </p:cNvSpPr>
                                                          <p:nvPr/>
                                                        </p:nvSpPr>
                                                        <p:spPr bwMode="auto">
                                                          <a:xfrm>
                                                            <a:off x="2404146" y="1665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7" name="Oval 246"/>
                                                          <p:cNvSpPr>
                                                            <a:spLocks noChangeArrowheads="1"/>
                                                          </p:cNvSpPr>
                                                          <p:nvPr/>
                                                        </p:nvSpPr>
                                                        <p:spPr bwMode="auto">
                                                          <a:xfrm>
                                                            <a:off x="2404146" y="2101242"/>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8" name="Straight Connector 247"/>
                                                          <p:cNvCxnSpPr>
                                                            <a:cxnSpLocks noChangeShapeType="1"/>
                                                          </p:cNvCxnSpPr>
                                                          <p:nvPr/>
                                                        </p:nvCxnSpPr>
                                                        <p:spPr bwMode="auto">
                                                          <a:xfrm>
                                                            <a:off x="2407031" y="171759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49" name="Straight Connector 248"/>
                                                          <p:cNvCxnSpPr>
                                                            <a:cxnSpLocks noChangeShapeType="1"/>
                                                          </p:cNvCxnSpPr>
                                                          <p:nvPr/>
                                                        </p:nvCxnSpPr>
                                                        <p:spPr bwMode="auto">
                                                          <a:xfrm>
                                                            <a:off x="2407031" y="178971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0" name="Straight Connector 249"/>
                                                          <p:cNvCxnSpPr>
                                                            <a:cxnSpLocks noChangeShapeType="1"/>
                                                          </p:cNvCxnSpPr>
                                                          <p:nvPr/>
                                                        </p:nvCxnSpPr>
                                                        <p:spPr bwMode="auto">
                                                          <a:xfrm>
                                                            <a:off x="2407031" y="1867594"/>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1" name="Straight Connector 250"/>
                                                          <p:cNvCxnSpPr>
                                                            <a:cxnSpLocks noChangeShapeType="1"/>
                                                          </p:cNvCxnSpPr>
                                                          <p:nvPr/>
                                                        </p:nvCxnSpPr>
                                                        <p:spPr bwMode="auto">
                                                          <a:xfrm>
                                                            <a:off x="2407031" y="1948361"/>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2" name="Straight Connector 251"/>
                                                          <p:cNvCxnSpPr>
                                                            <a:cxnSpLocks noChangeShapeType="1"/>
                                                          </p:cNvCxnSpPr>
                                                          <p:nvPr/>
                                                        </p:nvCxnSpPr>
                                                        <p:spPr bwMode="auto">
                                                          <a:xfrm>
                                                            <a:off x="2404146" y="202335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3" name="Straight Connector 252"/>
                                                          <p:cNvCxnSpPr>
                                                            <a:cxnSpLocks noChangeShapeType="1"/>
                                                          </p:cNvCxnSpPr>
                                                          <p:nvPr/>
                                                        </p:nvCxnSpPr>
                                                        <p:spPr bwMode="auto">
                                                          <a:xfrm flipH="1">
                                                            <a:off x="2409915" y="17089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4" name="Straight Connector 253"/>
                                                          <p:cNvCxnSpPr>
                                                            <a:cxnSpLocks noChangeShapeType="1"/>
                                                          </p:cNvCxnSpPr>
                                                          <p:nvPr/>
                                                        </p:nvCxnSpPr>
                                                        <p:spPr bwMode="auto">
                                                          <a:xfrm flipH="1">
                                                            <a:off x="2409915" y="1786827"/>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5" name="Straight Connector 254"/>
                                                          <p:cNvCxnSpPr>
                                                            <a:cxnSpLocks noChangeShapeType="1"/>
                                                          </p:cNvCxnSpPr>
                                                          <p:nvPr/>
                                                        </p:nvCxnSpPr>
                                                        <p:spPr bwMode="auto">
                                                          <a:xfrm flipH="1">
                                                            <a:off x="2407031" y="186471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6" name="Straight Connector 255"/>
                                                          <p:cNvCxnSpPr>
                                                            <a:cxnSpLocks noChangeShapeType="1"/>
                                                          </p:cNvCxnSpPr>
                                                          <p:nvPr/>
                                                        </p:nvCxnSpPr>
                                                        <p:spPr bwMode="auto">
                                                          <a:xfrm flipH="1">
                                                            <a:off x="2409915" y="193970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57" name="Straight Connector 256"/>
                                                          <p:cNvCxnSpPr>
                                                            <a:cxnSpLocks noChangeShapeType="1"/>
                                                          </p:cNvCxnSpPr>
                                                          <p:nvPr/>
                                                        </p:nvCxnSpPr>
                                                        <p:spPr bwMode="auto">
                                                          <a:xfrm flipH="1">
                                                            <a:off x="2409915" y="201759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235" name="Straight Connector 234"/>
                                                      <p:cNvCxnSpPr>
                                                        <a:cxnSpLocks noChangeShapeType="1"/>
                                                      </p:cNvCxnSpPr>
                                                      <p:nvPr/>
                                                    </p:nvCxnSpPr>
                                                    <p:spPr bwMode="auto">
                                                      <a:xfrm>
                                                        <a:off x="2159000" y="1113366"/>
                                                        <a:ext cx="0" cy="776593"/>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236" name="Text Box 861"/>
                                                      <p:cNvSpPr txBox="1">
                                                        <a:spLocks noChangeArrowheads="1"/>
                                                      </p:cNvSpPr>
                                                      <p:nvPr/>
                                                    </p:nvSpPr>
                                                    <p:spPr bwMode="auto">
                                                      <a:xfrm>
                                                        <a:off x="2177181" y="550890"/>
                                                        <a:ext cx="453656" cy="1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232" name="Flowchart: Merge 231"/>
                                                    <p:cNvSpPr>
                                                      <a:spLocks noChangeArrowheads="1"/>
                                                    </p:cNvSpPr>
                                                    <p:nvPr/>
                                                  </p:nvSpPr>
                                                  <p:spPr bwMode="auto">
                                                    <a:xfrm>
                                                      <a:off x="2427817" y="2302933"/>
                                                      <a:ext cx="85373" cy="52388"/>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grpSp>
                                                <p:nvGrpSpPr>
                                                  <p:cNvPr id="138" name="Group 137"/>
                                                  <p:cNvGrpSpPr/>
                                                  <p:nvPr/>
                                                </p:nvGrpSpPr>
                                                <p:grpSpPr bwMode="auto">
                                                  <a:xfrm>
                                                    <a:off x="-201519" y="552451"/>
                                                    <a:ext cx="1700633" cy="2562481"/>
                                                    <a:chOff x="-201537" y="552451"/>
                                                    <a:chExt cx="1700781" cy="2562696"/>
                                                  </a:xfrm>
                                                </p:grpSpPr>
                                                <p:grpSp>
                                                  <p:nvGrpSpPr>
                                                    <p:cNvPr id="140" name="Group 139"/>
                                                    <p:cNvGrpSpPr/>
                                                    <p:nvPr/>
                                                  </p:nvGrpSpPr>
                                                  <p:grpSpPr bwMode="auto">
                                                    <a:xfrm>
                                                      <a:off x="323831" y="2127250"/>
                                                      <a:ext cx="731798" cy="987897"/>
                                                      <a:chOff x="323831" y="2127250"/>
                                                      <a:chExt cx="731798" cy="987897"/>
                                                    </a:xfrm>
                                                  </p:grpSpPr>
                                                  <p:sp>
                                                    <p:nvSpPr>
                                                      <p:cNvPr id="210" name="Rectangle 209"/>
                                                      <p:cNvSpPr>
                                                        <a:spLocks noChangeArrowheads="1"/>
                                                      </p:cNvSpPr>
                                                      <p:nvPr/>
                                                    </p:nvSpPr>
                                                    <p:spPr bwMode="auto">
                                                      <a:xfrm>
                                                        <a:off x="765846" y="236955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11" name="Group 210"/>
                                                      <p:cNvGrpSpPr/>
                                                      <p:nvPr/>
                                                    </p:nvGrpSpPr>
                                                    <p:grpSpPr bwMode="auto">
                                                      <a:xfrm>
                                                        <a:off x="323831" y="2127250"/>
                                                        <a:ext cx="731798" cy="987897"/>
                                                        <a:chOff x="323831" y="2127250"/>
                                                        <a:chExt cx="731798" cy="987897"/>
                                                      </a:xfrm>
                                                    </p:grpSpPr>
                                                    <p:sp>
                                                      <p:nvSpPr>
                                                        <p:cNvPr id="212" name="Text Box 859"/>
                                                        <p:cNvSpPr txBox="1">
                                                          <a:spLocks noChangeArrowheads="1"/>
                                                        </p:cNvSpPr>
                                                        <p:nvPr/>
                                                      </p:nvSpPr>
                                                      <p:spPr bwMode="auto">
                                                        <a:xfrm>
                                                          <a:off x="861036" y="28887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3" name="AutoShape 860"/>
                                                        <p:cNvCxnSpPr>
                                                          <a:cxnSpLocks noChangeShapeType="1"/>
                                                        </p:cNvCxnSpPr>
                                                        <p:nvPr/>
                                                      </p:nvCxnSpPr>
                                                      <p:spPr bwMode="auto">
                                                        <a:xfrm>
                                                          <a:off x="829306" y="280800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14" name="Text Box 861"/>
                                                        <p:cNvSpPr txBox="1">
                                                          <a:spLocks noChangeArrowheads="1"/>
                                                        </p:cNvSpPr>
                                                        <p:nvPr/>
                                                      </p:nvSpPr>
                                                      <p:spPr bwMode="auto">
                                                        <a:xfrm>
                                                          <a:off x="323831" y="2509441"/>
                                                          <a:ext cx="330632" cy="60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5" name="AutoShape 862"/>
                                                        <p:cNvCxnSpPr>
                                                          <a:cxnSpLocks noChangeShapeType="1"/>
                                                        </p:cNvCxnSpPr>
                                                        <p:nvPr/>
                                                      </p:nvCxnSpPr>
                                                      <p:spPr bwMode="auto">
                                                        <a:xfrm>
                                                          <a:off x="829306" y="219647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6" name="Line 863"/>
                                                        <p:cNvCxnSpPr>
                                                          <a:cxnSpLocks noChangeShapeType="1"/>
                                                        </p:cNvCxnSpPr>
                                                        <p:nvPr/>
                                                      </p:nvCxnSpPr>
                                                      <p:spPr bwMode="auto">
                                                        <a:xfrm rot="-5400000">
                                                          <a:off x="650465" y="251666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17" name="Text Box 864"/>
                                                        <p:cNvSpPr txBox="1">
                                                          <a:spLocks noChangeArrowheads="1"/>
                                                        </p:cNvSpPr>
                                                        <p:nvPr/>
                                                      </p:nvSpPr>
                                                      <p:spPr bwMode="auto">
                                                        <a:xfrm>
                                                          <a:off x="852382" y="21272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8" name="Line 866"/>
                                                        <p:cNvCxnSpPr>
                                                          <a:cxnSpLocks noChangeShapeType="1"/>
                                                        </p:cNvCxnSpPr>
                                                        <p:nvPr/>
                                                      </p:nvCxnSpPr>
                                                      <p:spPr bwMode="auto">
                                                        <a:xfrm>
                                                          <a:off x="731232" y="244455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19" name="Oval 218"/>
                                                        <p:cNvSpPr>
                                                          <a:spLocks noChangeArrowheads="1"/>
                                                        </p:cNvSpPr>
                                                        <p:nvPr/>
                                                      </p:nvSpPr>
                                                      <p:spPr bwMode="auto">
                                                        <a:xfrm>
                                                          <a:off x="765846" y="234936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0" name="Oval 219"/>
                                                        <p:cNvSpPr>
                                                          <a:spLocks noChangeArrowheads="1"/>
                                                        </p:cNvSpPr>
                                                        <p:nvPr/>
                                                      </p:nvSpPr>
                                                      <p:spPr bwMode="auto">
                                                        <a:xfrm>
                                                          <a:off x="765846" y="278492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1" name="Straight Connector 220"/>
                                                        <p:cNvCxnSpPr>
                                                          <a:cxnSpLocks noChangeShapeType="1"/>
                                                        </p:cNvCxnSpPr>
                                                        <p:nvPr/>
                                                      </p:nvCxnSpPr>
                                                      <p:spPr bwMode="auto">
                                                        <a:xfrm>
                                                          <a:off x="768731" y="240128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2" name="Straight Connector 221"/>
                                                        <p:cNvCxnSpPr>
                                                          <a:cxnSpLocks noChangeShapeType="1"/>
                                                        </p:cNvCxnSpPr>
                                                        <p:nvPr/>
                                                      </p:nvCxnSpPr>
                                                      <p:spPr bwMode="auto">
                                                        <a:xfrm>
                                                          <a:off x="768731" y="247339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3" name="Straight Connector 222"/>
                                                        <p:cNvCxnSpPr>
                                                          <a:cxnSpLocks noChangeShapeType="1"/>
                                                        </p:cNvCxnSpPr>
                                                        <p:nvPr/>
                                                      </p:nvCxnSpPr>
                                                      <p:spPr bwMode="auto">
                                                        <a:xfrm>
                                                          <a:off x="768731" y="255127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4" name="Straight Connector 223"/>
                                                        <p:cNvCxnSpPr>
                                                          <a:cxnSpLocks noChangeShapeType="1"/>
                                                        </p:cNvCxnSpPr>
                                                        <p:nvPr/>
                                                      </p:nvCxnSpPr>
                                                      <p:spPr bwMode="auto">
                                                        <a:xfrm>
                                                          <a:off x="768731" y="263204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5" name="Straight Connector 224"/>
                                                        <p:cNvCxnSpPr>
                                                          <a:cxnSpLocks noChangeShapeType="1"/>
                                                        </p:cNvCxnSpPr>
                                                        <p:nvPr/>
                                                      </p:nvCxnSpPr>
                                                      <p:spPr bwMode="auto">
                                                        <a:xfrm>
                                                          <a:off x="765846" y="270704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6" name="Straight Connector 225"/>
                                                        <p:cNvCxnSpPr>
                                                          <a:cxnSpLocks noChangeShapeType="1"/>
                                                        </p:cNvCxnSpPr>
                                                        <p:nvPr/>
                                                      </p:nvCxnSpPr>
                                                      <p:spPr bwMode="auto">
                                                        <a:xfrm flipH="1">
                                                          <a:off x="771615" y="239262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7" name="Straight Connector 226"/>
                                                        <p:cNvCxnSpPr>
                                                          <a:cxnSpLocks noChangeShapeType="1"/>
                                                        </p:cNvCxnSpPr>
                                                        <p:nvPr/>
                                                      </p:nvCxnSpPr>
                                                      <p:spPr bwMode="auto">
                                                        <a:xfrm flipH="1">
                                                          <a:off x="771615" y="247051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8" name="Straight Connector 227"/>
                                                        <p:cNvCxnSpPr>
                                                          <a:cxnSpLocks noChangeShapeType="1"/>
                                                        </p:cNvCxnSpPr>
                                                        <p:nvPr/>
                                                      </p:nvCxnSpPr>
                                                      <p:spPr bwMode="auto">
                                                        <a:xfrm flipH="1">
                                                          <a:off x="768731" y="254839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29" name="Straight Connector 228"/>
                                                        <p:cNvCxnSpPr>
                                                          <a:cxnSpLocks noChangeShapeType="1"/>
                                                        </p:cNvCxnSpPr>
                                                        <p:nvPr/>
                                                      </p:nvCxnSpPr>
                                                      <p:spPr bwMode="auto">
                                                        <a:xfrm flipH="1">
                                                          <a:off x="771615" y="262339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30" name="Straight Connector 229"/>
                                                        <p:cNvCxnSpPr>
                                                          <a:cxnSpLocks noChangeShapeType="1"/>
                                                        </p:cNvCxnSpPr>
                                                        <p:nvPr/>
                                                      </p:nvCxnSpPr>
                                                      <p:spPr bwMode="auto">
                                                        <a:xfrm flipH="1">
                                                          <a:off x="771615" y="270127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nvGrpSpPr>
                                                    <p:cNvPr id="141" name="Group 140"/>
                                                    <p:cNvGrpSpPr/>
                                                    <p:nvPr/>
                                                  </p:nvGrpSpPr>
                                                  <p:grpSpPr bwMode="auto">
                                                    <a:xfrm>
                                                      <a:off x="-201537" y="552451"/>
                                                      <a:ext cx="867652" cy="923336"/>
                                                      <a:chOff x="-201552" y="552450"/>
                                                      <a:chExt cx="867714" cy="923441"/>
                                                    </a:xfrm>
                                                  </p:grpSpPr>
                                                  <p:sp>
                                                    <p:nvSpPr>
                                                      <p:cNvPr id="189" name="Text Box 859"/>
                                                      <p:cNvSpPr txBox="1">
                                                        <a:spLocks noChangeArrowheads="1"/>
                                                      </p:cNvSpPr>
                                                      <p:nvPr/>
                                                    </p:nvSpPr>
                                                    <p:spPr bwMode="auto">
                                                      <a:xfrm>
                                                        <a:off x="470535" y="1314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0" name="AutoShape 860"/>
                                                      <p:cNvCxnSpPr>
                                                        <a:cxnSpLocks noChangeShapeType="1"/>
                                                      </p:cNvCxnSpPr>
                                                      <p:nvPr/>
                                                    </p:nvCxnSpPr>
                                                    <p:spPr bwMode="auto">
                                                      <a:xfrm>
                                                        <a:off x="438150" y="123444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91" name="Text Box 861"/>
                                                      <p:cNvSpPr txBox="1">
                                                        <a:spLocks noChangeArrowheads="1"/>
                                                      </p:cNvSpPr>
                                                      <p:nvPr/>
                                                    </p:nvSpPr>
                                                    <p:spPr bwMode="auto">
                                                      <a:xfrm>
                                                        <a:off x="-201552" y="958207"/>
                                                        <a:ext cx="317557" cy="51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2" name="AutoShape 862"/>
                                                      <p:cNvCxnSpPr>
                                                        <a:cxnSpLocks noChangeShapeType="1"/>
                                                      </p:cNvCxnSpPr>
                                                      <p:nvPr/>
                                                    </p:nvCxnSpPr>
                                                    <p:spPr bwMode="auto">
                                                      <a:xfrm>
                                                        <a:off x="438150" y="62293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93" name="Line 863"/>
                                                      <p:cNvCxnSpPr>
                                                        <a:cxnSpLocks noChangeShapeType="1"/>
                                                      </p:cNvCxnSpPr>
                                                      <p:nvPr/>
                                                    </p:nvCxnSpPr>
                                                    <p:spPr bwMode="auto">
                                                      <a:xfrm rot="-5400000">
                                                        <a:off x="196215" y="94107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94" name="Text Box 864"/>
                                                      <p:cNvSpPr txBox="1">
                                                        <a:spLocks noChangeArrowheads="1"/>
                                                      </p:cNvSpPr>
                                                      <p:nvPr/>
                                                    </p:nvSpPr>
                                                    <p:spPr bwMode="auto">
                                                      <a:xfrm>
                                                        <a:off x="462915" y="5524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5" name="Rectangle 194"/>
                                                      <p:cNvSpPr>
                                                        <a:spLocks noChangeArrowheads="1"/>
                                                      </p:cNvSpPr>
                                                      <p:nvPr/>
                                                    </p:nvSpPr>
                                                    <p:spPr bwMode="auto">
                                                      <a:xfrm>
                                                        <a:off x="375285" y="79629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96" name="Line 866"/>
                                                      <p:cNvCxnSpPr>
                                                        <a:cxnSpLocks noChangeShapeType="1"/>
                                                      </p:cNvCxnSpPr>
                                                      <p:nvPr/>
                                                    </p:nvCxnSpPr>
                                                    <p:spPr bwMode="auto">
                                                      <a:xfrm>
                                                        <a:off x="339090" y="87058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97" name="Oval 196"/>
                                                      <p:cNvSpPr>
                                                        <a:spLocks noChangeArrowheads="1"/>
                                                      </p:cNvSpPr>
                                                      <p:nvPr/>
                                                    </p:nvSpPr>
                                                    <p:spPr bwMode="auto">
                                                      <a:xfrm>
                                                        <a:off x="268605" y="97917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98" name="Oval 197"/>
                                                      <p:cNvSpPr>
                                                        <a:spLocks noChangeArrowheads="1"/>
                                                      </p:cNvSpPr>
                                                      <p:nvPr/>
                                                    </p:nvSpPr>
                                                    <p:spPr bwMode="auto">
                                                      <a:xfrm>
                                                        <a:off x="375285" y="77533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99" name="Oval 198"/>
                                                      <p:cNvSpPr>
                                                        <a:spLocks noChangeArrowheads="1"/>
                                                      </p:cNvSpPr>
                                                      <p:nvPr/>
                                                    </p:nvSpPr>
                                                    <p:spPr bwMode="auto">
                                                      <a:xfrm>
                                                        <a:off x="375285" y="121158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0" name="Straight Connector 199"/>
                                                      <p:cNvCxnSpPr>
                                                        <a:cxnSpLocks noChangeShapeType="1"/>
                                                      </p:cNvCxnSpPr>
                                                      <p:nvPr/>
                                                    </p:nvCxnSpPr>
                                                    <p:spPr bwMode="auto">
                                                      <a:xfrm>
                                                        <a:off x="379095" y="82677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1" name="Straight Connector 200"/>
                                                      <p:cNvCxnSpPr>
                                                        <a:cxnSpLocks noChangeShapeType="1"/>
                                                      </p:cNvCxnSpPr>
                                                      <p:nvPr/>
                                                    </p:nvCxnSpPr>
                                                    <p:spPr bwMode="auto">
                                                      <a:xfrm>
                                                        <a:off x="379095" y="89916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2" name="Straight Connector 201"/>
                                                      <p:cNvCxnSpPr>
                                                        <a:cxnSpLocks noChangeShapeType="1"/>
                                                      </p:cNvCxnSpPr>
                                                      <p:nvPr/>
                                                    </p:nvCxnSpPr>
                                                    <p:spPr bwMode="auto">
                                                      <a:xfrm>
                                                        <a:off x="379095" y="97536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3" name="Straight Connector 202"/>
                                                      <p:cNvCxnSpPr>
                                                        <a:cxnSpLocks noChangeShapeType="1"/>
                                                      </p:cNvCxnSpPr>
                                                      <p:nvPr/>
                                                    </p:nvCxnSpPr>
                                                    <p:spPr bwMode="auto">
                                                      <a:xfrm>
                                                        <a:off x="379095" y="105727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4" name="Straight Connector 203"/>
                                                      <p:cNvCxnSpPr>
                                                        <a:cxnSpLocks noChangeShapeType="1"/>
                                                      </p:cNvCxnSpPr>
                                                      <p:nvPr/>
                                                    </p:nvCxnSpPr>
                                                    <p:spPr bwMode="auto">
                                                      <a:xfrm>
                                                        <a:off x="375285" y="113347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5" name="Straight Connector 204"/>
                                                      <p:cNvCxnSpPr>
                                                        <a:cxnSpLocks noChangeShapeType="1"/>
                                                      </p:cNvCxnSpPr>
                                                      <p:nvPr/>
                                                    </p:nvCxnSpPr>
                                                    <p:spPr bwMode="auto">
                                                      <a:xfrm flipH="1">
                                                        <a:off x="381000" y="81915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6" name="Straight Connector 205"/>
                                                      <p:cNvCxnSpPr>
                                                        <a:cxnSpLocks noChangeShapeType="1"/>
                                                      </p:cNvCxnSpPr>
                                                      <p:nvPr/>
                                                    </p:nvCxnSpPr>
                                                    <p:spPr bwMode="auto">
                                                      <a:xfrm flipH="1">
                                                        <a:off x="381000" y="89535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7" name="Straight Connector 206"/>
                                                      <p:cNvCxnSpPr>
                                                        <a:cxnSpLocks noChangeShapeType="1"/>
                                                      </p:cNvCxnSpPr>
                                                      <p:nvPr/>
                                                    </p:nvCxnSpPr>
                                                    <p:spPr bwMode="auto">
                                                      <a:xfrm flipH="1">
                                                        <a:off x="379095" y="9734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8" name="Straight Connector 207"/>
                                                      <p:cNvCxnSpPr>
                                                        <a:cxnSpLocks noChangeShapeType="1"/>
                                                      </p:cNvCxnSpPr>
                                                      <p:nvPr/>
                                                    </p:nvCxnSpPr>
                                                    <p:spPr bwMode="auto">
                                                      <a:xfrm flipH="1">
                                                        <a:off x="381000" y="10496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209" name="Straight Connector 208"/>
                                                      <p:cNvCxnSpPr>
                                                        <a:cxnSpLocks noChangeShapeType="1"/>
                                                      </p:cNvCxnSpPr>
                                                      <p:nvPr/>
                                                    </p:nvCxnSpPr>
                                                    <p:spPr bwMode="auto">
                                                      <a:xfrm flipH="1">
                                                        <a:off x="381000" y="11258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nvGrpSpPr>
                                                    <p:cNvPr id="142" name="Group 141"/>
                                                    <p:cNvGrpSpPr/>
                                                    <p:nvPr/>
                                                  </p:nvGrpSpPr>
                                                  <p:grpSpPr bwMode="auto">
                                                    <a:xfrm>
                                                      <a:off x="321815" y="1344930"/>
                                                      <a:ext cx="733814" cy="919740"/>
                                                      <a:chOff x="321815" y="1344930"/>
                                                      <a:chExt cx="733814" cy="919740"/>
                                                    </a:xfrm>
                                                  </p:grpSpPr>
                                                  <p:sp>
                                                    <p:nvSpPr>
                                                      <p:cNvPr id="168" name="Rectangle 167"/>
                                                      <p:cNvSpPr>
                                                        <a:spLocks noChangeArrowheads="1"/>
                                                      </p:cNvSpPr>
                                                      <p:nvPr/>
                                                    </p:nvSpPr>
                                                    <p:spPr bwMode="auto">
                                                      <a:xfrm>
                                                        <a:off x="765846" y="158723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9" name="Group 168"/>
                                                      <p:cNvGrpSpPr/>
                                                      <p:nvPr/>
                                                    </p:nvGrpSpPr>
                                                    <p:grpSpPr bwMode="auto">
                                                      <a:xfrm>
                                                        <a:off x="321815" y="1344930"/>
                                                        <a:ext cx="733814" cy="919740"/>
                                                        <a:chOff x="321815" y="1344930"/>
                                                        <a:chExt cx="733814" cy="919740"/>
                                                      </a:xfrm>
                                                    </p:grpSpPr>
                                                    <p:sp>
                                                      <p:nvSpPr>
                                                        <p:cNvPr id="170" name="Text Box 859"/>
                                                        <p:cNvSpPr txBox="1">
                                                          <a:spLocks noChangeArrowheads="1"/>
                                                        </p:cNvSpPr>
                                                        <p:nvPr/>
                                                      </p:nvSpPr>
                                                      <p:spPr bwMode="auto">
                                                        <a:xfrm>
                                                          <a:off x="861036" y="2106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1" name="AutoShape 860"/>
                                                        <p:cNvCxnSpPr>
                                                          <a:cxnSpLocks noChangeShapeType="1"/>
                                                        </p:cNvCxnSpPr>
                                                        <p:nvPr/>
                                                      </p:nvCxnSpPr>
                                                      <p:spPr bwMode="auto">
                                                        <a:xfrm>
                                                          <a:off x="829306" y="202568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72" name="Text Box 861"/>
                                                        <p:cNvSpPr txBox="1">
                                                          <a:spLocks noChangeArrowheads="1"/>
                                                        </p:cNvSpPr>
                                                        <p:nvPr/>
                                                      </p:nvSpPr>
                                                      <p:spPr bwMode="auto">
                                                        <a:xfrm>
                                                          <a:off x="321815" y="1728152"/>
                                                          <a:ext cx="244762" cy="4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AutoShape 862"/>
                                                        <p:cNvCxnSpPr>
                                                          <a:cxnSpLocks noChangeShapeType="1"/>
                                                        </p:cNvCxnSpPr>
                                                        <p:nvPr/>
                                                      </p:nvCxnSpPr>
                                                      <p:spPr bwMode="auto">
                                                        <a:xfrm>
                                                          <a:off x="829306" y="141415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74" name="Line 863"/>
                                                        <p:cNvCxnSpPr>
                                                          <a:cxnSpLocks noChangeShapeType="1"/>
                                                        </p:cNvCxnSpPr>
                                                        <p:nvPr/>
                                                      </p:nvCxnSpPr>
                                                      <p:spPr bwMode="auto">
                                                        <a:xfrm rot="-5400000">
                                                          <a:off x="650465" y="173434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75" name="Text Box 864"/>
                                                        <p:cNvSpPr txBox="1">
                                                          <a:spLocks noChangeArrowheads="1"/>
                                                        </p:cNvSpPr>
                                                        <p:nvPr/>
                                                      </p:nvSpPr>
                                                      <p:spPr bwMode="auto">
                                                        <a:xfrm>
                                                          <a:off x="852382" y="134493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6" name="Line 866"/>
                                                        <p:cNvCxnSpPr>
                                                          <a:cxnSpLocks noChangeShapeType="1"/>
                                                        </p:cNvCxnSpPr>
                                                        <p:nvPr/>
                                                      </p:nvCxnSpPr>
                                                      <p:spPr bwMode="auto">
                                                        <a:xfrm>
                                                          <a:off x="731232" y="166223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77" name="Oval 176"/>
                                                        <p:cNvSpPr>
                                                          <a:spLocks noChangeArrowheads="1"/>
                                                        </p:cNvSpPr>
                                                        <p:nvPr/>
                                                      </p:nvSpPr>
                                                      <p:spPr bwMode="auto">
                                                        <a:xfrm>
                                                          <a:off x="765846" y="156704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78" name="Oval 177"/>
                                                        <p:cNvSpPr>
                                                          <a:spLocks noChangeArrowheads="1"/>
                                                        </p:cNvSpPr>
                                                        <p:nvPr/>
                                                      </p:nvSpPr>
                                                      <p:spPr bwMode="auto">
                                                        <a:xfrm>
                                                          <a:off x="765846" y="200260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79" name="Straight Connector 178"/>
                                                        <p:cNvCxnSpPr>
                                                          <a:cxnSpLocks noChangeShapeType="1"/>
                                                        </p:cNvCxnSpPr>
                                                        <p:nvPr/>
                                                      </p:nvCxnSpPr>
                                                      <p:spPr bwMode="auto">
                                                        <a:xfrm>
                                                          <a:off x="768731" y="161896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0" name="Straight Connector 179"/>
                                                        <p:cNvCxnSpPr>
                                                          <a:cxnSpLocks noChangeShapeType="1"/>
                                                        </p:cNvCxnSpPr>
                                                        <p:nvPr/>
                                                      </p:nvCxnSpPr>
                                                      <p:spPr bwMode="auto">
                                                        <a:xfrm>
                                                          <a:off x="768731" y="169107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1" name="Straight Connector 180"/>
                                                        <p:cNvCxnSpPr>
                                                          <a:cxnSpLocks noChangeShapeType="1"/>
                                                        </p:cNvCxnSpPr>
                                                        <p:nvPr/>
                                                      </p:nvCxnSpPr>
                                                      <p:spPr bwMode="auto">
                                                        <a:xfrm>
                                                          <a:off x="768731" y="176895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2" name="Straight Connector 181"/>
                                                        <p:cNvCxnSpPr>
                                                          <a:cxnSpLocks noChangeShapeType="1"/>
                                                        </p:cNvCxnSpPr>
                                                        <p:nvPr/>
                                                      </p:nvCxnSpPr>
                                                      <p:spPr bwMode="auto">
                                                        <a:xfrm>
                                                          <a:off x="768731" y="184972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3" name="Straight Connector 182"/>
                                                        <p:cNvCxnSpPr>
                                                          <a:cxnSpLocks noChangeShapeType="1"/>
                                                        </p:cNvCxnSpPr>
                                                        <p:nvPr/>
                                                      </p:nvCxnSpPr>
                                                      <p:spPr bwMode="auto">
                                                        <a:xfrm>
                                                          <a:off x="765846" y="192472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4" name="Straight Connector 183"/>
                                                        <p:cNvCxnSpPr>
                                                          <a:cxnSpLocks noChangeShapeType="1"/>
                                                        </p:cNvCxnSpPr>
                                                        <p:nvPr/>
                                                      </p:nvCxnSpPr>
                                                      <p:spPr bwMode="auto">
                                                        <a:xfrm flipH="1">
                                                          <a:off x="771615" y="161030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5" name="Straight Connector 184"/>
                                                        <p:cNvCxnSpPr>
                                                          <a:cxnSpLocks noChangeShapeType="1"/>
                                                        </p:cNvCxnSpPr>
                                                        <p:nvPr/>
                                                      </p:nvCxnSpPr>
                                                      <p:spPr bwMode="auto">
                                                        <a:xfrm flipH="1">
                                                          <a:off x="771615" y="168819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6" name="Straight Connector 185"/>
                                                        <p:cNvCxnSpPr>
                                                          <a:cxnSpLocks noChangeShapeType="1"/>
                                                        </p:cNvCxnSpPr>
                                                        <p:nvPr/>
                                                      </p:nvCxnSpPr>
                                                      <p:spPr bwMode="auto">
                                                        <a:xfrm flipH="1">
                                                          <a:off x="768731" y="176607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7" name="Straight Connector 186"/>
                                                        <p:cNvCxnSpPr>
                                                          <a:cxnSpLocks noChangeShapeType="1"/>
                                                        </p:cNvCxnSpPr>
                                                        <p:nvPr/>
                                                      </p:nvCxnSpPr>
                                                      <p:spPr bwMode="auto">
                                                        <a:xfrm flipH="1">
                                                          <a:off x="771615" y="184107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88" name="Straight Connector 187"/>
                                                        <p:cNvCxnSpPr>
                                                          <a:cxnSpLocks noChangeShapeType="1"/>
                                                        </p:cNvCxnSpPr>
                                                        <p:nvPr/>
                                                      </p:nvCxnSpPr>
                                                      <p:spPr bwMode="auto">
                                                        <a:xfrm flipH="1">
                                                          <a:off x="771615" y="191895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sp>
                                                  <p:nvSpPr>
                                                    <p:cNvPr id="143" name="Flowchart: Merge 142"/>
                                                    <p:cNvSpPr>
                                                      <a:spLocks noChangeArrowheads="1"/>
                                                    </p:cNvSpPr>
                                                    <p:nvPr/>
                                                  </p:nvSpPr>
                                                  <p:spPr bwMode="auto">
                                                    <a:xfrm>
                                                      <a:off x="791210" y="2990850"/>
                                                      <a:ext cx="85373" cy="52388"/>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4" name="Group 143"/>
                                                    <p:cNvGrpSpPr/>
                                                    <p:nvPr/>
                                                  </p:nvGrpSpPr>
                                                  <p:grpSpPr bwMode="auto">
                                                    <a:xfrm>
                                                      <a:off x="743477" y="552451"/>
                                                      <a:ext cx="755767" cy="920115"/>
                                                      <a:chOff x="743466" y="552450"/>
                                                      <a:chExt cx="755816" cy="920220"/>
                                                    </a:xfrm>
                                                  </p:grpSpPr>
                                                  <p:sp>
                                                    <p:nvSpPr>
                                                      <p:cNvPr id="147" name="Text Box 859"/>
                                                      <p:cNvSpPr txBox="1">
                                                        <a:spLocks noChangeArrowheads="1"/>
                                                      </p:cNvSpPr>
                                                      <p:nvPr/>
                                                    </p:nvSpPr>
                                                    <p:spPr bwMode="auto">
                                                      <a:xfrm>
                                                        <a:off x="1303655" y="1314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8" name="AutoShape 860"/>
                                                      <p:cNvCxnSpPr>
                                                        <a:cxnSpLocks noChangeShapeType="1"/>
                                                      </p:cNvCxnSpPr>
                                                      <p:nvPr/>
                                                    </p:nvCxnSpPr>
                                                    <p:spPr bwMode="auto">
                                                      <a:xfrm>
                                                        <a:off x="1271270" y="123444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49" name="Text Box 861"/>
                                                      <p:cNvSpPr txBox="1">
                                                        <a:spLocks noChangeArrowheads="1"/>
                                                      </p:cNvSpPr>
                                                      <p:nvPr/>
                                                    </p:nvSpPr>
                                                    <p:spPr bwMode="auto">
                                                      <a:xfrm>
                                                        <a:off x="743466" y="945474"/>
                                                        <a:ext cx="271425" cy="39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0" name="AutoShape 862"/>
                                                      <p:cNvCxnSpPr>
                                                        <a:cxnSpLocks noChangeShapeType="1"/>
                                                      </p:cNvCxnSpPr>
                                                      <p:nvPr/>
                                                    </p:nvCxnSpPr>
                                                    <p:spPr bwMode="auto">
                                                      <a:xfrm>
                                                        <a:off x="1271270" y="62293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51" name="Line 863"/>
                                                      <p:cNvCxnSpPr>
                                                        <a:cxnSpLocks noChangeShapeType="1"/>
                                                      </p:cNvCxnSpPr>
                                                      <p:nvPr/>
                                                    </p:nvCxnSpPr>
                                                    <p:spPr bwMode="auto">
                                                      <a:xfrm rot="-5400000">
                                                        <a:off x="1029335" y="94107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52" name="Text Box 864"/>
                                                      <p:cNvSpPr txBox="1">
                                                        <a:spLocks noChangeArrowheads="1"/>
                                                      </p:cNvSpPr>
                                                      <p:nvPr/>
                                                    </p:nvSpPr>
                                                    <p:spPr bwMode="auto">
                                                      <a:xfrm>
                                                        <a:off x="1296035" y="5524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3" name="Rectangle 152"/>
                                                      <p:cNvSpPr>
                                                        <a:spLocks noChangeArrowheads="1"/>
                                                      </p:cNvSpPr>
                                                      <p:nvPr/>
                                                    </p:nvSpPr>
                                                    <p:spPr bwMode="auto">
                                                      <a:xfrm>
                                                        <a:off x="1208405" y="79629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4" name="Line 866"/>
                                                      <p:cNvCxnSpPr>
                                                        <a:cxnSpLocks noChangeShapeType="1"/>
                                                      </p:cNvCxnSpPr>
                                                      <p:nvPr/>
                                                    </p:nvCxnSpPr>
                                                    <p:spPr bwMode="auto">
                                                      <a:xfrm>
                                                        <a:off x="1172210" y="87058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55" name="Oval 154"/>
                                                      <p:cNvSpPr>
                                                        <a:spLocks noChangeArrowheads="1"/>
                                                      </p:cNvSpPr>
                                                      <p:nvPr/>
                                                    </p:nvSpPr>
                                                    <p:spPr bwMode="auto">
                                                      <a:xfrm>
                                                        <a:off x="1101725" y="97917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6" name="Oval 155"/>
                                                      <p:cNvSpPr>
                                                        <a:spLocks noChangeArrowheads="1"/>
                                                      </p:cNvSpPr>
                                                      <p:nvPr/>
                                                    </p:nvSpPr>
                                                    <p:spPr bwMode="auto">
                                                      <a:xfrm>
                                                        <a:off x="1208405" y="77533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7" name="Oval 156"/>
                                                      <p:cNvSpPr>
                                                        <a:spLocks noChangeArrowheads="1"/>
                                                      </p:cNvSpPr>
                                                      <p:nvPr/>
                                                    </p:nvSpPr>
                                                    <p:spPr bwMode="auto">
                                                      <a:xfrm>
                                                        <a:off x="1208405" y="121158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8" name="Straight Connector 157"/>
                                                      <p:cNvCxnSpPr>
                                                        <a:cxnSpLocks noChangeShapeType="1"/>
                                                      </p:cNvCxnSpPr>
                                                      <p:nvPr/>
                                                    </p:nvCxnSpPr>
                                                    <p:spPr bwMode="auto">
                                                      <a:xfrm>
                                                        <a:off x="1212215" y="82677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59" name="Straight Connector 158"/>
                                                      <p:cNvCxnSpPr>
                                                        <a:cxnSpLocks noChangeShapeType="1"/>
                                                      </p:cNvCxnSpPr>
                                                      <p:nvPr/>
                                                    </p:nvCxnSpPr>
                                                    <p:spPr bwMode="auto">
                                                      <a:xfrm>
                                                        <a:off x="1212215" y="89916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0" name="Straight Connector 159"/>
                                                      <p:cNvCxnSpPr>
                                                        <a:cxnSpLocks noChangeShapeType="1"/>
                                                      </p:cNvCxnSpPr>
                                                      <p:nvPr/>
                                                    </p:nvCxnSpPr>
                                                    <p:spPr bwMode="auto">
                                                      <a:xfrm>
                                                        <a:off x="1212215" y="97536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1" name="Straight Connector 160"/>
                                                      <p:cNvCxnSpPr>
                                                        <a:cxnSpLocks noChangeShapeType="1"/>
                                                      </p:cNvCxnSpPr>
                                                      <p:nvPr/>
                                                    </p:nvCxnSpPr>
                                                    <p:spPr bwMode="auto">
                                                      <a:xfrm>
                                                        <a:off x="1212215" y="105727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2" name="Straight Connector 161"/>
                                                      <p:cNvCxnSpPr>
                                                        <a:cxnSpLocks noChangeShapeType="1"/>
                                                      </p:cNvCxnSpPr>
                                                      <p:nvPr/>
                                                    </p:nvCxnSpPr>
                                                    <p:spPr bwMode="auto">
                                                      <a:xfrm>
                                                        <a:off x="1208405" y="113347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3" name="Straight Connector 162"/>
                                                      <p:cNvCxnSpPr>
                                                        <a:cxnSpLocks noChangeShapeType="1"/>
                                                      </p:cNvCxnSpPr>
                                                      <p:nvPr/>
                                                    </p:nvCxnSpPr>
                                                    <p:spPr bwMode="auto">
                                                      <a:xfrm flipH="1">
                                                        <a:off x="1214120" y="81915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4" name="Straight Connector 163"/>
                                                      <p:cNvCxnSpPr>
                                                        <a:cxnSpLocks noChangeShapeType="1"/>
                                                      </p:cNvCxnSpPr>
                                                      <p:nvPr/>
                                                    </p:nvCxnSpPr>
                                                    <p:spPr bwMode="auto">
                                                      <a:xfrm flipH="1">
                                                        <a:off x="1214120" y="89535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5" name="Straight Connector 164"/>
                                                      <p:cNvCxnSpPr>
                                                        <a:cxnSpLocks noChangeShapeType="1"/>
                                                      </p:cNvCxnSpPr>
                                                      <p:nvPr/>
                                                    </p:nvCxnSpPr>
                                                    <p:spPr bwMode="auto">
                                                      <a:xfrm flipH="1">
                                                        <a:off x="1212215" y="9734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6" name="Straight Connector 165"/>
                                                      <p:cNvCxnSpPr>
                                                        <a:cxnSpLocks noChangeShapeType="1"/>
                                                      </p:cNvCxnSpPr>
                                                      <p:nvPr/>
                                                    </p:nvCxnSpPr>
                                                    <p:spPr bwMode="auto">
                                                      <a:xfrm flipH="1">
                                                        <a:off x="1214120" y="10496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67" name="Straight Connector 166"/>
                                                      <p:cNvCxnSpPr>
                                                        <a:cxnSpLocks noChangeShapeType="1"/>
                                                      </p:cNvCxnSpPr>
                                                      <p:nvPr/>
                                                    </p:nvCxnSpPr>
                                                    <p:spPr bwMode="auto">
                                                      <a:xfrm flipH="1">
                                                        <a:off x="1214120" y="112585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145" name="Straight Connector 144"/>
                                                    <p:cNvCxnSpPr>
                                                      <a:cxnSpLocks noChangeShapeType="1"/>
                                                    </p:cNvCxnSpPr>
                                                    <p:nvPr/>
                                                  </p:nvCxnSpPr>
                                                  <p:spPr bwMode="auto">
                                                    <a:xfrm>
                                                      <a:off x="426720" y="628650"/>
                                                      <a:ext cx="84836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46" name="Straight Connector 145"/>
                                                    <p:cNvCxnSpPr>
                                                      <a:cxnSpLocks noChangeShapeType="1"/>
                                                    </p:cNvCxnSpPr>
                                                    <p:nvPr/>
                                                  </p:nvCxnSpPr>
                                                  <p:spPr bwMode="auto">
                                                    <a:xfrm>
                                                      <a:off x="431800" y="1410970"/>
                                                      <a:ext cx="842041"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139" name="Straight Connector 138"/>
                                                  <p:cNvCxnSpPr>
                                                    <a:cxnSpLocks noChangeShapeType="1"/>
                                                  </p:cNvCxnSpPr>
                                                  <p:nvPr/>
                                                </p:nvCxnSpPr>
                                                <p:spPr bwMode="auto">
                                                  <a:xfrm>
                                                    <a:off x="833437" y="1509712"/>
                                                    <a:ext cx="1163219"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131" name="Straight Connector 130"/>
                                                <p:cNvCxnSpPr>
                                                  <a:cxnSpLocks noChangeShapeType="1"/>
                                                </p:cNvCxnSpPr>
                                                <p:nvPr/>
                                              </p:nvCxnSpPr>
                                              <p:spPr bwMode="auto">
                                                <a:xfrm flipV="1">
                                                  <a:off x="844550" y="450850"/>
                                                  <a:ext cx="0" cy="172062"/>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132" name="Text Box 861"/>
                                                <p:cNvSpPr txBox="1">
                                                  <a:spLocks noChangeArrowheads="1"/>
                                                </p:cNvSpPr>
                                                <p:nvPr/>
                                              </p:nvSpPr>
                                              <p:spPr bwMode="auto">
                                                <a:xfrm>
                                                  <a:off x="706904" y="106704"/>
                                                  <a:ext cx="376039" cy="19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55" name="Group 54"/>
                                              <p:cNvGrpSpPr/>
                                              <p:nvPr/>
                                            </p:nvGrpSpPr>
                                            <p:grpSpPr>
                                              <a:xfrm>
                                                <a:off x="5156200" y="2133600"/>
                                                <a:ext cx="532760" cy="1236932"/>
                                                <a:chOff x="0" y="590550"/>
                                                <a:chExt cx="532760" cy="1236932"/>
                                              </a:xfrm>
                                            </p:grpSpPr>
                                            <p:cxnSp>
                                              <p:nvCxnSpPr>
                                                <p:cNvPr id="109" name="Straight Connector 108"/>
                                                <p:cNvCxnSpPr>
                                                  <a:cxnSpLocks noChangeShapeType="1"/>
                                                </p:cNvCxnSpPr>
                                                <p:nvPr/>
                                              </p:nvCxnSpPr>
                                              <p:spPr bwMode="auto">
                                                <a:xfrm>
                                                  <a:off x="6350" y="1473200"/>
                                                  <a:ext cx="1841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cxnSp>
                                              <p:nvCxnSpPr>
                                                <p:cNvPr id="110" name="Straight Connector 109"/>
                                                <p:cNvCxnSpPr>
                                                  <a:cxnSpLocks noChangeShapeType="1"/>
                                                </p:cNvCxnSpPr>
                                                <p:nvPr/>
                                              </p:nvCxnSpPr>
                                              <p:spPr bwMode="auto">
                                                <a:xfrm>
                                                  <a:off x="0" y="590550"/>
                                                  <a:ext cx="0" cy="885876"/>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nvGrpSpPr>
                                                <p:cNvPr id="111" name="Group 110"/>
                                                <p:cNvGrpSpPr/>
                                                <p:nvPr/>
                                              </p:nvGrpSpPr>
                                              <p:grpSpPr bwMode="auto">
                                                <a:xfrm>
                                                  <a:off x="209550" y="933450"/>
                                                  <a:ext cx="323210" cy="894032"/>
                                                  <a:chOff x="274032" y="0"/>
                                                  <a:chExt cx="324397" cy="860113"/>
                                                </a:xfrm>
                                              </p:grpSpPr>
                                              <p:sp>
                                                <p:nvSpPr>
                                                  <p:cNvPr id="112" name="Rectangle 111"/>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13" name="Group 112"/>
                                                  <p:cNvGrpSpPr/>
                                                  <p:nvPr/>
                                                </p:nvGrpSpPr>
                                                <p:grpSpPr bwMode="auto">
                                                  <a:xfrm>
                                                    <a:off x="274032" y="0"/>
                                                    <a:ext cx="324397" cy="860113"/>
                                                    <a:chOff x="274032" y="0"/>
                                                    <a:chExt cx="324397" cy="860113"/>
                                                  </a:xfrm>
                                                </p:grpSpPr>
                                                <p:cxnSp>
                                                  <p:nvCxnSpPr>
                                                    <p:cNvPr id="114"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15"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16"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7" name="Line 866"/>
                                                    <p:cNvCxnSpPr>
                                                      <a:cxnSpLocks noChangeShapeType="1"/>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18" name="Oval 117"/>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19" name="Oval 118"/>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20" name="Straight Connector 119"/>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1" name="Straight Connector 120"/>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2" name="Straight Connector 121"/>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3" name="Straight Connector 122"/>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4" name="Straight Connector 123"/>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5" name="Straight Connector 124"/>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6" name="Straight Connector 125"/>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7" name="Straight Connector 126"/>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8" name="Straight Connector 127"/>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29" name="Straight Connector 128"/>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grpSp>
                                          <p:sp>
                                            <p:nvSpPr>
                                              <p:cNvPr id="56" name="Text Box 861"/>
                                              <p:cNvSpPr txBox="1">
                                                <a:spLocks noChangeArrowheads="1"/>
                                              </p:cNvSpPr>
                                              <p:nvPr/>
                                            </p:nvSpPr>
                                            <p:spPr bwMode="auto">
                                              <a:xfrm>
                                                <a:off x="5672138" y="2644775"/>
                                                <a:ext cx="376007" cy="20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lvl="0" indent="-342900" algn="l" fontAlgn="auto" hangingPunct="1">
                                                  <a:lnSpc>
                                                    <a:spcPts val="1200"/>
                                                  </a:lnSpc>
                                                  <a:spcAft>
                                                    <a:spcPts val="0"/>
                                                  </a:spcAft>
                                                  <a:buFont typeface="Symbol" panose="05050102010706020507" pitchFamily="18" charset="2"/>
                                                  <a:buBlip>
                                                    <a:blip r:embed="rId2"/>
                                                  </a:buBlip>
                                                  <a:tabLst>
                                                    <a:tab pos="457200"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57" name="Group 56"/>
                                              <p:cNvGrpSpPr/>
                                              <p:nvPr/>
                                            </p:nvGrpSpPr>
                                            <p:grpSpPr bwMode="auto">
                                              <a:xfrm>
                                                <a:off x="2089148" y="2674919"/>
                                                <a:ext cx="813640" cy="1937544"/>
                                                <a:chOff x="2090732" y="2569231"/>
                                                <a:chExt cx="814382" cy="1862539"/>
                                              </a:xfrm>
                                            </p:grpSpPr>
                                            <p:grpSp>
                                              <p:nvGrpSpPr>
                                                <p:cNvPr id="58" name="Group 57"/>
                                                <p:cNvGrpSpPr/>
                                                <p:nvPr/>
                                              </p:nvGrpSpPr>
                                              <p:grpSpPr bwMode="auto">
                                                <a:xfrm>
                                                  <a:off x="2090732" y="2569231"/>
                                                  <a:ext cx="814382" cy="1808134"/>
                                                  <a:chOff x="2090732" y="2569231"/>
                                                  <a:chExt cx="814382" cy="1808134"/>
                                                </a:xfrm>
                                              </p:grpSpPr>
                                              <p:grpSp>
                                                <p:nvGrpSpPr>
                                                  <p:cNvPr id="60" name="Group 59"/>
                                                  <p:cNvGrpSpPr/>
                                                  <p:nvPr/>
                                                </p:nvGrpSpPr>
                                                <p:grpSpPr bwMode="auto">
                                                  <a:xfrm>
                                                    <a:off x="2090732" y="2569231"/>
                                                    <a:ext cx="814382" cy="1808134"/>
                                                    <a:chOff x="2090734" y="2569231"/>
                                                    <a:chExt cx="815125" cy="1808612"/>
                                                  </a:xfrm>
                                                </p:grpSpPr>
                                                <p:grpSp>
                                                  <p:nvGrpSpPr>
                                                    <p:cNvPr id="62" name="Group 61"/>
                                                    <p:cNvGrpSpPr/>
                                                    <p:nvPr/>
                                                  </p:nvGrpSpPr>
                                                  <p:grpSpPr bwMode="auto">
                                                    <a:xfrm>
                                                      <a:off x="2154235" y="2679170"/>
                                                      <a:ext cx="535949" cy="920115"/>
                                                      <a:chOff x="2154237" y="2679170"/>
                                                      <a:chExt cx="535987" cy="920220"/>
                                                    </a:xfrm>
                                                  </p:grpSpPr>
                                                  <p:grpSp>
                                                    <p:nvGrpSpPr>
                                                      <p:cNvPr id="87" name="Group 86"/>
                                                      <p:cNvGrpSpPr/>
                                                      <p:nvPr/>
                                                    </p:nvGrpSpPr>
                                                    <p:grpSpPr bwMode="auto">
                                                      <a:xfrm>
                                                        <a:off x="2154237" y="2679170"/>
                                                        <a:ext cx="535987" cy="920220"/>
                                                        <a:chOff x="2154237" y="2679170"/>
                                                        <a:chExt cx="535987" cy="920220"/>
                                                      </a:xfrm>
                                                    </p:grpSpPr>
                                                    <p:sp>
                                                      <p:nvSpPr>
                                                        <p:cNvPr id="89" name="Text Box 859"/>
                                                        <p:cNvSpPr txBox="1">
                                                          <a:spLocks noChangeArrowheads="1"/>
                                                        </p:cNvSpPr>
                                                        <p:nvPr/>
                                                      </p:nvSpPr>
                                                      <p:spPr bwMode="auto">
                                                        <a:xfrm>
                                                          <a:off x="2494597" y="34411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0" name="AutoShape 860"/>
                                                        <p:cNvCxnSpPr>
                                                          <a:cxnSpLocks noChangeShapeType="1"/>
                                                        </p:cNvCxnSpPr>
                                                        <p:nvPr/>
                                                      </p:nvCxnSpPr>
                                                      <p:spPr bwMode="auto">
                                                        <a:xfrm>
                                                          <a:off x="2462212" y="336116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91" name="AutoShape 862"/>
                                                        <p:cNvCxnSpPr>
                                                          <a:cxnSpLocks noChangeShapeType="1"/>
                                                        </p:cNvCxnSpPr>
                                                        <p:nvPr/>
                                                      </p:nvCxnSpPr>
                                                      <p:spPr bwMode="auto">
                                                        <a:xfrm>
                                                          <a:off x="2462212" y="274965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92" name="Line 863"/>
                                                        <p:cNvCxnSpPr>
                                                          <a:cxnSpLocks noChangeShapeType="1"/>
                                                        </p:cNvCxnSpPr>
                                                        <p:nvPr/>
                                                      </p:nvCxnSpPr>
                                                      <p:spPr bwMode="auto">
                                                        <a:xfrm rot="-5400000">
                                                          <a:off x="2220277" y="306779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93" name="Text Box 864"/>
                                                        <p:cNvSpPr txBox="1">
                                                          <a:spLocks noChangeArrowheads="1"/>
                                                        </p:cNvSpPr>
                                                        <p:nvPr/>
                                                      </p:nvSpPr>
                                                      <p:spPr bwMode="auto">
                                                        <a:xfrm>
                                                          <a:off x="2486977" y="26791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4" name="Rectangle 93"/>
                                                        <p:cNvSpPr>
                                                          <a:spLocks noChangeArrowheads="1"/>
                                                        </p:cNvSpPr>
                                                        <p:nvPr/>
                                                      </p:nvSpPr>
                                                      <p:spPr bwMode="auto">
                                                        <a:xfrm>
                                                          <a:off x="2399347" y="2923010"/>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95" name="Line 866"/>
                                                        <p:cNvCxnSpPr>
                                                          <a:cxnSpLocks noChangeShapeType="1"/>
                                                        </p:cNvCxnSpPr>
                                                        <p:nvPr/>
                                                      </p:nvCxnSpPr>
                                                      <p:spPr bwMode="auto">
                                                        <a:xfrm>
                                                          <a:off x="2363152" y="299730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96" name="Oval 95"/>
                                                        <p:cNvSpPr>
                                                          <a:spLocks noChangeArrowheads="1"/>
                                                        </p:cNvSpPr>
                                                        <p:nvPr/>
                                                      </p:nvSpPr>
                                                      <p:spPr bwMode="auto">
                                                        <a:xfrm>
                                                          <a:off x="2292667" y="3105890"/>
                                                          <a:ext cx="54388" cy="54388"/>
                                                        </a:xfrm>
                                                        <a:prstGeom prst="ellipse">
                                                          <a:avLst/>
                                                        </a:prstGeom>
                                                        <a:noFill/>
                                                        <a:ln w="12700" cap="flat" cmpd="sng" algn="ctr">
                                                          <a:solidFill>
                                                            <a:srgbClr val="2F528F"/>
                                                          </a:solidFill>
                                                          <a:prstDash val="solid"/>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97" name="Oval 96"/>
                                                        <p:cNvSpPr>
                                                          <a:spLocks noChangeArrowheads="1"/>
                                                        </p:cNvSpPr>
                                                        <p:nvPr/>
                                                      </p:nvSpPr>
                                                      <p:spPr bwMode="auto">
                                                        <a:xfrm>
                                                          <a:off x="2399347" y="2902055"/>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98" name="Oval 97"/>
                                                        <p:cNvSpPr>
                                                          <a:spLocks noChangeArrowheads="1"/>
                                                        </p:cNvSpPr>
                                                        <p:nvPr/>
                                                      </p:nvSpPr>
                                                      <p:spPr bwMode="auto">
                                                        <a:xfrm>
                                                          <a:off x="2399347" y="3338300"/>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99" name="Straight Connector 98"/>
                                                        <p:cNvCxnSpPr>
                                                          <a:cxnSpLocks noChangeShapeType="1"/>
                                                        </p:cNvCxnSpPr>
                                                        <p:nvPr/>
                                                      </p:nvCxnSpPr>
                                                      <p:spPr bwMode="auto">
                                                        <a:xfrm>
                                                          <a:off x="2403157" y="295349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0" name="Straight Connector 99"/>
                                                        <p:cNvCxnSpPr>
                                                          <a:cxnSpLocks noChangeShapeType="1"/>
                                                        </p:cNvCxnSpPr>
                                                        <p:nvPr/>
                                                      </p:nvCxnSpPr>
                                                      <p:spPr bwMode="auto">
                                                        <a:xfrm>
                                                          <a:off x="2403157" y="302588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1" name="Straight Connector 100"/>
                                                        <p:cNvCxnSpPr>
                                                          <a:cxnSpLocks noChangeShapeType="1"/>
                                                        </p:cNvCxnSpPr>
                                                        <p:nvPr/>
                                                      </p:nvCxnSpPr>
                                                      <p:spPr bwMode="auto">
                                                        <a:xfrm>
                                                          <a:off x="2403157" y="3102080"/>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2" name="Straight Connector 101"/>
                                                        <p:cNvCxnSpPr>
                                                          <a:cxnSpLocks noChangeShapeType="1"/>
                                                        </p:cNvCxnSpPr>
                                                        <p:nvPr/>
                                                      </p:nvCxnSpPr>
                                                      <p:spPr bwMode="auto">
                                                        <a:xfrm>
                                                          <a:off x="2403157" y="31839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3" name="Straight Connector 102"/>
                                                        <p:cNvCxnSpPr>
                                                          <a:cxnSpLocks noChangeShapeType="1"/>
                                                        </p:cNvCxnSpPr>
                                                        <p:nvPr/>
                                                      </p:nvCxnSpPr>
                                                      <p:spPr bwMode="auto">
                                                        <a:xfrm>
                                                          <a:off x="2399347" y="326019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4" name="Straight Connector 103"/>
                                                        <p:cNvCxnSpPr>
                                                          <a:cxnSpLocks noChangeShapeType="1"/>
                                                        </p:cNvCxnSpPr>
                                                        <p:nvPr/>
                                                      </p:nvCxnSpPr>
                                                      <p:spPr bwMode="auto">
                                                        <a:xfrm flipH="1">
                                                          <a:off x="2405062" y="294587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5" name="Straight Connector 104"/>
                                                        <p:cNvCxnSpPr>
                                                          <a:cxnSpLocks noChangeShapeType="1"/>
                                                        </p:cNvCxnSpPr>
                                                        <p:nvPr/>
                                                      </p:nvCxnSpPr>
                                                      <p:spPr bwMode="auto">
                                                        <a:xfrm flipH="1">
                                                          <a:off x="2405062" y="3022070"/>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6" name="Straight Connector 105"/>
                                                        <p:cNvCxnSpPr>
                                                          <a:cxnSpLocks noChangeShapeType="1"/>
                                                        </p:cNvCxnSpPr>
                                                        <p:nvPr/>
                                                      </p:nvCxnSpPr>
                                                      <p:spPr bwMode="auto">
                                                        <a:xfrm flipH="1">
                                                          <a:off x="2403157" y="310017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7" name="Straight Connector 106"/>
                                                        <p:cNvCxnSpPr>
                                                          <a:cxnSpLocks noChangeShapeType="1"/>
                                                        </p:cNvCxnSpPr>
                                                        <p:nvPr/>
                                                      </p:nvCxnSpPr>
                                                      <p:spPr bwMode="auto">
                                                        <a:xfrm flipH="1">
                                                          <a:off x="2405062" y="317637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108" name="Straight Connector 107"/>
                                                        <p:cNvCxnSpPr>
                                                          <a:cxnSpLocks noChangeShapeType="1"/>
                                                        </p:cNvCxnSpPr>
                                                        <p:nvPr/>
                                                      </p:nvCxnSpPr>
                                                      <p:spPr bwMode="auto">
                                                        <a:xfrm flipH="1">
                                                          <a:off x="2405062" y="325257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cxnSp>
                                                    <p:nvCxnSpPr>
                                                      <p:cNvPr id="88" name="Straight Connector 87"/>
                                                      <p:cNvCxnSpPr>
                                                        <a:cxnSpLocks noChangeShapeType="1"/>
                                                      </p:cNvCxnSpPr>
                                                      <p:nvPr/>
                                                    </p:nvCxnSpPr>
                                                    <p:spPr bwMode="auto">
                                                      <a:xfrm>
                                                        <a:off x="2322512" y="2742670"/>
                                                        <a:ext cx="260350"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grpSp>
                                                  <p:nvGrpSpPr>
                                                    <p:cNvPr id="63" name="Group 62"/>
                                                    <p:cNvGrpSpPr/>
                                                    <p:nvPr/>
                                                  </p:nvGrpSpPr>
                                                  <p:grpSpPr bwMode="auto">
                                                    <a:xfrm>
                                                      <a:off x="2090734" y="3458103"/>
                                                      <a:ext cx="598169" cy="919740"/>
                                                      <a:chOff x="2090737" y="3458103"/>
                                                      <a:chExt cx="598429" cy="919740"/>
                                                    </a:xfrm>
                                                  </p:grpSpPr>
                                                  <p:sp>
                                                    <p:nvSpPr>
                                                      <p:cNvPr id="66" name="Rectangle 65"/>
                                                      <p:cNvSpPr>
                                                        <a:spLocks noChangeArrowheads="1"/>
                                                      </p:cNvSpPr>
                                                      <p:nvPr/>
                                                    </p:nvSpPr>
                                                    <p:spPr bwMode="auto">
                                                      <a:xfrm>
                                                        <a:off x="2399383" y="3700405"/>
                                                        <a:ext cx="121697" cy="430330"/>
                                                      </a:xfrm>
                                                      <a:prstGeom prst="rect">
                                                        <a:avLst/>
                                                      </a:prstGeom>
                                                      <a:solidFill>
                                                        <a:srgbClr val="FFFFFF"/>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7" name="Group 66"/>
                                                      <p:cNvGrpSpPr/>
                                                      <p:nvPr/>
                                                    </p:nvGrpSpPr>
                                                    <p:grpSpPr bwMode="auto">
                                                      <a:xfrm>
                                                        <a:off x="2090737" y="3458103"/>
                                                        <a:ext cx="598429" cy="919740"/>
                                                        <a:chOff x="2090737" y="3458103"/>
                                                        <a:chExt cx="598429" cy="919740"/>
                                                      </a:xfrm>
                                                    </p:grpSpPr>
                                                    <p:sp>
                                                      <p:nvSpPr>
                                                        <p:cNvPr id="68" name="Text Box 859"/>
                                                        <p:cNvSpPr txBox="1">
                                                          <a:spLocks noChangeArrowheads="1"/>
                                                        </p:cNvSpPr>
                                                        <p:nvPr/>
                                                      </p:nvSpPr>
                                                      <p:spPr bwMode="auto">
                                                        <a:xfrm>
                                                          <a:off x="2494573" y="421962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9" name="AutoShape 860"/>
                                                        <p:cNvCxnSpPr>
                                                          <a:cxnSpLocks noChangeShapeType="1"/>
                                                        </p:cNvCxnSpPr>
                                                        <p:nvPr/>
                                                      </p:nvCxnSpPr>
                                                      <p:spPr bwMode="auto">
                                                        <a:xfrm>
                                                          <a:off x="2462843" y="413885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70" name="Text Box 861"/>
                                                        <p:cNvSpPr txBox="1">
                                                          <a:spLocks noChangeArrowheads="1"/>
                                                        </p:cNvSpPr>
                                                        <p:nvPr/>
                                                      </p:nvSpPr>
                                                      <p:spPr bwMode="auto">
                                                        <a:xfrm>
                                                          <a:off x="2090737" y="3821556"/>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1" name="AutoShape 862"/>
                                                        <p:cNvCxnSpPr>
                                                          <a:cxnSpLocks noChangeShapeType="1"/>
                                                        </p:cNvCxnSpPr>
                                                        <p:nvPr/>
                                                      </p:nvCxnSpPr>
                                                      <p:spPr bwMode="auto">
                                                        <a:xfrm>
                                                          <a:off x="2462843" y="352733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72" name="Line 863"/>
                                                        <p:cNvCxnSpPr>
                                                          <a:cxnSpLocks noChangeShapeType="1"/>
                                                        </p:cNvCxnSpPr>
                                                        <p:nvPr/>
                                                      </p:nvCxnSpPr>
                                                      <p:spPr bwMode="auto">
                                                        <a:xfrm>
                                                          <a:off x="2153374" y="3901990"/>
                                                          <a:ext cx="199944" cy="3101"/>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73" name="Text Box 864"/>
                                                        <p:cNvSpPr txBox="1">
                                                          <a:spLocks noChangeArrowheads="1"/>
                                                        </p:cNvSpPr>
                                                        <p:nvPr/>
                                                      </p:nvSpPr>
                                                      <p:spPr bwMode="auto">
                                                        <a:xfrm>
                                                          <a:off x="2485919" y="345810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4" name="Line 866"/>
                                                        <p:cNvCxnSpPr>
                                                          <a:cxnSpLocks noChangeShapeType="1"/>
                                                        </p:cNvCxnSpPr>
                                                        <p:nvPr/>
                                                      </p:nvCxnSpPr>
                                                      <p:spPr bwMode="auto">
                                                        <a:xfrm>
                                                          <a:off x="2364769" y="377540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75" name="Oval 74"/>
                                                        <p:cNvSpPr>
                                                          <a:spLocks noChangeArrowheads="1"/>
                                                        </p:cNvSpPr>
                                                        <p:nvPr/>
                                                      </p:nvSpPr>
                                                      <p:spPr bwMode="auto">
                                                        <a:xfrm>
                                                          <a:off x="2399383" y="3680213"/>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6" name="Oval 75"/>
                                                        <p:cNvSpPr>
                                                          <a:spLocks noChangeArrowheads="1"/>
                                                        </p:cNvSpPr>
                                                        <p:nvPr/>
                                                      </p:nvSpPr>
                                                      <p:spPr bwMode="auto">
                                                        <a:xfrm>
                                                          <a:off x="2399383" y="4115779"/>
                                                          <a:ext cx="119380" cy="45719"/>
                                                        </a:xfrm>
                                                        <a:prstGeom prst="ellipse">
                                                          <a:avLst/>
                                                        </a:prstGeom>
                                                        <a:solidFill>
                                                          <a:srgbClr val="4472C4"/>
                                                        </a:solidFill>
                                                        <a:ln w="12700" cap="flat" cmpd="sng" algn="ctr">
                                                          <a:solidFill>
                                                            <a:srgbClr val="2F528F"/>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7" name="Straight Connector 76"/>
                                                        <p:cNvCxnSpPr>
                                                          <a:cxnSpLocks noChangeShapeType="1"/>
                                                        </p:cNvCxnSpPr>
                                                        <p:nvPr/>
                                                      </p:nvCxnSpPr>
                                                      <p:spPr bwMode="auto">
                                                        <a:xfrm>
                                                          <a:off x="2402268" y="3732135"/>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8" name="Straight Connector 77"/>
                                                        <p:cNvCxnSpPr>
                                                          <a:cxnSpLocks noChangeShapeType="1"/>
                                                        </p:cNvCxnSpPr>
                                                        <p:nvPr/>
                                                      </p:nvCxnSpPr>
                                                      <p:spPr bwMode="auto">
                                                        <a:xfrm>
                                                          <a:off x="2402268" y="3804249"/>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79" name="Straight Connector 78"/>
                                                        <p:cNvCxnSpPr>
                                                          <a:cxnSpLocks noChangeShapeType="1"/>
                                                        </p:cNvCxnSpPr>
                                                        <p:nvPr/>
                                                      </p:nvCxnSpPr>
                                                      <p:spPr bwMode="auto">
                                                        <a:xfrm>
                                                          <a:off x="2402268" y="3882131"/>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0" name="Straight Connector 79"/>
                                                        <p:cNvCxnSpPr>
                                                          <a:cxnSpLocks noChangeShapeType="1"/>
                                                        </p:cNvCxnSpPr>
                                                        <p:nvPr/>
                                                      </p:nvCxnSpPr>
                                                      <p:spPr bwMode="auto">
                                                        <a:xfrm>
                                                          <a:off x="2402268" y="3962898"/>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1" name="Straight Connector 80"/>
                                                        <p:cNvCxnSpPr>
                                                          <a:cxnSpLocks noChangeShapeType="1"/>
                                                        </p:cNvCxnSpPr>
                                                        <p:nvPr/>
                                                      </p:nvCxnSpPr>
                                                      <p:spPr bwMode="auto">
                                                        <a:xfrm>
                                                          <a:off x="2399383" y="4037896"/>
                                                          <a:ext cx="115570" cy="76200"/>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2" name="Straight Connector 81"/>
                                                        <p:cNvCxnSpPr>
                                                          <a:cxnSpLocks noChangeShapeType="1"/>
                                                        </p:cNvCxnSpPr>
                                                        <p:nvPr/>
                                                      </p:nvCxnSpPr>
                                                      <p:spPr bwMode="auto">
                                                        <a:xfrm flipH="1">
                                                          <a:off x="2405152" y="3723481"/>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3" name="Straight Connector 82"/>
                                                        <p:cNvCxnSpPr>
                                                          <a:cxnSpLocks noChangeShapeType="1"/>
                                                        </p:cNvCxnSpPr>
                                                        <p:nvPr/>
                                                      </p:nvCxnSpPr>
                                                      <p:spPr bwMode="auto">
                                                        <a:xfrm flipH="1">
                                                          <a:off x="2405152" y="3801364"/>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4" name="Straight Connector 83"/>
                                                        <p:cNvCxnSpPr>
                                                          <a:cxnSpLocks noChangeShapeType="1"/>
                                                        </p:cNvCxnSpPr>
                                                        <p:nvPr/>
                                                      </p:nvCxnSpPr>
                                                      <p:spPr bwMode="auto">
                                                        <a:xfrm flipH="1">
                                                          <a:off x="2402268" y="3879247"/>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flipH="1">
                                                          <a:off x="2405152" y="3954245"/>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cxnSp>
                                                      <p:nvCxnSpPr>
                                                        <p:cNvPr id="86" name="Straight Connector 85"/>
                                                        <p:cNvCxnSpPr>
                                                          <a:cxnSpLocks noChangeShapeType="1"/>
                                                        </p:cNvCxnSpPr>
                                                        <p:nvPr/>
                                                      </p:nvCxnSpPr>
                                                      <p:spPr bwMode="auto">
                                                        <a:xfrm flipH="1">
                                                          <a:off x="2405152" y="4032127"/>
                                                          <a:ext cx="112395" cy="85725"/>
                                                        </a:xfrm>
                                                        <a:prstGeom prst="line">
                                                          <a:avLst/>
                                                        </a:prstGeom>
                                                        <a:noFill/>
                                                        <a:ln w="6350" cap="flat" cmpd="sng" algn="ctr">
                                                          <a:solidFill>
                                                            <a:srgbClr val="4472C4"/>
                                                          </a:solidFill>
                                                          <a:prstDash val="solid"/>
                                                          <a:miter lim="800000"/>
                                                        </a:ln>
                                                        <a:extLst>
                                                          <a:ext uri="{909E8E84-426E-40DD-AFC4-6F175D3DCCD1}">
                                                            <a14:hiddenFill xmlns:a14="http://schemas.microsoft.com/office/drawing/2010/main">
                                                              <a:noFill/>
                                                            </a14:hiddenFill>
                                                          </a:ext>
                                                        </a:extLst>
                                                      </p:spPr>
                                                    </p:cxnSp>
                                                  </p:grpSp>
                                                </p:grpSp>
                                                <p:cxnSp>
                                                  <p:nvCxnSpPr>
                                                    <p:cNvPr id="64" name="Straight Connector 63"/>
                                                    <p:cNvCxnSpPr>
                                                      <a:cxnSpLocks noChangeShapeType="1"/>
                                                    </p:cNvCxnSpPr>
                                                    <p:nvPr/>
                                                  </p:nvCxnSpPr>
                                                  <p:spPr bwMode="auto">
                                                    <a:xfrm>
                                                      <a:off x="2154237" y="3127903"/>
                                                      <a:ext cx="0" cy="776593"/>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sp>
                                                  <p:nvSpPr>
                                                    <p:cNvPr id="65" name="Text Box 861"/>
                                                    <p:cNvSpPr txBox="1">
                                                      <a:spLocks noChangeArrowheads="1"/>
                                                    </p:cNvSpPr>
                                                    <p:nvPr/>
                                                  </p:nvSpPr>
                                                  <p:spPr bwMode="auto">
                                                    <a:xfrm>
                                                      <a:off x="2151366" y="2569231"/>
                                                      <a:ext cx="754493" cy="2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61" name="Flowchart: Merge 60"/>
                                                  <p:cNvSpPr>
                                                    <a:spLocks noChangeArrowheads="1"/>
                                                  </p:cNvSpPr>
                                                  <p:nvPr/>
                                                </p:nvSpPr>
                                                <p:spPr bwMode="auto">
                                                  <a:xfrm>
                                                    <a:off x="2423054" y="4313237"/>
                                                    <a:ext cx="85373" cy="52388"/>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sp>
                                              <p:nvSpPr>
                                                <p:cNvPr id="59" name="Text Box 861"/>
                                                <p:cNvSpPr txBox="1">
                                                  <a:spLocks noChangeArrowheads="1"/>
                                                </p:cNvSpPr>
                                                <p:nvPr/>
                                              </p:nvSpPr>
                                              <p:spPr bwMode="auto">
                                                <a:xfrm>
                                                  <a:off x="2471737" y="4292070"/>
                                                  <a:ext cx="376471"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cxnSp>
                                          <p:nvCxnSpPr>
                                            <p:cNvPr id="50" name="Straight Connector 49"/>
                                            <p:cNvCxnSpPr/>
                                            <p:nvPr/>
                                          </p:nvCxnSpPr>
                                          <p:spPr>
                                            <a:xfrm>
                                              <a:off x="4743425" y="2990123"/>
                                              <a:ext cx="0" cy="1702527"/>
                                            </a:xfrm>
                                            <a:prstGeom prst="line">
                                              <a:avLst/>
                                            </a:prstGeom>
                                            <a:noFill/>
                                            <a:ln w="12700" cap="flat" cmpd="sng" algn="ctr">
                                              <a:solidFill>
                                                <a:sysClr val="windowText" lastClr="000000"/>
                                              </a:solidFill>
                                              <a:prstDash val="solid"/>
                                              <a:miter lim="800000"/>
                                            </a:ln>
                                            <a:effectLst/>
                                          </p:spPr>
                                        </p:cxnSp>
                                      </p:grpSp>
                                      <p:cxnSp>
                                        <p:nvCxnSpPr>
                                          <p:cNvPr id="48" name="Straight Connector 47"/>
                                          <p:cNvCxnSpPr>
                                            <a:cxnSpLocks noChangeShapeType="1"/>
                                          </p:cNvCxnSpPr>
                                          <p:nvPr/>
                                        </p:nvCxnSpPr>
                                        <p:spPr bwMode="auto">
                                          <a:xfrm flipH="1">
                                            <a:off x="3428950" y="2999224"/>
                                            <a:ext cx="379048" cy="0"/>
                                          </a:xfrm>
                                          <a:prstGeom prst="line">
                                            <a:avLst/>
                                          </a:prstGeom>
                                          <a:noFill/>
                                          <a:ln w="12700" cap="flat" cmpd="sng" algn="ctr">
                                            <a:solidFill>
                                              <a:srgbClr val="000000"/>
                                            </a:solidFill>
                                            <a:prstDash val="solid"/>
                                            <a:miter lim="800000"/>
                                          </a:ln>
                                          <a:extLst>
                                            <a:ext uri="{909E8E84-426E-40DD-AFC4-6F175D3DCCD1}">
                                              <a14:hiddenFill xmlns:a14="http://schemas.microsoft.com/office/drawing/2010/main">
                                                <a:noFill/>
                                              </a14:hiddenFill>
                                            </a:ext>
                                          </a:extLst>
                                        </p:spPr>
                                      </p:cxnSp>
                                    </p:grpSp>
                                    <p:cxnSp>
                                      <p:nvCxnSpPr>
                                        <p:cNvPr id="46" name="Straight Connector 45"/>
                                        <p:cNvCxnSpPr/>
                                        <p:nvPr/>
                                      </p:nvCxnSpPr>
                                      <p:spPr>
                                        <a:xfrm>
                                          <a:off x="3429000" y="909014"/>
                                          <a:ext cx="0" cy="2090211"/>
                                        </a:xfrm>
                                        <a:prstGeom prst="line">
                                          <a:avLst/>
                                        </a:prstGeom>
                                        <a:noFill/>
                                        <a:ln w="12700" cap="flat" cmpd="sng" algn="ctr">
                                          <a:solidFill>
                                            <a:sysClr val="windowText" lastClr="000000"/>
                                          </a:solidFill>
                                          <a:prstDash val="solid"/>
                                          <a:miter lim="800000"/>
                                        </a:ln>
                                        <a:effectLst/>
                                      </p:spPr>
                                    </p:cxnSp>
                                  </p:grpSp>
                                  <p:cxnSp>
                                    <p:nvCxnSpPr>
                                      <p:cNvPr id="44" name="Straight Connector 43"/>
                                      <p:cNvCxnSpPr/>
                                      <p:nvPr/>
                                    </p:nvCxnSpPr>
                                    <p:spPr>
                                      <a:xfrm>
                                        <a:off x="1924215" y="3738563"/>
                                        <a:ext cx="228146" cy="0"/>
                                      </a:xfrm>
                                      <a:prstGeom prst="line">
                                        <a:avLst/>
                                      </a:prstGeom>
                                      <a:noFill/>
                                      <a:ln w="12700" cap="flat" cmpd="sng" algn="ctr">
                                        <a:solidFill>
                                          <a:sysClr val="windowText" lastClr="000000"/>
                                        </a:solidFill>
                                        <a:prstDash val="solid"/>
                                        <a:miter lim="800000"/>
                                      </a:ln>
                                      <a:effectLst/>
                                    </p:spPr>
                                  </p:cxnSp>
                                </p:grpSp>
                                <p:cxnSp>
                                  <p:nvCxnSpPr>
                                    <p:cNvPr id="41" name="Straight Connector 40"/>
                                    <p:cNvCxnSpPr/>
                                    <p:nvPr/>
                                  </p:nvCxnSpPr>
                                  <p:spPr>
                                    <a:xfrm flipH="1">
                                      <a:off x="1971923" y="2544417"/>
                                      <a:ext cx="1456797" cy="0"/>
                                    </a:xfrm>
                                    <a:prstGeom prst="line">
                                      <a:avLst/>
                                    </a:prstGeom>
                                    <a:noFill/>
                                    <a:ln w="12700" cap="flat" cmpd="sng" algn="ctr">
                                      <a:solidFill>
                                        <a:sysClr val="windowText" lastClr="000000"/>
                                      </a:solidFill>
                                      <a:prstDash val="solid"/>
                                      <a:miter lim="800000"/>
                                    </a:ln>
                                    <a:effectLst/>
                                  </p:spPr>
                                </p:cxnSp>
                              </p:grpSp>
                              <p:cxnSp>
                                <p:nvCxnSpPr>
                                  <p:cNvPr id="39" name="Straight Connector 38"/>
                                  <p:cNvCxnSpPr/>
                                  <p:nvPr/>
                                </p:nvCxnSpPr>
                                <p:spPr>
                                  <a:xfrm>
                                    <a:off x="1979874" y="2544417"/>
                                    <a:ext cx="0" cy="1192364"/>
                                  </a:xfrm>
                                  <a:prstGeom prst="line">
                                    <a:avLst/>
                                  </a:prstGeom>
                                  <a:noFill/>
                                  <a:ln w="12700" cap="flat" cmpd="sng" algn="ctr">
                                    <a:solidFill>
                                      <a:sysClr val="windowText" lastClr="000000"/>
                                    </a:solidFill>
                                    <a:prstDash val="solid"/>
                                    <a:miter lim="800000"/>
                                  </a:ln>
                                  <a:effectLst/>
                                </p:spPr>
                              </p:cxnSp>
                            </p:grpSp>
                          </p:grpSp>
                          <p:sp>
                            <p:nvSpPr>
                              <p:cNvPr id="35" name="Text Box 861"/>
                              <p:cNvSpPr txBox="1">
                                <a:spLocks noChangeArrowheads="1"/>
                              </p:cNvSpPr>
                              <p:nvPr/>
                            </p:nvSpPr>
                            <p:spPr bwMode="auto">
                              <a:xfrm>
                                <a:off x="4103944" y="4489045"/>
                                <a:ext cx="465922" cy="29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cxnSp>
                        <p:nvCxnSpPr>
                          <p:cNvPr id="31" name="Straight Connector 30"/>
                          <p:cNvCxnSpPr/>
                          <p:nvPr/>
                        </p:nvCxnSpPr>
                        <p:spPr>
                          <a:xfrm>
                            <a:off x="4654061" y="111730"/>
                            <a:ext cx="0" cy="74272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9" name="Straight Connector 28"/>
                        <p:cNvCxnSpPr/>
                        <p:nvPr/>
                      </p:nvCxnSpPr>
                      <p:spPr>
                        <a:xfrm flipH="1">
                          <a:off x="5151433" y="1957754"/>
                          <a:ext cx="135694"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7" name="Flowchart: Merge 26"/>
                      <p:cNvSpPr>
                        <a:spLocks noChangeArrowheads="1"/>
                      </p:cNvSpPr>
                      <p:nvPr/>
                    </p:nvSpPr>
                    <p:spPr bwMode="auto">
                      <a:xfrm>
                        <a:off x="4033837" y="2705100"/>
                        <a:ext cx="62865" cy="43180"/>
                      </a:xfrm>
                      <a:prstGeom prst="flowChartMerge">
                        <a:avLst/>
                      </a:prstGeom>
                      <a:solidFill>
                        <a:srgbClr val="FFFFFF"/>
                      </a:solidFill>
                      <a:ln w="12700" cap="flat" cmpd="sng" algn="ctr">
                        <a:solidFill>
                          <a:srgbClr val="000000"/>
                        </a:solidFill>
                        <a:prstDash val="solid"/>
                        <a:miter lim="800000"/>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sp>
                  <p:nvSpPr>
                    <p:cNvPr id="23" name="Text Box 861"/>
                    <p:cNvSpPr txBox="1">
                      <a:spLocks noChangeArrowheads="1"/>
                    </p:cNvSpPr>
                    <p:nvPr/>
                  </p:nvSpPr>
                  <p:spPr bwMode="auto">
                    <a:xfrm>
                      <a:off x="1794480" y="1901723"/>
                      <a:ext cx="360176" cy="2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sp>
              <p:nvSpPr>
                <p:cNvPr id="16" name="Text Box 861"/>
                <p:cNvSpPr txBox="1">
                  <a:spLocks noChangeArrowheads="1"/>
                </p:cNvSpPr>
                <p:nvPr/>
              </p:nvSpPr>
              <p:spPr bwMode="auto">
                <a:xfrm>
                  <a:off x="517596" y="61393"/>
                  <a:ext cx="277615" cy="24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sp>
            <p:nvSpPr>
              <p:cNvPr id="13" name="Text Box 861"/>
              <p:cNvSpPr txBox="1">
                <a:spLocks noChangeArrowheads="1"/>
              </p:cNvSpPr>
              <p:nvPr/>
            </p:nvSpPr>
            <p:spPr bwMode="auto">
              <a:xfrm>
                <a:off x="3227978" y="1873591"/>
                <a:ext cx="406302" cy="34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Carry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14" name="Text Box 861"/>
              <p:cNvSpPr txBox="1">
                <a:spLocks noChangeArrowheads="1"/>
              </p:cNvSpPr>
              <p:nvPr/>
            </p:nvSpPr>
            <p:spPr bwMode="auto">
              <a:xfrm>
                <a:off x="3974620" y="2099638"/>
                <a:ext cx="406302" cy="30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Sum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11" name="Straight Connector 10"/>
            <p:cNvCxnSpPr/>
            <p:nvPr/>
          </p:nvCxnSpPr>
          <p:spPr>
            <a:xfrm>
              <a:off x="450850" y="234950"/>
              <a:ext cx="33021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506" name="Rectangle 4"/>
          <p:cNvSpPr/>
          <p:nvPr/>
        </p:nvSpPr>
        <p:spPr>
          <a:xfrm>
            <a:off x="7587471" y="1964670"/>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507" name="Rectangle 4"/>
          <p:cNvSpPr>
            <a:spLocks noGrp="1"/>
          </p:cNvSpPr>
          <p:nvPr>
            <p:ph type="title"/>
          </p:nvPr>
        </p:nvSpPr>
        <p:spPr>
          <a:xfrm>
            <a:off x="861442" y="291375"/>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3</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Rectangle 4"/>
          <p:cNvSpPr/>
          <p:nvPr/>
        </p:nvSpPr>
        <p:spPr>
          <a:xfrm>
            <a:off x="2460291" y="5353509"/>
            <a:ext cx="28714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z="1800" b="0" strike="noStrike" spc="-1" dirty="0">
                <a:solidFill>
                  <a:schemeClr val="accent1"/>
                </a:solidFill>
                <a:latin typeface="Times New Roman" panose="02020603050405020304" pitchFamily="18" charset="0"/>
                <a:cs typeface="Times New Roman" panose="02020603050405020304" pitchFamily="18" charset="0"/>
              </a:rPr>
              <a:t>7: Approximate Adder 4</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33" name="Table 6"/>
          <p:cNvGraphicFramePr/>
          <p:nvPr/>
        </p:nvGraphicFramePr>
        <p:xfrm>
          <a:off x="7915289" y="2131607"/>
          <a:ext cx="3469251" cy="3387493"/>
        </p:xfrm>
        <a:graphic>
          <a:graphicData uri="http://schemas.openxmlformats.org/drawingml/2006/table">
            <a:tbl>
              <a:tblPr>
                <a:tableStyleId>{BDBED569-4797-4DF1-A0F4-6AAB3CD982D8}</a:tableStyleId>
              </a:tblPr>
              <a:tblGrid>
                <a:gridCol w="595962">
                  <a:extLst>
                    <a:ext uri="{9D8B030D-6E8A-4147-A177-3AD203B41FA5}">
                      <a16:colId xmlns:a16="http://schemas.microsoft.com/office/drawing/2014/main" val="20000"/>
                    </a:ext>
                  </a:extLst>
                </a:gridCol>
                <a:gridCol w="595962">
                  <a:extLst>
                    <a:ext uri="{9D8B030D-6E8A-4147-A177-3AD203B41FA5}">
                      <a16:colId xmlns:a16="http://schemas.microsoft.com/office/drawing/2014/main" val="20001"/>
                    </a:ext>
                  </a:extLst>
                </a:gridCol>
                <a:gridCol w="595962">
                  <a:extLst>
                    <a:ext uri="{9D8B030D-6E8A-4147-A177-3AD203B41FA5}">
                      <a16:colId xmlns:a16="http://schemas.microsoft.com/office/drawing/2014/main" val="20002"/>
                    </a:ext>
                  </a:extLst>
                </a:gridCol>
                <a:gridCol w="687754">
                  <a:extLst>
                    <a:ext uri="{9D8B030D-6E8A-4147-A177-3AD203B41FA5}">
                      <a16:colId xmlns:a16="http://schemas.microsoft.com/office/drawing/2014/main" val="20003"/>
                    </a:ext>
                  </a:extLst>
                </a:gridCol>
                <a:gridCol w="993611">
                  <a:extLst>
                    <a:ext uri="{9D8B030D-6E8A-4147-A177-3AD203B41FA5}">
                      <a16:colId xmlns:a16="http://schemas.microsoft.com/office/drawing/2014/main" val="20004"/>
                    </a:ext>
                  </a:extLst>
                </a:gridCol>
              </a:tblGrid>
              <a:tr h="421093">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34" name="Rectangle 6"/>
          <p:cNvSpPr/>
          <p:nvPr/>
        </p:nvSpPr>
        <p:spPr>
          <a:xfrm>
            <a:off x="7743602" y="292995"/>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panose="02020603050405020304"/>
              </a:rPr>
              <a:t>No. of  transistors : 14</a:t>
            </a:r>
          </a:p>
          <a:p>
            <a:endParaRPr lang="en-IN" sz="1800" b="0" strike="noStrike" spc="-1" dirty="0">
              <a:solidFill>
                <a:schemeClr val="accent1"/>
              </a:solidFill>
              <a:latin typeface="Times New Roman" panose="02020603050405020304"/>
            </a:endParaRPr>
          </a:p>
          <a:p>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 =~Carry;</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 =</a:t>
            </a:r>
            <a:r>
              <a:rPr lang="en-IN" spc="-1" dirty="0">
                <a:solidFill>
                  <a:schemeClr val="accent1"/>
                </a:solidFill>
                <a:latin typeface="Times New Roman" panose="02020603050405020304"/>
              </a:rPr>
              <a:t>AB</a:t>
            </a:r>
            <a:r>
              <a:rPr lang="en-IN" sz="1800" b="0" strike="noStrike" spc="-1" dirty="0">
                <a:solidFill>
                  <a:schemeClr val="accent1"/>
                </a:solidFill>
                <a:latin typeface="Times New Roman" panose="02020603050405020304"/>
              </a:rPr>
              <a:t>+BC+CA</a:t>
            </a:r>
            <a:endParaRPr lang="en-US" sz="1800" b="0" strike="noStrike" spc="-1" dirty="0">
              <a:solidFill>
                <a:schemeClr val="accent1"/>
              </a:solidFill>
              <a:latin typeface="Arial" panose="020B0604020202020204"/>
            </a:endParaRPr>
          </a:p>
        </p:txBody>
      </p:sp>
      <p:sp>
        <p:nvSpPr>
          <p:cNvPr id="3" name="Slide Number Placeholder 2"/>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21</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416317" y="919088"/>
            <a:ext cx="5012475" cy="4600012"/>
            <a:chOff x="-58263" y="-53845"/>
            <a:chExt cx="3718342" cy="5293174"/>
          </a:xfrm>
        </p:grpSpPr>
        <p:grpSp>
          <p:nvGrpSpPr>
            <p:cNvPr id="9" name="Group 8"/>
            <p:cNvGrpSpPr/>
            <p:nvPr/>
          </p:nvGrpSpPr>
          <p:grpSpPr>
            <a:xfrm>
              <a:off x="-58263" y="-53845"/>
              <a:ext cx="3718342" cy="5293174"/>
              <a:chOff x="-58263" y="-53845"/>
              <a:chExt cx="3718342" cy="5293174"/>
            </a:xfrm>
          </p:grpSpPr>
          <p:grpSp>
            <p:nvGrpSpPr>
              <p:cNvPr id="11" name="Group 10"/>
              <p:cNvGrpSpPr/>
              <p:nvPr/>
            </p:nvGrpSpPr>
            <p:grpSpPr>
              <a:xfrm>
                <a:off x="153052" y="-53845"/>
                <a:ext cx="1484613" cy="3190111"/>
                <a:chOff x="-75548" y="-53845"/>
                <a:chExt cx="1484613" cy="3190111"/>
              </a:xfrm>
            </p:grpSpPr>
            <p:grpSp>
              <p:nvGrpSpPr>
                <p:cNvPr id="207" name="Group 206"/>
                <p:cNvGrpSpPr/>
                <p:nvPr/>
              </p:nvGrpSpPr>
              <p:grpSpPr>
                <a:xfrm>
                  <a:off x="-49014" y="1143000"/>
                  <a:ext cx="1458079" cy="1993266"/>
                  <a:chOff x="-49014" y="0"/>
                  <a:chExt cx="1458079" cy="1993266"/>
                </a:xfrm>
              </p:grpSpPr>
              <p:grpSp>
                <p:nvGrpSpPr>
                  <p:cNvPr id="260" name="Group 259"/>
                  <p:cNvGrpSpPr/>
                  <p:nvPr/>
                </p:nvGrpSpPr>
                <p:grpSpPr>
                  <a:xfrm>
                    <a:off x="-49014" y="965200"/>
                    <a:ext cx="1445379" cy="1028066"/>
                    <a:chOff x="-49014" y="6350"/>
                    <a:chExt cx="1445379" cy="1028066"/>
                  </a:xfrm>
                </p:grpSpPr>
                <p:grpSp>
                  <p:nvGrpSpPr>
                    <p:cNvPr id="310" name="Group 309"/>
                    <p:cNvGrpSpPr/>
                    <p:nvPr/>
                  </p:nvGrpSpPr>
                  <p:grpSpPr>
                    <a:xfrm>
                      <a:off x="-49014" y="114300"/>
                      <a:ext cx="1445379" cy="920116"/>
                      <a:chOff x="-49014" y="0"/>
                      <a:chExt cx="1445379" cy="920116"/>
                    </a:xfrm>
                  </p:grpSpPr>
                  <p:grpSp>
                    <p:nvGrpSpPr>
                      <p:cNvPr id="312" name="Group 311"/>
                      <p:cNvGrpSpPr/>
                      <p:nvPr/>
                    </p:nvGrpSpPr>
                    <p:grpSpPr>
                      <a:xfrm>
                        <a:off x="-49014" y="0"/>
                        <a:ext cx="715133" cy="920116"/>
                        <a:chOff x="-49018" y="0"/>
                        <a:chExt cx="715180" cy="920220"/>
                      </a:xfrm>
                    </p:grpSpPr>
                    <p:sp>
                      <p:nvSpPr>
                        <p:cNvPr id="341"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2"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43" name="Text Box 861"/>
                        <p:cNvSpPr txBox="1">
                          <a:spLocks noChangeArrowheads="1"/>
                        </p:cNvSpPr>
                        <p:nvPr/>
                      </p:nvSpPr>
                      <p:spPr bwMode="auto">
                        <a:xfrm>
                          <a:off x="-49018" y="375886"/>
                          <a:ext cx="139693" cy="32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4"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45"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46"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7" name="Rectangle 346"/>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8"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49" name="Oval 348"/>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50" name="Oval 349"/>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51" name="Oval 350"/>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352" name="Straight Connector 351"/>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3" name="Group 312"/>
                      <p:cNvGrpSpPr/>
                      <p:nvPr/>
                    </p:nvGrpSpPr>
                    <p:grpSpPr>
                      <a:xfrm>
                        <a:off x="690287" y="0"/>
                        <a:ext cx="706078" cy="920116"/>
                        <a:chOff x="-39967" y="0"/>
                        <a:chExt cx="706129" cy="920220"/>
                      </a:xfrm>
                    </p:grpSpPr>
                    <p:sp>
                      <p:nvSpPr>
                        <p:cNvPr id="31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7"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18" name="Text Box 861"/>
                        <p:cNvSpPr txBox="1">
                          <a:spLocks noChangeArrowheads="1"/>
                        </p:cNvSpPr>
                        <p:nvPr/>
                      </p:nvSpPr>
                      <p:spPr bwMode="auto">
                        <a:xfrm>
                          <a:off x="-39967" y="424453"/>
                          <a:ext cx="204202" cy="36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9"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20"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21"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22" name="Rectangle 321"/>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3"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24" name="Oval 323"/>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25" name="Oval 324"/>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26" name="Oval 325"/>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327" name="Straight Connector 326"/>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4" name="Straight Connector 313"/>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5" name="Straight Connector 314"/>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1" name="Straight Connector 310"/>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1" name="Group 260"/>
                  <p:cNvGrpSpPr/>
                  <p:nvPr/>
                </p:nvGrpSpPr>
                <p:grpSpPr>
                  <a:xfrm>
                    <a:off x="12671" y="0"/>
                    <a:ext cx="1396394" cy="1028066"/>
                    <a:chOff x="-29" y="6350"/>
                    <a:chExt cx="1396394" cy="1028066"/>
                  </a:xfrm>
                </p:grpSpPr>
                <p:grpSp>
                  <p:nvGrpSpPr>
                    <p:cNvPr id="262" name="Group 261"/>
                    <p:cNvGrpSpPr/>
                    <p:nvPr/>
                  </p:nvGrpSpPr>
                  <p:grpSpPr>
                    <a:xfrm>
                      <a:off x="-29" y="114300"/>
                      <a:ext cx="1396394" cy="920116"/>
                      <a:chOff x="-29" y="0"/>
                      <a:chExt cx="1396394" cy="920116"/>
                    </a:xfrm>
                  </p:grpSpPr>
                  <p:grpSp>
                    <p:nvGrpSpPr>
                      <p:cNvPr id="264" name="Group 263"/>
                      <p:cNvGrpSpPr/>
                      <p:nvPr/>
                    </p:nvGrpSpPr>
                    <p:grpSpPr>
                      <a:xfrm>
                        <a:off x="-29" y="0"/>
                        <a:ext cx="666144" cy="920115"/>
                        <a:chOff x="-29" y="0"/>
                        <a:chExt cx="666191" cy="920220"/>
                      </a:xfrm>
                    </p:grpSpPr>
                    <p:sp>
                      <p:nvSpPr>
                        <p:cNvPr id="289"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0"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91" name="Text Box 861"/>
                        <p:cNvSpPr txBox="1">
                          <a:spLocks noChangeArrowheads="1"/>
                        </p:cNvSpPr>
                        <p:nvPr/>
                      </p:nvSpPr>
                      <p:spPr bwMode="auto">
                        <a:xfrm>
                          <a:off x="-29" y="209589"/>
                          <a:ext cx="148428" cy="31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2"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93"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94"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5" name="Rectangle 294"/>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6"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97" name="Oval 296"/>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98" name="Oval 297"/>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99" name="Oval 298"/>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300" name="Straight Connector 299"/>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5" name="Group 264"/>
                      <p:cNvGrpSpPr/>
                      <p:nvPr/>
                    </p:nvGrpSpPr>
                    <p:grpSpPr>
                      <a:xfrm>
                        <a:off x="689865" y="0"/>
                        <a:ext cx="706500" cy="920116"/>
                        <a:chOff x="-40388" y="0"/>
                        <a:chExt cx="706550" cy="920220"/>
                      </a:xfrm>
                    </p:grpSpPr>
                    <p:sp>
                      <p:nvSpPr>
                        <p:cNvPr id="268"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9"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70" name="Text Box 861"/>
                        <p:cNvSpPr txBox="1">
                          <a:spLocks noChangeArrowheads="1"/>
                        </p:cNvSpPr>
                        <p:nvPr/>
                      </p:nvSpPr>
                      <p:spPr bwMode="auto">
                        <a:xfrm>
                          <a:off x="-40388" y="377534"/>
                          <a:ext cx="139857" cy="31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1"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72"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73"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74" name="Rectangle 273"/>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5"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76" name="Oval 275"/>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77" name="Oval 276"/>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78" name="Oval 277"/>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79" name="Straight Connector 278"/>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6" name="Straight Connector 265"/>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7" name="Straight Connector 266"/>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63" name="Straight Connector 262"/>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208" name="Group 207"/>
                <p:cNvGrpSpPr/>
                <p:nvPr/>
              </p:nvGrpSpPr>
              <p:grpSpPr>
                <a:xfrm>
                  <a:off x="-75548" y="-53845"/>
                  <a:ext cx="1471913" cy="1263407"/>
                  <a:chOff x="-75548" y="-53845"/>
                  <a:chExt cx="1471913" cy="1263407"/>
                </a:xfrm>
              </p:grpSpPr>
              <p:grpSp>
                <p:nvGrpSpPr>
                  <p:cNvPr id="209" name="Group 208"/>
                  <p:cNvGrpSpPr/>
                  <p:nvPr/>
                </p:nvGrpSpPr>
                <p:grpSpPr>
                  <a:xfrm>
                    <a:off x="-75548" y="171450"/>
                    <a:ext cx="1471913" cy="1038112"/>
                    <a:chOff x="-75548" y="0"/>
                    <a:chExt cx="1471913" cy="1038112"/>
                  </a:xfrm>
                </p:grpSpPr>
                <p:grpSp>
                  <p:nvGrpSpPr>
                    <p:cNvPr id="211" name="Group 210"/>
                    <p:cNvGrpSpPr/>
                    <p:nvPr/>
                  </p:nvGrpSpPr>
                  <p:grpSpPr>
                    <a:xfrm>
                      <a:off x="-75548" y="114299"/>
                      <a:ext cx="1471913" cy="923813"/>
                      <a:chOff x="-75548" y="-1"/>
                      <a:chExt cx="1471913" cy="923813"/>
                    </a:xfrm>
                  </p:grpSpPr>
                  <p:grpSp>
                    <p:nvGrpSpPr>
                      <p:cNvPr id="214" name="Group 213"/>
                      <p:cNvGrpSpPr/>
                      <p:nvPr/>
                    </p:nvGrpSpPr>
                    <p:grpSpPr>
                      <a:xfrm>
                        <a:off x="-75548" y="-1"/>
                        <a:ext cx="741663" cy="923813"/>
                        <a:chOff x="-75553" y="0"/>
                        <a:chExt cx="741715" cy="923918"/>
                      </a:xfrm>
                    </p:grpSpPr>
                    <p:sp>
                      <p:nvSpPr>
                        <p:cNvPr id="239"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0"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41" name="Text Box 861"/>
                        <p:cNvSpPr txBox="1">
                          <a:spLocks noChangeArrowheads="1"/>
                        </p:cNvSpPr>
                        <p:nvPr/>
                      </p:nvSpPr>
                      <p:spPr bwMode="auto">
                        <a:xfrm>
                          <a:off x="-75553" y="422692"/>
                          <a:ext cx="208242" cy="50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2"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43"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44"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5" name="Rectangle 244"/>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6"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47" name="Oval 246"/>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48" name="Oval 247"/>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50" name="Straight Connector 249"/>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620498" y="0"/>
                        <a:ext cx="775867" cy="920116"/>
                        <a:chOff x="-109760" y="0"/>
                        <a:chExt cx="775922" cy="920220"/>
                      </a:xfrm>
                    </p:grpSpPr>
                    <p:sp>
                      <p:nvSpPr>
                        <p:cNvPr id="218"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9"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20" name="Text Box 861"/>
                        <p:cNvSpPr txBox="1">
                          <a:spLocks noChangeArrowheads="1"/>
                        </p:cNvSpPr>
                        <p:nvPr/>
                      </p:nvSpPr>
                      <p:spPr bwMode="auto">
                        <a:xfrm>
                          <a:off x="-109760" y="378324"/>
                          <a:ext cx="278009" cy="39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1"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22"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23"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4" name="Rectangle 223"/>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5"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26" name="Oval 225"/>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7" name="Oval 226"/>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8" name="Oval 227"/>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29" name="Straight Connector 228"/>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6" name="Straight Connector 215"/>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12" name="Straight Connector 211"/>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cxnSp>
                  <p:nvCxnSpPr>
                    <p:cNvPr id="213" name="Straight Connector 212"/>
                    <p:cNvCxnSpPr/>
                    <p:nvPr/>
                  </p:nvCxnSpPr>
                  <p:spPr>
                    <a:xfrm>
                      <a:off x="685800" y="0"/>
                      <a:ext cx="26035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0" name="Text Box 861"/>
                  <p:cNvSpPr txBox="1">
                    <a:spLocks noChangeArrowheads="1"/>
                  </p:cNvSpPr>
                  <p:nvPr/>
                </p:nvSpPr>
                <p:spPr bwMode="auto">
                  <a:xfrm>
                    <a:off x="632085" y="-53845"/>
                    <a:ext cx="388166" cy="2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grpSp>
            <p:nvGrpSpPr>
              <p:cNvPr id="12" name="Group 11"/>
              <p:cNvGrpSpPr/>
              <p:nvPr/>
            </p:nvGrpSpPr>
            <p:grpSpPr>
              <a:xfrm>
                <a:off x="-58263" y="3073400"/>
                <a:ext cx="2625580" cy="2165929"/>
                <a:chOff x="-58263" y="0"/>
                <a:chExt cx="2625580" cy="2165929"/>
              </a:xfrm>
            </p:grpSpPr>
            <p:grpSp>
              <p:nvGrpSpPr>
                <p:cNvPr id="67" name="Group 66"/>
                <p:cNvGrpSpPr/>
                <p:nvPr/>
              </p:nvGrpSpPr>
              <p:grpSpPr>
                <a:xfrm>
                  <a:off x="894717" y="127000"/>
                  <a:ext cx="687702" cy="919479"/>
                  <a:chOff x="-89572" y="0"/>
                  <a:chExt cx="688001" cy="919740"/>
                </a:xfrm>
              </p:grpSpPr>
              <p:sp>
                <p:nvSpPr>
                  <p:cNvPr id="186" name="Rectangle 185"/>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87" name="Group 186"/>
                  <p:cNvGrpSpPr/>
                  <p:nvPr/>
                </p:nvGrpSpPr>
                <p:grpSpPr>
                  <a:xfrm>
                    <a:off x="-89572" y="0"/>
                    <a:ext cx="688001" cy="919740"/>
                    <a:chOff x="-89572" y="0"/>
                    <a:chExt cx="688001" cy="919740"/>
                  </a:xfrm>
                </p:grpSpPr>
                <p:sp>
                  <p:nvSpPr>
                    <p:cNvPr id="188"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9"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90" name="Text Box 861"/>
                    <p:cNvSpPr txBox="1">
                      <a:spLocks noChangeArrowheads="1"/>
                    </p:cNvSpPr>
                    <p:nvPr/>
                  </p:nvSpPr>
                  <p:spPr bwMode="auto">
                    <a:xfrm>
                      <a:off x="-89572" y="303594"/>
                      <a:ext cx="206951" cy="47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1"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92"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93"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4"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95" name="Oval 194"/>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96" name="Oval 195"/>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97" name="Straight Connector 196"/>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15302" y="0"/>
                  <a:ext cx="2173567" cy="1121232"/>
                  <a:chOff x="-53402" y="0"/>
                  <a:chExt cx="2173567" cy="1121563"/>
                </a:xfrm>
              </p:grpSpPr>
              <p:cxnSp>
                <p:nvCxnSpPr>
                  <p:cNvPr id="162" name="Straight Connector 161"/>
                  <p:cNvCxnSpPr/>
                  <p:nvPr/>
                </p:nvCxnSpPr>
                <p:spPr>
                  <a:xfrm>
                    <a:off x="895350" y="0"/>
                    <a:ext cx="0" cy="1905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374650" y="196801"/>
                    <a:ext cx="17455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53402" y="120650"/>
                    <a:ext cx="651831" cy="1000913"/>
                    <a:chOff x="-53402" y="0"/>
                    <a:chExt cx="651831" cy="1000913"/>
                  </a:xfrm>
                </p:grpSpPr>
                <p:sp>
                  <p:nvSpPr>
                    <p:cNvPr id="165" name="Rectangle 164"/>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6" name="Group 165"/>
                    <p:cNvGrpSpPr/>
                    <p:nvPr/>
                  </p:nvGrpSpPr>
                  <p:grpSpPr>
                    <a:xfrm>
                      <a:off x="-53402" y="0"/>
                      <a:ext cx="651831" cy="1000913"/>
                      <a:chOff x="-53402" y="0"/>
                      <a:chExt cx="651831" cy="1000913"/>
                    </a:xfrm>
                  </p:grpSpPr>
                  <p:sp>
                    <p:nvSpPr>
                      <p:cNvPr id="167"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8"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69" name="Text Box 861"/>
                      <p:cNvSpPr txBox="1">
                        <a:spLocks noChangeArrowheads="1"/>
                      </p:cNvSpPr>
                      <p:nvPr/>
                    </p:nvSpPr>
                    <p:spPr bwMode="auto">
                      <a:xfrm>
                        <a:off x="-53402" y="398520"/>
                        <a:ext cx="174179" cy="60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0"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71"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72"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74" name="Oval 173"/>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75" name="Oval 174"/>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76" name="Straight Connector 175"/>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69" name="Group 68"/>
                <p:cNvGrpSpPr/>
                <p:nvPr/>
              </p:nvGrpSpPr>
              <p:grpSpPr>
                <a:xfrm>
                  <a:off x="-58263" y="901700"/>
                  <a:ext cx="719300" cy="1031148"/>
                  <a:chOff x="-52745" y="0"/>
                  <a:chExt cx="651174" cy="1038438"/>
                </a:xfrm>
              </p:grpSpPr>
              <p:sp>
                <p:nvSpPr>
                  <p:cNvPr id="142" name="Rectangle 141"/>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3" name="Group 142"/>
                  <p:cNvGrpSpPr/>
                  <p:nvPr/>
                </p:nvGrpSpPr>
                <p:grpSpPr>
                  <a:xfrm>
                    <a:off x="-52745" y="0"/>
                    <a:ext cx="651174" cy="1038438"/>
                    <a:chOff x="-52745" y="0"/>
                    <a:chExt cx="651174" cy="1038438"/>
                  </a:xfrm>
                </p:grpSpPr>
                <p:cxnSp>
                  <p:nvCxnSpPr>
                    <p:cNvPr id="144"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45" name="Text Box 861"/>
                    <p:cNvSpPr txBox="1">
                      <a:spLocks noChangeArrowheads="1"/>
                    </p:cNvSpPr>
                    <p:nvPr/>
                  </p:nvSpPr>
                  <p:spPr bwMode="auto">
                    <a:xfrm>
                      <a:off x="-52745" y="406786"/>
                      <a:ext cx="168303" cy="63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6"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47"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48"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9"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50" name="Oval 149"/>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51" name="Oval 150"/>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52" name="Straight Connector 151"/>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0" name="Group 69"/>
                <p:cNvGrpSpPr/>
                <p:nvPr/>
              </p:nvGrpSpPr>
              <p:grpSpPr>
                <a:xfrm>
                  <a:off x="894716" y="908051"/>
                  <a:ext cx="712470" cy="913763"/>
                  <a:chOff x="-46562" y="0"/>
                  <a:chExt cx="644991" cy="919740"/>
                </a:xfrm>
              </p:grpSpPr>
              <p:sp>
                <p:nvSpPr>
                  <p:cNvPr id="121" name="Rectangle 120"/>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2" name="Group 121"/>
                  <p:cNvGrpSpPr/>
                  <p:nvPr/>
                </p:nvGrpSpPr>
                <p:grpSpPr>
                  <a:xfrm>
                    <a:off x="-46562" y="0"/>
                    <a:ext cx="644991" cy="919740"/>
                    <a:chOff x="-46562" y="0"/>
                    <a:chExt cx="644991" cy="919740"/>
                  </a:xfrm>
                </p:grpSpPr>
                <p:sp>
                  <p:nvSpPr>
                    <p:cNvPr id="123"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4"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25" name="Text Box 861"/>
                    <p:cNvSpPr txBox="1">
                      <a:spLocks noChangeArrowheads="1"/>
                    </p:cNvSpPr>
                    <p:nvPr/>
                  </p:nvSpPr>
                  <p:spPr bwMode="auto">
                    <a:xfrm>
                      <a:off x="-46562" y="285505"/>
                      <a:ext cx="171950" cy="38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6"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27"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28"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9"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30" name="Oval 129"/>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31" name="Oval 130"/>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32" name="Straight Connector 131"/>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1" name="Group 70"/>
                <p:cNvGrpSpPr/>
                <p:nvPr/>
              </p:nvGrpSpPr>
              <p:grpSpPr>
                <a:xfrm>
                  <a:off x="1646725" y="133350"/>
                  <a:ext cx="729445" cy="919479"/>
                  <a:chOff x="-131333" y="0"/>
                  <a:chExt cx="729762" cy="919740"/>
                </a:xfrm>
              </p:grpSpPr>
              <p:sp>
                <p:nvSpPr>
                  <p:cNvPr id="100" name="Rectangle 99"/>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1" name="Group 100"/>
                  <p:cNvGrpSpPr/>
                  <p:nvPr/>
                </p:nvGrpSpPr>
                <p:grpSpPr>
                  <a:xfrm>
                    <a:off x="-131333" y="0"/>
                    <a:ext cx="729762" cy="919740"/>
                    <a:chOff x="-131333" y="0"/>
                    <a:chExt cx="729762" cy="919740"/>
                  </a:xfrm>
                </p:grpSpPr>
                <p:sp>
                  <p:nvSpPr>
                    <p:cNvPr id="102"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3"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04" name="Text Box 861"/>
                    <p:cNvSpPr txBox="1">
                      <a:spLocks noChangeArrowheads="1"/>
                    </p:cNvSpPr>
                    <p:nvPr/>
                  </p:nvSpPr>
                  <p:spPr bwMode="auto">
                    <a:xfrm>
                      <a:off x="-131333" y="363022"/>
                      <a:ext cx="216277" cy="39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5"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06"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07"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8"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09" name="Oval 108"/>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10" name="Oval 109"/>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11" name="Straight Connector 110"/>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2" name="Group 71"/>
                <p:cNvGrpSpPr/>
                <p:nvPr/>
              </p:nvGrpSpPr>
              <p:grpSpPr>
                <a:xfrm>
                  <a:off x="1688201" y="908051"/>
                  <a:ext cx="713371" cy="913763"/>
                  <a:chOff x="-46757" y="0"/>
                  <a:chExt cx="645186" cy="919740"/>
                </a:xfrm>
              </p:grpSpPr>
              <p:sp>
                <p:nvSpPr>
                  <p:cNvPr id="79" name="Rectangle 78"/>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0" name="Group 79"/>
                  <p:cNvGrpSpPr/>
                  <p:nvPr/>
                </p:nvGrpSpPr>
                <p:grpSpPr>
                  <a:xfrm>
                    <a:off x="-46757" y="0"/>
                    <a:ext cx="645186" cy="919740"/>
                    <a:chOff x="-46757" y="0"/>
                    <a:chExt cx="645186" cy="919740"/>
                  </a:xfrm>
                </p:grpSpPr>
                <p:sp>
                  <p:nvSpPr>
                    <p:cNvPr id="81"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2"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83" name="Text Box 861"/>
                    <p:cNvSpPr txBox="1">
                      <a:spLocks noChangeArrowheads="1"/>
                    </p:cNvSpPr>
                    <p:nvPr/>
                  </p:nvSpPr>
                  <p:spPr bwMode="auto">
                    <a:xfrm>
                      <a:off x="-46757" y="391083"/>
                      <a:ext cx="153517" cy="4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4"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85" name="Line 863"/>
                    <p:cNvCxnSpPr/>
                    <p:nvPr/>
                  </p:nvCxnSpPr>
                  <p:spPr bwMode="auto">
                    <a:xfrm rot="16200000">
                      <a:off x="193265" y="38941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86"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7"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88" name="Oval 87"/>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89" name="Oval 88"/>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3" name="Flowchart: Merge 72"/>
                <p:cNvSpPr/>
                <p:nvPr/>
              </p:nvSpPr>
              <p:spPr>
                <a:xfrm>
                  <a:off x="2114550" y="17653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74" name="Flowchart: Merge 73"/>
                <p:cNvSpPr/>
                <p:nvPr/>
              </p:nvSpPr>
              <p:spPr>
                <a:xfrm>
                  <a:off x="1314450" y="177165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75" name="Flowchart: Merge 74"/>
                <p:cNvSpPr/>
                <p:nvPr/>
              </p:nvSpPr>
              <p:spPr>
                <a:xfrm>
                  <a:off x="368300" y="1752600"/>
                  <a:ext cx="85090" cy="5207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76" name="Text Box 861"/>
                <p:cNvSpPr txBox="1">
                  <a:spLocks noChangeArrowheads="1"/>
                </p:cNvSpPr>
                <p:nvPr/>
              </p:nvSpPr>
              <p:spPr bwMode="auto">
                <a:xfrm>
                  <a:off x="394520" y="1774416"/>
                  <a:ext cx="454050" cy="39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 name="Text Box 861"/>
                <p:cNvSpPr txBox="1">
                  <a:spLocks noChangeArrowheads="1"/>
                </p:cNvSpPr>
                <p:nvPr/>
              </p:nvSpPr>
              <p:spPr bwMode="auto">
                <a:xfrm>
                  <a:off x="1371356" y="1728985"/>
                  <a:ext cx="435234" cy="31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Text Box 861"/>
                <p:cNvSpPr txBox="1">
                  <a:spLocks noChangeArrowheads="1"/>
                </p:cNvSpPr>
                <p:nvPr/>
              </p:nvSpPr>
              <p:spPr bwMode="auto">
                <a:xfrm>
                  <a:off x="2135706" y="1760439"/>
                  <a:ext cx="431611" cy="3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927100" y="2031459"/>
                <a:ext cx="2732979" cy="2094275"/>
                <a:chOff x="0" y="-89441"/>
                <a:chExt cx="2732979" cy="2094275"/>
              </a:xfrm>
            </p:grpSpPr>
            <p:grpSp>
              <p:nvGrpSpPr>
                <p:cNvPr id="14" name="Group 13"/>
                <p:cNvGrpSpPr/>
                <p:nvPr/>
              </p:nvGrpSpPr>
              <p:grpSpPr>
                <a:xfrm>
                  <a:off x="1752600" y="895350"/>
                  <a:ext cx="598169" cy="919479"/>
                  <a:chOff x="0" y="0"/>
                  <a:chExt cx="598429" cy="919740"/>
                </a:xfrm>
              </p:grpSpPr>
              <p:sp>
                <p:nvSpPr>
                  <p:cNvPr id="46" name="Rectangle 45"/>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7" name="Group 46"/>
                  <p:cNvGrpSpPr/>
                  <p:nvPr/>
                </p:nvGrpSpPr>
                <p:grpSpPr>
                  <a:xfrm>
                    <a:off x="0" y="0"/>
                    <a:ext cx="598429" cy="919740"/>
                    <a:chOff x="0" y="0"/>
                    <a:chExt cx="598429" cy="919740"/>
                  </a:xfrm>
                </p:grpSpPr>
                <p:sp>
                  <p:nvSpPr>
                    <p:cNvPr id="48"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 name="AutoShape 860"/>
                    <p:cNvCxnSpPr>
                      <a:cxnSpLocks noChangeShapeType="1"/>
                    </p:cNvCxnSpPr>
                    <p:nvPr/>
                  </p:nvCxnSpPr>
                  <p:spPr bwMode="auto">
                    <a:xfrm>
                      <a:off x="372106"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0" name="Text Box 861"/>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 name="Line 863"/>
                    <p:cNvCxnSpPr/>
                    <p:nvPr/>
                  </p:nvCxnSpPr>
                  <p:spPr bwMode="auto">
                    <a:xfrm flipV="1">
                      <a:off x="44839" y="449206"/>
                      <a:ext cx="207116" cy="3147"/>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3"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5" name="Oval 54"/>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56" name="Oval 55"/>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57" name="Straight Connector 56"/>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5" name="Straight Connector 14"/>
                <p:cNvCxnSpPr/>
                <p:nvPr/>
              </p:nvCxnSpPr>
              <p:spPr>
                <a:xfrm flipV="1">
                  <a:off x="0" y="1028700"/>
                  <a:ext cx="1806045" cy="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 Box 861"/>
                <p:cNvSpPr txBox="1">
                  <a:spLocks noChangeArrowheads="1"/>
                </p:cNvSpPr>
                <p:nvPr/>
              </p:nvSpPr>
              <p:spPr bwMode="auto">
                <a:xfrm>
                  <a:off x="1940547" y="-89441"/>
                  <a:ext cx="332115" cy="25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7" name="Group 16"/>
                <p:cNvGrpSpPr/>
                <p:nvPr/>
              </p:nvGrpSpPr>
              <p:grpSpPr>
                <a:xfrm>
                  <a:off x="1689100" y="120650"/>
                  <a:ext cx="666162" cy="920220"/>
                  <a:chOff x="0" y="0"/>
                  <a:chExt cx="666162" cy="920220"/>
                </a:xfrm>
              </p:grpSpPr>
              <p:grpSp>
                <p:nvGrpSpPr>
                  <p:cNvPr id="23" name="Group 22"/>
                  <p:cNvGrpSpPr/>
                  <p:nvPr/>
                </p:nvGrpSpPr>
                <p:grpSpPr>
                  <a:xfrm>
                    <a:off x="0" y="0"/>
                    <a:ext cx="666162" cy="920220"/>
                    <a:chOff x="0" y="0"/>
                    <a:chExt cx="666162" cy="920220"/>
                  </a:xfrm>
                </p:grpSpPr>
                <p:sp>
                  <p:nvSpPr>
                    <p:cNvPr id="25"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7"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9" name="Line 863"/>
                    <p:cNvCxnSpPr/>
                    <p:nvPr/>
                  </p:nvCxnSpPr>
                  <p:spPr bwMode="auto">
                    <a:xfrm flipV="1">
                      <a:off x="117475" y="453914"/>
                      <a:ext cx="151130" cy="746"/>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0"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 name="Rectangle 30"/>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3" name="Oval 32"/>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4" name="Oval 33"/>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5" name="Oval 34"/>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36" name="Straight Connector 35"/>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298450" y="63500"/>
                    <a:ext cx="26035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Text Box 861"/>
                <p:cNvSpPr txBox="1">
                  <a:spLocks noChangeArrowheads="1"/>
                </p:cNvSpPr>
                <p:nvPr/>
              </p:nvSpPr>
              <p:spPr bwMode="auto">
                <a:xfrm>
                  <a:off x="1286823" y="1141838"/>
                  <a:ext cx="419574" cy="39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9" name="Straight Connector 18"/>
                <p:cNvCxnSpPr/>
                <p:nvPr/>
              </p:nvCxnSpPr>
              <p:spPr>
                <a:xfrm>
                  <a:off x="2129729" y="978857"/>
                  <a:ext cx="603250" cy="0"/>
                </a:xfrm>
                <a:prstGeom prst="line">
                  <a:avLst/>
                </a:prstGeom>
                <a:ln w="12700"/>
              </p:spPr>
              <p:style>
                <a:lnRef idx="1">
                  <a:schemeClr val="dk1"/>
                </a:lnRef>
                <a:fillRef idx="0">
                  <a:schemeClr val="dk1"/>
                </a:fillRef>
                <a:effectRef idx="0">
                  <a:schemeClr val="dk1"/>
                </a:effectRef>
                <a:fontRef idx="minor">
                  <a:schemeClr val="tx1"/>
                </a:fontRef>
              </p:style>
            </p:cxnSp>
            <p:sp>
              <p:nvSpPr>
                <p:cNvPr id="20" name="Text Box 861"/>
                <p:cNvSpPr txBox="1">
                  <a:spLocks noChangeArrowheads="1"/>
                </p:cNvSpPr>
                <p:nvPr/>
              </p:nvSpPr>
              <p:spPr bwMode="auto">
                <a:xfrm>
                  <a:off x="2366447" y="1049884"/>
                  <a:ext cx="361950" cy="4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1" name="Flowchart: Merge 20"/>
                <p:cNvSpPr/>
                <p:nvPr/>
              </p:nvSpPr>
              <p:spPr>
                <a:xfrm>
                  <a:off x="2089150" y="17526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 name="Text Box 861"/>
                <p:cNvSpPr txBox="1">
                  <a:spLocks noChangeArrowheads="1"/>
                </p:cNvSpPr>
                <p:nvPr/>
              </p:nvSpPr>
              <p:spPr bwMode="auto">
                <a:xfrm>
                  <a:off x="2126360" y="1739112"/>
                  <a:ext cx="376471" cy="26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cxnSp>
          <p:nvCxnSpPr>
            <p:cNvPr id="10" name="Straight Connector 9"/>
            <p:cNvCxnSpPr/>
            <p:nvPr/>
          </p:nvCxnSpPr>
          <p:spPr>
            <a:xfrm>
              <a:off x="2730500" y="2692400"/>
              <a:ext cx="0" cy="771636"/>
            </a:xfrm>
            <a:prstGeom prst="line">
              <a:avLst/>
            </a:prstGeom>
            <a:ln w="12700"/>
          </p:spPr>
          <p:style>
            <a:lnRef idx="1">
              <a:schemeClr val="dk1"/>
            </a:lnRef>
            <a:fillRef idx="0">
              <a:schemeClr val="dk1"/>
            </a:fillRef>
            <a:effectRef idx="0">
              <a:schemeClr val="dk1"/>
            </a:effectRef>
            <a:fontRef idx="minor">
              <a:schemeClr val="tx1"/>
            </a:fontRef>
          </p:style>
        </p:cxnSp>
      </p:grpSp>
      <p:sp>
        <p:nvSpPr>
          <p:cNvPr id="362" name="Rectangle 4"/>
          <p:cNvSpPr/>
          <p:nvPr/>
        </p:nvSpPr>
        <p:spPr>
          <a:xfrm>
            <a:off x="7789159" y="1743128"/>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AA4</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63"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4</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4"/>
          <p:cNvSpPr/>
          <p:nvPr/>
        </p:nvSpPr>
        <p:spPr>
          <a:xfrm>
            <a:off x="2935904" y="5168601"/>
            <a:ext cx="28714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z="1800" b="0" strike="noStrike" spc="-1" dirty="0">
                <a:solidFill>
                  <a:schemeClr val="accent1"/>
                </a:solidFill>
                <a:latin typeface="Times New Roman" panose="02020603050405020304" pitchFamily="18" charset="0"/>
                <a:cs typeface="Times New Roman" panose="02020603050405020304" pitchFamily="18" charset="0"/>
              </a:rPr>
              <a:t>8: Approximate Adder 5</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38" name="Table 6"/>
          <p:cNvGraphicFramePr/>
          <p:nvPr/>
        </p:nvGraphicFramePr>
        <p:xfrm>
          <a:off x="7548720" y="2061199"/>
          <a:ext cx="3578400" cy="3606840"/>
        </p:xfrm>
        <a:graphic>
          <a:graphicData uri="http://schemas.openxmlformats.org/drawingml/2006/table">
            <a:tbl>
              <a:tblPr>
                <a:tableStyleId>{BDBED569-4797-4DF1-A0F4-6AAB3CD982D8}</a:tableStyleId>
              </a:tblPr>
              <a:tblGrid>
                <a:gridCol w="654840">
                  <a:extLst>
                    <a:ext uri="{9D8B030D-6E8A-4147-A177-3AD203B41FA5}">
                      <a16:colId xmlns:a16="http://schemas.microsoft.com/office/drawing/2014/main" val="20000"/>
                    </a:ext>
                  </a:extLst>
                </a:gridCol>
                <a:gridCol w="654840">
                  <a:extLst>
                    <a:ext uri="{9D8B030D-6E8A-4147-A177-3AD203B41FA5}">
                      <a16:colId xmlns:a16="http://schemas.microsoft.com/office/drawing/2014/main" val="20001"/>
                    </a:ext>
                  </a:extLst>
                </a:gridCol>
                <a:gridCol w="580875">
                  <a:extLst>
                    <a:ext uri="{9D8B030D-6E8A-4147-A177-3AD203B41FA5}">
                      <a16:colId xmlns:a16="http://schemas.microsoft.com/office/drawing/2014/main" val="20002"/>
                    </a:ext>
                  </a:extLst>
                </a:gridCol>
                <a:gridCol w="728805">
                  <a:extLst>
                    <a:ext uri="{9D8B030D-6E8A-4147-A177-3AD203B41FA5}">
                      <a16:colId xmlns:a16="http://schemas.microsoft.com/office/drawing/2014/main" val="20003"/>
                    </a:ext>
                  </a:extLst>
                </a:gridCol>
                <a:gridCol w="959040">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2" name="Rectangle 1"/>
              <p:cNvSpPr/>
              <p:nvPr/>
            </p:nvSpPr>
            <p:spPr>
              <a:xfrm>
                <a:off x="7120548" y="115905"/>
                <a:ext cx="5071452" cy="1487889"/>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ABC+</a:t>
                </a:r>
                <a:r>
                  <a:rPr lang="en-IN" dirty="0">
                    <a:solidFill>
                      <a:schemeClr val="accent1"/>
                    </a:solidFill>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a:p>
                <a:r>
                  <a:rPr lang="en-IN" dirty="0">
                    <a:solidFill>
                      <a:schemeClr val="accent1"/>
                    </a:solidFill>
                    <a:latin typeface="Times New Roman" panose="02020603050405020304" pitchFamily="18" charset="0"/>
                    <a:cs typeface="Times New Roman" panose="02020603050405020304" pitchFamily="18" charset="0"/>
                  </a:rPr>
                  <a:t>Carry = ABC +AB</a:t>
                </a:r>
                <a14:m>
                  <m:oMath xmlns:m="http://schemas.openxmlformats.org/officeDocument/2006/math">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7120548" y="115905"/>
                <a:ext cx="5071452" cy="1487889"/>
              </a:xfrm>
              <a:prstGeom prst="rect">
                <a:avLst/>
              </a:prstGeom>
              <a:blipFill rotWithShape="1">
                <a:blip r:embed="rId2"/>
                <a:stretch>
                  <a:fillRect l="-6" t="-23" b="2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22</a:t>
            </a:fld>
            <a:endParaRPr lang="en-US" sz="1050" b="0" strike="noStrike" spc="-1" dirty="0">
              <a:solidFill>
                <a:schemeClr val="accent1"/>
              </a:solidFill>
              <a:latin typeface="Times New Roman" panose="02020603050405020304"/>
            </a:endParaRPr>
          </a:p>
        </p:txBody>
      </p:sp>
      <p:pic>
        <p:nvPicPr>
          <p:cNvPr id="1245" name="Picture 1244"/>
          <p:cNvPicPr>
            <a:picLocks noChangeAspect="1"/>
          </p:cNvPicPr>
          <p:nvPr/>
        </p:nvPicPr>
        <p:blipFill>
          <a:blip r:embed="rId3"/>
          <a:stretch>
            <a:fillRect/>
          </a:stretch>
        </p:blipFill>
        <p:spPr>
          <a:xfrm>
            <a:off x="1561413" y="657112"/>
            <a:ext cx="5218875" cy="4445709"/>
          </a:xfrm>
          <a:prstGeom prst="rect">
            <a:avLst/>
          </a:prstGeom>
        </p:spPr>
      </p:pic>
      <p:sp>
        <p:nvSpPr>
          <p:cNvPr id="1246" name="Rectangle 4"/>
          <p:cNvSpPr/>
          <p:nvPr/>
        </p:nvSpPr>
        <p:spPr>
          <a:xfrm>
            <a:off x="7479574" y="1648557"/>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AA5</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0"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5</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Rectangle 4"/>
          <p:cNvSpPr/>
          <p:nvPr/>
        </p:nvSpPr>
        <p:spPr>
          <a:xfrm>
            <a:off x="2545534" y="4761855"/>
            <a:ext cx="28714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r>
              <a:rPr lang="en-IN" spc="-1" dirty="0">
                <a:solidFill>
                  <a:schemeClr val="accent1"/>
                </a:solidFill>
                <a:latin typeface="Times New Roman" panose="02020603050405020304" pitchFamily="18" charset="0"/>
                <a:cs typeface="Times New Roman" panose="02020603050405020304" pitchFamily="18" charset="0"/>
              </a:rPr>
              <a:t>9</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Adder 6</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43" name="Table 6"/>
          <p:cNvGraphicFramePr/>
          <p:nvPr/>
        </p:nvGraphicFramePr>
        <p:xfrm>
          <a:off x="7601488" y="2022986"/>
          <a:ext cx="3466405" cy="3456787"/>
        </p:xfrm>
        <a:graphic>
          <a:graphicData uri="http://schemas.openxmlformats.org/drawingml/2006/table">
            <a:tbl>
              <a:tblPr>
                <a:tableStyleId>{BDBED569-4797-4DF1-A0F4-6AAB3CD982D8}</a:tableStyleId>
              </a:tblPr>
              <a:tblGrid>
                <a:gridCol w="634345">
                  <a:extLst>
                    <a:ext uri="{9D8B030D-6E8A-4147-A177-3AD203B41FA5}">
                      <a16:colId xmlns:a16="http://schemas.microsoft.com/office/drawing/2014/main" val="20000"/>
                    </a:ext>
                  </a:extLst>
                </a:gridCol>
                <a:gridCol w="634345">
                  <a:extLst>
                    <a:ext uri="{9D8B030D-6E8A-4147-A177-3AD203B41FA5}">
                      <a16:colId xmlns:a16="http://schemas.microsoft.com/office/drawing/2014/main" val="20001"/>
                    </a:ext>
                  </a:extLst>
                </a:gridCol>
                <a:gridCol w="634345">
                  <a:extLst>
                    <a:ext uri="{9D8B030D-6E8A-4147-A177-3AD203B41FA5}">
                      <a16:colId xmlns:a16="http://schemas.microsoft.com/office/drawing/2014/main" val="20002"/>
                    </a:ext>
                  </a:extLst>
                </a:gridCol>
                <a:gridCol w="634345">
                  <a:extLst>
                    <a:ext uri="{9D8B030D-6E8A-4147-A177-3AD203B41FA5}">
                      <a16:colId xmlns:a16="http://schemas.microsoft.com/office/drawing/2014/main" val="20003"/>
                    </a:ext>
                  </a:extLst>
                </a:gridCol>
                <a:gridCol w="929025">
                  <a:extLst>
                    <a:ext uri="{9D8B030D-6E8A-4147-A177-3AD203B41FA5}">
                      <a16:colId xmlns:a16="http://schemas.microsoft.com/office/drawing/2014/main" val="20004"/>
                    </a:ext>
                  </a:extLst>
                </a:gridCol>
              </a:tblGrid>
              <a:tr h="490387">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7554355" y="118719"/>
                <a:ext cx="3524628" cy="1502334"/>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𝐶𝑎𝑟𝑟𝑦</m:t>
                        </m:r>
                      </m:e>
                    </m:acc>
                  </m:oMath>
                </a14:m>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Carry= 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p:txBody>
          </p:sp>
        </mc:Choice>
        <mc:Fallback xmlns="">
          <p:sp>
            <p:nvSpPr>
              <p:cNvPr id="3" name="Rectangle 2"/>
              <p:cNvSpPr>
                <a:spLocks noRot="1" noChangeAspect="1" noMove="1" noResize="1" noEditPoints="1" noAdjustHandles="1" noChangeArrowheads="1" noChangeShapeType="1" noTextEdit="1"/>
              </p:cNvSpPr>
              <p:nvPr/>
            </p:nvSpPr>
            <p:spPr>
              <a:xfrm>
                <a:off x="7554355" y="118719"/>
                <a:ext cx="3524628" cy="1502334"/>
              </a:xfrm>
              <a:prstGeom prst="rect">
                <a:avLst/>
              </a:prstGeom>
              <a:blipFill rotWithShape="1">
                <a:blip r:embed="rId2"/>
                <a:stretch>
                  <a:fillRect l="-11" t="-41" r="4" b="3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23</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1683336" y="999279"/>
            <a:ext cx="4726773" cy="3733630"/>
            <a:chOff x="35203" y="38014"/>
            <a:chExt cx="2801902" cy="2431111"/>
          </a:xfrm>
        </p:grpSpPr>
        <p:grpSp>
          <p:nvGrpSpPr>
            <p:cNvPr id="10" name="Group 9"/>
            <p:cNvGrpSpPr/>
            <p:nvPr/>
          </p:nvGrpSpPr>
          <p:grpSpPr>
            <a:xfrm>
              <a:off x="35203" y="38014"/>
              <a:ext cx="2801902" cy="2431111"/>
              <a:chOff x="35203" y="38014"/>
              <a:chExt cx="2801902" cy="2431111"/>
            </a:xfrm>
          </p:grpSpPr>
          <p:grpSp>
            <p:nvGrpSpPr>
              <p:cNvPr id="12" name="Group 11"/>
              <p:cNvGrpSpPr/>
              <p:nvPr/>
            </p:nvGrpSpPr>
            <p:grpSpPr>
              <a:xfrm>
                <a:off x="35203" y="38014"/>
                <a:ext cx="2801902" cy="2431111"/>
                <a:chOff x="8891" y="42810"/>
                <a:chExt cx="3351705" cy="2737855"/>
              </a:xfrm>
            </p:grpSpPr>
            <p:grpSp>
              <p:nvGrpSpPr>
                <p:cNvPr id="15" name="Group 14"/>
                <p:cNvGrpSpPr/>
                <p:nvPr/>
              </p:nvGrpSpPr>
              <p:grpSpPr>
                <a:xfrm>
                  <a:off x="8891" y="42810"/>
                  <a:ext cx="3351705" cy="2737855"/>
                  <a:chOff x="8891" y="42810"/>
                  <a:chExt cx="3351705" cy="2737855"/>
                </a:xfrm>
              </p:grpSpPr>
              <p:cxnSp>
                <p:nvCxnSpPr>
                  <p:cNvPr id="17" name="Straight Connector 16"/>
                  <p:cNvCxnSpPr/>
                  <p:nvPr/>
                </p:nvCxnSpPr>
                <p:spPr>
                  <a:xfrm flipH="1">
                    <a:off x="281354" y="1377461"/>
                    <a:ext cx="208633"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8891" y="42810"/>
                    <a:ext cx="3351705" cy="2737855"/>
                    <a:chOff x="8891" y="42810"/>
                    <a:chExt cx="3351705" cy="2737855"/>
                  </a:xfrm>
                </p:grpSpPr>
                <p:cxnSp>
                  <p:nvCxnSpPr>
                    <p:cNvPr id="19" name="Straight Connector 18"/>
                    <p:cNvCxnSpPr/>
                    <p:nvPr/>
                  </p:nvCxnSpPr>
                  <p:spPr>
                    <a:xfrm>
                      <a:off x="890954" y="175846"/>
                      <a:ext cx="28719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8891" y="42810"/>
                      <a:ext cx="3351705" cy="2737855"/>
                      <a:chOff x="8891" y="42810"/>
                      <a:chExt cx="3351705" cy="2737855"/>
                    </a:xfrm>
                  </p:grpSpPr>
                  <p:cxnSp>
                    <p:nvCxnSpPr>
                      <p:cNvPr id="21" name="Straight Connector 20"/>
                      <p:cNvCxnSpPr/>
                      <p:nvPr/>
                    </p:nvCxnSpPr>
                    <p:spPr>
                      <a:xfrm flipV="1">
                        <a:off x="1037493" y="181708"/>
                        <a:ext cx="0" cy="116913"/>
                      </a:xfrm>
                      <a:prstGeom prst="line">
                        <a:avLst/>
                      </a:prstGeom>
                      <a:ln w="12700"/>
                    </p:spPr>
                    <p:style>
                      <a:lnRef idx="1">
                        <a:schemeClr val="dk1"/>
                      </a:lnRef>
                      <a:fillRef idx="0">
                        <a:schemeClr val="dk1"/>
                      </a:fillRef>
                      <a:effectRef idx="0">
                        <a:schemeClr val="dk1"/>
                      </a:effectRef>
                      <a:fontRef idx="minor">
                        <a:schemeClr val="tx1"/>
                      </a:fontRef>
                    </p:style>
                  </p:cxnSp>
                  <p:grpSp>
                    <p:nvGrpSpPr>
                      <p:cNvPr id="22" name="Group 21"/>
                      <p:cNvGrpSpPr/>
                      <p:nvPr/>
                    </p:nvGrpSpPr>
                    <p:grpSpPr>
                      <a:xfrm>
                        <a:off x="8891" y="42810"/>
                        <a:ext cx="3351705" cy="2737855"/>
                        <a:chOff x="8891" y="42810"/>
                        <a:chExt cx="3351705" cy="2737855"/>
                      </a:xfrm>
                    </p:grpSpPr>
                    <p:cxnSp>
                      <p:nvCxnSpPr>
                        <p:cNvPr id="23" name="Straight Connector 22"/>
                        <p:cNvCxnSpPr/>
                        <p:nvPr/>
                      </p:nvCxnSpPr>
                      <p:spPr>
                        <a:xfrm>
                          <a:off x="427893" y="863698"/>
                          <a:ext cx="609369"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4" name="Group 23"/>
                        <p:cNvGrpSpPr/>
                        <p:nvPr/>
                      </p:nvGrpSpPr>
                      <p:grpSpPr>
                        <a:xfrm>
                          <a:off x="8891" y="42810"/>
                          <a:ext cx="3351705" cy="2737855"/>
                          <a:chOff x="8891" y="42810"/>
                          <a:chExt cx="3351705" cy="2737855"/>
                        </a:xfrm>
                      </p:grpSpPr>
                      <p:sp>
                        <p:nvSpPr>
                          <p:cNvPr id="25" name="Text Box 861"/>
                          <p:cNvSpPr txBox="1">
                            <a:spLocks noChangeArrowheads="1"/>
                          </p:cNvSpPr>
                          <p:nvPr/>
                        </p:nvSpPr>
                        <p:spPr bwMode="auto">
                          <a:xfrm>
                            <a:off x="1649822" y="1453410"/>
                            <a:ext cx="390409" cy="20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6" name="Group 25"/>
                          <p:cNvGrpSpPr/>
                          <p:nvPr/>
                        </p:nvGrpSpPr>
                        <p:grpSpPr>
                          <a:xfrm>
                            <a:off x="8891" y="42810"/>
                            <a:ext cx="3351705" cy="2737855"/>
                            <a:chOff x="8891" y="42810"/>
                            <a:chExt cx="3351705" cy="2737855"/>
                          </a:xfrm>
                        </p:grpSpPr>
                        <p:cxnSp>
                          <p:nvCxnSpPr>
                            <p:cNvPr id="27" name="Straight Connector 26"/>
                            <p:cNvCxnSpPr/>
                            <p:nvPr/>
                          </p:nvCxnSpPr>
                          <p:spPr>
                            <a:xfrm>
                              <a:off x="1623646" y="1863969"/>
                              <a:ext cx="0" cy="224570"/>
                            </a:xfrm>
                            <a:prstGeom prst="line">
                              <a:avLst/>
                            </a:prstGeom>
                            <a:ln w="12700"/>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8891" y="42810"/>
                              <a:ext cx="3351705" cy="2737855"/>
                              <a:chOff x="8891" y="42810"/>
                              <a:chExt cx="3351705" cy="2737855"/>
                            </a:xfrm>
                          </p:grpSpPr>
                          <p:cxnSp>
                            <p:nvCxnSpPr>
                              <p:cNvPr id="29" name="Straight Connector 28"/>
                              <p:cNvCxnSpPr/>
                              <p:nvPr/>
                            </p:nvCxnSpPr>
                            <p:spPr>
                              <a:xfrm>
                                <a:off x="1641231" y="1400908"/>
                                <a:ext cx="41445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oup 29"/>
                              <p:cNvGrpSpPr/>
                              <p:nvPr/>
                            </p:nvGrpSpPr>
                            <p:grpSpPr>
                              <a:xfrm>
                                <a:off x="8891" y="42810"/>
                                <a:ext cx="3351705" cy="2737855"/>
                                <a:chOff x="8891" y="42810"/>
                                <a:chExt cx="3351705" cy="2737855"/>
                              </a:xfrm>
                            </p:grpSpPr>
                            <p:grpSp>
                              <p:nvGrpSpPr>
                                <p:cNvPr id="31" name="Group 30"/>
                                <p:cNvGrpSpPr/>
                                <p:nvPr/>
                              </p:nvGrpSpPr>
                              <p:grpSpPr>
                                <a:xfrm>
                                  <a:off x="1922585" y="859889"/>
                                  <a:ext cx="829310" cy="1270243"/>
                                  <a:chOff x="0" y="185837"/>
                                  <a:chExt cx="829440" cy="1270419"/>
                                </a:xfrm>
                              </p:grpSpPr>
                              <p:grpSp>
                                <p:nvGrpSpPr>
                                  <p:cNvPr id="313" name="Group 312"/>
                                  <p:cNvGrpSpPr/>
                                  <p:nvPr/>
                                </p:nvGrpSpPr>
                                <p:grpSpPr>
                                  <a:xfrm>
                                    <a:off x="0" y="185837"/>
                                    <a:ext cx="829440" cy="1270419"/>
                                    <a:chOff x="0" y="185837"/>
                                    <a:chExt cx="829440" cy="1270419"/>
                                  </a:xfrm>
                                </p:grpSpPr>
                                <p:grpSp>
                                  <p:nvGrpSpPr>
                                    <p:cNvPr id="315" name="Group 314"/>
                                    <p:cNvGrpSpPr/>
                                    <p:nvPr/>
                                  </p:nvGrpSpPr>
                                  <p:grpSpPr>
                                    <a:xfrm>
                                      <a:off x="0" y="185837"/>
                                      <a:ext cx="829440" cy="1270419"/>
                                      <a:chOff x="0" y="185837"/>
                                      <a:chExt cx="829440" cy="1270419"/>
                                    </a:xfrm>
                                  </p:grpSpPr>
                                  <p:grpSp>
                                    <p:nvGrpSpPr>
                                      <p:cNvPr id="317" name="Group 316"/>
                                      <p:cNvGrpSpPr/>
                                      <p:nvPr/>
                                    </p:nvGrpSpPr>
                                    <p:grpSpPr>
                                      <a:xfrm>
                                        <a:off x="0" y="185837"/>
                                        <a:ext cx="552481" cy="567425"/>
                                        <a:chOff x="2121877" y="1089269"/>
                                        <a:chExt cx="558800" cy="797851"/>
                                      </a:xfrm>
                                    </p:grpSpPr>
                                    <p:grpSp>
                                      <p:nvGrpSpPr>
                                        <p:cNvPr id="341" name="Group 340"/>
                                        <p:cNvGrpSpPr/>
                                        <p:nvPr/>
                                      </p:nvGrpSpPr>
                                      <p:grpSpPr>
                                        <a:xfrm>
                                          <a:off x="2121877" y="1096254"/>
                                          <a:ext cx="496982" cy="790866"/>
                                          <a:chOff x="2121877" y="1096254"/>
                                          <a:chExt cx="496982" cy="790866"/>
                                        </a:xfrm>
                                      </p:grpSpPr>
                                      <p:cxnSp>
                                        <p:nvCxnSpPr>
                                          <p:cNvPr id="347" name="AutoShape 860"/>
                                          <p:cNvCxnSpPr>
                                            <a:cxnSpLocks noChangeShapeType="1"/>
                                          </p:cNvCxnSpPr>
                                          <p:nvPr/>
                                        </p:nvCxnSpPr>
                                        <p:spPr bwMode="auto">
                                          <a:xfrm>
                                            <a:off x="2560027" y="170775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48" name="Text Box 861"/>
                                          <p:cNvSpPr txBox="1">
                                            <a:spLocks noChangeArrowheads="1"/>
                                          </p:cNvSpPr>
                                          <p:nvPr/>
                                        </p:nvSpPr>
                                        <p:spPr bwMode="auto">
                                          <a:xfrm>
                                            <a:off x="2121877" y="1382004"/>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9" name="AutoShape 862"/>
                                          <p:cNvCxnSpPr>
                                            <a:cxnSpLocks noChangeShapeType="1"/>
                                          </p:cNvCxnSpPr>
                                          <p:nvPr/>
                                        </p:nvCxnSpPr>
                                        <p:spPr bwMode="auto">
                                          <a:xfrm>
                                            <a:off x="2560027" y="109625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50" name="Line 863"/>
                                          <p:cNvCxnSpPr/>
                                          <p:nvPr/>
                                        </p:nvCxnSpPr>
                                        <p:spPr bwMode="auto">
                                          <a:xfrm flipV="1">
                                            <a:off x="2268308" y="1480147"/>
                                            <a:ext cx="115778" cy="287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351" name="Rectangle 350"/>
                                          <p:cNvSpPr>
                                            <a:spLocks noChangeArrowheads="1"/>
                                          </p:cNvSpPr>
                                          <p:nvPr/>
                                        </p:nvSpPr>
                                        <p:spPr bwMode="auto">
                                          <a:xfrm>
                                            <a:off x="2497162" y="1269609"/>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52" name="Line 866"/>
                                          <p:cNvCxnSpPr/>
                                          <p:nvPr/>
                                        </p:nvCxnSpPr>
                                        <p:spPr bwMode="auto">
                                          <a:xfrm>
                                            <a:off x="2460967" y="1343904"/>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53" name="Oval 352"/>
                                          <p:cNvSpPr/>
                                          <p:nvPr/>
                                        </p:nvSpPr>
                                        <p:spPr>
                                          <a:xfrm>
                                            <a:off x="2390482" y="1452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54" name="Oval 353"/>
                                          <p:cNvSpPr/>
                                          <p:nvPr/>
                                        </p:nvSpPr>
                                        <p:spPr>
                                          <a:xfrm>
                                            <a:off x="2497162" y="1248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55" name="Oval 354"/>
                                          <p:cNvSpPr/>
                                          <p:nvPr/>
                                        </p:nvSpPr>
                                        <p:spPr>
                                          <a:xfrm>
                                            <a:off x="2497162" y="1684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56" name="Straight Connector 355"/>
                                          <p:cNvCxnSpPr/>
                                          <p:nvPr/>
                                        </p:nvCxnSpPr>
                                        <p:spPr>
                                          <a:xfrm>
                                            <a:off x="2500972" y="1300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2500972" y="1372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a:off x="2500972" y="1448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2500972" y="1530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2497162" y="1606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2502877" y="1292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H="1">
                                            <a:off x="2502877" y="1368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H="1">
                                            <a:off x="2500972" y="1446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flipH="1">
                                            <a:off x="2502877" y="1522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flipH="1">
                                            <a:off x="2502877" y="1599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44" name="Straight Connector 343"/>
                                        <p:cNvCxnSpPr/>
                                        <p:nvPr/>
                                      </p:nvCxnSpPr>
                                      <p:spPr>
                                        <a:xfrm>
                                          <a:off x="2420327" y="1089269"/>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18" name="Group 317"/>
                                      <p:cNvGrpSpPr/>
                                      <p:nvPr/>
                                    </p:nvGrpSpPr>
                                    <p:grpSpPr>
                                      <a:xfrm>
                                        <a:off x="64481" y="752618"/>
                                        <a:ext cx="517996" cy="604821"/>
                                        <a:chOff x="2192215" y="1880444"/>
                                        <a:chExt cx="524906" cy="850511"/>
                                      </a:xfrm>
                                    </p:grpSpPr>
                                    <p:sp>
                                      <p:nvSpPr>
                                        <p:cNvPr id="321" name="Rectangle 320"/>
                                        <p:cNvSpPr>
                                          <a:spLocks noChangeArrowheads="1"/>
                                        </p:cNvSpPr>
                                        <p:nvPr/>
                                      </p:nvSpPr>
                                      <p:spPr bwMode="auto">
                                        <a:xfrm>
                                          <a:off x="2500861" y="2053517"/>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22" name="Group 321"/>
                                        <p:cNvGrpSpPr/>
                                        <p:nvPr/>
                                      </p:nvGrpSpPr>
                                      <p:grpSpPr>
                                        <a:xfrm>
                                          <a:off x="2192215" y="1880444"/>
                                          <a:ext cx="524906" cy="850511"/>
                                          <a:chOff x="2192215" y="1880444"/>
                                          <a:chExt cx="524906" cy="850511"/>
                                        </a:xfrm>
                                      </p:grpSpPr>
                                      <p:sp>
                                        <p:nvSpPr>
                                          <p:cNvPr id="323" name="Text Box 859"/>
                                          <p:cNvSpPr txBox="1">
                                            <a:spLocks noChangeArrowheads="1"/>
                                          </p:cNvSpPr>
                                          <p:nvPr/>
                                        </p:nvSpPr>
                                        <p:spPr bwMode="auto">
                                          <a:xfrm>
                                            <a:off x="2596051" y="257273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24" name="AutoShape 860"/>
                                          <p:cNvCxnSpPr>
                                            <a:cxnSpLocks noChangeShapeType="1"/>
                                          </p:cNvCxnSpPr>
                                          <p:nvPr/>
                                        </p:nvCxnSpPr>
                                        <p:spPr bwMode="auto">
                                          <a:xfrm>
                                            <a:off x="2564321" y="2491967"/>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325" name="Text Box 861"/>
                                          <p:cNvSpPr txBox="1">
                                            <a:spLocks noChangeArrowheads="1"/>
                                          </p:cNvSpPr>
                                          <p:nvPr/>
                                        </p:nvSpPr>
                                        <p:spPr bwMode="auto">
                                          <a:xfrm>
                                            <a:off x="2192215" y="217466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26" name="AutoShape 862"/>
                                          <p:cNvCxnSpPr>
                                            <a:cxnSpLocks noChangeShapeType="1"/>
                                          </p:cNvCxnSpPr>
                                          <p:nvPr/>
                                        </p:nvCxnSpPr>
                                        <p:spPr bwMode="auto">
                                          <a:xfrm>
                                            <a:off x="2564321" y="188044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27" name="Line 863"/>
                                          <p:cNvCxnSpPr/>
                                          <p:nvPr/>
                                        </p:nvCxnSpPr>
                                        <p:spPr bwMode="auto">
                                          <a:xfrm>
                                            <a:off x="2263272" y="2263568"/>
                                            <a:ext cx="188526"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28" name="Line 866"/>
                                          <p:cNvCxnSpPr/>
                                          <p:nvPr/>
                                        </p:nvCxnSpPr>
                                        <p:spPr bwMode="auto">
                                          <a:xfrm>
                                            <a:off x="2466247" y="212851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29" name="Oval 328"/>
                                          <p:cNvSpPr/>
                                          <p:nvPr/>
                                        </p:nvSpPr>
                                        <p:spPr>
                                          <a:xfrm>
                                            <a:off x="2500861" y="20333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30" name="Oval 329"/>
                                          <p:cNvSpPr/>
                                          <p:nvPr/>
                                        </p:nvSpPr>
                                        <p:spPr>
                                          <a:xfrm>
                                            <a:off x="2500861" y="246889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31" name="Straight Connector 330"/>
                                          <p:cNvCxnSpPr/>
                                          <p:nvPr/>
                                        </p:nvCxnSpPr>
                                        <p:spPr>
                                          <a:xfrm>
                                            <a:off x="2503746" y="208524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2503746" y="21573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2503746" y="2235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2503746" y="2316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2500861" y="239100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H="1">
                                            <a:off x="2506630" y="207659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2506630" y="215447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2503746" y="223235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2506630" y="230735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2506630" y="238523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19" name="Flowchart: Merge 318"/>
                                      <p:cNvSpPr/>
                                      <p:nvPr/>
                                    </p:nvSpPr>
                                    <p:spPr>
                                      <a:xfrm>
                                        <a:off x="394188" y="1318846"/>
                                        <a:ext cx="83820" cy="3683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20" name="Text Box 861"/>
                                      <p:cNvSpPr txBox="1">
                                        <a:spLocks noChangeArrowheads="1"/>
                                      </p:cNvSpPr>
                                      <p:nvPr/>
                                    </p:nvSpPr>
                                    <p:spPr bwMode="auto">
                                      <a:xfrm>
                                        <a:off x="457200" y="1283677"/>
                                        <a:ext cx="372240" cy="17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316" name="Straight Connector 315"/>
                                    <p:cNvCxnSpPr/>
                                    <p:nvPr/>
                                  </p:nvCxnSpPr>
                                  <p:spPr>
                                    <a:xfrm>
                                      <a:off x="140677" y="463062"/>
                                      <a:ext cx="0" cy="56332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4" name="Straight Connector 313"/>
                                  <p:cNvCxnSpPr/>
                                  <p:nvPr/>
                                </p:nvCxnSpPr>
                                <p:spPr>
                                  <a:xfrm>
                                    <a:off x="433753" y="744415"/>
                                    <a:ext cx="228683"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8891" y="42810"/>
                                  <a:ext cx="1861078" cy="2737855"/>
                                  <a:chOff x="8891" y="42810"/>
                                  <a:chExt cx="1861078" cy="2737855"/>
                                </a:xfrm>
                              </p:grpSpPr>
                              <p:grpSp>
                                <p:nvGrpSpPr>
                                  <p:cNvPr id="87" name="Group 86"/>
                                  <p:cNvGrpSpPr/>
                                  <p:nvPr/>
                                </p:nvGrpSpPr>
                                <p:grpSpPr>
                                  <a:xfrm>
                                    <a:off x="8891" y="42810"/>
                                    <a:ext cx="1861078" cy="2737855"/>
                                    <a:chOff x="8891" y="42810"/>
                                    <a:chExt cx="1861078" cy="2737855"/>
                                  </a:xfrm>
                                </p:grpSpPr>
                                <p:grpSp>
                                  <p:nvGrpSpPr>
                                    <p:cNvPr id="89" name="Group 88"/>
                                    <p:cNvGrpSpPr/>
                                    <p:nvPr/>
                                  </p:nvGrpSpPr>
                                  <p:grpSpPr>
                                    <a:xfrm>
                                      <a:off x="8891" y="42810"/>
                                      <a:ext cx="1861078" cy="2737855"/>
                                      <a:chOff x="8992" y="-26497"/>
                                      <a:chExt cx="1882231" cy="3846577"/>
                                    </a:xfrm>
                                  </p:grpSpPr>
                                  <p:grpSp>
                                    <p:nvGrpSpPr>
                                      <p:cNvPr id="91" name="Group 90"/>
                                      <p:cNvGrpSpPr/>
                                      <p:nvPr/>
                                    </p:nvGrpSpPr>
                                    <p:grpSpPr>
                                      <a:xfrm>
                                        <a:off x="8992" y="-26497"/>
                                        <a:ext cx="1882231" cy="1919410"/>
                                        <a:chOff x="8992" y="-26497"/>
                                        <a:chExt cx="1882231" cy="1919410"/>
                                      </a:xfrm>
                                    </p:grpSpPr>
                                    <p:sp>
                                      <p:nvSpPr>
                                        <p:cNvPr id="227" name="Text Box 861"/>
                                        <p:cNvSpPr txBox="1">
                                          <a:spLocks noChangeArrowheads="1"/>
                                        </p:cNvSpPr>
                                        <p:nvPr/>
                                      </p:nvSpPr>
                                      <p:spPr bwMode="auto">
                                        <a:xfrm>
                                          <a:off x="854204" y="-26497"/>
                                          <a:ext cx="322949" cy="22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28" name="Group 227"/>
                                        <p:cNvGrpSpPr/>
                                        <p:nvPr/>
                                      </p:nvGrpSpPr>
                                      <p:grpSpPr>
                                        <a:xfrm>
                                          <a:off x="745631" y="340109"/>
                                          <a:ext cx="461400" cy="849639"/>
                                          <a:chOff x="745636" y="340116"/>
                                          <a:chExt cx="461430" cy="849735"/>
                                        </a:xfrm>
                                      </p:grpSpPr>
                                      <p:sp>
                                        <p:nvSpPr>
                                          <p:cNvPr id="294" name="Text Box 859"/>
                                          <p:cNvSpPr txBox="1">
                                            <a:spLocks noChangeArrowheads="1"/>
                                          </p:cNvSpPr>
                                          <p:nvPr/>
                                        </p:nvSpPr>
                                        <p:spPr bwMode="auto">
                                          <a:xfrm>
                                            <a:off x="1085996" y="103163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5" name="AutoShape 860"/>
                                          <p:cNvCxnSpPr>
                                            <a:cxnSpLocks noChangeShapeType="1"/>
                                          </p:cNvCxnSpPr>
                                          <p:nvPr/>
                                        </p:nvCxnSpPr>
                                        <p:spPr bwMode="auto">
                                          <a:xfrm>
                                            <a:off x="1053611" y="951621"/>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96" name="AutoShape 862"/>
                                          <p:cNvCxnSpPr>
                                            <a:cxnSpLocks noChangeShapeType="1"/>
                                          </p:cNvCxnSpPr>
                                          <p:nvPr/>
                                        </p:nvCxnSpPr>
                                        <p:spPr bwMode="auto">
                                          <a:xfrm>
                                            <a:off x="1053611" y="34011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97" name="Line 863"/>
                                          <p:cNvCxnSpPr/>
                                          <p:nvPr/>
                                        </p:nvCxnSpPr>
                                        <p:spPr bwMode="auto">
                                          <a:xfrm rot="16200000">
                                            <a:off x="811676" y="658251"/>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98" name="Rectangle 297"/>
                                          <p:cNvSpPr>
                                            <a:spLocks noChangeArrowheads="1"/>
                                          </p:cNvSpPr>
                                          <p:nvPr/>
                                        </p:nvSpPr>
                                        <p:spPr bwMode="auto">
                                          <a:xfrm>
                                            <a:off x="990746" y="513471"/>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9" name="Line 866"/>
                                          <p:cNvCxnSpPr/>
                                          <p:nvPr/>
                                        </p:nvCxnSpPr>
                                        <p:spPr bwMode="auto">
                                          <a:xfrm>
                                            <a:off x="954551" y="587766"/>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300" name="Oval 299"/>
                                          <p:cNvSpPr/>
                                          <p:nvPr/>
                                        </p:nvSpPr>
                                        <p:spPr>
                                          <a:xfrm>
                                            <a:off x="884066" y="696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01" name="Oval 300"/>
                                          <p:cNvSpPr/>
                                          <p:nvPr/>
                                        </p:nvSpPr>
                                        <p:spPr>
                                          <a:xfrm>
                                            <a:off x="990746" y="492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02" name="Oval 301"/>
                                          <p:cNvSpPr/>
                                          <p:nvPr/>
                                        </p:nvSpPr>
                                        <p:spPr>
                                          <a:xfrm>
                                            <a:off x="990746" y="928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03" name="Straight Connector 302"/>
                                          <p:cNvCxnSpPr/>
                                          <p:nvPr/>
                                        </p:nvCxnSpPr>
                                        <p:spPr>
                                          <a:xfrm>
                                            <a:off x="994556" y="543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994556" y="616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994556" y="692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994556" y="774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990746" y="850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a:off x="996461" y="536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996461" y="612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994556" y="690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996461" y="766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a:off x="996461" y="843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p:cNvGrpSpPr/>
                                        <p:nvPr/>
                                      </p:nvGrpSpPr>
                                      <p:grpSpPr>
                                        <a:xfrm>
                                          <a:off x="1232298" y="263769"/>
                                          <a:ext cx="658925" cy="920220"/>
                                          <a:chOff x="1232298" y="263769"/>
                                          <a:chExt cx="658925" cy="920220"/>
                                        </a:xfrm>
                                      </p:grpSpPr>
                                      <p:sp>
                                        <p:nvSpPr>
                                          <p:cNvPr id="273" name="Text Box 859"/>
                                          <p:cNvSpPr txBox="1">
                                            <a:spLocks noChangeArrowheads="1"/>
                                          </p:cNvSpPr>
                                          <p:nvPr/>
                                        </p:nvSpPr>
                                        <p:spPr bwMode="auto">
                                          <a:xfrm>
                                            <a:off x="1695596" y="102576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4" name="AutoShape 860"/>
                                          <p:cNvCxnSpPr>
                                            <a:cxnSpLocks noChangeShapeType="1"/>
                                          </p:cNvCxnSpPr>
                                          <p:nvPr/>
                                        </p:nvCxnSpPr>
                                        <p:spPr bwMode="auto">
                                          <a:xfrm>
                                            <a:off x="1663211" y="94575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75" name="Text Box 861"/>
                                          <p:cNvSpPr txBox="1">
                                            <a:spLocks noChangeArrowheads="1"/>
                                          </p:cNvSpPr>
                                          <p:nvPr/>
                                        </p:nvSpPr>
                                        <p:spPr bwMode="auto">
                                          <a:xfrm>
                                            <a:off x="1232298" y="483788"/>
                                            <a:ext cx="194411" cy="34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6" name="AutoShape 862"/>
                                          <p:cNvCxnSpPr>
                                            <a:cxnSpLocks noChangeShapeType="1"/>
                                          </p:cNvCxnSpPr>
                                          <p:nvPr/>
                                        </p:nvCxnSpPr>
                                        <p:spPr bwMode="auto">
                                          <a:xfrm>
                                            <a:off x="1663211" y="33425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77" name="Line 863"/>
                                          <p:cNvCxnSpPr/>
                                          <p:nvPr/>
                                        </p:nvCxnSpPr>
                                        <p:spPr bwMode="auto">
                                          <a:xfrm rot="16200000">
                                            <a:off x="1421276" y="652389"/>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78" name="Text Box 864"/>
                                          <p:cNvSpPr txBox="1">
                                            <a:spLocks noChangeArrowheads="1"/>
                                          </p:cNvSpPr>
                                          <p:nvPr/>
                                        </p:nvSpPr>
                                        <p:spPr bwMode="auto">
                                          <a:xfrm>
                                            <a:off x="1687976" y="2637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79" name="Rectangle 278"/>
                                          <p:cNvSpPr>
                                            <a:spLocks noChangeArrowheads="1"/>
                                          </p:cNvSpPr>
                                          <p:nvPr/>
                                        </p:nvSpPr>
                                        <p:spPr bwMode="auto">
                                          <a:xfrm>
                                            <a:off x="1600346" y="507609"/>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80" name="Line 866"/>
                                          <p:cNvCxnSpPr/>
                                          <p:nvPr/>
                                        </p:nvCxnSpPr>
                                        <p:spPr bwMode="auto">
                                          <a:xfrm>
                                            <a:off x="1564151" y="581904"/>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81" name="Oval 280"/>
                                          <p:cNvSpPr/>
                                          <p:nvPr/>
                                        </p:nvSpPr>
                                        <p:spPr>
                                          <a:xfrm>
                                            <a:off x="1493666" y="690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82" name="Oval 281"/>
                                          <p:cNvSpPr/>
                                          <p:nvPr/>
                                        </p:nvSpPr>
                                        <p:spPr>
                                          <a:xfrm>
                                            <a:off x="1600346" y="486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83" name="Oval 282"/>
                                          <p:cNvSpPr/>
                                          <p:nvPr/>
                                        </p:nvSpPr>
                                        <p:spPr>
                                          <a:xfrm>
                                            <a:off x="1600346" y="922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84" name="Straight Connector 283"/>
                                          <p:cNvCxnSpPr/>
                                          <p:nvPr/>
                                        </p:nvCxnSpPr>
                                        <p:spPr>
                                          <a:xfrm>
                                            <a:off x="1604156" y="538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1604156" y="610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1604156" y="686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1604156" y="768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1600346" y="844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H="1">
                                            <a:off x="1606061" y="530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1606061" y="606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1604156" y="684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1606061" y="760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1606061" y="837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992" y="269633"/>
                                          <a:ext cx="655855" cy="919483"/>
                                          <a:chOff x="9009" y="269631"/>
                                          <a:chExt cx="657153" cy="920220"/>
                                        </a:xfrm>
                                      </p:grpSpPr>
                                      <p:sp>
                                        <p:nvSpPr>
                                          <p:cNvPr id="252" name="Text Box 859"/>
                                          <p:cNvSpPr txBox="1">
                                            <a:spLocks noChangeArrowheads="1"/>
                                          </p:cNvSpPr>
                                          <p:nvPr/>
                                        </p:nvSpPr>
                                        <p:spPr bwMode="auto">
                                          <a:xfrm>
                                            <a:off x="470535" y="103163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3" name="AutoShape 860"/>
                                          <p:cNvCxnSpPr>
                                            <a:cxnSpLocks noChangeShapeType="1"/>
                                          </p:cNvCxnSpPr>
                                          <p:nvPr/>
                                        </p:nvCxnSpPr>
                                        <p:spPr bwMode="auto">
                                          <a:xfrm>
                                            <a:off x="438150" y="951621"/>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54" name="Text Box 861"/>
                                          <p:cNvSpPr txBox="1">
                                            <a:spLocks noChangeArrowheads="1"/>
                                          </p:cNvSpPr>
                                          <p:nvPr/>
                                        </p:nvSpPr>
                                        <p:spPr bwMode="auto">
                                          <a:xfrm>
                                            <a:off x="9009" y="530676"/>
                                            <a:ext cx="173352" cy="33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5" name="AutoShape 862"/>
                                          <p:cNvCxnSpPr>
                                            <a:cxnSpLocks noChangeShapeType="1"/>
                                          </p:cNvCxnSpPr>
                                          <p:nvPr/>
                                        </p:nvCxnSpPr>
                                        <p:spPr bwMode="auto">
                                          <a:xfrm>
                                            <a:off x="438150" y="34011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56" name="Line 863"/>
                                          <p:cNvCxnSpPr/>
                                          <p:nvPr/>
                                        </p:nvCxnSpPr>
                                        <p:spPr bwMode="auto">
                                          <a:xfrm rot="16200000">
                                            <a:off x="196215" y="658251"/>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57" name="Text Box 864"/>
                                          <p:cNvSpPr txBox="1">
                                            <a:spLocks noChangeArrowheads="1"/>
                                          </p:cNvSpPr>
                                          <p:nvPr/>
                                        </p:nvSpPr>
                                        <p:spPr bwMode="auto">
                                          <a:xfrm>
                                            <a:off x="462915" y="2696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8" name="Rectangle 257"/>
                                          <p:cNvSpPr>
                                            <a:spLocks noChangeArrowheads="1"/>
                                          </p:cNvSpPr>
                                          <p:nvPr/>
                                        </p:nvSpPr>
                                        <p:spPr bwMode="auto">
                                          <a:xfrm>
                                            <a:off x="375285" y="513471"/>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59" name="Line 866"/>
                                          <p:cNvCxnSpPr/>
                                          <p:nvPr/>
                                        </p:nvCxnSpPr>
                                        <p:spPr bwMode="auto">
                                          <a:xfrm>
                                            <a:off x="339090" y="587766"/>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60" name="Oval 259"/>
                                          <p:cNvSpPr/>
                                          <p:nvPr/>
                                        </p:nvSpPr>
                                        <p:spPr>
                                          <a:xfrm>
                                            <a:off x="268605" y="696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61" name="Oval 260"/>
                                          <p:cNvSpPr/>
                                          <p:nvPr/>
                                        </p:nvSpPr>
                                        <p:spPr>
                                          <a:xfrm>
                                            <a:off x="375285" y="492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62" name="Oval 261"/>
                                          <p:cNvSpPr/>
                                          <p:nvPr/>
                                        </p:nvSpPr>
                                        <p:spPr>
                                          <a:xfrm>
                                            <a:off x="375285" y="928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63" name="Straight Connector 262"/>
                                          <p:cNvCxnSpPr/>
                                          <p:nvPr/>
                                        </p:nvCxnSpPr>
                                        <p:spPr>
                                          <a:xfrm>
                                            <a:off x="379095" y="543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379095" y="616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379095" y="692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379095" y="774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375285" y="850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381000" y="536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flipH="1">
                                            <a:off x="381000" y="612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H="1">
                                            <a:off x="379095" y="690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81000" y="766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H="1">
                                            <a:off x="381000" y="843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1226087" y="1031628"/>
                                          <a:ext cx="665136" cy="861285"/>
                                          <a:chOff x="1226087" y="1031631"/>
                                          <a:chExt cx="665136" cy="861351"/>
                                        </a:xfrm>
                                      </p:grpSpPr>
                                      <p:cxnSp>
                                        <p:nvCxnSpPr>
                                          <p:cNvPr id="232" name="AutoShape 860"/>
                                          <p:cNvCxnSpPr>
                                            <a:cxnSpLocks noChangeShapeType="1"/>
                                          </p:cNvCxnSpPr>
                                          <p:nvPr/>
                                        </p:nvCxnSpPr>
                                        <p:spPr bwMode="auto">
                                          <a:xfrm>
                                            <a:off x="1663211" y="1713621"/>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33" name="Text Box 861"/>
                                          <p:cNvSpPr txBox="1">
                                            <a:spLocks noChangeArrowheads="1"/>
                                          </p:cNvSpPr>
                                          <p:nvPr/>
                                        </p:nvSpPr>
                                        <p:spPr bwMode="auto">
                                          <a:xfrm>
                                            <a:off x="1226087" y="1284144"/>
                                            <a:ext cx="176724" cy="35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4" name="AutoShape 862"/>
                                          <p:cNvCxnSpPr>
                                            <a:cxnSpLocks noChangeShapeType="1"/>
                                          </p:cNvCxnSpPr>
                                          <p:nvPr/>
                                        </p:nvCxnSpPr>
                                        <p:spPr bwMode="auto">
                                          <a:xfrm>
                                            <a:off x="1663211" y="110211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35" name="Line 863"/>
                                          <p:cNvCxnSpPr/>
                                          <p:nvPr/>
                                        </p:nvCxnSpPr>
                                        <p:spPr bwMode="auto">
                                          <a:xfrm rot="16200000">
                                            <a:off x="1421276" y="1420251"/>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36" name="Text Box 864"/>
                                          <p:cNvSpPr txBox="1">
                                            <a:spLocks noChangeArrowheads="1"/>
                                          </p:cNvSpPr>
                                          <p:nvPr/>
                                        </p:nvSpPr>
                                        <p:spPr bwMode="auto">
                                          <a:xfrm>
                                            <a:off x="1687976" y="10316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7" name="Rectangle 236"/>
                                          <p:cNvSpPr>
                                            <a:spLocks noChangeArrowheads="1"/>
                                          </p:cNvSpPr>
                                          <p:nvPr/>
                                        </p:nvSpPr>
                                        <p:spPr bwMode="auto">
                                          <a:xfrm>
                                            <a:off x="1600346" y="1275471"/>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38" name="Line 866"/>
                                          <p:cNvCxnSpPr/>
                                          <p:nvPr/>
                                        </p:nvCxnSpPr>
                                        <p:spPr bwMode="auto">
                                          <a:xfrm>
                                            <a:off x="1564151" y="1349766"/>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39" name="Oval 238"/>
                                          <p:cNvSpPr/>
                                          <p:nvPr/>
                                        </p:nvSpPr>
                                        <p:spPr>
                                          <a:xfrm>
                                            <a:off x="1493666" y="1458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40" name="Oval 239"/>
                                          <p:cNvSpPr/>
                                          <p:nvPr/>
                                        </p:nvSpPr>
                                        <p:spPr>
                                          <a:xfrm>
                                            <a:off x="1600346" y="1254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41" name="Oval 240"/>
                                          <p:cNvSpPr/>
                                          <p:nvPr/>
                                        </p:nvSpPr>
                                        <p:spPr>
                                          <a:xfrm>
                                            <a:off x="1600346" y="1690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42" name="Straight Connector 241"/>
                                          <p:cNvCxnSpPr/>
                                          <p:nvPr/>
                                        </p:nvCxnSpPr>
                                        <p:spPr>
                                          <a:xfrm>
                                            <a:off x="1604156" y="1305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1604156" y="1378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604156" y="1454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604156" y="1536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600346" y="1612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1606061" y="1298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1606061" y="1374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1604156" y="1452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1606061" y="1528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1606061" y="1605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44483" y="1055077"/>
                                        <a:ext cx="1831499" cy="2765003"/>
                                        <a:chOff x="44483" y="1055077"/>
                                        <a:chExt cx="1831499" cy="2765003"/>
                                      </a:xfrm>
                                    </p:grpSpPr>
                                    <p:grpSp>
                                      <p:nvGrpSpPr>
                                        <p:cNvPr id="93" name="Group 92"/>
                                        <p:cNvGrpSpPr/>
                                        <p:nvPr/>
                                      </p:nvGrpSpPr>
                                      <p:grpSpPr>
                                        <a:xfrm>
                                          <a:off x="1254817" y="1881553"/>
                                          <a:ext cx="541812" cy="860863"/>
                                          <a:chOff x="1254812" y="1881571"/>
                                          <a:chExt cx="542048" cy="861107"/>
                                        </a:xfrm>
                                      </p:grpSpPr>
                                      <p:sp>
                                        <p:nvSpPr>
                                          <p:cNvPr id="208" name="Rectangle 207"/>
                                          <p:cNvSpPr>
                                            <a:spLocks noChangeArrowheads="1"/>
                                          </p:cNvSpPr>
                                          <p:nvPr/>
                                        </p:nvSpPr>
                                        <p:spPr bwMode="auto">
                                          <a:xfrm>
                                            <a:off x="1580600" y="20652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09" name="Group 208"/>
                                          <p:cNvGrpSpPr/>
                                          <p:nvPr/>
                                        </p:nvGrpSpPr>
                                        <p:grpSpPr>
                                          <a:xfrm>
                                            <a:off x="1254812" y="1881571"/>
                                            <a:ext cx="542048" cy="861107"/>
                                            <a:chOff x="1254812" y="1881571"/>
                                            <a:chExt cx="542048" cy="861107"/>
                                          </a:xfrm>
                                        </p:grpSpPr>
                                        <p:sp>
                                          <p:nvSpPr>
                                            <p:cNvPr id="210" name="Text Box 859"/>
                                            <p:cNvSpPr txBox="1">
                                              <a:spLocks noChangeArrowheads="1"/>
                                            </p:cNvSpPr>
                                            <p:nvPr/>
                                          </p:nvSpPr>
                                          <p:spPr bwMode="auto">
                                            <a:xfrm>
                                              <a:off x="1675790" y="258445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1" name="Text Box 861"/>
                                            <p:cNvSpPr txBox="1">
                                              <a:spLocks noChangeArrowheads="1"/>
                                            </p:cNvSpPr>
                                            <p:nvPr/>
                                          </p:nvSpPr>
                                          <p:spPr bwMode="auto">
                                            <a:xfrm>
                                              <a:off x="1254812" y="2065081"/>
                                              <a:ext cx="227019" cy="35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2" name="AutoShape 862"/>
                                            <p:cNvCxnSpPr>
                                              <a:cxnSpLocks noChangeShapeType="1"/>
                                            </p:cNvCxnSpPr>
                                            <p:nvPr/>
                                          </p:nvCxnSpPr>
                                          <p:spPr bwMode="auto">
                                            <a:xfrm>
                                              <a:off x="1644060" y="1881571"/>
                                              <a:ext cx="0" cy="189957"/>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3" name="Line 863"/>
                                            <p:cNvCxnSpPr/>
                                            <p:nvPr/>
                                          </p:nvCxnSpPr>
                                          <p:spPr bwMode="auto">
                                            <a:xfrm rot="16200000">
                                              <a:off x="1465219" y="2212351"/>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4" name="Line 866"/>
                                            <p:cNvCxnSpPr/>
                                            <p:nvPr/>
                                          </p:nvCxnSpPr>
                                          <p:spPr bwMode="auto">
                                            <a:xfrm>
                                              <a:off x="1545986" y="2140238"/>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15" name="Oval 214"/>
                                            <p:cNvSpPr/>
                                            <p:nvPr/>
                                          </p:nvSpPr>
                                          <p:spPr>
                                            <a:xfrm>
                                              <a:off x="1580600" y="204504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16" name="Oval 215"/>
                                            <p:cNvSpPr/>
                                            <p:nvPr/>
                                          </p:nvSpPr>
                                          <p:spPr>
                                            <a:xfrm>
                                              <a:off x="1580600" y="248061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17" name="Straight Connector 216"/>
                                            <p:cNvCxnSpPr/>
                                            <p:nvPr/>
                                          </p:nvCxnSpPr>
                                          <p:spPr>
                                            <a:xfrm>
                                              <a:off x="1583485" y="20969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583485" y="216908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583485" y="22469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583485" y="232773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580600" y="240273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1586369" y="208831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1586369" y="216619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a:off x="1583485" y="22440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1586369" y="231908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a:off x="1586369" y="239696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a:off x="71733" y="2620105"/>
                                          <a:ext cx="1804249" cy="1199975"/>
                                          <a:chOff x="71733" y="2620105"/>
                                          <a:chExt cx="1804249" cy="1199975"/>
                                        </a:xfrm>
                                      </p:grpSpPr>
                                      <p:cxnSp>
                                        <p:nvCxnSpPr>
                                          <p:cNvPr id="140" name="Straight Connector 139"/>
                                          <p:cNvCxnSpPr/>
                                          <p:nvPr/>
                                        </p:nvCxnSpPr>
                                        <p:spPr>
                                          <a:xfrm>
                                            <a:off x="433754" y="2702169"/>
                                            <a:ext cx="52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1084384" y="3475892"/>
                                            <a:ext cx="0" cy="156210"/>
                                          </a:xfrm>
                                          <a:prstGeom prst="line">
                                            <a:avLst/>
                                          </a:prstGeom>
                                          <a:ln w="12700"/>
                                        </p:spPr>
                                        <p:style>
                                          <a:lnRef idx="1">
                                            <a:schemeClr val="dk1"/>
                                          </a:lnRef>
                                          <a:fillRef idx="0">
                                            <a:schemeClr val="dk1"/>
                                          </a:fillRef>
                                          <a:effectRef idx="0">
                                            <a:schemeClr val="dk1"/>
                                          </a:effectRef>
                                          <a:fontRef idx="minor">
                                            <a:schemeClr val="tx1"/>
                                          </a:fontRef>
                                        </p:style>
                                      </p:cxnSp>
                                      <p:grpSp>
                                        <p:nvGrpSpPr>
                                          <p:cNvPr id="142" name="Group 141"/>
                                          <p:cNvGrpSpPr/>
                                          <p:nvPr/>
                                        </p:nvGrpSpPr>
                                        <p:grpSpPr>
                                          <a:xfrm>
                                            <a:off x="1250761" y="2620105"/>
                                            <a:ext cx="625221" cy="919479"/>
                                            <a:chOff x="1250751" y="2620108"/>
                                            <a:chExt cx="625493" cy="919740"/>
                                          </a:xfrm>
                                        </p:grpSpPr>
                                        <p:sp>
                                          <p:nvSpPr>
                                            <p:cNvPr id="188" name="Rectangle 187"/>
                                            <p:cNvSpPr>
                                              <a:spLocks noChangeArrowheads="1"/>
                                            </p:cNvSpPr>
                                            <p:nvPr/>
                                          </p:nvSpPr>
                                          <p:spPr bwMode="auto">
                                            <a:xfrm>
                                              <a:off x="1586461" y="286241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89" name="Group 188"/>
                                            <p:cNvGrpSpPr/>
                                            <p:nvPr/>
                                          </p:nvGrpSpPr>
                                          <p:grpSpPr>
                                            <a:xfrm>
                                              <a:off x="1250751" y="2620108"/>
                                              <a:ext cx="625493" cy="919740"/>
                                              <a:chOff x="1250751" y="2620108"/>
                                              <a:chExt cx="625493" cy="919740"/>
                                            </a:xfrm>
                                          </p:grpSpPr>
                                          <p:sp>
                                            <p:nvSpPr>
                                              <p:cNvPr id="190" name="Text Box 859"/>
                                              <p:cNvSpPr txBox="1">
                                                <a:spLocks noChangeArrowheads="1"/>
                                              </p:cNvSpPr>
                                              <p:nvPr/>
                                            </p:nvSpPr>
                                            <p:spPr bwMode="auto">
                                              <a:xfrm>
                                                <a:off x="1681651" y="338162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1" name="AutoShape 860"/>
                                              <p:cNvCxnSpPr>
                                                <a:cxnSpLocks noChangeShapeType="1"/>
                                              </p:cNvCxnSpPr>
                                              <p:nvPr/>
                                            </p:nvCxnSpPr>
                                            <p:spPr bwMode="auto">
                                              <a:xfrm>
                                                <a:off x="1649921" y="330086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92" name="Text Box 861"/>
                                              <p:cNvSpPr txBox="1">
                                                <a:spLocks noChangeArrowheads="1"/>
                                              </p:cNvSpPr>
                                              <p:nvPr/>
                                            </p:nvSpPr>
                                            <p:spPr bwMode="auto">
                                              <a:xfrm>
                                                <a:off x="1250751" y="2862346"/>
                                                <a:ext cx="189449" cy="294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3" name="Line 863"/>
                                              <p:cNvCxnSpPr/>
                                              <p:nvPr/>
                                            </p:nvCxnSpPr>
                                            <p:spPr bwMode="auto">
                                              <a:xfrm rot="16200000">
                                                <a:off x="1471080" y="3009521"/>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94" name="Text Box 864"/>
                                              <p:cNvSpPr txBox="1">
                                                <a:spLocks noChangeArrowheads="1"/>
                                              </p:cNvSpPr>
                                              <p:nvPr/>
                                            </p:nvSpPr>
                                            <p:spPr bwMode="auto">
                                              <a:xfrm>
                                                <a:off x="1672997" y="2620108"/>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5" name="Line 866"/>
                                              <p:cNvCxnSpPr/>
                                              <p:nvPr/>
                                            </p:nvCxnSpPr>
                                            <p:spPr bwMode="auto">
                                              <a:xfrm>
                                                <a:off x="1551847" y="2937408"/>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96" name="Oval 195"/>
                                              <p:cNvSpPr/>
                                              <p:nvPr/>
                                            </p:nvSpPr>
                                            <p:spPr>
                                              <a:xfrm>
                                                <a:off x="1586461" y="284221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97" name="Oval 196"/>
                                              <p:cNvSpPr/>
                                              <p:nvPr/>
                                            </p:nvSpPr>
                                            <p:spPr>
                                              <a:xfrm>
                                                <a:off x="1586461" y="327778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98" name="Straight Connector 197"/>
                                              <p:cNvCxnSpPr/>
                                              <p:nvPr/>
                                            </p:nvCxnSpPr>
                                            <p:spPr>
                                              <a:xfrm>
                                                <a:off x="1589346" y="28941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589346" y="296625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589346" y="304413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589346" y="312490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586461" y="319990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1592230" y="288548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1592230" y="29633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1589346" y="304125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1592230" y="31162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1592230" y="319413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43" name="Group 142"/>
                                          <p:cNvGrpSpPr/>
                                          <p:nvPr/>
                                        </p:nvGrpSpPr>
                                        <p:grpSpPr>
                                          <a:xfrm>
                                            <a:off x="71733" y="2625967"/>
                                            <a:ext cx="590913" cy="918844"/>
                                            <a:chOff x="71736" y="2625969"/>
                                            <a:chExt cx="591170" cy="919740"/>
                                          </a:xfrm>
                                        </p:grpSpPr>
                                        <p:sp>
                                          <p:nvSpPr>
                                            <p:cNvPr id="167" name="Rectangle 166"/>
                                            <p:cNvSpPr>
                                              <a:spLocks noChangeArrowheads="1"/>
                                            </p:cNvSpPr>
                                            <p:nvPr/>
                                          </p:nvSpPr>
                                          <p:spPr bwMode="auto">
                                            <a:xfrm>
                                              <a:off x="373123" y="2868271"/>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8" name="Group 167"/>
                                            <p:cNvGrpSpPr/>
                                            <p:nvPr/>
                                          </p:nvGrpSpPr>
                                          <p:grpSpPr>
                                            <a:xfrm>
                                              <a:off x="71736" y="2625969"/>
                                              <a:ext cx="591170" cy="919740"/>
                                              <a:chOff x="71736" y="2625969"/>
                                              <a:chExt cx="591170" cy="919740"/>
                                            </a:xfrm>
                                          </p:grpSpPr>
                                          <p:sp>
                                            <p:nvSpPr>
                                              <p:cNvPr id="169" name="Text Box 859"/>
                                              <p:cNvSpPr txBox="1">
                                                <a:spLocks noChangeArrowheads="1"/>
                                              </p:cNvSpPr>
                                              <p:nvPr/>
                                            </p:nvSpPr>
                                            <p:spPr bwMode="auto">
                                              <a:xfrm>
                                                <a:off x="468313" y="338748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0" name="AutoShape 860"/>
                                              <p:cNvCxnSpPr>
                                                <a:cxnSpLocks noChangeShapeType="1"/>
                                              </p:cNvCxnSpPr>
                                              <p:nvPr/>
                                            </p:nvCxnSpPr>
                                            <p:spPr bwMode="auto">
                                              <a:xfrm>
                                                <a:off x="436583" y="3306721"/>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71" name="Text Box 861"/>
                                              <p:cNvSpPr txBox="1">
                                                <a:spLocks noChangeArrowheads="1"/>
                                              </p:cNvSpPr>
                                              <p:nvPr/>
                                            </p:nvSpPr>
                                            <p:spPr bwMode="auto">
                                              <a:xfrm>
                                                <a:off x="71736" y="2870938"/>
                                                <a:ext cx="201325" cy="36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a:t>
                                                </a:r>
                                              </a:p>
                                            </p:txBody>
                                          </p:sp>
                                          <p:cxnSp>
                                            <p:nvCxnSpPr>
                                              <p:cNvPr id="172" name="AutoShape 862"/>
                                              <p:cNvCxnSpPr>
                                                <a:cxnSpLocks noChangeShapeType="1"/>
                                              </p:cNvCxnSpPr>
                                              <p:nvPr/>
                                            </p:nvCxnSpPr>
                                            <p:spPr bwMode="auto">
                                              <a:xfrm>
                                                <a:off x="436583" y="269519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73" name="Line 863"/>
                                              <p:cNvCxnSpPr/>
                                              <p:nvPr/>
                                            </p:nvCxnSpPr>
                                            <p:spPr bwMode="auto">
                                              <a:xfrm rot="16200000">
                                                <a:off x="257742" y="3015382"/>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74" name="Text Box 864"/>
                                              <p:cNvSpPr txBox="1">
                                                <a:spLocks noChangeArrowheads="1"/>
                                              </p:cNvSpPr>
                                              <p:nvPr/>
                                            </p:nvSpPr>
                                            <p:spPr bwMode="auto">
                                              <a:xfrm>
                                                <a:off x="459659" y="26259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5" name="Line 866"/>
                                              <p:cNvCxnSpPr/>
                                              <p:nvPr/>
                                            </p:nvCxnSpPr>
                                            <p:spPr bwMode="auto">
                                              <a:xfrm>
                                                <a:off x="338509" y="2943269"/>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76" name="Oval 175"/>
                                              <p:cNvSpPr/>
                                              <p:nvPr/>
                                            </p:nvSpPr>
                                            <p:spPr>
                                              <a:xfrm>
                                                <a:off x="373123" y="284807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77" name="Oval 176"/>
                                              <p:cNvSpPr/>
                                              <p:nvPr/>
                                            </p:nvSpPr>
                                            <p:spPr>
                                              <a:xfrm>
                                                <a:off x="373123" y="328364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78" name="Straight Connector 177"/>
                                              <p:cNvCxnSpPr/>
                                              <p:nvPr/>
                                            </p:nvCxnSpPr>
                                            <p:spPr>
                                              <a:xfrm>
                                                <a:off x="376008" y="290000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76008" y="29721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76008" y="304999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376008" y="313076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373123" y="320576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78892" y="289134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78892" y="296923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6008" y="304711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78892" y="31221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378892" y="3199993"/>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599034" y="2631826"/>
                                            <a:ext cx="579426" cy="859789"/>
                                            <a:chOff x="599043" y="2631831"/>
                                            <a:chExt cx="579678" cy="860113"/>
                                          </a:xfrm>
                                        </p:grpSpPr>
                                        <p:sp>
                                          <p:nvSpPr>
                                            <p:cNvPr id="147" name="Rectangle 146"/>
                                            <p:cNvSpPr>
                                              <a:spLocks noChangeArrowheads="1"/>
                                            </p:cNvSpPr>
                                            <p:nvPr/>
                                          </p:nvSpPr>
                                          <p:spPr bwMode="auto">
                                            <a:xfrm>
                                              <a:off x="888938" y="2874133"/>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8" name="Group 147"/>
                                            <p:cNvGrpSpPr/>
                                            <p:nvPr/>
                                          </p:nvGrpSpPr>
                                          <p:grpSpPr>
                                            <a:xfrm>
                                              <a:off x="599043" y="2631831"/>
                                              <a:ext cx="579678" cy="860113"/>
                                              <a:chOff x="599043" y="2631831"/>
                                              <a:chExt cx="579678" cy="860113"/>
                                            </a:xfrm>
                                          </p:grpSpPr>
                                          <p:cxnSp>
                                            <p:nvCxnSpPr>
                                              <p:cNvPr id="149" name="AutoShape 860"/>
                                              <p:cNvCxnSpPr>
                                                <a:cxnSpLocks noChangeShapeType="1"/>
                                              </p:cNvCxnSpPr>
                                              <p:nvPr/>
                                            </p:nvCxnSpPr>
                                            <p:spPr bwMode="auto">
                                              <a:xfrm>
                                                <a:off x="952398" y="331258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50" name="Text Box 861"/>
                                              <p:cNvSpPr txBox="1">
                                                <a:spLocks noChangeArrowheads="1"/>
                                              </p:cNvSpPr>
                                              <p:nvPr/>
                                            </p:nvSpPr>
                                            <p:spPr bwMode="auto">
                                              <a:xfrm>
                                                <a:off x="599043" y="2864197"/>
                                                <a:ext cx="194225" cy="35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1" name="AutoShape 862"/>
                                              <p:cNvCxnSpPr>
                                                <a:cxnSpLocks noChangeShapeType="1"/>
                                              </p:cNvCxnSpPr>
                                              <p:nvPr/>
                                            </p:nvCxnSpPr>
                                            <p:spPr bwMode="auto">
                                              <a:xfrm>
                                                <a:off x="952398" y="270106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52" name="Line 863"/>
                                              <p:cNvCxnSpPr/>
                                              <p:nvPr/>
                                            </p:nvCxnSpPr>
                                            <p:spPr bwMode="auto">
                                              <a:xfrm rot="16200000">
                                                <a:off x="773557" y="3021244"/>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53" name="Text Box 864"/>
                                              <p:cNvSpPr txBox="1">
                                                <a:spLocks noChangeArrowheads="1"/>
                                              </p:cNvSpPr>
                                              <p:nvPr/>
                                            </p:nvSpPr>
                                            <p:spPr bwMode="auto">
                                              <a:xfrm>
                                                <a:off x="975474" y="26318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4" name="Line 866"/>
                                              <p:cNvCxnSpPr/>
                                              <p:nvPr/>
                                            </p:nvCxnSpPr>
                                            <p:spPr bwMode="auto">
                                              <a:xfrm>
                                                <a:off x="854324" y="2949131"/>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55" name="Oval 154"/>
                                              <p:cNvSpPr/>
                                              <p:nvPr/>
                                            </p:nvSpPr>
                                            <p:spPr>
                                              <a:xfrm>
                                                <a:off x="888938" y="285394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56" name="Oval 155"/>
                                              <p:cNvSpPr/>
                                              <p:nvPr/>
                                            </p:nvSpPr>
                                            <p:spPr>
                                              <a:xfrm>
                                                <a:off x="888938" y="3289507"/>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57" name="Straight Connector 156"/>
                                              <p:cNvCxnSpPr/>
                                              <p:nvPr/>
                                            </p:nvCxnSpPr>
                                            <p:spPr>
                                              <a:xfrm>
                                                <a:off x="891823" y="290586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91823" y="29779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91823" y="305585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91823" y="31366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8938" y="321162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894707" y="289720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894707" y="297509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891823" y="30529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894707" y="312797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894707" y="320585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5" name="Flowchart: Merge 144"/>
                                          <p:cNvSpPr/>
                                          <p:nvPr/>
                                        </p:nvSpPr>
                                        <p:spPr>
                                          <a:xfrm>
                                            <a:off x="1044819" y="3634154"/>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46" name="Text Box 861"/>
                                          <p:cNvSpPr txBox="1">
                                            <a:spLocks noChangeArrowheads="1"/>
                                          </p:cNvSpPr>
                                          <p:nvPr/>
                                        </p:nvSpPr>
                                        <p:spPr bwMode="auto">
                                          <a:xfrm>
                                            <a:off x="1107830" y="3616569"/>
                                            <a:ext cx="376471" cy="2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95" name="Group 94"/>
                                        <p:cNvGrpSpPr/>
                                        <p:nvPr/>
                                      </p:nvGrpSpPr>
                                      <p:grpSpPr>
                                        <a:xfrm>
                                          <a:off x="44483" y="1055077"/>
                                          <a:ext cx="962681" cy="1704288"/>
                                          <a:chOff x="44483" y="1055077"/>
                                          <a:chExt cx="962681" cy="1704288"/>
                                        </a:xfrm>
                                      </p:grpSpPr>
                                      <p:grpSp>
                                        <p:nvGrpSpPr>
                                          <p:cNvPr id="97" name="Group 96"/>
                                          <p:cNvGrpSpPr/>
                                          <p:nvPr/>
                                        </p:nvGrpSpPr>
                                        <p:grpSpPr>
                                          <a:xfrm>
                                            <a:off x="44483" y="1055077"/>
                                            <a:ext cx="962681" cy="1027387"/>
                                            <a:chOff x="44445" y="1055077"/>
                                            <a:chExt cx="963102" cy="1028263"/>
                                          </a:xfrm>
                                        </p:grpSpPr>
                                        <p:sp>
                                          <p:nvSpPr>
                                            <p:cNvPr id="120" name="Text Box 859"/>
                                            <p:cNvSpPr txBox="1">
                                              <a:spLocks noChangeArrowheads="1"/>
                                            </p:cNvSpPr>
                                            <p:nvPr/>
                                          </p:nvSpPr>
                                          <p:spPr bwMode="auto">
                                            <a:xfrm>
                                              <a:off x="811920" y="181707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1" name="AutoShape 860"/>
                                            <p:cNvCxnSpPr>
                                              <a:cxnSpLocks noChangeShapeType="1"/>
                                            </p:cNvCxnSpPr>
                                            <p:nvPr/>
                                          </p:nvCxnSpPr>
                                          <p:spPr bwMode="auto">
                                            <a:xfrm>
                                              <a:off x="779535" y="1737067"/>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22" name="Text Box 861"/>
                                            <p:cNvSpPr txBox="1">
                                              <a:spLocks noChangeArrowheads="1"/>
                                            </p:cNvSpPr>
                                            <p:nvPr/>
                                          </p:nvSpPr>
                                          <p:spPr bwMode="auto">
                                            <a:xfrm>
                                              <a:off x="44445" y="1756743"/>
                                              <a:ext cx="181060" cy="32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3" name="AutoShape 862"/>
                                            <p:cNvCxnSpPr>
                                              <a:cxnSpLocks noChangeShapeType="1"/>
                                            </p:cNvCxnSpPr>
                                            <p:nvPr/>
                                          </p:nvCxnSpPr>
                                          <p:spPr bwMode="auto">
                                            <a:xfrm>
                                              <a:off x="779535" y="112556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24" name="Text Box 864"/>
                                            <p:cNvSpPr txBox="1">
                                              <a:spLocks noChangeArrowheads="1"/>
                                            </p:cNvSpPr>
                                            <p:nvPr/>
                                          </p:nvSpPr>
                                          <p:spPr bwMode="auto">
                                            <a:xfrm>
                                              <a:off x="804300" y="1055077"/>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5" name="Rectangle 124"/>
                                            <p:cNvSpPr>
                                              <a:spLocks noChangeArrowheads="1"/>
                                            </p:cNvSpPr>
                                            <p:nvPr/>
                                          </p:nvSpPr>
                                          <p:spPr bwMode="auto">
                                            <a:xfrm>
                                              <a:off x="716670" y="1298917"/>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26" name="Line 866"/>
                                            <p:cNvCxnSpPr/>
                                            <p:nvPr/>
                                          </p:nvCxnSpPr>
                                          <p:spPr bwMode="auto">
                                            <a:xfrm>
                                              <a:off x="680475" y="1373212"/>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27" name="Oval 126"/>
                                            <p:cNvSpPr/>
                                            <p:nvPr/>
                                          </p:nvSpPr>
                                          <p:spPr>
                                            <a:xfrm>
                                              <a:off x="609990" y="1481797"/>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28" name="Oval 127"/>
                                            <p:cNvSpPr/>
                                            <p:nvPr/>
                                          </p:nvSpPr>
                                          <p:spPr>
                                            <a:xfrm>
                                              <a:off x="716670" y="1277962"/>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29" name="Oval 128"/>
                                            <p:cNvSpPr/>
                                            <p:nvPr/>
                                          </p:nvSpPr>
                                          <p:spPr>
                                            <a:xfrm>
                                              <a:off x="716670" y="1714207"/>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30" name="Straight Connector 129"/>
                                            <p:cNvCxnSpPr/>
                                            <p:nvPr/>
                                          </p:nvCxnSpPr>
                                          <p:spPr>
                                            <a:xfrm>
                                              <a:off x="720480" y="132939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0480" y="140178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0480" y="147798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0480" y="155990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16670" y="163610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22385" y="13217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22385" y="13979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720480" y="14760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722385" y="15522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722385" y="162848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1406" y="1840521"/>
                                            <a:ext cx="323851" cy="918844"/>
                                            <a:chOff x="681404" y="1840523"/>
                                            <a:chExt cx="324397" cy="919740"/>
                                          </a:xfrm>
                                        </p:grpSpPr>
                                        <p:sp>
                                          <p:nvSpPr>
                                            <p:cNvPr id="101" name="Rectangle 100"/>
                                            <p:cNvSpPr>
                                              <a:spLocks noChangeArrowheads="1"/>
                                            </p:cNvSpPr>
                                            <p:nvPr/>
                                          </p:nvSpPr>
                                          <p:spPr bwMode="auto">
                                            <a:xfrm>
                                              <a:off x="716018" y="208282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2" name="Group 101"/>
                                            <p:cNvGrpSpPr/>
                                            <p:nvPr/>
                                          </p:nvGrpSpPr>
                                          <p:grpSpPr>
                                            <a:xfrm>
                                              <a:off x="681404" y="1840523"/>
                                              <a:ext cx="324397" cy="919740"/>
                                              <a:chOff x="681404" y="1840523"/>
                                              <a:chExt cx="324397" cy="919740"/>
                                            </a:xfrm>
                                          </p:grpSpPr>
                                          <p:sp>
                                            <p:nvSpPr>
                                              <p:cNvPr id="103" name="Text Box 859"/>
                                              <p:cNvSpPr txBox="1">
                                                <a:spLocks noChangeArrowheads="1"/>
                                              </p:cNvSpPr>
                                              <p:nvPr/>
                                            </p:nvSpPr>
                                            <p:spPr bwMode="auto">
                                              <a:xfrm>
                                                <a:off x="811208" y="260204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4" name="AutoShape 860"/>
                                              <p:cNvCxnSpPr>
                                                <a:cxnSpLocks noChangeShapeType="1"/>
                                              </p:cNvCxnSpPr>
                                              <p:nvPr/>
                                            </p:nvCxnSpPr>
                                            <p:spPr bwMode="auto">
                                              <a:xfrm>
                                                <a:off x="779478" y="252127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05" name="AutoShape 862"/>
                                              <p:cNvCxnSpPr>
                                                <a:cxnSpLocks noChangeShapeType="1"/>
                                              </p:cNvCxnSpPr>
                                              <p:nvPr/>
                                            </p:nvCxnSpPr>
                                            <p:spPr bwMode="auto">
                                              <a:xfrm>
                                                <a:off x="779478" y="1909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06" name="Text Box 864"/>
                                              <p:cNvSpPr txBox="1">
                                                <a:spLocks noChangeArrowheads="1"/>
                                              </p:cNvSpPr>
                                              <p:nvPr/>
                                            </p:nvSpPr>
                                            <p:spPr bwMode="auto">
                                              <a:xfrm>
                                                <a:off x="802554" y="184052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7" name="Line 866"/>
                                              <p:cNvCxnSpPr/>
                                              <p:nvPr/>
                                            </p:nvCxnSpPr>
                                            <p:spPr bwMode="auto">
                                              <a:xfrm>
                                                <a:off x="681404" y="215782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08" name="Oval 107"/>
                                              <p:cNvSpPr/>
                                              <p:nvPr/>
                                            </p:nvSpPr>
                                            <p:spPr>
                                              <a:xfrm>
                                                <a:off x="716018" y="206263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09" name="Oval 108"/>
                                              <p:cNvSpPr/>
                                              <p:nvPr/>
                                            </p:nvSpPr>
                                            <p:spPr>
                                              <a:xfrm>
                                                <a:off x="716018" y="24981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10" name="Straight Connector 109"/>
                                              <p:cNvCxnSpPr/>
                                              <p:nvPr/>
                                            </p:nvCxnSpPr>
                                            <p:spPr>
                                              <a:xfrm>
                                                <a:off x="718903" y="21145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18903" y="218666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18903" y="22645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8903" y="234531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16018" y="242031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721787" y="210590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721787" y="21837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718903" y="226166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721787" y="233666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721787" y="241454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p:nvCxnSpPr>
                                        <p:spPr>
                                          <a:xfrm>
                                            <a:off x="504092" y="1494692"/>
                                            <a:ext cx="0" cy="797169"/>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504092" y="2291861"/>
                                            <a:ext cx="16998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96" name="Straight Connector 95"/>
                                        <p:cNvCxnSpPr/>
                                        <p:nvPr/>
                                      </p:nvCxnSpPr>
                                      <p:spPr>
                                        <a:xfrm flipH="1">
                                          <a:off x="779584" y="1881554"/>
                                          <a:ext cx="885364"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90" name="Straight Connector 89"/>
                                    <p:cNvCxnSpPr/>
                                    <p:nvPr/>
                                  </p:nvCxnSpPr>
                                  <p:spPr>
                                    <a:xfrm>
                                      <a:off x="427892" y="304800"/>
                                      <a:ext cx="1213599"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88" name="Straight Connector 87"/>
                                  <p:cNvCxnSpPr/>
                                  <p:nvPr/>
                                </p:nvCxnSpPr>
                                <p:spPr>
                                  <a:xfrm>
                                    <a:off x="433754" y="2543908"/>
                                    <a:ext cx="1198508"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444261" y="838200"/>
                                  <a:ext cx="829441" cy="1315579"/>
                                  <a:chOff x="-1" y="140677"/>
                                  <a:chExt cx="829441" cy="1315579"/>
                                </a:xfrm>
                              </p:grpSpPr>
                              <p:grpSp>
                                <p:nvGrpSpPr>
                                  <p:cNvPr id="35" name="Group 34"/>
                                  <p:cNvGrpSpPr/>
                                  <p:nvPr/>
                                </p:nvGrpSpPr>
                                <p:grpSpPr>
                                  <a:xfrm>
                                    <a:off x="-1" y="140677"/>
                                    <a:ext cx="829441" cy="1315579"/>
                                    <a:chOff x="-1" y="140677"/>
                                    <a:chExt cx="829441" cy="1315579"/>
                                  </a:xfrm>
                                </p:grpSpPr>
                                <p:grpSp>
                                  <p:nvGrpSpPr>
                                    <p:cNvPr id="37" name="Group 36"/>
                                    <p:cNvGrpSpPr/>
                                    <p:nvPr/>
                                  </p:nvGrpSpPr>
                                  <p:grpSpPr>
                                    <a:xfrm>
                                      <a:off x="-1" y="140677"/>
                                      <a:ext cx="829441" cy="1315579"/>
                                      <a:chOff x="-1" y="140677"/>
                                      <a:chExt cx="829441" cy="1315579"/>
                                    </a:xfrm>
                                  </p:grpSpPr>
                                  <p:grpSp>
                                    <p:nvGrpSpPr>
                                      <p:cNvPr id="39" name="Group 38"/>
                                      <p:cNvGrpSpPr/>
                                      <p:nvPr/>
                                    </p:nvGrpSpPr>
                                    <p:grpSpPr>
                                      <a:xfrm>
                                        <a:off x="-1" y="140677"/>
                                        <a:ext cx="658629" cy="654453"/>
                                        <a:chOff x="2121877" y="1025769"/>
                                        <a:chExt cx="666162" cy="920220"/>
                                      </a:xfrm>
                                    </p:grpSpPr>
                                    <p:grpSp>
                                      <p:nvGrpSpPr>
                                        <p:cNvPr id="64" name="Group 63"/>
                                        <p:cNvGrpSpPr/>
                                        <p:nvPr/>
                                      </p:nvGrpSpPr>
                                      <p:grpSpPr>
                                        <a:xfrm>
                                          <a:off x="2121877" y="1025769"/>
                                          <a:ext cx="666162" cy="920220"/>
                                          <a:chOff x="2121877" y="1025769"/>
                                          <a:chExt cx="666162" cy="920220"/>
                                        </a:xfrm>
                                      </p:grpSpPr>
                                      <p:sp>
                                        <p:nvSpPr>
                                          <p:cNvPr id="66" name="Text Box 859"/>
                                          <p:cNvSpPr txBox="1">
                                            <a:spLocks noChangeArrowheads="1"/>
                                          </p:cNvSpPr>
                                          <p:nvPr/>
                                        </p:nvSpPr>
                                        <p:spPr bwMode="auto">
                                          <a:xfrm>
                                            <a:off x="2592412" y="178776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7" name="AutoShape 860"/>
                                          <p:cNvCxnSpPr>
                                            <a:cxnSpLocks noChangeShapeType="1"/>
                                          </p:cNvCxnSpPr>
                                          <p:nvPr/>
                                        </p:nvCxnSpPr>
                                        <p:spPr bwMode="auto">
                                          <a:xfrm>
                                            <a:off x="2560027" y="170775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8" name="Text Box 861"/>
                                          <p:cNvSpPr txBox="1">
                                            <a:spLocks noChangeArrowheads="1"/>
                                          </p:cNvSpPr>
                                          <p:nvPr/>
                                        </p:nvSpPr>
                                        <p:spPr bwMode="auto">
                                          <a:xfrm>
                                            <a:off x="2121877" y="1382004"/>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9" name="AutoShape 862"/>
                                          <p:cNvCxnSpPr>
                                            <a:cxnSpLocks noChangeShapeType="1"/>
                                          </p:cNvCxnSpPr>
                                          <p:nvPr/>
                                        </p:nvCxnSpPr>
                                        <p:spPr bwMode="auto">
                                          <a:xfrm>
                                            <a:off x="2560027" y="109625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70" name="Line 863"/>
                                          <p:cNvCxnSpPr/>
                                          <p:nvPr/>
                                        </p:nvCxnSpPr>
                                        <p:spPr bwMode="auto">
                                          <a:xfrm flipV="1">
                                            <a:off x="2268308" y="1480147"/>
                                            <a:ext cx="115778" cy="287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71" name="Text Box 864"/>
                                          <p:cNvSpPr txBox="1">
                                            <a:spLocks noChangeArrowheads="1"/>
                                          </p:cNvSpPr>
                                          <p:nvPr/>
                                        </p:nvSpPr>
                                        <p:spPr bwMode="auto">
                                          <a:xfrm>
                                            <a:off x="2584792" y="10257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2" name="Rectangle 71"/>
                                          <p:cNvSpPr>
                                            <a:spLocks noChangeArrowheads="1"/>
                                          </p:cNvSpPr>
                                          <p:nvPr/>
                                        </p:nvSpPr>
                                        <p:spPr bwMode="auto">
                                          <a:xfrm>
                                            <a:off x="2497162" y="1269609"/>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3" name="Line 866"/>
                                          <p:cNvCxnSpPr/>
                                          <p:nvPr/>
                                        </p:nvCxnSpPr>
                                        <p:spPr bwMode="auto">
                                          <a:xfrm>
                                            <a:off x="2460967" y="1343904"/>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74" name="Oval 73"/>
                                          <p:cNvSpPr/>
                                          <p:nvPr/>
                                        </p:nvSpPr>
                                        <p:spPr>
                                          <a:xfrm>
                                            <a:off x="2390482" y="1452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75" name="Oval 74"/>
                                          <p:cNvSpPr/>
                                          <p:nvPr/>
                                        </p:nvSpPr>
                                        <p:spPr>
                                          <a:xfrm>
                                            <a:off x="2497162" y="1248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76" name="Oval 75"/>
                                          <p:cNvSpPr/>
                                          <p:nvPr/>
                                        </p:nvSpPr>
                                        <p:spPr>
                                          <a:xfrm>
                                            <a:off x="2497162" y="1684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77" name="Straight Connector 76"/>
                                          <p:cNvCxnSpPr/>
                                          <p:nvPr/>
                                        </p:nvCxnSpPr>
                                        <p:spPr>
                                          <a:xfrm>
                                            <a:off x="2500972" y="1300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500972" y="1372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00972" y="1448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500972" y="1530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497162" y="1606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502877" y="1292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502877" y="1368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500972" y="1446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502877" y="1522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2502877" y="1599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2420327" y="1089269"/>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64481" y="703381"/>
                                        <a:ext cx="590551" cy="654048"/>
                                        <a:chOff x="2192215" y="1811215"/>
                                        <a:chExt cx="598429" cy="919740"/>
                                      </a:xfrm>
                                    </p:grpSpPr>
                                    <p:sp>
                                      <p:nvSpPr>
                                        <p:cNvPr id="43" name="Rectangle 42"/>
                                        <p:cNvSpPr>
                                          <a:spLocks noChangeArrowheads="1"/>
                                        </p:cNvSpPr>
                                        <p:nvPr/>
                                      </p:nvSpPr>
                                      <p:spPr bwMode="auto">
                                        <a:xfrm>
                                          <a:off x="2500861" y="2053517"/>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4" name="Group 43"/>
                                        <p:cNvGrpSpPr/>
                                        <p:nvPr/>
                                      </p:nvGrpSpPr>
                                      <p:grpSpPr>
                                        <a:xfrm>
                                          <a:off x="2192215" y="1811215"/>
                                          <a:ext cx="598429" cy="919740"/>
                                          <a:chOff x="2192215" y="1811215"/>
                                          <a:chExt cx="598429" cy="919740"/>
                                        </a:xfrm>
                                      </p:grpSpPr>
                                      <p:sp>
                                        <p:nvSpPr>
                                          <p:cNvPr id="45" name="Text Box 859"/>
                                          <p:cNvSpPr txBox="1">
                                            <a:spLocks noChangeArrowheads="1"/>
                                          </p:cNvSpPr>
                                          <p:nvPr/>
                                        </p:nvSpPr>
                                        <p:spPr bwMode="auto">
                                          <a:xfrm>
                                            <a:off x="2596051" y="257273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 name="AutoShape 860"/>
                                          <p:cNvCxnSpPr>
                                            <a:cxnSpLocks noChangeShapeType="1"/>
                                          </p:cNvCxnSpPr>
                                          <p:nvPr/>
                                        </p:nvCxnSpPr>
                                        <p:spPr bwMode="auto">
                                          <a:xfrm>
                                            <a:off x="2564321" y="2491967"/>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7" name="Text Box 861"/>
                                          <p:cNvSpPr txBox="1">
                                            <a:spLocks noChangeArrowheads="1"/>
                                          </p:cNvSpPr>
                                          <p:nvPr/>
                                        </p:nvSpPr>
                                        <p:spPr bwMode="auto">
                                          <a:xfrm>
                                            <a:off x="2192215" y="217466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8" name="AutoShape 862"/>
                                          <p:cNvCxnSpPr>
                                            <a:cxnSpLocks noChangeShapeType="1"/>
                                          </p:cNvCxnSpPr>
                                          <p:nvPr/>
                                        </p:nvCxnSpPr>
                                        <p:spPr bwMode="auto">
                                          <a:xfrm>
                                            <a:off x="2564321" y="188044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49" name="Line 863"/>
                                          <p:cNvCxnSpPr/>
                                          <p:nvPr/>
                                        </p:nvCxnSpPr>
                                        <p:spPr bwMode="auto">
                                          <a:xfrm>
                                            <a:off x="2263272" y="2263568"/>
                                            <a:ext cx="188526"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0" name="Text Box 864"/>
                                          <p:cNvSpPr txBox="1">
                                            <a:spLocks noChangeArrowheads="1"/>
                                          </p:cNvSpPr>
                                          <p:nvPr/>
                                        </p:nvSpPr>
                                        <p:spPr bwMode="auto">
                                          <a:xfrm>
                                            <a:off x="2587397" y="181121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 name="Line 866"/>
                                          <p:cNvCxnSpPr/>
                                          <p:nvPr/>
                                        </p:nvCxnSpPr>
                                        <p:spPr bwMode="auto">
                                          <a:xfrm>
                                            <a:off x="2466247" y="212851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2" name="Oval 51"/>
                                          <p:cNvSpPr/>
                                          <p:nvPr/>
                                        </p:nvSpPr>
                                        <p:spPr>
                                          <a:xfrm>
                                            <a:off x="2500861" y="20333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53" name="Oval 52"/>
                                          <p:cNvSpPr/>
                                          <p:nvPr/>
                                        </p:nvSpPr>
                                        <p:spPr>
                                          <a:xfrm>
                                            <a:off x="2500861" y="246889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54" name="Straight Connector 53"/>
                                          <p:cNvCxnSpPr/>
                                          <p:nvPr/>
                                        </p:nvCxnSpPr>
                                        <p:spPr>
                                          <a:xfrm>
                                            <a:off x="2503746" y="208524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03746" y="21573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503746" y="2235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03746" y="2316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00861" y="239100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506630" y="207659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506630" y="215447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503746" y="223235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2506630" y="230735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506630" y="238523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1" name="Flowchart: Merge 40"/>
                                      <p:cNvSpPr/>
                                      <p:nvPr/>
                                    </p:nvSpPr>
                                    <p:spPr>
                                      <a:xfrm>
                                        <a:off x="394188" y="1318846"/>
                                        <a:ext cx="83820" cy="3683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42" name="Text Box 861"/>
                                      <p:cNvSpPr txBox="1">
                                        <a:spLocks noChangeArrowheads="1"/>
                                      </p:cNvSpPr>
                                      <p:nvPr/>
                                    </p:nvSpPr>
                                    <p:spPr bwMode="auto">
                                      <a:xfrm>
                                        <a:off x="457200" y="1283677"/>
                                        <a:ext cx="372240" cy="17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38" name="Straight Connector 37"/>
                                    <p:cNvCxnSpPr/>
                                    <p:nvPr/>
                                  </p:nvCxnSpPr>
                                  <p:spPr>
                                    <a:xfrm>
                                      <a:off x="140677" y="463062"/>
                                      <a:ext cx="0" cy="56332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6" name="Straight Connector 35"/>
                                  <p:cNvCxnSpPr/>
                                  <p:nvPr/>
                                </p:nvCxnSpPr>
                                <p:spPr>
                                  <a:xfrm flipV="1">
                                    <a:off x="433753" y="744415"/>
                                    <a:ext cx="304757"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34" name="Text Box 861"/>
                                <p:cNvSpPr txBox="1">
                                  <a:spLocks noChangeArrowheads="1"/>
                                </p:cNvSpPr>
                                <p:nvPr/>
                              </p:nvSpPr>
                              <p:spPr bwMode="auto">
                                <a:xfrm>
                                  <a:off x="2895440" y="1491027"/>
                                  <a:ext cx="465156" cy="16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grpSp>
                  </p:grpSp>
                </p:grpSp>
              </p:grpSp>
            </p:grpSp>
            <p:cxnSp>
              <p:nvCxnSpPr>
                <p:cNvPr id="16" name="Straight Connector 15"/>
                <p:cNvCxnSpPr/>
                <p:nvPr/>
              </p:nvCxnSpPr>
              <p:spPr>
                <a:xfrm flipH="1">
                  <a:off x="497541" y="1129553"/>
                  <a:ext cx="104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861"/>
              <p:cNvSpPr txBox="1">
                <a:spLocks noChangeArrowheads="1"/>
              </p:cNvSpPr>
              <p:nvPr/>
            </p:nvSpPr>
            <p:spPr bwMode="auto">
              <a:xfrm>
                <a:off x="1859280" y="609600"/>
                <a:ext cx="266888" cy="1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 Box 861"/>
              <p:cNvSpPr txBox="1">
                <a:spLocks noChangeArrowheads="1"/>
              </p:cNvSpPr>
              <p:nvPr/>
            </p:nvSpPr>
            <p:spPr bwMode="auto">
              <a:xfrm>
                <a:off x="2263140" y="647700"/>
                <a:ext cx="266888" cy="1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11" name="Text Box 861"/>
            <p:cNvSpPr txBox="1">
              <a:spLocks noChangeArrowheads="1"/>
            </p:cNvSpPr>
            <p:nvPr/>
          </p:nvSpPr>
          <p:spPr bwMode="auto">
            <a:xfrm>
              <a:off x="553329" y="375324"/>
              <a:ext cx="160663" cy="22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366" name="Rectangle 4"/>
          <p:cNvSpPr/>
          <p:nvPr/>
        </p:nvSpPr>
        <p:spPr>
          <a:xfrm>
            <a:off x="7498935" y="1660463"/>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AA6</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67"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6</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Rectangle 5"/>
          <p:cNvSpPr/>
          <p:nvPr/>
        </p:nvSpPr>
        <p:spPr>
          <a:xfrm>
            <a:off x="2342037" y="5501777"/>
            <a:ext cx="28714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z="1800" b="0" strike="noStrike" spc="-1" dirty="0">
                <a:solidFill>
                  <a:schemeClr val="accent1"/>
                </a:solidFill>
                <a:latin typeface="Times New Roman" panose="02020603050405020304" pitchFamily="18" charset="0"/>
                <a:cs typeface="Times New Roman" panose="02020603050405020304" pitchFamily="18" charset="0"/>
              </a:rPr>
              <a:t>0: Approximate Adder 7</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48" name="Table 1"/>
          <p:cNvGraphicFramePr/>
          <p:nvPr/>
        </p:nvGraphicFramePr>
        <p:xfrm>
          <a:off x="7364331" y="2274678"/>
          <a:ext cx="3925080" cy="3433590"/>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6719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2" name="Rectangle 1"/>
              <p:cNvSpPr/>
              <p:nvPr/>
            </p:nvSpPr>
            <p:spPr>
              <a:xfrm>
                <a:off x="7136162" y="391238"/>
                <a:ext cx="4933950" cy="1502334"/>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13</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𝐶𝑎𝑟𝑟𝑦</m:t>
                        </m:r>
                      </m:e>
                    </m:acc>
                  </m:oMath>
                </a14:m>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Carry = ABC+AB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𝐴</m:t>
                        </m:r>
                      </m:e>
                    </m:acc>
                    <m:r>
                      <a:rPr lang="en-US" b="0" i="1" smtClean="0">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7136162" y="391238"/>
                <a:ext cx="4933950" cy="1502334"/>
              </a:xfrm>
              <a:prstGeom prst="rect">
                <a:avLst/>
              </a:prstGeom>
              <a:blipFill rotWithShape="1">
                <a:blip r:embed="rId2"/>
                <a:stretch>
                  <a:fillRect l="-1" t="-5" r="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24</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1217928" y="1524372"/>
            <a:ext cx="4669023" cy="3679949"/>
            <a:chOff x="1217928" y="1524372"/>
            <a:chExt cx="4669023" cy="3679949"/>
          </a:xfrm>
        </p:grpSpPr>
        <p:grpSp>
          <p:nvGrpSpPr>
            <p:cNvPr id="9" name="Group 8"/>
            <p:cNvGrpSpPr/>
            <p:nvPr/>
          </p:nvGrpSpPr>
          <p:grpSpPr>
            <a:xfrm>
              <a:off x="1217928" y="1524372"/>
              <a:ext cx="4669023" cy="3679949"/>
              <a:chOff x="-51397" y="49796"/>
              <a:chExt cx="2757133" cy="2459046"/>
            </a:xfrm>
          </p:grpSpPr>
          <p:grpSp>
            <p:nvGrpSpPr>
              <p:cNvPr id="10" name="Group 9"/>
              <p:cNvGrpSpPr/>
              <p:nvPr/>
            </p:nvGrpSpPr>
            <p:grpSpPr>
              <a:xfrm>
                <a:off x="-51397" y="49796"/>
                <a:ext cx="2757133" cy="2459046"/>
                <a:chOff x="-144560" y="61110"/>
                <a:chExt cx="3123980" cy="2459046"/>
              </a:xfrm>
            </p:grpSpPr>
            <p:cxnSp>
              <p:nvCxnSpPr>
                <p:cNvPr id="12" name="Straight Connector 11"/>
                <p:cNvCxnSpPr/>
                <p:nvPr/>
              </p:nvCxnSpPr>
              <p:spPr>
                <a:xfrm>
                  <a:off x="2529840" y="1432560"/>
                  <a:ext cx="44958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144560" y="61110"/>
                  <a:ext cx="3088426" cy="2459046"/>
                  <a:chOff x="-144560" y="61110"/>
                  <a:chExt cx="3088426" cy="2459046"/>
                </a:xfrm>
              </p:grpSpPr>
              <p:cxnSp>
                <p:nvCxnSpPr>
                  <p:cNvPr id="14" name="Straight Connector 13"/>
                  <p:cNvCxnSpPr/>
                  <p:nvPr/>
                </p:nvCxnSpPr>
                <p:spPr>
                  <a:xfrm>
                    <a:off x="1986280" y="1381760"/>
                    <a:ext cx="254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144560" y="61110"/>
                    <a:ext cx="3088426" cy="2459046"/>
                    <a:chOff x="-144560" y="61110"/>
                    <a:chExt cx="3088426" cy="2459046"/>
                  </a:xfrm>
                </p:grpSpPr>
                <p:cxnSp>
                  <p:nvCxnSpPr>
                    <p:cNvPr id="16" name="Straight Connector 15"/>
                    <p:cNvCxnSpPr/>
                    <p:nvPr/>
                  </p:nvCxnSpPr>
                  <p:spPr>
                    <a:xfrm>
                      <a:off x="1209040" y="1402080"/>
                      <a:ext cx="471378"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44560" y="61110"/>
                      <a:ext cx="3088426" cy="2459046"/>
                      <a:chOff x="-149913" y="64287"/>
                      <a:chExt cx="3202797" cy="2586861"/>
                    </a:xfrm>
                  </p:grpSpPr>
                  <p:sp>
                    <p:nvSpPr>
                      <p:cNvPr id="18" name="Text Box 861"/>
                      <p:cNvSpPr txBox="1">
                        <a:spLocks noChangeArrowheads="1"/>
                      </p:cNvSpPr>
                      <p:nvPr/>
                    </p:nvSpPr>
                    <p:spPr bwMode="auto">
                      <a:xfrm>
                        <a:off x="2707800" y="1531485"/>
                        <a:ext cx="320157" cy="1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9" name="Group 18"/>
                      <p:cNvGrpSpPr/>
                      <p:nvPr/>
                    </p:nvGrpSpPr>
                    <p:grpSpPr>
                      <a:xfrm>
                        <a:off x="-149913" y="64287"/>
                        <a:ext cx="3202797" cy="2586861"/>
                        <a:chOff x="-149913" y="64287"/>
                        <a:chExt cx="3202797" cy="2586861"/>
                      </a:xfrm>
                    </p:grpSpPr>
                    <p:grpSp>
                      <p:nvGrpSpPr>
                        <p:cNvPr id="20" name="Group 19"/>
                        <p:cNvGrpSpPr/>
                        <p:nvPr/>
                      </p:nvGrpSpPr>
                      <p:grpSpPr>
                        <a:xfrm>
                          <a:off x="2169160" y="768745"/>
                          <a:ext cx="883724" cy="1481907"/>
                          <a:chOff x="0" y="-78863"/>
                          <a:chExt cx="851078" cy="2037172"/>
                        </a:xfrm>
                      </p:grpSpPr>
                      <p:sp>
                        <p:nvSpPr>
                          <p:cNvPr id="234" name="Text Box 861"/>
                          <p:cNvSpPr txBox="1">
                            <a:spLocks noChangeArrowheads="1"/>
                          </p:cNvSpPr>
                          <p:nvPr/>
                        </p:nvSpPr>
                        <p:spPr bwMode="auto">
                          <a:xfrm>
                            <a:off x="221158" y="-78863"/>
                            <a:ext cx="360643" cy="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35" name="Group 234"/>
                          <p:cNvGrpSpPr/>
                          <p:nvPr/>
                        </p:nvGrpSpPr>
                        <p:grpSpPr>
                          <a:xfrm>
                            <a:off x="0" y="144236"/>
                            <a:ext cx="591185" cy="848994"/>
                            <a:chOff x="0" y="70485"/>
                            <a:chExt cx="591605" cy="849735"/>
                          </a:xfrm>
                        </p:grpSpPr>
                        <p:sp>
                          <p:nvSpPr>
                            <p:cNvPr id="260"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1"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62"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3"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64"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65" name="Rectangle 264"/>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6"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67" name="Oval 266"/>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68" name="Oval 267"/>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69" name="Oval 268"/>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70" name="Straight Connector 269"/>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379095" y="3467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340179" y="859971"/>
                            <a:ext cx="323216" cy="859157"/>
                            <a:chOff x="274032" y="0"/>
                            <a:chExt cx="324397" cy="860113"/>
                          </a:xfrm>
                        </p:grpSpPr>
                        <p:sp>
                          <p:nvSpPr>
                            <p:cNvPr id="242" name="Rectangle 241"/>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43" name="Group 242"/>
                            <p:cNvGrpSpPr/>
                            <p:nvPr/>
                          </p:nvGrpSpPr>
                          <p:grpSpPr>
                            <a:xfrm>
                              <a:off x="274032" y="0"/>
                              <a:ext cx="324397" cy="860113"/>
                              <a:chOff x="274032" y="0"/>
                              <a:chExt cx="324397" cy="860113"/>
                            </a:xfrm>
                          </p:grpSpPr>
                          <p:cxnSp>
                            <p:nvCxnSpPr>
                              <p:cNvPr id="244"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45"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46" name="Text Box 864"/>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7"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48" name="Oval 247"/>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50" name="Straight Connector 249"/>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37" name="Straight Connector 236"/>
                          <p:cNvCxnSpPr/>
                          <p:nvPr/>
                        </p:nvCxnSpPr>
                        <p:spPr>
                          <a:xfrm>
                            <a:off x="136071" y="525236"/>
                            <a:ext cx="0" cy="784225"/>
                          </a:xfrm>
                          <a:prstGeom prst="line">
                            <a:avLst/>
                          </a:prstGeom>
                          <a:ln w="12700"/>
                        </p:spPr>
                        <p:style>
                          <a:lnRef idx="1">
                            <a:schemeClr val="dk1"/>
                          </a:lnRef>
                          <a:fillRef idx="0">
                            <a:schemeClr val="dk1"/>
                          </a:fillRef>
                          <a:effectRef idx="0">
                            <a:schemeClr val="dk1"/>
                          </a:effectRef>
                          <a:fontRef idx="minor">
                            <a:schemeClr val="tx1"/>
                          </a:fontRef>
                        </p:style>
                      </p:cxnSp>
                      <p:cxnSp>
                        <p:nvCxnSpPr>
                          <p:cNvPr id="238" name="Straight Connector 237"/>
                          <p:cNvCxnSpPr/>
                          <p:nvPr/>
                        </p:nvCxnSpPr>
                        <p:spPr>
                          <a:xfrm>
                            <a:off x="130628" y="1309007"/>
                            <a:ext cx="195943" cy="0"/>
                          </a:xfrm>
                          <a:prstGeom prst="line">
                            <a:avLst/>
                          </a:prstGeom>
                          <a:ln w="12700"/>
                        </p:spPr>
                        <p:style>
                          <a:lnRef idx="1">
                            <a:schemeClr val="dk1"/>
                          </a:lnRef>
                          <a:fillRef idx="0">
                            <a:schemeClr val="dk1"/>
                          </a:fillRef>
                          <a:effectRef idx="0">
                            <a:schemeClr val="dk1"/>
                          </a:effectRef>
                          <a:fontRef idx="minor">
                            <a:schemeClr val="tx1"/>
                          </a:fontRef>
                        </p:style>
                      </p:cxnSp>
                      <p:sp>
                        <p:nvSpPr>
                          <p:cNvPr id="239" name="Flowchart: Merge 238"/>
                          <p:cNvSpPr/>
                          <p:nvPr/>
                        </p:nvSpPr>
                        <p:spPr>
                          <a:xfrm>
                            <a:off x="391886" y="1719943"/>
                            <a:ext cx="84455" cy="51435"/>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40" name="Text Box 861"/>
                          <p:cNvSpPr txBox="1">
                            <a:spLocks noChangeArrowheads="1"/>
                          </p:cNvSpPr>
                          <p:nvPr/>
                        </p:nvSpPr>
                        <p:spPr bwMode="auto">
                          <a:xfrm>
                            <a:off x="464455" y="1689083"/>
                            <a:ext cx="386623" cy="26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GND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1" name="Straight Connector 240"/>
                          <p:cNvCxnSpPr/>
                          <p:nvPr/>
                        </p:nvCxnSpPr>
                        <p:spPr>
                          <a:xfrm>
                            <a:off x="310243" y="146957"/>
                            <a:ext cx="27486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Text Box 861"/>
                        <p:cNvSpPr txBox="1">
                          <a:spLocks noChangeArrowheads="1"/>
                        </p:cNvSpPr>
                        <p:nvPr/>
                      </p:nvSpPr>
                      <p:spPr bwMode="auto">
                        <a:xfrm>
                          <a:off x="1269184" y="1532075"/>
                          <a:ext cx="422192" cy="21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2" name="Group 21"/>
                        <p:cNvGrpSpPr/>
                        <p:nvPr/>
                      </p:nvGrpSpPr>
                      <p:grpSpPr>
                        <a:xfrm>
                          <a:off x="-149913" y="64287"/>
                          <a:ext cx="2620119" cy="2586861"/>
                          <a:chOff x="-149913" y="64287"/>
                          <a:chExt cx="2620119" cy="2586861"/>
                        </a:xfrm>
                      </p:grpSpPr>
                      <p:grpSp>
                        <p:nvGrpSpPr>
                          <p:cNvPr id="23" name="Group 22"/>
                          <p:cNvGrpSpPr/>
                          <p:nvPr/>
                        </p:nvGrpSpPr>
                        <p:grpSpPr>
                          <a:xfrm>
                            <a:off x="-149913" y="64287"/>
                            <a:ext cx="2620119" cy="2586861"/>
                            <a:chOff x="-149913" y="64287"/>
                            <a:chExt cx="2620119" cy="2586861"/>
                          </a:xfrm>
                        </p:grpSpPr>
                        <p:grpSp>
                          <p:nvGrpSpPr>
                            <p:cNvPr id="25" name="Group 24"/>
                            <p:cNvGrpSpPr/>
                            <p:nvPr/>
                          </p:nvGrpSpPr>
                          <p:grpSpPr>
                            <a:xfrm>
                              <a:off x="-149913" y="64287"/>
                              <a:ext cx="1646813" cy="2586861"/>
                              <a:chOff x="-144374" y="9517"/>
                              <a:chExt cx="1585971" cy="3810711"/>
                            </a:xfrm>
                          </p:grpSpPr>
                          <p:sp>
                            <p:nvSpPr>
                              <p:cNvPr id="71" name="Flowchart: Merge 70"/>
                              <p:cNvSpPr/>
                              <p:nvPr/>
                            </p:nvSpPr>
                            <p:spPr>
                              <a:xfrm>
                                <a:off x="905619" y="362243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72" name="Text Box 861"/>
                              <p:cNvSpPr txBox="1">
                                <a:spLocks noChangeArrowheads="1"/>
                              </p:cNvSpPr>
                              <p:nvPr/>
                            </p:nvSpPr>
                            <p:spPr bwMode="auto">
                              <a:xfrm>
                                <a:off x="943708" y="3570210"/>
                                <a:ext cx="438993" cy="25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73" name="Group 72"/>
                              <p:cNvGrpSpPr/>
                              <p:nvPr/>
                            </p:nvGrpSpPr>
                            <p:grpSpPr>
                              <a:xfrm>
                                <a:off x="-144374" y="9517"/>
                                <a:ext cx="1584209" cy="2090447"/>
                                <a:chOff x="-144374" y="9517"/>
                                <a:chExt cx="1584209" cy="2090447"/>
                              </a:xfrm>
                            </p:grpSpPr>
                            <p:sp>
                              <p:nvSpPr>
                                <p:cNvPr id="143" name="Text Box 861"/>
                                <p:cNvSpPr txBox="1">
                                  <a:spLocks noChangeArrowheads="1"/>
                                </p:cNvSpPr>
                                <p:nvPr/>
                              </p:nvSpPr>
                              <p:spPr bwMode="auto">
                                <a:xfrm>
                                  <a:off x="750244" y="9517"/>
                                  <a:ext cx="339535" cy="25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44" name="Group 143"/>
                                <p:cNvGrpSpPr/>
                                <p:nvPr/>
                              </p:nvGrpSpPr>
                              <p:grpSpPr>
                                <a:xfrm>
                                  <a:off x="788111" y="252046"/>
                                  <a:ext cx="651724" cy="920115"/>
                                  <a:chOff x="803061" y="255270"/>
                                  <a:chExt cx="651771" cy="920220"/>
                                </a:xfrm>
                              </p:grpSpPr>
                              <p:sp>
                                <p:nvSpPr>
                                  <p:cNvPr id="213" name="Text Box 859"/>
                                  <p:cNvSpPr txBox="1">
                                    <a:spLocks noChangeArrowheads="1"/>
                                  </p:cNvSpPr>
                                  <p:nvPr/>
                                </p:nvSpPr>
                                <p:spPr bwMode="auto">
                                  <a:xfrm>
                                    <a:off x="1259205" y="10172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4" name="AutoShape 860"/>
                                  <p:cNvCxnSpPr>
                                    <a:cxnSpLocks noChangeShapeType="1"/>
                                  </p:cNvCxnSpPr>
                                  <p:nvPr/>
                                </p:nvCxnSpPr>
                                <p:spPr bwMode="auto">
                                  <a:xfrm>
                                    <a:off x="1226820" y="93726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15" name="Text Box 861"/>
                                  <p:cNvSpPr txBox="1">
                                    <a:spLocks noChangeArrowheads="1"/>
                                  </p:cNvSpPr>
                                  <p:nvPr/>
                                </p:nvSpPr>
                                <p:spPr bwMode="auto">
                                  <a:xfrm>
                                    <a:off x="803061" y="458742"/>
                                    <a:ext cx="176273" cy="38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6" name="AutoShape 862"/>
                                  <p:cNvCxnSpPr>
                                    <a:cxnSpLocks noChangeShapeType="1"/>
                                  </p:cNvCxnSpPr>
                                  <p:nvPr/>
                                </p:nvCxnSpPr>
                                <p:spPr bwMode="auto">
                                  <a:xfrm>
                                    <a:off x="1226820" y="32575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7" name="Line 863"/>
                                  <p:cNvCxnSpPr/>
                                  <p:nvPr/>
                                </p:nvCxnSpPr>
                                <p:spPr bwMode="auto">
                                  <a:xfrm rot="16200000">
                                    <a:off x="984885" y="64389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18" name="Text Box 864"/>
                                  <p:cNvSpPr txBox="1">
                                    <a:spLocks noChangeArrowheads="1"/>
                                  </p:cNvSpPr>
                                  <p:nvPr/>
                                </p:nvSpPr>
                                <p:spPr bwMode="auto">
                                  <a:xfrm>
                                    <a:off x="1251585" y="2552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9" name="Rectangle 218"/>
                                  <p:cNvSpPr>
                                    <a:spLocks noChangeArrowheads="1"/>
                                  </p:cNvSpPr>
                                  <p:nvPr/>
                                </p:nvSpPr>
                                <p:spPr bwMode="auto">
                                  <a:xfrm>
                                    <a:off x="1163955" y="49911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0" name="Line 866"/>
                                  <p:cNvCxnSpPr/>
                                  <p:nvPr/>
                                </p:nvCxnSpPr>
                                <p:spPr bwMode="auto">
                                  <a:xfrm>
                                    <a:off x="1127760" y="57340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21" name="Oval 220"/>
                                  <p:cNvSpPr/>
                                  <p:nvPr/>
                                </p:nvSpPr>
                                <p:spPr>
                                  <a:xfrm>
                                    <a:off x="1057275" y="68199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2" name="Oval 221"/>
                                  <p:cNvSpPr/>
                                  <p:nvPr/>
                                </p:nvSpPr>
                                <p:spPr>
                                  <a:xfrm>
                                    <a:off x="1163955" y="478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3" name="Oval 222"/>
                                  <p:cNvSpPr/>
                                  <p:nvPr/>
                                </p:nvSpPr>
                                <p:spPr>
                                  <a:xfrm>
                                    <a:off x="1163955" y="9144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24" name="Straight Connector 223"/>
                                  <p:cNvCxnSpPr/>
                                  <p:nvPr/>
                                </p:nvCxnSpPr>
                                <p:spPr>
                                  <a:xfrm>
                                    <a:off x="1167765" y="52959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167765" y="6019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167765" y="6781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167765" y="7600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163955" y="8362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H="1">
                                    <a:off x="1169670" y="5219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1169670" y="5981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1167765" y="676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1169670" y="7524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1169670" y="82867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29458" y="257907"/>
                                  <a:ext cx="535949" cy="920116"/>
                                  <a:chOff x="328295" y="255270"/>
                                  <a:chExt cx="535987" cy="920220"/>
                                </a:xfrm>
                              </p:grpSpPr>
                              <p:sp>
                                <p:nvSpPr>
                                  <p:cNvPr id="193" name="Text Box 859"/>
                                  <p:cNvSpPr txBox="1">
                                    <a:spLocks noChangeArrowheads="1"/>
                                  </p:cNvSpPr>
                                  <p:nvPr/>
                                </p:nvSpPr>
                                <p:spPr bwMode="auto">
                                  <a:xfrm>
                                    <a:off x="668655" y="10172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4" name="AutoShape 860"/>
                                  <p:cNvCxnSpPr>
                                    <a:cxnSpLocks noChangeShapeType="1"/>
                                  </p:cNvCxnSpPr>
                                  <p:nvPr/>
                                </p:nvCxnSpPr>
                                <p:spPr bwMode="auto">
                                  <a:xfrm>
                                    <a:off x="636270" y="93726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95" name="AutoShape 862"/>
                                  <p:cNvCxnSpPr>
                                    <a:cxnSpLocks noChangeShapeType="1"/>
                                  </p:cNvCxnSpPr>
                                  <p:nvPr/>
                                </p:nvCxnSpPr>
                                <p:spPr bwMode="auto">
                                  <a:xfrm>
                                    <a:off x="636270" y="32575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96" name="Line 863"/>
                                  <p:cNvCxnSpPr/>
                                  <p:nvPr/>
                                </p:nvCxnSpPr>
                                <p:spPr bwMode="auto">
                                  <a:xfrm rot="16200000">
                                    <a:off x="394335" y="64389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97" name="Text Box 864"/>
                                  <p:cNvSpPr txBox="1">
                                    <a:spLocks noChangeArrowheads="1"/>
                                  </p:cNvSpPr>
                                  <p:nvPr/>
                                </p:nvSpPr>
                                <p:spPr bwMode="auto">
                                  <a:xfrm>
                                    <a:off x="661035" y="2552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8" name="Rectangle 197"/>
                                  <p:cNvSpPr>
                                    <a:spLocks noChangeArrowheads="1"/>
                                  </p:cNvSpPr>
                                  <p:nvPr/>
                                </p:nvSpPr>
                                <p:spPr bwMode="auto">
                                  <a:xfrm>
                                    <a:off x="573405" y="49911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99" name="Line 866"/>
                                  <p:cNvCxnSpPr/>
                                  <p:nvPr/>
                                </p:nvCxnSpPr>
                                <p:spPr bwMode="auto">
                                  <a:xfrm>
                                    <a:off x="537210" y="57340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00" name="Oval 199"/>
                                  <p:cNvSpPr/>
                                  <p:nvPr/>
                                </p:nvSpPr>
                                <p:spPr>
                                  <a:xfrm>
                                    <a:off x="466725" y="68199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01" name="Oval 200"/>
                                  <p:cNvSpPr/>
                                  <p:nvPr/>
                                </p:nvSpPr>
                                <p:spPr>
                                  <a:xfrm>
                                    <a:off x="573405" y="478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02" name="Oval 201"/>
                                  <p:cNvSpPr/>
                                  <p:nvPr/>
                                </p:nvSpPr>
                                <p:spPr>
                                  <a:xfrm>
                                    <a:off x="573405" y="9144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03" name="Straight Connector 202"/>
                                  <p:cNvCxnSpPr/>
                                  <p:nvPr/>
                                </p:nvCxnSpPr>
                                <p:spPr>
                                  <a:xfrm>
                                    <a:off x="577215" y="52959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77215" y="6019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577215" y="6781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577215" y="7600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573405" y="8362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79120" y="5219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579120" y="5981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a:off x="577215" y="676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579120" y="7524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79120" y="82867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795836" y="1037492"/>
                                  <a:ext cx="643370" cy="920116"/>
                                  <a:chOff x="810804" y="1043940"/>
                                  <a:chExt cx="644028" cy="920220"/>
                                </a:xfrm>
                              </p:grpSpPr>
                              <p:sp>
                                <p:nvSpPr>
                                  <p:cNvPr id="172" name="Text Box 859"/>
                                  <p:cNvSpPr txBox="1">
                                    <a:spLocks noChangeArrowheads="1"/>
                                  </p:cNvSpPr>
                                  <p:nvPr/>
                                </p:nvSpPr>
                                <p:spPr bwMode="auto">
                                  <a:xfrm>
                                    <a:off x="1259205" y="18059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AutoShape 860"/>
                                  <p:cNvCxnSpPr>
                                    <a:cxnSpLocks noChangeShapeType="1"/>
                                  </p:cNvCxnSpPr>
                                  <p:nvPr/>
                                </p:nvCxnSpPr>
                                <p:spPr bwMode="auto">
                                  <a:xfrm>
                                    <a:off x="1226820" y="172593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74" name="Text Box 861"/>
                                  <p:cNvSpPr txBox="1">
                                    <a:spLocks noChangeArrowheads="1"/>
                                  </p:cNvSpPr>
                                  <p:nvPr/>
                                </p:nvSpPr>
                                <p:spPr bwMode="auto">
                                  <a:xfrm>
                                    <a:off x="810804" y="1282532"/>
                                    <a:ext cx="201345" cy="39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5" name="AutoShape 862"/>
                                  <p:cNvCxnSpPr>
                                    <a:cxnSpLocks noChangeShapeType="1"/>
                                  </p:cNvCxnSpPr>
                                  <p:nvPr/>
                                </p:nvCxnSpPr>
                                <p:spPr bwMode="auto">
                                  <a:xfrm>
                                    <a:off x="1226820" y="111442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76" name="Line 863"/>
                                  <p:cNvCxnSpPr/>
                                  <p:nvPr/>
                                </p:nvCxnSpPr>
                                <p:spPr bwMode="auto">
                                  <a:xfrm rot="16200000">
                                    <a:off x="984885" y="143256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77" name="Text Box 864"/>
                                  <p:cNvSpPr txBox="1">
                                    <a:spLocks noChangeArrowheads="1"/>
                                  </p:cNvSpPr>
                                  <p:nvPr/>
                                </p:nvSpPr>
                                <p:spPr bwMode="auto">
                                  <a:xfrm>
                                    <a:off x="1251585" y="104394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8" name="Rectangle 177"/>
                                  <p:cNvSpPr>
                                    <a:spLocks noChangeArrowheads="1"/>
                                  </p:cNvSpPr>
                                  <p:nvPr/>
                                </p:nvSpPr>
                                <p:spPr bwMode="auto">
                                  <a:xfrm>
                                    <a:off x="1163955" y="128778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79" name="Line 866"/>
                                  <p:cNvCxnSpPr/>
                                  <p:nvPr/>
                                </p:nvCxnSpPr>
                                <p:spPr bwMode="auto">
                                  <a:xfrm>
                                    <a:off x="1127760" y="136207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80" name="Oval 179"/>
                                  <p:cNvSpPr/>
                                  <p:nvPr/>
                                </p:nvSpPr>
                                <p:spPr>
                                  <a:xfrm>
                                    <a:off x="1057275" y="147066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81" name="Oval 180"/>
                                  <p:cNvSpPr/>
                                  <p:nvPr/>
                                </p:nvSpPr>
                                <p:spPr>
                                  <a:xfrm>
                                    <a:off x="1163955" y="12668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82" name="Oval 181"/>
                                  <p:cNvSpPr/>
                                  <p:nvPr/>
                                </p:nvSpPr>
                                <p:spPr>
                                  <a:xfrm>
                                    <a:off x="1163955" y="170307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83" name="Straight Connector 182"/>
                                  <p:cNvCxnSpPr/>
                                  <p:nvPr/>
                                </p:nvCxnSpPr>
                                <p:spPr>
                                  <a:xfrm>
                                    <a:off x="1167765" y="13182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167765" y="139065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167765" y="146685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167765" y="15487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163955" y="16249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1169670" y="131064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1169670" y="138684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1167765" y="14649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169670" y="15411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1169670" y="161734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144374" y="1049213"/>
                                  <a:ext cx="1009874" cy="1050751"/>
                                  <a:chOff x="-144399" y="1047750"/>
                                  <a:chExt cx="1010051" cy="1050856"/>
                                </a:xfrm>
                              </p:grpSpPr>
                              <p:sp>
                                <p:nvSpPr>
                                  <p:cNvPr id="151" name="Text Box 859"/>
                                  <p:cNvSpPr txBox="1">
                                    <a:spLocks noChangeArrowheads="1"/>
                                  </p:cNvSpPr>
                                  <p:nvPr/>
                                </p:nvSpPr>
                                <p:spPr bwMode="auto">
                                  <a:xfrm>
                                    <a:off x="670025" y="18097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2" name="AutoShape 860"/>
                                  <p:cNvCxnSpPr>
                                    <a:cxnSpLocks noChangeShapeType="1"/>
                                  </p:cNvCxnSpPr>
                                  <p:nvPr/>
                                </p:nvCxnSpPr>
                                <p:spPr bwMode="auto">
                                  <a:xfrm>
                                    <a:off x="637640" y="172974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53" name="Text Box 861"/>
                                  <p:cNvSpPr txBox="1">
                                    <a:spLocks noChangeArrowheads="1"/>
                                  </p:cNvSpPr>
                                  <p:nvPr/>
                                </p:nvSpPr>
                                <p:spPr bwMode="auto">
                                  <a:xfrm>
                                    <a:off x="-144399" y="1834788"/>
                                    <a:ext cx="244493" cy="2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4" name="AutoShape 862"/>
                                  <p:cNvCxnSpPr>
                                    <a:cxnSpLocks noChangeShapeType="1"/>
                                  </p:cNvCxnSpPr>
                                  <p:nvPr/>
                                </p:nvCxnSpPr>
                                <p:spPr bwMode="auto">
                                  <a:xfrm>
                                    <a:off x="637640" y="111823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55" name="Line 863"/>
                                  <p:cNvCxnSpPr/>
                                  <p:nvPr/>
                                </p:nvCxnSpPr>
                                <p:spPr bwMode="auto">
                                  <a:xfrm rot="16200000">
                                    <a:off x="395705" y="143637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56" name="Text Box 864"/>
                                  <p:cNvSpPr txBox="1">
                                    <a:spLocks noChangeArrowheads="1"/>
                                  </p:cNvSpPr>
                                  <p:nvPr/>
                                </p:nvSpPr>
                                <p:spPr bwMode="auto">
                                  <a:xfrm>
                                    <a:off x="662405" y="10477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7" name="Rectangle 156"/>
                                  <p:cNvSpPr>
                                    <a:spLocks noChangeArrowheads="1"/>
                                  </p:cNvSpPr>
                                  <p:nvPr/>
                                </p:nvSpPr>
                                <p:spPr bwMode="auto">
                                  <a:xfrm>
                                    <a:off x="574775" y="129159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8" name="Line 866"/>
                                  <p:cNvCxnSpPr/>
                                  <p:nvPr/>
                                </p:nvCxnSpPr>
                                <p:spPr bwMode="auto">
                                  <a:xfrm>
                                    <a:off x="538580" y="136588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59" name="Oval 158"/>
                                  <p:cNvSpPr/>
                                  <p:nvPr/>
                                </p:nvSpPr>
                                <p:spPr>
                                  <a:xfrm>
                                    <a:off x="468095" y="147447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60" name="Oval 159"/>
                                  <p:cNvSpPr/>
                                  <p:nvPr/>
                                </p:nvSpPr>
                                <p:spPr>
                                  <a:xfrm>
                                    <a:off x="574775" y="127063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61" name="Oval 160"/>
                                  <p:cNvSpPr/>
                                  <p:nvPr/>
                                </p:nvSpPr>
                                <p:spPr>
                                  <a:xfrm>
                                    <a:off x="574775" y="170688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62" name="Straight Connector 161"/>
                                  <p:cNvCxnSpPr/>
                                  <p:nvPr/>
                                </p:nvCxnSpPr>
                                <p:spPr>
                                  <a:xfrm>
                                    <a:off x="578585" y="13220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78585" y="13944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78585" y="14706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8585" y="155257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74775" y="162877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580490" y="13144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580490" y="13906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578585" y="146875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580490" y="154495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580490" y="162115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Straight Connector 147"/>
                                <p:cNvCxnSpPr/>
                                <p:nvPr/>
                              </p:nvCxnSpPr>
                              <p:spPr>
                                <a:xfrm>
                                  <a:off x="633046" y="322384"/>
                                  <a:ext cx="5835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flipV="1">
                                  <a:off x="943708" y="181707"/>
                                  <a:ext cx="0" cy="138234"/>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797169" y="181707"/>
                                  <a:ext cx="30293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74" name="Group 73"/>
                              <p:cNvGrpSpPr/>
                              <p:nvPr/>
                            </p:nvGrpSpPr>
                            <p:grpSpPr>
                              <a:xfrm>
                                <a:off x="158262" y="1506415"/>
                                <a:ext cx="1283335" cy="2033171"/>
                                <a:chOff x="0" y="0"/>
                                <a:chExt cx="1283335" cy="2033171"/>
                              </a:xfrm>
                            </p:grpSpPr>
                            <p:grpSp>
                              <p:nvGrpSpPr>
                                <p:cNvPr id="76" name="Group 75"/>
                                <p:cNvGrpSpPr/>
                                <p:nvPr/>
                              </p:nvGrpSpPr>
                              <p:grpSpPr>
                                <a:xfrm>
                                  <a:off x="164123" y="328246"/>
                                  <a:ext cx="541021" cy="919479"/>
                                  <a:chOff x="323850" y="1836420"/>
                                  <a:chExt cx="541062" cy="919740"/>
                                </a:xfrm>
                              </p:grpSpPr>
                              <p:sp>
                                <p:nvSpPr>
                                  <p:cNvPr id="123" name="Rectangle 122"/>
                                  <p:cNvSpPr>
                                    <a:spLocks noChangeArrowheads="1"/>
                                  </p:cNvSpPr>
                                  <p:nvPr/>
                                </p:nvSpPr>
                                <p:spPr bwMode="auto">
                                  <a:xfrm>
                                    <a:off x="575129" y="207872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4" name="Group 123"/>
                                  <p:cNvGrpSpPr/>
                                  <p:nvPr/>
                                </p:nvGrpSpPr>
                                <p:grpSpPr>
                                  <a:xfrm>
                                    <a:off x="323850" y="1836420"/>
                                    <a:ext cx="541062" cy="919740"/>
                                    <a:chOff x="323850" y="1836420"/>
                                    <a:chExt cx="541062" cy="919740"/>
                                  </a:xfrm>
                                </p:grpSpPr>
                                <p:sp>
                                  <p:nvSpPr>
                                    <p:cNvPr id="125" name="Text Box 859"/>
                                    <p:cNvSpPr txBox="1">
                                      <a:spLocks noChangeArrowheads="1"/>
                                    </p:cNvSpPr>
                                    <p:nvPr/>
                                  </p:nvSpPr>
                                  <p:spPr bwMode="auto">
                                    <a:xfrm>
                                      <a:off x="670319" y="25979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6" name="AutoShape 860"/>
                                    <p:cNvCxnSpPr>
                                      <a:cxnSpLocks noChangeShapeType="1"/>
                                    </p:cNvCxnSpPr>
                                    <p:nvPr/>
                                  </p:nvCxnSpPr>
                                  <p:spPr bwMode="auto">
                                    <a:xfrm>
                                      <a:off x="638589" y="251717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27" name="AutoShape 862"/>
                                    <p:cNvCxnSpPr>
                                      <a:cxnSpLocks noChangeShapeType="1"/>
                                    </p:cNvCxnSpPr>
                                    <p:nvPr/>
                                  </p:nvCxnSpPr>
                                  <p:spPr bwMode="auto">
                                    <a:xfrm>
                                      <a:off x="638589" y="190564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28" name="Line 863"/>
                                    <p:cNvCxnSpPr/>
                                    <p:nvPr/>
                                  </p:nvCxnSpPr>
                                  <p:spPr bwMode="auto">
                                    <a:xfrm>
                                      <a:off x="323850" y="2291874"/>
                                      <a:ext cx="204079"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29" name="Text Box 864"/>
                                    <p:cNvSpPr txBox="1">
                                      <a:spLocks noChangeArrowheads="1"/>
                                    </p:cNvSpPr>
                                    <p:nvPr/>
                                  </p:nvSpPr>
                                  <p:spPr bwMode="auto">
                                    <a:xfrm>
                                      <a:off x="661665" y="183642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0" name="Line 866"/>
                                    <p:cNvCxnSpPr/>
                                    <p:nvPr/>
                                  </p:nvCxnSpPr>
                                  <p:spPr bwMode="auto">
                                    <a:xfrm>
                                      <a:off x="540515" y="215372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31" name="Oval 130"/>
                                    <p:cNvSpPr/>
                                    <p:nvPr/>
                                  </p:nvSpPr>
                                  <p:spPr>
                                    <a:xfrm>
                                      <a:off x="575129" y="20585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32" name="Oval 131"/>
                                    <p:cNvSpPr/>
                                    <p:nvPr/>
                                  </p:nvSpPr>
                                  <p:spPr>
                                    <a:xfrm>
                                      <a:off x="575129" y="249409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33" name="Straight Connector 132"/>
                                    <p:cNvCxnSpPr/>
                                    <p:nvPr/>
                                  </p:nvCxnSpPr>
                                  <p:spPr>
                                    <a:xfrm>
                                      <a:off x="578014" y="211045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8014" y="21825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78014" y="226044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8014" y="23412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75129" y="241621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580898" y="210179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0898" y="217968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578014" y="225756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80898" y="233256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80898" y="241044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128530" y="1113692"/>
                                  <a:ext cx="581007" cy="919479"/>
                                  <a:chOff x="283869" y="2625090"/>
                                  <a:chExt cx="581260" cy="919740"/>
                                </a:xfrm>
                              </p:grpSpPr>
                              <p:sp>
                                <p:nvSpPr>
                                  <p:cNvPr id="102" name="Rectangle 101"/>
                                  <p:cNvSpPr>
                                    <a:spLocks noChangeArrowheads="1"/>
                                  </p:cNvSpPr>
                                  <p:nvPr/>
                                </p:nvSpPr>
                                <p:spPr bwMode="auto">
                                  <a:xfrm>
                                    <a:off x="575346" y="286739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3" name="Group 102"/>
                                  <p:cNvGrpSpPr/>
                                  <p:nvPr/>
                                </p:nvGrpSpPr>
                                <p:grpSpPr>
                                  <a:xfrm>
                                    <a:off x="283869" y="2625090"/>
                                    <a:ext cx="581260" cy="919740"/>
                                    <a:chOff x="283869" y="2625090"/>
                                    <a:chExt cx="581260" cy="919740"/>
                                  </a:xfrm>
                                </p:grpSpPr>
                                <p:sp>
                                  <p:nvSpPr>
                                    <p:cNvPr id="104" name="Text Box 859"/>
                                    <p:cNvSpPr txBox="1">
                                      <a:spLocks noChangeArrowheads="1"/>
                                    </p:cNvSpPr>
                                    <p:nvPr/>
                                  </p:nvSpPr>
                                  <p:spPr bwMode="auto">
                                    <a:xfrm>
                                      <a:off x="670536" y="338661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5" name="AutoShape 860"/>
                                    <p:cNvCxnSpPr>
                                      <a:cxnSpLocks noChangeShapeType="1"/>
                                    </p:cNvCxnSpPr>
                                    <p:nvPr/>
                                  </p:nvCxnSpPr>
                                  <p:spPr bwMode="auto">
                                    <a:xfrm>
                                      <a:off x="638806" y="330584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06" name="Text Box 861"/>
                                    <p:cNvSpPr txBox="1">
                                      <a:spLocks noChangeArrowheads="1"/>
                                    </p:cNvSpPr>
                                    <p:nvPr/>
                                  </p:nvSpPr>
                                  <p:spPr bwMode="auto">
                                    <a:xfrm>
                                      <a:off x="283869" y="2892920"/>
                                      <a:ext cx="207602" cy="3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7" name="AutoShape 862"/>
                                    <p:cNvCxnSpPr>
                                      <a:cxnSpLocks noChangeShapeType="1"/>
                                    </p:cNvCxnSpPr>
                                    <p:nvPr/>
                                  </p:nvCxnSpPr>
                                  <p:spPr bwMode="auto">
                                    <a:xfrm>
                                      <a:off x="638806" y="269431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08" name="Line 863"/>
                                    <p:cNvCxnSpPr/>
                                    <p:nvPr/>
                                  </p:nvCxnSpPr>
                                  <p:spPr bwMode="auto">
                                    <a:xfrm rot="16200000">
                                      <a:off x="459965" y="301450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09" name="Text Box 864"/>
                                    <p:cNvSpPr txBox="1">
                                      <a:spLocks noChangeArrowheads="1"/>
                                    </p:cNvSpPr>
                                    <p:nvPr/>
                                  </p:nvSpPr>
                                  <p:spPr bwMode="auto">
                                    <a:xfrm>
                                      <a:off x="661882" y="262509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Line 866"/>
                                    <p:cNvCxnSpPr/>
                                    <p:nvPr/>
                                  </p:nvCxnSpPr>
                                  <p:spPr bwMode="auto">
                                    <a:xfrm>
                                      <a:off x="540732" y="294239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11" name="Oval 110"/>
                                    <p:cNvSpPr/>
                                    <p:nvPr/>
                                  </p:nvSpPr>
                                  <p:spPr>
                                    <a:xfrm>
                                      <a:off x="575346" y="28472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12" name="Oval 111"/>
                                    <p:cNvSpPr/>
                                    <p:nvPr/>
                                  </p:nvSpPr>
                                  <p:spPr>
                                    <a:xfrm>
                                      <a:off x="575346" y="328276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13" name="Straight Connector 112"/>
                                    <p:cNvCxnSpPr/>
                                    <p:nvPr/>
                                  </p:nvCxnSpPr>
                                  <p:spPr>
                                    <a:xfrm>
                                      <a:off x="578231" y="289912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78231" y="297123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78231" y="304911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78231" y="312988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75346" y="320488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581115" y="289046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581115" y="296835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578231" y="304623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581115" y="312123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581115" y="319911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8" name="Group 77"/>
                                <p:cNvGrpSpPr/>
                                <p:nvPr/>
                              </p:nvGrpSpPr>
                              <p:grpSpPr>
                                <a:xfrm>
                                  <a:off x="709830" y="386861"/>
                                  <a:ext cx="573505" cy="1637665"/>
                                  <a:chOff x="805116" y="1912620"/>
                                  <a:chExt cx="574363" cy="1638134"/>
                                </a:xfrm>
                              </p:grpSpPr>
                              <p:sp>
                                <p:nvSpPr>
                                  <p:cNvPr id="81" name="Rectangle 80"/>
                                  <p:cNvSpPr>
                                    <a:spLocks noChangeArrowheads="1"/>
                                  </p:cNvSpPr>
                                  <p:nvPr/>
                                </p:nvSpPr>
                                <p:spPr bwMode="auto">
                                  <a:xfrm>
                                    <a:off x="1089696" y="2873316"/>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2" name="Group 81"/>
                                  <p:cNvGrpSpPr/>
                                  <p:nvPr/>
                                </p:nvGrpSpPr>
                                <p:grpSpPr>
                                  <a:xfrm>
                                    <a:off x="805116" y="1912620"/>
                                    <a:ext cx="574363" cy="1638134"/>
                                    <a:chOff x="805116" y="1912620"/>
                                    <a:chExt cx="574363" cy="1638134"/>
                                  </a:xfrm>
                                </p:grpSpPr>
                                <p:sp>
                                  <p:nvSpPr>
                                    <p:cNvPr id="83" name="Text Box 859"/>
                                    <p:cNvSpPr txBox="1">
                                      <a:spLocks noChangeArrowheads="1"/>
                                    </p:cNvSpPr>
                                    <p:nvPr/>
                                  </p:nvSpPr>
                                  <p:spPr bwMode="auto">
                                    <a:xfrm>
                                      <a:off x="1184886" y="3392534"/>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4" name="AutoShape 860"/>
                                    <p:cNvCxnSpPr>
                                      <a:cxnSpLocks noChangeShapeType="1"/>
                                    </p:cNvCxnSpPr>
                                    <p:nvPr/>
                                  </p:nvCxnSpPr>
                                  <p:spPr bwMode="auto">
                                    <a:xfrm>
                                      <a:off x="1153156" y="3311766"/>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85" name="Text Box 861"/>
                                    <p:cNvSpPr txBox="1">
                                      <a:spLocks noChangeArrowheads="1"/>
                                    </p:cNvSpPr>
                                    <p:nvPr/>
                                  </p:nvSpPr>
                                  <p:spPr bwMode="auto">
                                    <a:xfrm>
                                      <a:off x="805116" y="2887288"/>
                                      <a:ext cx="204468" cy="3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6" name="AutoShape 862"/>
                                    <p:cNvCxnSpPr>
                                      <a:cxnSpLocks noChangeShapeType="1"/>
                                    </p:cNvCxnSpPr>
                                    <p:nvPr/>
                                  </p:nvCxnSpPr>
                                  <p:spPr bwMode="auto">
                                    <a:xfrm>
                                      <a:off x="1150523" y="1912620"/>
                                      <a:ext cx="2633" cy="966983"/>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87" name="Line 863"/>
                                    <p:cNvCxnSpPr/>
                                    <p:nvPr/>
                                  </p:nvCxnSpPr>
                                  <p:spPr bwMode="auto">
                                    <a:xfrm rot="16200000">
                                      <a:off x="974315" y="3020427"/>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88" name="Text Box 864"/>
                                    <p:cNvSpPr txBox="1">
                                      <a:spLocks noChangeArrowheads="1"/>
                                    </p:cNvSpPr>
                                    <p:nvPr/>
                                  </p:nvSpPr>
                                  <p:spPr bwMode="auto">
                                    <a:xfrm>
                                      <a:off x="1176232" y="2631014"/>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9" name="Line 866"/>
                                    <p:cNvCxnSpPr/>
                                    <p:nvPr/>
                                  </p:nvCxnSpPr>
                                  <p:spPr bwMode="auto">
                                    <a:xfrm>
                                      <a:off x="1055082" y="2948314"/>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90" name="Oval 89"/>
                                    <p:cNvSpPr/>
                                    <p:nvPr/>
                                  </p:nvSpPr>
                                  <p:spPr>
                                    <a:xfrm>
                                      <a:off x="1089696" y="285312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91" name="Oval 90"/>
                                    <p:cNvSpPr/>
                                    <p:nvPr/>
                                  </p:nvSpPr>
                                  <p:spPr>
                                    <a:xfrm>
                                      <a:off x="1089696" y="328869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92" name="Straight Connector 91"/>
                                    <p:cNvCxnSpPr/>
                                    <p:nvPr/>
                                  </p:nvCxnSpPr>
                                  <p:spPr>
                                    <a:xfrm>
                                      <a:off x="1092581" y="29050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092581" y="29771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92581" y="305504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092581" y="31358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89696" y="321080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095465" y="289639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095465" y="2974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092581" y="305215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095465" y="312715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095465" y="3205038"/>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79" name="Straight Connector 78"/>
                                <p:cNvCxnSpPr/>
                                <p:nvPr/>
                              </p:nvCxnSpPr>
                              <p:spPr>
                                <a:xfrm>
                                  <a:off x="169984" y="0"/>
                                  <a:ext cx="0" cy="78599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0" y="398585"/>
                                  <a:ext cx="169984"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75" name="Straight Connector 74"/>
                              <p:cNvCxnSpPr/>
                              <p:nvPr/>
                            </p:nvCxnSpPr>
                            <p:spPr>
                              <a:xfrm>
                                <a:off x="633046" y="3475892"/>
                                <a:ext cx="587664"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p:cNvGrpSpPr/>
                            <p:nvPr/>
                          </p:nvGrpSpPr>
                          <p:grpSpPr>
                            <a:xfrm>
                              <a:off x="1600200" y="709060"/>
                              <a:ext cx="870006" cy="1456103"/>
                              <a:chOff x="0" y="-77624"/>
                              <a:chExt cx="837866" cy="2001707"/>
                            </a:xfrm>
                          </p:grpSpPr>
                          <p:sp>
                            <p:nvSpPr>
                              <p:cNvPr id="27" name="Text Box 861"/>
                              <p:cNvSpPr txBox="1">
                                <a:spLocks noChangeArrowheads="1"/>
                              </p:cNvSpPr>
                              <p:nvPr/>
                            </p:nvSpPr>
                            <p:spPr bwMode="auto">
                              <a:xfrm>
                                <a:off x="250619" y="-77624"/>
                                <a:ext cx="302607" cy="23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8" name="Group 27"/>
                              <p:cNvGrpSpPr/>
                              <p:nvPr/>
                            </p:nvGrpSpPr>
                            <p:grpSpPr>
                              <a:xfrm>
                                <a:off x="0" y="144236"/>
                                <a:ext cx="496982" cy="790179"/>
                                <a:chOff x="0" y="70485"/>
                                <a:chExt cx="496982" cy="790866"/>
                              </a:xfrm>
                            </p:grpSpPr>
                            <p:cxnSp>
                              <p:nvCxnSpPr>
                                <p:cNvPr id="52" name="AutoShape 860"/>
                                <p:cNvCxnSpPr>
                                  <a:cxnSpLocks noChangeShapeType="1"/>
                                </p:cNvCxnSpPr>
                                <p:nvPr/>
                              </p:nvCxnSpPr>
                              <p:spPr bwMode="auto">
                                <a:xfrm>
                                  <a:off x="438150" y="6819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53"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 name="AutoShape 862"/>
                                <p:cNvCxnSpPr>
                                  <a:cxnSpLocks noChangeShapeType="1"/>
                                </p:cNvCxnSpPr>
                                <p:nvPr/>
                              </p:nvCxnSpPr>
                              <p:spPr bwMode="auto">
                                <a:xfrm>
                                  <a:off x="438150" y="7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5" name="Line 863"/>
                                <p:cNvCxnSpPr/>
                                <p:nvPr/>
                              </p:nvCxnSpPr>
                              <p:spPr bwMode="auto">
                                <a:xfrm rot="16200000">
                                  <a:off x="196215" y="3886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6" name="Rectangle 55"/>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7" name="Line 866"/>
                                <p:cNvCxnSpPr/>
                                <p:nvPr/>
                              </p:nvCxnSpPr>
                              <p:spPr bwMode="auto">
                                <a:xfrm>
                                  <a:off x="339090" y="3181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8" name="Oval 57"/>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59" name="Oval 58"/>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60" name="Oval 59"/>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61" name="Straight Connector 60"/>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79095" y="3467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40177" y="929123"/>
                                <a:ext cx="155741" cy="790005"/>
                                <a:chOff x="274032" y="69229"/>
                                <a:chExt cx="156311" cy="790884"/>
                              </a:xfrm>
                            </p:grpSpPr>
                            <p:sp>
                              <p:nvSpPr>
                                <p:cNvPr id="35" name="Rectangle 34"/>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6" name="Group 35"/>
                                <p:cNvGrpSpPr/>
                                <p:nvPr/>
                              </p:nvGrpSpPr>
                              <p:grpSpPr>
                                <a:xfrm>
                                  <a:off x="274032" y="69229"/>
                                  <a:ext cx="153994" cy="790884"/>
                                  <a:chOff x="274032" y="69229"/>
                                  <a:chExt cx="153994" cy="790884"/>
                                </a:xfrm>
                              </p:grpSpPr>
                              <p:cxnSp>
                                <p:nvCxnSpPr>
                                  <p:cNvPr id="37" name="AutoShape 860"/>
                                  <p:cNvCxnSpPr>
                                    <a:cxnSpLocks noChangeShapeType="1"/>
                                  </p:cNvCxnSpPr>
                                  <p:nvPr/>
                                </p:nvCxnSpPr>
                                <p:spPr bwMode="auto">
                                  <a:xfrm>
                                    <a:off x="368851" y="68075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8" name="AutoShape 862"/>
                                  <p:cNvCxnSpPr>
                                    <a:cxnSpLocks noChangeShapeType="1"/>
                                  </p:cNvCxnSpPr>
                                  <p:nvPr/>
                                </p:nvCxnSpPr>
                                <p:spPr bwMode="auto">
                                  <a:xfrm>
                                    <a:off x="372106" y="6922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39" name="Line 866"/>
                                  <p:cNvCxnSpPr/>
                                  <p:nvPr/>
                                </p:nvCxnSpPr>
                                <p:spPr bwMode="auto">
                                  <a:xfrm>
                                    <a:off x="274032" y="31730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40" name="Oval 39"/>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41" name="Oval 40"/>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42" name="Straight Connector 41"/>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0" name="Straight Connector 29"/>
                              <p:cNvCxnSpPr/>
                              <p:nvPr/>
                            </p:nvCxnSpPr>
                            <p:spPr>
                              <a:xfrm>
                                <a:off x="136071" y="525236"/>
                                <a:ext cx="0" cy="78422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30628" y="1309007"/>
                                <a:ext cx="195943" cy="0"/>
                              </a:xfrm>
                              <a:prstGeom prst="line">
                                <a:avLst/>
                              </a:prstGeom>
                              <a:ln w="12700"/>
                            </p:spPr>
                            <p:style>
                              <a:lnRef idx="1">
                                <a:schemeClr val="dk1"/>
                              </a:lnRef>
                              <a:fillRef idx="0">
                                <a:schemeClr val="dk1"/>
                              </a:fillRef>
                              <a:effectRef idx="0">
                                <a:schemeClr val="dk1"/>
                              </a:effectRef>
                              <a:fontRef idx="minor">
                                <a:schemeClr val="tx1"/>
                              </a:fontRef>
                            </p:style>
                          </p:cxnSp>
                          <p:sp>
                            <p:nvSpPr>
                              <p:cNvPr id="32" name="Flowchart: Merge 31"/>
                              <p:cNvSpPr/>
                              <p:nvPr/>
                            </p:nvSpPr>
                            <p:spPr>
                              <a:xfrm>
                                <a:off x="391886" y="1719943"/>
                                <a:ext cx="84455" cy="51435"/>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33" name="Text Box 861"/>
                              <p:cNvSpPr txBox="1">
                                <a:spLocks noChangeArrowheads="1"/>
                              </p:cNvSpPr>
                              <p:nvPr/>
                            </p:nvSpPr>
                            <p:spPr bwMode="auto">
                              <a:xfrm>
                                <a:off x="428602" y="1689515"/>
                                <a:ext cx="409264" cy="23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 name="Straight Connector 33"/>
                              <p:cNvCxnSpPr/>
                              <p:nvPr/>
                            </p:nvCxnSpPr>
                            <p:spPr>
                              <a:xfrm>
                                <a:off x="310243" y="146957"/>
                                <a:ext cx="274865"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24" name="Straight Connector 23"/>
                          <p:cNvCxnSpPr/>
                          <p:nvPr/>
                        </p:nvCxnSpPr>
                        <p:spPr>
                          <a:xfrm>
                            <a:off x="982980" y="2415540"/>
                            <a:ext cx="0" cy="99144"/>
                          </a:xfrm>
                          <a:prstGeom prst="line">
                            <a:avLst/>
                          </a:prstGeom>
                          <a:ln w="12700"/>
                        </p:spPr>
                        <p:style>
                          <a:lnRef idx="1">
                            <a:schemeClr val="dk1"/>
                          </a:lnRef>
                          <a:fillRef idx="0">
                            <a:schemeClr val="dk1"/>
                          </a:fillRef>
                          <a:effectRef idx="0">
                            <a:schemeClr val="dk1"/>
                          </a:effectRef>
                          <a:fontRef idx="minor">
                            <a:schemeClr val="tx1"/>
                          </a:fontRef>
                        </p:style>
                      </p:cxnSp>
                    </p:grpSp>
                  </p:grpSp>
                </p:grpSp>
              </p:grpSp>
            </p:grpSp>
          </p:grpSp>
          <p:cxnSp>
            <p:nvCxnSpPr>
              <p:cNvPr id="11" name="Straight Connector 10"/>
              <p:cNvCxnSpPr/>
              <p:nvPr/>
            </p:nvCxnSpPr>
            <p:spPr>
              <a:xfrm flipH="1">
                <a:off x="632460" y="1264509"/>
                <a:ext cx="511318"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80" name="Text Box 861"/>
            <p:cNvSpPr txBox="1">
              <a:spLocks noChangeArrowheads="1"/>
            </p:cNvSpPr>
            <p:nvPr/>
          </p:nvSpPr>
          <p:spPr bwMode="auto">
            <a:xfrm>
              <a:off x="1605355" y="2158819"/>
              <a:ext cx="370934" cy="37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000" dirty="0">
                  <a:effectLst/>
                  <a:latin typeface="Calibri" panose="020F0502020204030204"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endParaRPr>
            </a:p>
          </p:txBody>
        </p:sp>
      </p:grpSp>
      <p:sp>
        <p:nvSpPr>
          <p:cNvPr id="281" name="Rectangle 4"/>
          <p:cNvSpPr/>
          <p:nvPr/>
        </p:nvSpPr>
        <p:spPr>
          <a:xfrm>
            <a:off x="7359769" y="1881484"/>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AA7</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82"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7</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927489" y="5561332"/>
            <a:ext cx="2993535" cy="3657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z="1800" b="0" strike="noStrike" spc="-1" dirty="0">
                <a:solidFill>
                  <a:schemeClr val="accent1"/>
                </a:solidFill>
                <a:latin typeface="Times New Roman" panose="02020603050405020304" pitchFamily="18" charset="0"/>
                <a:cs typeface="Times New Roman" panose="02020603050405020304" pitchFamily="18" charset="0"/>
              </a:rPr>
              <a:t>1: Approximate Adder 8</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nvGraphicFramePr>
        <p:xfrm>
          <a:off x="7924799" y="2214617"/>
          <a:ext cx="3429001" cy="3462165"/>
        </p:xfrm>
        <a:graphic>
          <a:graphicData uri="http://schemas.openxmlformats.org/drawingml/2006/table">
            <a:tbl>
              <a:tblPr>
                <a:tableStyleId>{BDBED569-4797-4DF1-A0F4-6AAB3CD982D8}</a:tableStyleId>
              </a:tblPr>
              <a:tblGrid>
                <a:gridCol w="627429">
                  <a:extLst>
                    <a:ext uri="{9D8B030D-6E8A-4147-A177-3AD203B41FA5}">
                      <a16:colId xmlns:a16="http://schemas.microsoft.com/office/drawing/2014/main" val="20000"/>
                    </a:ext>
                  </a:extLst>
                </a:gridCol>
                <a:gridCol w="627429">
                  <a:extLst>
                    <a:ext uri="{9D8B030D-6E8A-4147-A177-3AD203B41FA5}">
                      <a16:colId xmlns:a16="http://schemas.microsoft.com/office/drawing/2014/main" val="20001"/>
                    </a:ext>
                  </a:extLst>
                </a:gridCol>
                <a:gridCol w="627429">
                  <a:extLst>
                    <a:ext uri="{9D8B030D-6E8A-4147-A177-3AD203B41FA5}">
                      <a16:colId xmlns:a16="http://schemas.microsoft.com/office/drawing/2014/main" val="20002"/>
                    </a:ext>
                  </a:extLst>
                </a:gridCol>
                <a:gridCol w="627429">
                  <a:extLst>
                    <a:ext uri="{9D8B030D-6E8A-4147-A177-3AD203B41FA5}">
                      <a16:colId xmlns:a16="http://schemas.microsoft.com/office/drawing/2014/main" val="20003"/>
                    </a:ext>
                  </a:extLst>
                </a:gridCol>
                <a:gridCol w="919285">
                  <a:extLst>
                    <a:ext uri="{9D8B030D-6E8A-4147-A177-3AD203B41FA5}">
                      <a16:colId xmlns:a16="http://schemas.microsoft.com/office/drawing/2014/main" val="20004"/>
                    </a:ext>
                  </a:extLst>
                </a:gridCol>
              </a:tblGrid>
              <a:tr h="49576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2" name="Rectangle 1"/>
              <p:cNvSpPr/>
              <p:nvPr/>
            </p:nvSpPr>
            <p:spPr>
              <a:xfrm>
                <a:off x="7831456" y="456916"/>
                <a:ext cx="3950951" cy="1477905"/>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11</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US" dirty="0">
                    <a:solidFill>
                      <a:schemeClr val="accent1"/>
                    </a:solidFill>
                    <a:latin typeface="Times New Roman" panose="02020603050405020304" pitchFamily="18" charset="0"/>
                    <a:cs typeface="Times New Roman" panose="02020603050405020304" pitchFamily="18" charset="0"/>
                  </a:rPr>
                  <a:t>Sum=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r>
                      <m:rPr>
                        <m:sty m:val="p"/>
                      </m:rPr>
                      <a:rPr lang="en-IN" b="0" i="0" smtClean="0">
                        <a:solidFill>
                          <a:schemeClr val="accent1"/>
                        </a:solidFill>
                        <a:latin typeface="Cambria Math" panose="02040503050406030204" pitchFamily="18" charset="0"/>
                      </a:rPr>
                      <m:t>C</m:t>
                    </m:r>
                    <m:r>
                      <a:rPr lang="en-US" i="1">
                        <a:solidFill>
                          <a:schemeClr val="accent1"/>
                        </a:solidFill>
                        <a:latin typeface="Cambria Math" panose="02040503050406030204" pitchFamily="18" charset="0"/>
                      </a:rPr>
                      <m:t> </m:t>
                    </m:r>
                  </m:oMath>
                </a14:m>
                <a:r>
                  <a:rPr lang="en-US" dirty="0">
                    <a:solidFill>
                      <a:schemeClr val="accent1"/>
                    </a:solidFill>
                    <a:latin typeface="Times New Roman" panose="02020603050405020304" pitchFamily="18" charset="0"/>
                    <a:cs typeface="Times New Roman" panose="02020603050405020304" pitchFamily="18" charset="0"/>
                  </a:rPr>
                  <a:t>+</a:t>
                </a:r>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US" dirty="0">
                    <a:solidFill>
                      <a:schemeClr val="accent1"/>
                    </a:solidFill>
                    <a:latin typeface="Times New Roman" panose="02020603050405020304" pitchFamily="18" charset="0"/>
                    <a:cs typeface="Times New Roman" panose="02020603050405020304" pitchFamily="18" charset="0"/>
                  </a:rPr>
                  <a:t>+ ABC </a:t>
                </a:r>
              </a:p>
              <a:p>
                <a:r>
                  <a:rPr lang="en-US" dirty="0">
                    <a:solidFill>
                      <a:schemeClr val="accent1"/>
                    </a:solidFill>
                    <a:latin typeface="Times New Roman" panose="02020603050405020304" pitchFamily="18" charset="0"/>
                    <a:cs typeface="Times New Roman" panose="02020603050405020304" pitchFamily="18" charset="0"/>
                  </a:rPr>
                  <a:t>Carry = A</a:t>
                </a:r>
                <a:endParaRPr lang="en-IN"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831456" y="456916"/>
                <a:ext cx="3950951" cy="1477905"/>
              </a:xfrm>
              <a:prstGeom prst="rect">
                <a:avLst/>
              </a:prstGeom>
              <a:blipFill rotWithShape="1">
                <a:blip r:embed="rId2"/>
                <a:stretch>
                  <a:fillRect t="-24" r="16" b="4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25</a:t>
            </a:fld>
            <a:endParaRPr lang="en-US" sz="1050" b="0" strike="noStrike" spc="-1" dirty="0">
              <a:solidFill>
                <a:schemeClr val="accent1"/>
              </a:solidFill>
              <a:latin typeface="Times New Roman" panose="02020603050405020304"/>
            </a:endParaRPr>
          </a:p>
        </p:txBody>
      </p:sp>
      <p:grpSp>
        <p:nvGrpSpPr>
          <p:cNvPr id="9" name="Group 8"/>
          <p:cNvGrpSpPr/>
          <p:nvPr/>
        </p:nvGrpSpPr>
        <p:grpSpPr>
          <a:xfrm>
            <a:off x="1945937" y="1051120"/>
            <a:ext cx="4081640" cy="4463272"/>
            <a:chOff x="0" y="-17"/>
            <a:chExt cx="2674631" cy="2705116"/>
          </a:xfrm>
        </p:grpSpPr>
        <p:grpSp>
          <p:nvGrpSpPr>
            <p:cNvPr id="10" name="Group 9"/>
            <p:cNvGrpSpPr/>
            <p:nvPr/>
          </p:nvGrpSpPr>
          <p:grpSpPr>
            <a:xfrm>
              <a:off x="0" y="-17"/>
              <a:ext cx="2674631" cy="2705116"/>
              <a:chOff x="-81071" y="-78693"/>
              <a:chExt cx="2971601" cy="4543767"/>
            </a:xfrm>
          </p:grpSpPr>
          <p:grpSp>
            <p:nvGrpSpPr>
              <p:cNvPr id="12" name="Group 11"/>
              <p:cNvGrpSpPr/>
              <p:nvPr/>
            </p:nvGrpSpPr>
            <p:grpSpPr>
              <a:xfrm>
                <a:off x="-81071" y="-78693"/>
                <a:ext cx="2971601" cy="4543767"/>
                <a:chOff x="-81071" y="-78693"/>
                <a:chExt cx="2971601" cy="4543767"/>
              </a:xfrm>
            </p:grpSpPr>
            <p:sp>
              <p:nvSpPr>
                <p:cNvPr id="14" name="Text Box 861"/>
                <p:cNvSpPr txBox="1">
                  <a:spLocks noChangeArrowheads="1"/>
                </p:cNvSpPr>
                <p:nvPr/>
              </p:nvSpPr>
              <p:spPr bwMode="auto">
                <a:xfrm>
                  <a:off x="1566408" y="1931979"/>
                  <a:ext cx="419176" cy="2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5" name="Group 14"/>
                <p:cNvGrpSpPr/>
                <p:nvPr/>
              </p:nvGrpSpPr>
              <p:grpSpPr>
                <a:xfrm>
                  <a:off x="-81071" y="-78693"/>
                  <a:ext cx="2971601" cy="4543767"/>
                  <a:chOff x="-81071" y="-78693"/>
                  <a:chExt cx="2971601" cy="4543767"/>
                </a:xfrm>
              </p:grpSpPr>
              <p:cxnSp>
                <p:nvCxnSpPr>
                  <p:cNvPr id="16" name="Straight Connector 15"/>
                  <p:cNvCxnSpPr/>
                  <p:nvPr/>
                </p:nvCxnSpPr>
                <p:spPr>
                  <a:xfrm>
                    <a:off x="1082040" y="1107440"/>
                    <a:ext cx="610235"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81071" y="-78693"/>
                    <a:ext cx="2971601" cy="4543767"/>
                    <a:chOff x="-81071" y="-78693"/>
                    <a:chExt cx="2971601" cy="4543767"/>
                  </a:xfrm>
                </p:grpSpPr>
                <p:grpSp>
                  <p:nvGrpSpPr>
                    <p:cNvPr id="18" name="Group 17"/>
                    <p:cNvGrpSpPr/>
                    <p:nvPr/>
                  </p:nvGrpSpPr>
                  <p:grpSpPr>
                    <a:xfrm>
                      <a:off x="-81071" y="-78693"/>
                      <a:ext cx="2971601" cy="4543767"/>
                      <a:chOff x="-81086" y="-78693"/>
                      <a:chExt cx="2972157" cy="4543767"/>
                    </a:xfrm>
                  </p:grpSpPr>
                  <p:cxnSp>
                    <p:nvCxnSpPr>
                      <p:cNvPr id="20" name="Straight Connector 19"/>
                      <p:cNvCxnSpPr/>
                      <p:nvPr/>
                    </p:nvCxnSpPr>
                    <p:spPr>
                      <a:xfrm flipH="1">
                        <a:off x="131234" y="1803400"/>
                        <a:ext cx="1016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1" name="Group 20"/>
                      <p:cNvGrpSpPr/>
                      <p:nvPr/>
                    </p:nvGrpSpPr>
                    <p:grpSpPr>
                      <a:xfrm>
                        <a:off x="-81086" y="-78693"/>
                        <a:ext cx="2972157" cy="4543767"/>
                        <a:chOff x="-81086" y="-78693"/>
                        <a:chExt cx="2972157" cy="4543767"/>
                      </a:xfrm>
                    </p:grpSpPr>
                    <p:grpSp>
                      <p:nvGrpSpPr>
                        <p:cNvPr id="22" name="Group 21"/>
                        <p:cNvGrpSpPr/>
                        <p:nvPr/>
                      </p:nvGrpSpPr>
                      <p:grpSpPr>
                        <a:xfrm>
                          <a:off x="-81086" y="-78693"/>
                          <a:ext cx="2972157" cy="4543767"/>
                          <a:chOff x="-81086" y="-78693"/>
                          <a:chExt cx="2972157" cy="4543767"/>
                        </a:xfrm>
                      </p:grpSpPr>
                      <p:grpSp>
                        <p:nvGrpSpPr>
                          <p:cNvPr id="24" name="Group 23"/>
                          <p:cNvGrpSpPr/>
                          <p:nvPr/>
                        </p:nvGrpSpPr>
                        <p:grpSpPr>
                          <a:xfrm>
                            <a:off x="-81086" y="-78693"/>
                            <a:ext cx="2972157" cy="4543767"/>
                            <a:chOff x="-81086" y="-78693"/>
                            <a:chExt cx="2972157" cy="4543767"/>
                          </a:xfrm>
                        </p:grpSpPr>
                        <p:grpSp>
                          <p:nvGrpSpPr>
                            <p:cNvPr id="26" name="Group 25"/>
                            <p:cNvGrpSpPr/>
                            <p:nvPr/>
                          </p:nvGrpSpPr>
                          <p:grpSpPr>
                            <a:xfrm>
                              <a:off x="492032" y="2488633"/>
                              <a:ext cx="2307784" cy="1910822"/>
                              <a:chOff x="492032" y="2488633"/>
                              <a:chExt cx="2307784" cy="1910822"/>
                            </a:xfrm>
                          </p:grpSpPr>
                          <p:sp>
                            <p:nvSpPr>
                              <p:cNvPr id="282" name="Flowchart: Merge 281"/>
                              <p:cNvSpPr/>
                              <p:nvPr/>
                            </p:nvSpPr>
                            <p:spPr>
                              <a:xfrm>
                                <a:off x="493184" y="2531533"/>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83" name="Flowchart: Merge 282"/>
                              <p:cNvSpPr/>
                              <p:nvPr/>
                            </p:nvSpPr>
                            <p:spPr>
                              <a:xfrm>
                                <a:off x="1318684" y="3446779"/>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84" name="Flowchart: Merge 283"/>
                              <p:cNvSpPr/>
                              <p:nvPr/>
                            </p:nvSpPr>
                            <p:spPr>
                              <a:xfrm>
                                <a:off x="2317750" y="42291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85" name="Text Box 861"/>
                              <p:cNvSpPr txBox="1">
                                <a:spLocks noChangeArrowheads="1"/>
                              </p:cNvSpPr>
                              <p:nvPr/>
                            </p:nvSpPr>
                            <p:spPr bwMode="auto">
                              <a:xfrm>
                                <a:off x="492032" y="2488633"/>
                                <a:ext cx="376471" cy="36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6" name="Text Box 861"/>
                              <p:cNvSpPr txBox="1">
                                <a:spLocks noChangeArrowheads="1"/>
                              </p:cNvSpPr>
                              <p:nvPr/>
                            </p:nvSpPr>
                            <p:spPr bwMode="auto">
                              <a:xfrm>
                                <a:off x="1383954" y="3406666"/>
                                <a:ext cx="376471" cy="36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7" name="Text Box 861"/>
                              <p:cNvSpPr txBox="1">
                                <a:spLocks noChangeArrowheads="1"/>
                              </p:cNvSpPr>
                              <p:nvPr/>
                            </p:nvSpPr>
                            <p:spPr bwMode="auto">
                              <a:xfrm>
                                <a:off x="2383326" y="4143138"/>
                                <a:ext cx="416490" cy="25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81086" y="-78693"/>
                              <a:ext cx="2972157" cy="4543767"/>
                              <a:chOff x="-81086" y="-78693"/>
                              <a:chExt cx="2972157" cy="4543767"/>
                            </a:xfrm>
                          </p:grpSpPr>
                          <p:grpSp>
                            <p:nvGrpSpPr>
                              <p:cNvPr id="28" name="Group 27"/>
                              <p:cNvGrpSpPr/>
                              <p:nvPr/>
                            </p:nvGrpSpPr>
                            <p:grpSpPr>
                              <a:xfrm>
                                <a:off x="-81086" y="-78693"/>
                                <a:ext cx="2972157" cy="4543767"/>
                                <a:chOff x="-81086" y="-78693"/>
                                <a:chExt cx="2972157" cy="4543767"/>
                              </a:xfrm>
                            </p:grpSpPr>
                            <p:grpSp>
                              <p:nvGrpSpPr>
                                <p:cNvPr id="30" name="Group 29"/>
                                <p:cNvGrpSpPr/>
                                <p:nvPr/>
                              </p:nvGrpSpPr>
                              <p:grpSpPr>
                                <a:xfrm>
                                  <a:off x="1262961" y="241299"/>
                                  <a:ext cx="656222" cy="920116"/>
                                  <a:chOff x="1262961" y="241300"/>
                                  <a:chExt cx="656268" cy="920220"/>
                                </a:xfrm>
                              </p:grpSpPr>
                              <p:sp>
                                <p:nvSpPr>
                                  <p:cNvPr id="261" name="Text Box 859"/>
                                  <p:cNvSpPr txBox="1">
                                    <a:spLocks noChangeArrowheads="1"/>
                                  </p:cNvSpPr>
                                  <p:nvPr/>
                                </p:nvSpPr>
                                <p:spPr bwMode="auto">
                                  <a:xfrm>
                                    <a:off x="1723602" y="10033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2" name="AutoShape 860"/>
                                  <p:cNvCxnSpPr>
                                    <a:cxnSpLocks noChangeShapeType="1"/>
                                  </p:cNvCxnSpPr>
                                  <p:nvPr/>
                                </p:nvCxnSpPr>
                                <p:spPr bwMode="auto">
                                  <a:xfrm>
                                    <a:off x="1691217" y="92329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63" name="Text Box 861"/>
                                  <p:cNvSpPr txBox="1">
                                    <a:spLocks noChangeArrowheads="1"/>
                                  </p:cNvSpPr>
                                  <p:nvPr/>
                                </p:nvSpPr>
                                <p:spPr bwMode="auto">
                                  <a:xfrm>
                                    <a:off x="1262961" y="455689"/>
                                    <a:ext cx="202680" cy="44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4" name="AutoShape 862"/>
                                  <p:cNvCxnSpPr>
                                    <a:cxnSpLocks noChangeShapeType="1"/>
                                  </p:cNvCxnSpPr>
                                  <p:nvPr/>
                                </p:nvCxnSpPr>
                                <p:spPr bwMode="auto">
                                  <a:xfrm>
                                    <a:off x="1691217" y="3117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65" name="Line 863"/>
                                  <p:cNvCxnSpPr/>
                                  <p:nvPr/>
                                </p:nvCxnSpPr>
                                <p:spPr bwMode="auto">
                                  <a:xfrm rot="16200000">
                                    <a:off x="1449282" y="629920"/>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66" name="Text Box 864"/>
                                  <p:cNvSpPr txBox="1">
                                    <a:spLocks noChangeArrowheads="1"/>
                                  </p:cNvSpPr>
                                  <p:nvPr/>
                                </p:nvSpPr>
                                <p:spPr bwMode="auto">
                                  <a:xfrm>
                                    <a:off x="1715982" y="24130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7" name="Rectangle 266"/>
                                  <p:cNvSpPr>
                                    <a:spLocks noChangeArrowheads="1"/>
                                  </p:cNvSpPr>
                                  <p:nvPr/>
                                </p:nvSpPr>
                                <p:spPr bwMode="auto">
                                  <a:xfrm>
                                    <a:off x="1628352" y="485140"/>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8" name="Line 866"/>
                                  <p:cNvCxnSpPr/>
                                  <p:nvPr/>
                                </p:nvCxnSpPr>
                                <p:spPr bwMode="auto">
                                  <a:xfrm>
                                    <a:off x="1592157" y="55943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69" name="Oval 268"/>
                                  <p:cNvSpPr/>
                                  <p:nvPr/>
                                </p:nvSpPr>
                                <p:spPr>
                                  <a:xfrm>
                                    <a:off x="1521672" y="6680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70" name="Oval 269"/>
                                  <p:cNvSpPr/>
                                  <p:nvPr/>
                                </p:nvSpPr>
                                <p:spPr>
                                  <a:xfrm>
                                    <a:off x="1628352" y="4641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71" name="Oval 270"/>
                                  <p:cNvSpPr/>
                                  <p:nvPr/>
                                </p:nvSpPr>
                                <p:spPr>
                                  <a:xfrm>
                                    <a:off x="1628352" y="9004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72" name="Straight Connector 271"/>
                                  <p:cNvCxnSpPr/>
                                  <p:nvPr/>
                                </p:nvCxnSpPr>
                                <p:spPr>
                                  <a:xfrm>
                                    <a:off x="1632162" y="5156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632162" y="588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632162" y="6642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632162" y="7461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628352" y="8223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1634067" y="5080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a:off x="1634067" y="5842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1632162" y="6623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1634067" y="7385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1634067" y="8147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1086" y="-78693"/>
                                  <a:ext cx="2972157" cy="4543767"/>
                                  <a:chOff x="-81086" y="-78693"/>
                                  <a:chExt cx="2972157" cy="4543767"/>
                                </a:xfrm>
                              </p:grpSpPr>
                              <p:cxnSp>
                                <p:nvCxnSpPr>
                                  <p:cNvPr id="32" name="Straight Connector 31"/>
                                  <p:cNvCxnSpPr/>
                                  <p:nvPr/>
                                </p:nvCxnSpPr>
                                <p:spPr>
                                  <a:xfrm>
                                    <a:off x="1219200" y="165100"/>
                                    <a:ext cx="249440" cy="0"/>
                                  </a:xfrm>
                                  <a:prstGeom prst="line">
                                    <a:avLst/>
                                  </a:prstGeom>
                                  <a:ln w="12700"/>
                                </p:spPr>
                                <p:style>
                                  <a:lnRef idx="1">
                                    <a:schemeClr val="dk1"/>
                                  </a:lnRef>
                                  <a:fillRef idx="0">
                                    <a:schemeClr val="dk1"/>
                                  </a:fillRef>
                                  <a:effectRef idx="0">
                                    <a:schemeClr val="dk1"/>
                                  </a:effectRef>
                                  <a:fontRef idx="minor">
                                    <a:schemeClr val="tx1"/>
                                  </a:fontRef>
                                </p:style>
                              </p:cxnSp>
                              <p:sp>
                                <p:nvSpPr>
                                  <p:cNvPr id="33" name="Text Box 861"/>
                                  <p:cNvSpPr txBox="1">
                                    <a:spLocks noChangeArrowheads="1"/>
                                  </p:cNvSpPr>
                                  <p:nvPr/>
                                </p:nvSpPr>
                                <p:spPr bwMode="auto">
                                  <a:xfrm>
                                    <a:off x="1119913" y="-78693"/>
                                    <a:ext cx="376471" cy="27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34" name="Group 33"/>
                                  <p:cNvGrpSpPr/>
                                  <p:nvPr/>
                                </p:nvGrpSpPr>
                                <p:grpSpPr>
                                  <a:xfrm>
                                    <a:off x="-81086" y="245533"/>
                                    <a:ext cx="2972157" cy="4219541"/>
                                    <a:chOff x="-81086" y="245533"/>
                                    <a:chExt cx="2972157" cy="4219541"/>
                                  </a:xfrm>
                                </p:grpSpPr>
                                <p:grpSp>
                                  <p:nvGrpSpPr>
                                    <p:cNvPr id="35" name="Group 34"/>
                                    <p:cNvGrpSpPr/>
                                    <p:nvPr/>
                                  </p:nvGrpSpPr>
                                  <p:grpSpPr>
                                    <a:xfrm>
                                      <a:off x="-81086" y="245533"/>
                                      <a:ext cx="1780663" cy="3262890"/>
                                      <a:chOff x="-81086" y="245533"/>
                                      <a:chExt cx="1780663" cy="3262890"/>
                                    </a:xfrm>
                                  </p:grpSpPr>
                                  <p:grpSp>
                                    <p:nvGrpSpPr>
                                      <p:cNvPr id="130" name="Group 129"/>
                                      <p:cNvGrpSpPr/>
                                      <p:nvPr/>
                                    </p:nvGrpSpPr>
                                    <p:grpSpPr>
                                      <a:xfrm>
                                        <a:off x="538162" y="245533"/>
                                        <a:ext cx="1161415" cy="861253"/>
                                        <a:chOff x="538162" y="245533"/>
                                        <a:chExt cx="1162052" cy="861351"/>
                                      </a:xfrm>
                                    </p:grpSpPr>
                                    <p:grpSp>
                                      <p:nvGrpSpPr>
                                        <p:cNvPr id="239" name="Group 238"/>
                                        <p:cNvGrpSpPr/>
                                        <p:nvPr/>
                                      </p:nvGrpSpPr>
                                      <p:grpSpPr>
                                        <a:xfrm>
                                          <a:off x="567484" y="245533"/>
                                          <a:ext cx="737739" cy="861351"/>
                                          <a:chOff x="567484" y="245533"/>
                                          <a:chExt cx="737739" cy="861351"/>
                                        </a:xfrm>
                                      </p:grpSpPr>
                                      <p:cxnSp>
                                        <p:nvCxnSpPr>
                                          <p:cNvPr id="241" name="AutoShape 860"/>
                                          <p:cNvCxnSpPr>
                                            <a:cxnSpLocks noChangeShapeType="1"/>
                                          </p:cNvCxnSpPr>
                                          <p:nvPr/>
                                        </p:nvCxnSpPr>
                                        <p:spPr bwMode="auto">
                                          <a:xfrm>
                                            <a:off x="1077211" y="927523"/>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42" name="Text Box 861"/>
                                          <p:cNvSpPr txBox="1">
                                            <a:spLocks noChangeArrowheads="1"/>
                                          </p:cNvSpPr>
                                          <p:nvPr/>
                                        </p:nvSpPr>
                                        <p:spPr bwMode="auto">
                                          <a:xfrm>
                                            <a:off x="567484" y="610509"/>
                                            <a:ext cx="188444" cy="42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3" name="AutoShape 862"/>
                                          <p:cNvCxnSpPr>
                                            <a:cxnSpLocks noChangeShapeType="1"/>
                                          </p:cNvCxnSpPr>
                                          <p:nvPr/>
                                        </p:nvCxnSpPr>
                                        <p:spPr bwMode="auto">
                                          <a:xfrm>
                                            <a:off x="1077211" y="316018"/>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44" name="Line 863"/>
                                          <p:cNvCxnSpPr/>
                                          <p:nvPr/>
                                        </p:nvCxnSpPr>
                                        <p:spPr bwMode="auto">
                                          <a:xfrm rot="16200000">
                                            <a:off x="835276" y="63415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45" name="Text Box 864"/>
                                          <p:cNvSpPr txBox="1">
                                            <a:spLocks noChangeArrowheads="1"/>
                                          </p:cNvSpPr>
                                          <p:nvPr/>
                                        </p:nvSpPr>
                                        <p:spPr bwMode="auto">
                                          <a:xfrm>
                                            <a:off x="1101976" y="2455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6" name="Rectangle 245"/>
                                          <p:cNvSpPr>
                                            <a:spLocks noChangeArrowheads="1"/>
                                          </p:cNvSpPr>
                                          <p:nvPr/>
                                        </p:nvSpPr>
                                        <p:spPr bwMode="auto">
                                          <a:xfrm>
                                            <a:off x="1014346" y="489373"/>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7" name="Line 866"/>
                                          <p:cNvCxnSpPr/>
                                          <p:nvPr/>
                                        </p:nvCxnSpPr>
                                        <p:spPr bwMode="auto">
                                          <a:xfrm>
                                            <a:off x="978151" y="563668"/>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48" name="Oval 247"/>
                                          <p:cNvSpPr/>
                                          <p:nvPr/>
                                        </p:nvSpPr>
                                        <p:spPr>
                                          <a:xfrm>
                                            <a:off x="907666" y="672253"/>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p:cNvSpPr/>
                                          <p:nvPr/>
                                        </p:nvSpPr>
                                        <p:spPr>
                                          <a:xfrm>
                                            <a:off x="1014346" y="46841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50" name="Oval 249"/>
                                          <p:cNvSpPr/>
                                          <p:nvPr/>
                                        </p:nvSpPr>
                                        <p:spPr>
                                          <a:xfrm>
                                            <a:off x="1014346" y="90466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51" name="Straight Connector 250"/>
                                          <p:cNvCxnSpPr/>
                                          <p:nvPr/>
                                        </p:nvCxnSpPr>
                                        <p:spPr>
                                          <a:xfrm>
                                            <a:off x="1018156" y="51985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018156" y="592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018156" y="6684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018156" y="75035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014346" y="82655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H="1">
                                            <a:off x="1020061" y="51223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1020061" y="58843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a:off x="1018156" y="66653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1020061" y="74273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H="1">
                                            <a:off x="1020061" y="818938"/>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0" name="Straight Connector 239"/>
                                        <p:cNvCxnSpPr/>
                                        <p:nvPr/>
                                      </p:nvCxnSpPr>
                                      <p:spPr>
                                        <a:xfrm>
                                          <a:off x="538162" y="309040"/>
                                          <a:ext cx="1162052"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31" name="Group 130"/>
                                      <p:cNvGrpSpPr/>
                                      <p:nvPr/>
                                    </p:nvGrpSpPr>
                                    <p:grpSpPr>
                                      <a:xfrm>
                                        <a:off x="-81086" y="307448"/>
                                        <a:ext cx="848801" cy="1859365"/>
                                        <a:chOff x="-81093" y="307445"/>
                                        <a:chExt cx="848862" cy="1860270"/>
                                      </a:xfrm>
                                    </p:grpSpPr>
                                    <p:sp>
                                      <p:nvSpPr>
                                        <p:cNvPr id="218" name="Text Box 859"/>
                                        <p:cNvSpPr txBox="1">
                                          <a:spLocks noChangeArrowheads="1"/>
                                        </p:cNvSpPr>
                                        <p:nvPr/>
                                      </p:nvSpPr>
                                      <p:spPr bwMode="auto">
                                        <a:xfrm>
                                          <a:off x="572142" y="165367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9" name="AutoShape 860"/>
                                        <p:cNvCxnSpPr>
                                          <a:cxnSpLocks noChangeShapeType="1"/>
                                        </p:cNvCxnSpPr>
                                        <p:nvPr/>
                                      </p:nvCxnSpPr>
                                      <p:spPr bwMode="auto">
                                        <a:xfrm>
                                          <a:off x="539757" y="157366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220" name="Text Box 861"/>
                                        <p:cNvSpPr txBox="1">
                                          <a:spLocks noChangeArrowheads="1"/>
                                        </p:cNvSpPr>
                                        <p:nvPr/>
                                      </p:nvSpPr>
                                      <p:spPr bwMode="auto">
                                        <a:xfrm>
                                          <a:off x="-81093" y="1640241"/>
                                          <a:ext cx="212335" cy="52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1" name="AutoShape 862"/>
                                        <p:cNvCxnSpPr>
                                          <a:cxnSpLocks noChangeShapeType="1"/>
                                        </p:cNvCxnSpPr>
                                        <p:nvPr/>
                                      </p:nvCxnSpPr>
                                      <p:spPr bwMode="auto">
                                        <a:xfrm flipH="1">
                                          <a:off x="539726" y="307445"/>
                                          <a:ext cx="31" cy="834048"/>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22" name="Line 863"/>
                                        <p:cNvCxnSpPr/>
                                        <p:nvPr/>
                                      </p:nvCxnSpPr>
                                      <p:spPr bwMode="auto">
                                        <a:xfrm rot="16200000">
                                          <a:off x="297822" y="1280299"/>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23" name="Text Box 864"/>
                                        <p:cNvSpPr txBox="1">
                                          <a:spLocks noChangeArrowheads="1"/>
                                        </p:cNvSpPr>
                                        <p:nvPr/>
                                      </p:nvSpPr>
                                      <p:spPr bwMode="auto">
                                        <a:xfrm>
                                          <a:off x="564522" y="89167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4" name="Rectangle 223"/>
                                        <p:cNvSpPr>
                                          <a:spLocks noChangeArrowheads="1"/>
                                        </p:cNvSpPr>
                                        <p:nvPr/>
                                      </p:nvSpPr>
                                      <p:spPr bwMode="auto">
                                        <a:xfrm>
                                          <a:off x="476892" y="1135519"/>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5" name="Line 866"/>
                                        <p:cNvCxnSpPr/>
                                        <p:nvPr/>
                                      </p:nvCxnSpPr>
                                      <p:spPr bwMode="auto">
                                        <a:xfrm>
                                          <a:off x="440697" y="1209814"/>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26" name="Oval 225"/>
                                        <p:cNvSpPr/>
                                        <p:nvPr/>
                                      </p:nvSpPr>
                                      <p:spPr>
                                        <a:xfrm>
                                          <a:off x="370212" y="131839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7" name="Oval 226"/>
                                        <p:cNvSpPr/>
                                        <p:nvPr/>
                                      </p:nvSpPr>
                                      <p:spPr>
                                        <a:xfrm>
                                          <a:off x="476892" y="111456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28" name="Oval 227"/>
                                        <p:cNvSpPr/>
                                        <p:nvPr/>
                                      </p:nvSpPr>
                                      <p:spPr>
                                        <a:xfrm>
                                          <a:off x="476892" y="15508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29" name="Straight Connector 228"/>
                                        <p:cNvCxnSpPr/>
                                        <p:nvPr/>
                                      </p:nvCxnSpPr>
                                      <p:spPr>
                                        <a:xfrm>
                                          <a:off x="480702" y="116599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80702" y="12383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480702" y="13145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480702" y="139650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476892" y="147270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82607" y="115837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482607" y="123457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480702" y="13126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482607" y="13888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482607" y="146508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052508" y="1031348"/>
                                        <a:ext cx="535938" cy="920116"/>
                                        <a:chOff x="1052512" y="1031345"/>
                                        <a:chExt cx="535987" cy="920220"/>
                                      </a:xfrm>
                                    </p:grpSpPr>
                                    <p:sp>
                                      <p:nvSpPr>
                                        <p:cNvPr id="198" name="Text Box 859"/>
                                        <p:cNvSpPr txBox="1">
                                          <a:spLocks noChangeArrowheads="1"/>
                                        </p:cNvSpPr>
                                        <p:nvPr/>
                                      </p:nvSpPr>
                                      <p:spPr bwMode="auto">
                                        <a:xfrm>
                                          <a:off x="1392872" y="179334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9" name="AutoShape 860"/>
                                        <p:cNvCxnSpPr>
                                          <a:cxnSpLocks noChangeShapeType="1"/>
                                        </p:cNvCxnSpPr>
                                        <p:nvPr/>
                                      </p:nvCxnSpPr>
                                      <p:spPr bwMode="auto">
                                        <a:xfrm>
                                          <a:off x="1360487" y="171333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00" name="AutoShape 862"/>
                                        <p:cNvCxnSpPr>
                                          <a:cxnSpLocks noChangeShapeType="1"/>
                                        </p:cNvCxnSpPr>
                                        <p:nvPr/>
                                      </p:nvCxnSpPr>
                                      <p:spPr bwMode="auto">
                                        <a:xfrm>
                                          <a:off x="1360487" y="110183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01" name="Line 863"/>
                                        <p:cNvCxnSpPr/>
                                        <p:nvPr/>
                                      </p:nvCxnSpPr>
                                      <p:spPr bwMode="auto">
                                        <a:xfrm rot="16200000">
                                          <a:off x="1118552" y="1419965"/>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02" name="Text Box 864"/>
                                        <p:cNvSpPr txBox="1">
                                          <a:spLocks noChangeArrowheads="1"/>
                                        </p:cNvSpPr>
                                        <p:nvPr/>
                                      </p:nvSpPr>
                                      <p:spPr bwMode="auto">
                                        <a:xfrm>
                                          <a:off x="1385252" y="10313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3" name="Rectangle 202"/>
                                        <p:cNvSpPr>
                                          <a:spLocks noChangeArrowheads="1"/>
                                        </p:cNvSpPr>
                                        <p:nvPr/>
                                      </p:nvSpPr>
                                      <p:spPr bwMode="auto">
                                        <a:xfrm>
                                          <a:off x="1297622" y="127518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4" name="Line 866"/>
                                        <p:cNvCxnSpPr/>
                                        <p:nvPr/>
                                      </p:nvCxnSpPr>
                                      <p:spPr bwMode="auto">
                                        <a:xfrm>
                                          <a:off x="1261427" y="134948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205" name="Oval 204"/>
                                        <p:cNvSpPr/>
                                        <p:nvPr/>
                                      </p:nvSpPr>
                                      <p:spPr>
                                        <a:xfrm>
                                          <a:off x="1190942" y="1458065"/>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06" name="Oval 205"/>
                                        <p:cNvSpPr/>
                                        <p:nvPr/>
                                      </p:nvSpPr>
                                      <p:spPr>
                                        <a:xfrm>
                                          <a:off x="1297622" y="12542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207" name="Oval 206"/>
                                        <p:cNvSpPr/>
                                        <p:nvPr/>
                                      </p:nvSpPr>
                                      <p:spPr>
                                        <a:xfrm>
                                          <a:off x="1297622" y="169047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208" name="Straight Connector 207"/>
                                        <p:cNvCxnSpPr/>
                                        <p:nvPr/>
                                      </p:nvCxnSpPr>
                                      <p:spPr>
                                        <a:xfrm>
                                          <a:off x="1301432" y="13056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301432" y="13780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301432" y="14542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301432" y="15361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297622" y="16123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1303337" y="12980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1303337" y="13742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1301432" y="14523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1303337" y="15285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03337" y="1604750"/>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837163" y="2588683"/>
                                        <a:ext cx="751603" cy="919740"/>
                                        <a:chOff x="837099" y="2588683"/>
                                        <a:chExt cx="751930" cy="919740"/>
                                      </a:xfrm>
                                    </p:grpSpPr>
                                    <p:sp>
                                      <p:nvSpPr>
                                        <p:cNvPr id="177" name="Rectangle 176"/>
                                        <p:cNvSpPr>
                                          <a:spLocks noChangeArrowheads="1"/>
                                        </p:cNvSpPr>
                                        <p:nvPr/>
                                      </p:nvSpPr>
                                      <p:spPr bwMode="auto">
                                        <a:xfrm>
                                          <a:off x="1299246" y="283098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78" name="Group 177"/>
                                        <p:cNvGrpSpPr/>
                                        <p:nvPr/>
                                      </p:nvGrpSpPr>
                                      <p:grpSpPr>
                                        <a:xfrm>
                                          <a:off x="837099" y="2588683"/>
                                          <a:ext cx="751930" cy="919740"/>
                                          <a:chOff x="837099" y="2588683"/>
                                          <a:chExt cx="751930" cy="919740"/>
                                        </a:xfrm>
                                      </p:grpSpPr>
                                      <p:sp>
                                        <p:nvSpPr>
                                          <p:cNvPr id="179" name="Text Box 859"/>
                                          <p:cNvSpPr txBox="1">
                                            <a:spLocks noChangeArrowheads="1"/>
                                          </p:cNvSpPr>
                                          <p:nvPr/>
                                        </p:nvSpPr>
                                        <p:spPr bwMode="auto">
                                          <a:xfrm>
                                            <a:off x="1394436" y="335020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0" name="AutoShape 860"/>
                                          <p:cNvCxnSpPr>
                                            <a:cxnSpLocks noChangeShapeType="1"/>
                                          </p:cNvCxnSpPr>
                                          <p:nvPr/>
                                        </p:nvCxnSpPr>
                                        <p:spPr bwMode="auto">
                                          <a:xfrm>
                                            <a:off x="1362706" y="326943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81" name="Text Box 861"/>
                                          <p:cNvSpPr txBox="1">
                                            <a:spLocks noChangeArrowheads="1"/>
                                          </p:cNvSpPr>
                                          <p:nvPr/>
                                        </p:nvSpPr>
                                        <p:spPr bwMode="auto">
                                          <a:xfrm>
                                            <a:off x="837099" y="2973518"/>
                                            <a:ext cx="256306" cy="41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2" name="AutoShape 862"/>
                                          <p:cNvCxnSpPr>
                                            <a:cxnSpLocks noChangeShapeType="1"/>
                                          </p:cNvCxnSpPr>
                                          <p:nvPr/>
                                        </p:nvCxnSpPr>
                                        <p:spPr bwMode="auto">
                                          <a:xfrm>
                                            <a:off x="1362706" y="265791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83" name="Line 863"/>
                                          <p:cNvCxnSpPr/>
                                          <p:nvPr/>
                                        </p:nvCxnSpPr>
                                        <p:spPr bwMode="auto">
                                          <a:xfrm rot="16200000">
                                            <a:off x="1183865" y="2978096"/>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84" name="Text Box 864"/>
                                          <p:cNvSpPr txBox="1">
                                            <a:spLocks noChangeArrowheads="1"/>
                                          </p:cNvSpPr>
                                          <p:nvPr/>
                                        </p:nvSpPr>
                                        <p:spPr bwMode="auto">
                                          <a:xfrm>
                                            <a:off x="1385782" y="258868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5" name="Line 866"/>
                                          <p:cNvCxnSpPr/>
                                          <p:nvPr/>
                                        </p:nvCxnSpPr>
                                        <p:spPr bwMode="auto">
                                          <a:xfrm>
                                            <a:off x="1264632" y="290598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86" name="Oval 185"/>
                                          <p:cNvSpPr/>
                                          <p:nvPr/>
                                        </p:nvSpPr>
                                        <p:spPr>
                                          <a:xfrm>
                                            <a:off x="1299246" y="281079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87" name="Oval 186"/>
                                          <p:cNvSpPr/>
                                          <p:nvPr/>
                                        </p:nvSpPr>
                                        <p:spPr>
                                          <a:xfrm>
                                            <a:off x="1299246" y="324635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88" name="Straight Connector 187"/>
                                          <p:cNvCxnSpPr/>
                                          <p:nvPr/>
                                        </p:nvCxnSpPr>
                                        <p:spPr>
                                          <a:xfrm>
                                            <a:off x="1302131" y="28627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302131" y="293482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302131" y="301271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302131" y="309347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299246" y="316847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1305015" y="28540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1305015" y="29319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1302131" y="300982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1305015" y="308482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1305015" y="316270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4" name="Group 133"/>
                                      <p:cNvGrpSpPr/>
                                      <p:nvPr/>
                                    </p:nvGrpSpPr>
                                    <p:grpSpPr>
                                      <a:xfrm>
                                        <a:off x="990598" y="1807631"/>
                                        <a:ext cx="598169" cy="919479"/>
                                        <a:chOff x="990600" y="1807633"/>
                                        <a:chExt cx="598429" cy="919740"/>
                                      </a:xfrm>
                                    </p:grpSpPr>
                                    <p:sp>
                                      <p:nvSpPr>
                                        <p:cNvPr id="156" name="Rectangle 155"/>
                                        <p:cNvSpPr>
                                          <a:spLocks noChangeArrowheads="1"/>
                                        </p:cNvSpPr>
                                        <p:nvPr/>
                                      </p:nvSpPr>
                                      <p:spPr bwMode="auto">
                                        <a:xfrm>
                                          <a:off x="1299246" y="204993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57" name="Group 156"/>
                                        <p:cNvGrpSpPr/>
                                        <p:nvPr/>
                                      </p:nvGrpSpPr>
                                      <p:grpSpPr>
                                        <a:xfrm>
                                          <a:off x="990600" y="1807633"/>
                                          <a:ext cx="598429" cy="919740"/>
                                          <a:chOff x="990600" y="1807633"/>
                                          <a:chExt cx="598429" cy="919740"/>
                                        </a:xfrm>
                                      </p:grpSpPr>
                                      <p:sp>
                                        <p:nvSpPr>
                                          <p:cNvPr id="158" name="Text Box 859"/>
                                          <p:cNvSpPr txBox="1">
                                            <a:spLocks noChangeArrowheads="1"/>
                                          </p:cNvSpPr>
                                          <p:nvPr/>
                                        </p:nvSpPr>
                                        <p:spPr bwMode="auto">
                                          <a:xfrm>
                                            <a:off x="1394436" y="256915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9" name="AutoShape 860"/>
                                          <p:cNvCxnSpPr>
                                            <a:cxnSpLocks noChangeShapeType="1"/>
                                          </p:cNvCxnSpPr>
                                          <p:nvPr/>
                                        </p:nvCxnSpPr>
                                        <p:spPr bwMode="auto">
                                          <a:xfrm>
                                            <a:off x="1362706" y="24883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60" name="Text Box 861"/>
                                          <p:cNvSpPr txBox="1">
                                            <a:spLocks noChangeArrowheads="1"/>
                                          </p:cNvSpPr>
                                          <p:nvPr/>
                                        </p:nvSpPr>
                                        <p:spPr bwMode="auto">
                                          <a:xfrm>
                                            <a:off x="990600" y="2171086"/>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1" name="AutoShape 862"/>
                                          <p:cNvCxnSpPr>
                                            <a:cxnSpLocks noChangeShapeType="1"/>
                                          </p:cNvCxnSpPr>
                                          <p:nvPr/>
                                        </p:nvCxnSpPr>
                                        <p:spPr bwMode="auto">
                                          <a:xfrm>
                                            <a:off x="1362706" y="187686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62" name="Line 863"/>
                                          <p:cNvCxnSpPr/>
                                          <p:nvPr/>
                                        </p:nvCxnSpPr>
                                        <p:spPr bwMode="auto">
                                          <a:xfrm flipV="1">
                                            <a:off x="1055304" y="2259246"/>
                                            <a:ext cx="194629" cy="612"/>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63" name="Text Box 864"/>
                                          <p:cNvSpPr txBox="1">
                                            <a:spLocks noChangeArrowheads="1"/>
                                          </p:cNvSpPr>
                                          <p:nvPr/>
                                        </p:nvSpPr>
                                        <p:spPr bwMode="auto">
                                          <a:xfrm>
                                            <a:off x="1385782" y="18076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4" name="Line 866"/>
                                          <p:cNvCxnSpPr/>
                                          <p:nvPr/>
                                        </p:nvCxnSpPr>
                                        <p:spPr bwMode="auto">
                                          <a:xfrm>
                                            <a:off x="1264632" y="212493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65" name="Oval 164"/>
                                          <p:cNvSpPr/>
                                          <p:nvPr/>
                                        </p:nvSpPr>
                                        <p:spPr>
                                          <a:xfrm>
                                            <a:off x="1299246" y="202974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66" name="Oval 165"/>
                                          <p:cNvSpPr/>
                                          <p:nvPr/>
                                        </p:nvSpPr>
                                        <p:spPr>
                                          <a:xfrm>
                                            <a:off x="1299246" y="24653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67" name="Straight Connector 166"/>
                                          <p:cNvCxnSpPr/>
                                          <p:nvPr/>
                                        </p:nvCxnSpPr>
                                        <p:spPr>
                                          <a:xfrm>
                                            <a:off x="1302131" y="20816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302131" y="21537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302131" y="22316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302131" y="23124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99246" y="23874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05015" y="20730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1305015" y="215089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1302131" y="22287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1305015" y="23037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1305015" y="238165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5" name="Group 134"/>
                                      <p:cNvGrpSpPr/>
                                      <p:nvPr/>
                                    </p:nvGrpSpPr>
                                    <p:grpSpPr>
                                      <a:xfrm>
                                        <a:off x="166685" y="1679045"/>
                                        <a:ext cx="598169" cy="919740"/>
                                        <a:chOff x="166687" y="1679045"/>
                                        <a:chExt cx="598429" cy="919740"/>
                                      </a:xfrm>
                                    </p:grpSpPr>
                                    <p:sp>
                                      <p:nvSpPr>
                                        <p:cNvPr id="136" name="Rectangle 135"/>
                                        <p:cNvSpPr>
                                          <a:spLocks noChangeArrowheads="1"/>
                                        </p:cNvSpPr>
                                        <p:nvPr/>
                                      </p:nvSpPr>
                                      <p:spPr bwMode="auto">
                                        <a:xfrm>
                                          <a:off x="475333" y="1921347"/>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37" name="Group 136"/>
                                        <p:cNvGrpSpPr/>
                                        <p:nvPr/>
                                      </p:nvGrpSpPr>
                                      <p:grpSpPr>
                                        <a:xfrm>
                                          <a:off x="166687" y="1679045"/>
                                          <a:ext cx="598429" cy="919740"/>
                                          <a:chOff x="166687" y="1679045"/>
                                          <a:chExt cx="598429" cy="919740"/>
                                        </a:xfrm>
                                      </p:grpSpPr>
                                      <p:sp>
                                        <p:nvSpPr>
                                          <p:cNvPr id="138" name="Text Box 859"/>
                                          <p:cNvSpPr txBox="1">
                                            <a:spLocks noChangeArrowheads="1"/>
                                          </p:cNvSpPr>
                                          <p:nvPr/>
                                        </p:nvSpPr>
                                        <p:spPr bwMode="auto">
                                          <a:xfrm>
                                            <a:off x="570523" y="244056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9" name="AutoShape 860"/>
                                          <p:cNvCxnSpPr>
                                            <a:cxnSpLocks noChangeShapeType="1"/>
                                          </p:cNvCxnSpPr>
                                          <p:nvPr/>
                                        </p:nvCxnSpPr>
                                        <p:spPr bwMode="auto">
                                          <a:xfrm>
                                            <a:off x="538793" y="2359797"/>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40" name="Text Box 861"/>
                                          <p:cNvSpPr txBox="1">
                                            <a:spLocks noChangeArrowheads="1"/>
                                          </p:cNvSpPr>
                                          <p:nvPr/>
                                        </p:nvSpPr>
                                        <p:spPr bwMode="auto">
                                          <a:xfrm>
                                            <a:off x="166687" y="204249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1" name="AutoShape 862"/>
                                          <p:cNvCxnSpPr>
                                            <a:cxnSpLocks noChangeShapeType="1"/>
                                          </p:cNvCxnSpPr>
                                          <p:nvPr/>
                                        </p:nvCxnSpPr>
                                        <p:spPr bwMode="auto">
                                          <a:xfrm>
                                            <a:off x="538793" y="174827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42" name="Text Box 864"/>
                                          <p:cNvSpPr txBox="1">
                                            <a:spLocks noChangeArrowheads="1"/>
                                          </p:cNvSpPr>
                                          <p:nvPr/>
                                        </p:nvSpPr>
                                        <p:spPr bwMode="auto">
                                          <a:xfrm>
                                            <a:off x="561869" y="16790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3" name="Line 866"/>
                                          <p:cNvCxnSpPr/>
                                          <p:nvPr/>
                                        </p:nvCxnSpPr>
                                        <p:spPr bwMode="auto">
                                          <a:xfrm>
                                            <a:off x="440719" y="199634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44" name="Oval 143"/>
                                          <p:cNvSpPr/>
                                          <p:nvPr/>
                                        </p:nvSpPr>
                                        <p:spPr>
                                          <a:xfrm>
                                            <a:off x="475333" y="1901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45" name="Oval 144"/>
                                          <p:cNvSpPr/>
                                          <p:nvPr/>
                                        </p:nvSpPr>
                                        <p:spPr>
                                          <a:xfrm>
                                            <a:off x="475333" y="233672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46" name="Straight Connector 145"/>
                                          <p:cNvCxnSpPr/>
                                          <p:nvPr/>
                                        </p:nvCxnSpPr>
                                        <p:spPr>
                                          <a:xfrm>
                                            <a:off x="478218" y="19530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78218" y="202519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78218" y="210307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78218" y="21838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75333" y="225883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481102" y="194442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481102" y="202230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478218" y="210018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481102" y="217518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481102" y="225306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36" name="Group 35"/>
                                    <p:cNvGrpSpPr/>
                                    <p:nvPr/>
                                  </p:nvGrpSpPr>
                                  <p:grpSpPr>
                                    <a:xfrm>
                                      <a:off x="1366837" y="768444"/>
                                      <a:ext cx="1524234" cy="3696630"/>
                                      <a:chOff x="1366837" y="768444"/>
                                      <a:chExt cx="1524234" cy="3696630"/>
                                    </a:xfrm>
                                  </p:grpSpPr>
                                  <p:cxnSp>
                                    <p:nvCxnSpPr>
                                      <p:cNvPr id="37" name="Straight Connector 36"/>
                                      <p:cNvCxnSpPr/>
                                      <p:nvPr/>
                                    </p:nvCxnSpPr>
                                    <p:spPr>
                                      <a:xfrm>
                                        <a:off x="1366837" y="1879070"/>
                                        <a:ext cx="991070" cy="277"/>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2347912" y="1874308"/>
                                        <a:ext cx="52073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1948855" y="768444"/>
                                        <a:ext cx="562037" cy="1164071"/>
                                        <a:chOff x="1948855" y="768444"/>
                                        <a:chExt cx="562037" cy="1164071"/>
                                      </a:xfrm>
                                    </p:grpSpPr>
                                    <p:grpSp>
                                      <p:nvGrpSpPr>
                                        <p:cNvPr id="107" name="Group 106"/>
                                        <p:cNvGrpSpPr/>
                                        <p:nvPr/>
                                      </p:nvGrpSpPr>
                                      <p:grpSpPr>
                                        <a:xfrm>
                                          <a:off x="1948855" y="768444"/>
                                          <a:ext cx="562037" cy="1164071"/>
                                          <a:chOff x="1948855" y="768444"/>
                                          <a:chExt cx="562037" cy="1164071"/>
                                        </a:xfrm>
                                      </p:grpSpPr>
                                      <p:sp>
                                        <p:nvSpPr>
                                          <p:cNvPr id="109" name="Text Box 859"/>
                                          <p:cNvSpPr txBox="1">
                                            <a:spLocks noChangeArrowheads="1"/>
                                          </p:cNvSpPr>
                                          <p:nvPr/>
                                        </p:nvSpPr>
                                        <p:spPr bwMode="auto">
                                          <a:xfrm>
                                            <a:off x="2389822" y="177429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AutoShape 860"/>
                                          <p:cNvCxnSpPr>
                                            <a:cxnSpLocks noChangeShapeType="1"/>
                                          </p:cNvCxnSpPr>
                                          <p:nvPr/>
                                        </p:nvCxnSpPr>
                                        <p:spPr bwMode="auto">
                                          <a:xfrm>
                                            <a:off x="2357437" y="16942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111" name="Text Box 861"/>
                                          <p:cNvSpPr txBox="1">
                                            <a:spLocks noChangeArrowheads="1"/>
                                          </p:cNvSpPr>
                                          <p:nvPr/>
                                        </p:nvSpPr>
                                        <p:spPr bwMode="auto">
                                          <a:xfrm>
                                            <a:off x="1948855" y="1215902"/>
                                            <a:ext cx="215616" cy="38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2" name="AutoShape 862"/>
                                          <p:cNvCxnSpPr>
                                            <a:cxnSpLocks noChangeShapeType="1"/>
                                          </p:cNvCxnSpPr>
                                          <p:nvPr/>
                                        </p:nvCxnSpPr>
                                        <p:spPr bwMode="auto">
                                          <a:xfrm>
                                            <a:off x="2357437" y="1082780"/>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13" name="Line 863"/>
                                          <p:cNvCxnSpPr/>
                                          <p:nvPr/>
                                        </p:nvCxnSpPr>
                                        <p:spPr bwMode="auto">
                                          <a:xfrm rot="16200000">
                                            <a:off x="2115502" y="1400915"/>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14" name="Text Box 864"/>
                                          <p:cNvSpPr txBox="1">
                                            <a:spLocks noChangeArrowheads="1"/>
                                          </p:cNvSpPr>
                                          <p:nvPr/>
                                        </p:nvSpPr>
                                        <p:spPr bwMode="auto">
                                          <a:xfrm>
                                            <a:off x="2200769" y="768444"/>
                                            <a:ext cx="242812" cy="27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5" name="Rectangle 114"/>
                                          <p:cNvSpPr>
                                            <a:spLocks noChangeArrowheads="1"/>
                                          </p:cNvSpPr>
                                          <p:nvPr/>
                                        </p:nvSpPr>
                                        <p:spPr bwMode="auto">
                                          <a:xfrm>
                                            <a:off x="2294572" y="125613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16" name="Line 866"/>
                                          <p:cNvCxnSpPr/>
                                          <p:nvPr/>
                                        </p:nvCxnSpPr>
                                        <p:spPr bwMode="auto">
                                          <a:xfrm>
                                            <a:off x="2258377" y="133043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117" name="Oval 116"/>
                                          <p:cNvSpPr/>
                                          <p:nvPr/>
                                        </p:nvSpPr>
                                        <p:spPr>
                                          <a:xfrm>
                                            <a:off x="2187892" y="1439015"/>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18" name="Oval 117"/>
                                          <p:cNvSpPr/>
                                          <p:nvPr/>
                                        </p:nvSpPr>
                                        <p:spPr>
                                          <a:xfrm>
                                            <a:off x="2294572" y="123518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119" name="Oval 118"/>
                                          <p:cNvSpPr/>
                                          <p:nvPr/>
                                        </p:nvSpPr>
                                        <p:spPr>
                                          <a:xfrm>
                                            <a:off x="2294572" y="16714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120" name="Straight Connector 119"/>
                                          <p:cNvCxnSpPr/>
                                          <p:nvPr/>
                                        </p:nvCxnSpPr>
                                        <p:spPr>
                                          <a:xfrm>
                                            <a:off x="2298382" y="12866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298382" y="135900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298382" y="143520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298382" y="15171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294572" y="1593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2300287" y="127899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2300287" y="135519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298382" y="14333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300287" y="15095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2300287" y="1585700"/>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217737" y="1075795"/>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1882450" y="2583920"/>
                                        <a:ext cx="701941" cy="919740"/>
                                        <a:chOff x="1882450" y="2583920"/>
                                        <a:chExt cx="701941" cy="919740"/>
                                      </a:xfrm>
                                    </p:grpSpPr>
                                    <p:sp>
                                      <p:nvSpPr>
                                        <p:cNvPr id="86" name="Rectangle 85"/>
                                        <p:cNvSpPr>
                                          <a:spLocks noChangeArrowheads="1"/>
                                        </p:cNvSpPr>
                                        <p:nvPr/>
                                      </p:nvSpPr>
                                      <p:spPr bwMode="auto">
                                        <a:xfrm>
                                          <a:off x="2294608" y="2826222"/>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7" name="Group 86"/>
                                        <p:cNvGrpSpPr/>
                                        <p:nvPr/>
                                      </p:nvGrpSpPr>
                                      <p:grpSpPr>
                                        <a:xfrm>
                                          <a:off x="1882450" y="2583920"/>
                                          <a:ext cx="701941" cy="919740"/>
                                          <a:chOff x="1882450" y="2583920"/>
                                          <a:chExt cx="701941" cy="919740"/>
                                        </a:xfrm>
                                      </p:grpSpPr>
                                      <p:sp>
                                        <p:nvSpPr>
                                          <p:cNvPr id="88" name="Text Box 859"/>
                                          <p:cNvSpPr txBox="1">
                                            <a:spLocks noChangeArrowheads="1"/>
                                          </p:cNvSpPr>
                                          <p:nvPr/>
                                        </p:nvSpPr>
                                        <p:spPr bwMode="auto">
                                          <a:xfrm>
                                            <a:off x="2389798" y="33454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9" name="AutoShape 860"/>
                                          <p:cNvCxnSpPr>
                                            <a:cxnSpLocks noChangeShapeType="1"/>
                                          </p:cNvCxnSpPr>
                                          <p:nvPr/>
                                        </p:nvCxnSpPr>
                                        <p:spPr bwMode="auto">
                                          <a:xfrm>
                                            <a:off x="2358068" y="326467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90" name="Text Box 861"/>
                                          <p:cNvSpPr txBox="1">
                                            <a:spLocks noChangeArrowheads="1"/>
                                          </p:cNvSpPr>
                                          <p:nvPr/>
                                        </p:nvSpPr>
                                        <p:spPr bwMode="auto">
                                          <a:xfrm>
                                            <a:off x="1882450" y="2961667"/>
                                            <a:ext cx="212847" cy="34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1" name="AutoShape 862"/>
                                          <p:cNvCxnSpPr>
                                            <a:cxnSpLocks noChangeShapeType="1"/>
                                          </p:cNvCxnSpPr>
                                          <p:nvPr/>
                                        </p:nvCxnSpPr>
                                        <p:spPr bwMode="auto">
                                          <a:xfrm>
                                            <a:off x="2358068" y="2653149"/>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92" name="Line 863"/>
                                          <p:cNvCxnSpPr/>
                                          <p:nvPr/>
                                        </p:nvCxnSpPr>
                                        <p:spPr bwMode="auto">
                                          <a:xfrm rot="16200000">
                                            <a:off x="2179227" y="2973333"/>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93" name="Text Box 864"/>
                                          <p:cNvSpPr txBox="1">
                                            <a:spLocks noChangeArrowheads="1"/>
                                          </p:cNvSpPr>
                                          <p:nvPr/>
                                        </p:nvSpPr>
                                        <p:spPr bwMode="auto">
                                          <a:xfrm>
                                            <a:off x="2381144" y="258392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4" name="Line 866"/>
                                          <p:cNvCxnSpPr/>
                                          <p:nvPr/>
                                        </p:nvCxnSpPr>
                                        <p:spPr bwMode="auto">
                                          <a:xfrm>
                                            <a:off x="2259994" y="2901220"/>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95" name="Oval 94"/>
                                          <p:cNvSpPr/>
                                          <p:nvPr/>
                                        </p:nvSpPr>
                                        <p:spPr>
                                          <a:xfrm>
                                            <a:off x="2294608" y="28060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96" name="Oval 95"/>
                                          <p:cNvSpPr/>
                                          <p:nvPr/>
                                        </p:nvSpPr>
                                        <p:spPr>
                                          <a:xfrm>
                                            <a:off x="2294608" y="324159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97" name="Straight Connector 96"/>
                                          <p:cNvCxnSpPr/>
                                          <p:nvPr/>
                                        </p:nvCxnSpPr>
                                        <p:spPr>
                                          <a:xfrm>
                                            <a:off x="2297493" y="285795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297493" y="29300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97493" y="300794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297493" y="30887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294608" y="316371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2300377" y="284929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2300377" y="292718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2297493" y="300506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2300377" y="308006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300377" y="315794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2018755" y="3369733"/>
                                        <a:ext cx="830638" cy="1095341"/>
                                        <a:chOff x="2018755" y="3369733"/>
                                        <a:chExt cx="830638" cy="1095341"/>
                                      </a:xfrm>
                                    </p:grpSpPr>
                                    <p:sp>
                                      <p:nvSpPr>
                                        <p:cNvPr id="65" name="Rectangle 64"/>
                                        <p:cNvSpPr>
                                          <a:spLocks noChangeArrowheads="1"/>
                                        </p:cNvSpPr>
                                        <p:nvPr/>
                                      </p:nvSpPr>
                                      <p:spPr bwMode="auto">
                                        <a:xfrm>
                                          <a:off x="2294608" y="3612035"/>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6" name="Group 65"/>
                                        <p:cNvGrpSpPr/>
                                        <p:nvPr/>
                                      </p:nvGrpSpPr>
                                      <p:grpSpPr>
                                        <a:xfrm>
                                          <a:off x="2018755" y="3369733"/>
                                          <a:ext cx="830638" cy="1095341"/>
                                          <a:chOff x="2018755" y="3369733"/>
                                          <a:chExt cx="830638" cy="1095341"/>
                                        </a:xfrm>
                                      </p:grpSpPr>
                                      <p:sp>
                                        <p:nvSpPr>
                                          <p:cNvPr id="67" name="Text Box 859"/>
                                          <p:cNvSpPr txBox="1">
                                            <a:spLocks noChangeArrowheads="1"/>
                                          </p:cNvSpPr>
                                          <p:nvPr/>
                                        </p:nvSpPr>
                                        <p:spPr bwMode="auto">
                                          <a:xfrm>
                                            <a:off x="2461189" y="4131250"/>
                                            <a:ext cx="388204" cy="33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8" name="AutoShape 860"/>
                                          <p:cNvCxnSpPr>
                                            <a:cxnSpLocks noChangeShapeType="1"/>
                                          </p:cNvCxnSpPr>
                                          <p:nvPr/>
                                        </p:nvCxnSpPr>
                                        <p:spPr bwMode="auto">
                                          <a:xfrm>
                                            <a:off x="2358068" y="4050485"/>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69" name="Text Box 861"/>
                                          <p:cNvSpPr txBox="1">
                                            <a:spLocks noChangeArrowheads="1"/>
                                          </p:cNvSpPr>
                                          <p:nvPr/>
                                        </p:nvSpPr>
                                        <p:spPr bwMode="auto">
                                          <a:xfrm>
                                            <a:off x="2018755" y="3563261"/>
                                            <a:ext cx="179466" cy="27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0" name="AutoShape 862"/>
                                          <p:cNvCxnSpPr>
                                            <a:cxnSpLocks noChangeShapeType="1"/>
                                          </p:cNvCxnSpPr>
                                          <p:nvPr/>
                                        </p:nvCxnSpPr>
                                        <p:spPr bwMode="auto">
                                          <a:xfrm>
                                            <a:off x="2358068" y="3438962"/>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71" name="Line 863"/>
                                          <p:cNvCxnSpPr/>
                                          <p:nvPr/>
                                        </p:nvCxnSpPr>
                                        <p:spPr bwMode="auto">
                                          <a:xfrm rot="16200000">
                                            <a:off x="2179227" y="3759146"/>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72" name="Text Box 864"/>
                                          <p:cNvSpPr txBox="1">
                                            <a:spLocks noChangeArrowheads="1"/>
                                          </p:cNvSpPr>
                                          <p:nvPr/>
                                        </p:nvSpPr>
                                        <p:spPr bwMode="auto">
                                          <a:xfrm>
                                            <a:off x="2381144" y="33697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3" name="Line 866"/>
                                          <p:cNvCxnSpPr/>
                                          <p:nvPr/>
                                        </p:nvCxnSpPr>
                                        <p:spPr bwMode="auto">
                                          <a:xfrm>
                                            <a:off x="2259994" y="3687033"/>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74" name="Oval 73"/>
                                          <p:cNvSpPr/>
                                          <p:nvPr/>
                                        </p:nvSpPr>
                                        <p:spPr>
                                          <a:xfrm>
                                            <a:off x="2294608" y="359184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75" name="Oval 74"/>
                                          <p:cNvSpPr/>
                                          <p:nvPr/>
                                        </p:nvSpPr>
                                        <p:spPr>
                                          <a:xfrm>
                                            <a:off x="2294608" y="40274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76" name="Straight Connector 75"/>
                                          <p:cNvCxnSpPr/>
                                          <p:nvPr/>
                                        </p:nvCxnSpPr>
                                        <p:spPr>
                                          <a:xfrm>
                                            <a:off x="2297493" y="36437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297493" y="37158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297493" y="37937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297493" y="38745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94608" y="39495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2300377" y="36351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300377" y="371299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297493" y="37908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300377" y="38658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300377" y="394375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2" name="Text Box 861"/>
                                      <p:cNvSpPr txBox="1">
                                        <a:spLocks noChangeArrowheads="1"/>
                                      </p:cNvSpPr>
                                      <p:nvPr/>
                                    </p:nvSpPr>
                                    <p:spPr bwMode="auto">
                                      <a:xfrm>
                                        <a:off x="2478087" y="1962242"/>
                                        <a:ext cx="412984" cy="3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43" name="Group 42"/>
                                      <p:cNvGrpSpPr/>
                                      <p:nvPr/>
                                    </p:nvGrpSpPr>
                                    <p:grpSpPr>
                                      <a:xfrm>
                                        <a:off x="1864424" y="1793345"/>
                                        <a:ext cx="719967" cy="919740"/>
                                        <a:chOff x="1864424" y="1793345"/>
                                        <a:chExt cx="719967" cy="919740"/>
                                      </a:xfrm>
                                    </p:grpSpPr>
                                    <p:sp>
                                      <p:nvSpPr>
                                        <p:cNvPr id="44" name="Rectangle 43"/>
                                        <p:cNvSpPr>
                                          <a:spLocks noChangeArrowheads="1"/>
                                        </p:cNvSpPr>
                                        <p:nvPr/>
                                      </p:nvSpPr>
                                      <p:spPr bwMode="auto">
                                        <a:xfrm>
                                          <a:off x="2294608" y="2035647"/>
                                          <a:ext cx="121697" cy="430330"/>
                                        </a:xfrm>
                                        <a:prstGeom prst="rect">
                                          <a:avLst/>
                                        </a:prstGeom>
                                        <a:solidFill>
                                          <a:schemeClr val="bg1"/>
                                        </a:solidFill>
                                        <a:ln w="9525">
                                          <a:solidFill>
                                            <a:srgbClr val="000099"/>
                                          </a:solidFill>
                                          <a:miter lim="800000"/>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1864424" y="1793345"/>
                                          <a:ext cx="719967" cy="919740"/>
                                          <a:chOff x="1864424" y="1793345"/>
                                          <a:chExt cx="719967" cy="919740"/>
                                        </a:xfrm>
                                      </p:grpSpPr>
                                      <p:sp>
                                        <p:nvSpPr>
                                          <p:cNvPr id="46" name="Text Box 859"/>
                                          <p:cNvSpPr txBox="1">
                                            <a:spLocks noChangeArrowheads="1"/>
                                          </p:cNvSpPr>
                                          <p:nvPr/>
                                        </p:nvSpPr>
                                        <p:spPr bwMode="auto">
                                          <a:xfrm>
                                            <a:off x="2389798" y="255486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7" name="AutoShape 860"/>
                                          <p:cNvCxnSpPr>
                                            <a:cxnSpLocks noChangeShapeType="1"/>
                                          </p:cNvCxnSpPr>
                                          <p:nvPr/>
                                        </p:nvCxnSpPr>
                                        <p:spPr bwMode="auto">
                                          <a:xfrm>
                                            <a:off x="2358068" y="2474097"/>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sp>
                                        <p:nvSpPr>
                                          <p:cNvPr id="48" name="Text Box 861"/>
                                          <p:cNvSpPr txBox="1">
                                            <a:spLocks noChangeArrowheads="1"/>
                                          </p:cNvSpPr>
                                          <p:nvPr/>
                                        </p:nvSpPr>
                                        <p:spPr bwMode="auto">
                                          <a:xfrm>
                                            <a:off x="1864424" y="2212956"/>
                                            <a:ext cx="232898" cy="4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 name="AutoShape 862"/>
                                          <p:cNvCxnSpPr>
                                            <a:cxnSpLocks noChangeShapeType="1"/>
                                          </p:cNvCxnSpPr>
                                          <p:nvPr/>
                                        </p:nvCxnSpPr>
                                        <p:spPr bwMode="auto">
                                          <a:xfrm>
                                            <a:off x="2358068" y="1862574"/>
                                            <a:ext cx="0" cy="179361"/>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0" name="Line 863"/>
                                          <p:cNvCxnSpPr/>
                                          <p:nvPr/>
                                        </p:nvCxnSpPr>
                                        <p:spPr bwMode="auto">
                                          <a:xfrm rot="16200000">
                                            <a:off x="2179227" y="2182758"/>
                                            <a:ext cx="0" cy="13208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1" name="Text Box 864"/>
                                          <p:cNvSpPr txBox="1">
                                            <a:spLocks noChangeArrowheads="1"/>
                                          </p:cNvSpPr>
                                          <p:nvPr/>
                                        </p:nvSpPr>
                                        <p:spPr bwMode="auto">
                                          <a:xfrm>
                                            <a:off x="2381144" y="17933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2" name="Line 866"/>
                                          <p:cNvCxnSpPr/>
                                          <p:nvPr/>
                                        </p:nvCxnSpPr>
                                        <p:spPr bwMode="auto">
                                          <a:xfrm>
                                            <a:off x="2259994" y="2110645"/>
                                            <a:ext cx="0" cy="274156"/>
                                          </a:xfrm>
                                          <a:prstGeom prst="line">
                                            <a:avLst/>
                                          </a:prstGeom>
                                          <a:noFill/>
                                          <a:ln w="28575">
                                            <a:solidFill>
                                              <a:srgbClr val="FF0000"/>
                                            </a:solidFill>
                                            <a:round/>
                                          </a:ln>
                                          <a:extLst>
                                            <a:ext uri="{909E8E84-426E-40DD-AFC4-6F175D3DCCD1}">
                                              <a14:hiddenFill xmlns:a14="http://schemas.microsoft.com/office/drawing/2010/main">
                                                <a:noFill/>
                                              </a14:hiddenFill>
                                            </a:ext>
                                          </a:extLst>
                                        </p:spPr>
                                      </p:cxnSp>
                                      <p:sp>
                                        <p:nvSpPr>
                                          <p:cNvPr id="53" name="Oval 52"/>
                                          <p:cNvSpPr/>
                                          <p:nvPr/>
                                        </p:nvSpPr>
                                        <p:spPr>
                                          <a:xfrm>
                                            <a:off x="2294608" y="20154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sp>
                                        <p:nvSpPr>
                                          <p:cNvPr id="54" name="Oval 53"/>
                                          <p:cNvSpPr/>
                                          <p:nvPr/>
                                        </p:nvSpPr>
                                        <p:spPr>
                                          <a:xfrm>
                                            <a:off x="2294608" y="245102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sz="1200">
                                              <a:latin typeface="Times New Roman" panose="02020603050405020304" pitchFamily="18" charset="0"/>
                                              <a:cs typeface="Times New Roman" panose="02020603050405020304" pitchFamily="18" charset="0"/>
                                            </a:endParaRPr>
                                          </a:p>
                                        </p:txBody>
                                      </p:sp>
                                      <p:cxnSp>
                                        <p:nvCxnSpPr>
                                          <p:cNvPr id="55" name="Straight Connector 54"/>
                                          <p:cNvCxnSpPr/>
                                          <p:nvPr/>
                                        </p:nvCxnSpPr>
                                        <p:spPr>
                                          <a:xfrm>
                                            <a:off x="2297493" y="20673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97493" y="213949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97493" y="221737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97493" y="22981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294608" y="237313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300377" y="205872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300377" y="213660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2297493" y="221448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300377" y="228948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300377" y="236736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grpSp>
                          <p:cxnSp>
                            <p:nvCxnSpPr>
                              <p:cNvPr id="29" name="Straight Connector 28"/>
                              <p:cNvCxnSpPr/>
                              <p:nvPr/>
                            </p:nvCxnSpPr>
                            <p:spPr>
                              <a:xfrm>
                                <a:off x="541867" y="1748366"/>
                                <a:ext cx="512233"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25" name="Straight Connector 24"/>
                          <p:cNvCxnSpPr/>
                          <p:nvPr/>
                        </p:nvCxnSpPr>
                        <p:spPr>
                          <a:xfrm flipH="1">
                            <a:off x="236984" y="2150533"/>
                            <a:ext cx="18750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3" name="Straight Connector 22"/>
                        <p:cNvCxnSpPr/>
                        <p:nvPr/>
                      </p:nvCxnSpPr>
                      <p:spPr>
                        <a:xfrm>
                          <a:off x="237067" y="1346200"/>
                          <a:ext cx="0" cy="804965"/>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19" name="Straight Connector 18"/>
                    <p:cNvCxnSpPr/>
                    <p:nvPr/>
                  </p:nvCxnSpPr>
                  <p:spPr>
                    <a:xfrm>
                      <a:off x="1056640" y="1478280"/>
                      <a:ext cx="0" cy="787024"/>
                    </a:xfrm>
                    <a:prstGeom prst="line">
                      <a:avLst/>
                    </a:prstGeom>
                    <a:ln w="12700"/>
                  </p:spPr>
                  <p:style>
                    <a:lnRef idx="1">
                      <a:schemeClr val="dk1"/>
                    </a:lnRef>
                    <a:fillRef idx="0">
                      <a:schemeClr val="dk1"/>
                    </a:fillRef>
                    <a:effectRef idx="0">
                      <a:schemeClr val="dk1"/>
                    </a:effectRef>
                    <a:fontRef idx="minor">
                      <a:schemeClr val="tx1"/>
                    </a:fontRef>
                  </p:style>
                </p:cxnSp>
              </p:grpSp>
            </p:grpSp>
          </p:grpSp>
          <p:cxnSp>
            <p:nvCxnSpPr>
              <p:cNvPr id="13" name="Straight Connector 12"/>
              <p:cNvCxnSpPr/>
              <p:nvPr/>
            </p:nvCxnSpPr>
            <p:spPr>
              <a:xfrm>
                <a:off x="1335820" y="166977"/>
                <a:ext cx="0" cy="143919"/>
              </a:xfrm>
              <a:prstGeom prst="line">
                <a:avLst/>
              </a:prstGeom>
              <a:ln w="12700"/>
            </p:spPr>
            <p:style>
              <a:lnRef idx="1">
                <a:schemeClr val="dk1"/>
              </a:lnRef>
              <a:fillRef idx="0">
                <a:schemeClr val="dk1"/>
              </a:fillRef>
              <a:effectRef idx="0">
                <a:schemeClr val="dk1"/>
              </a:effectRef>
              <a:fontRef idx="minor">
                <a:schemeClr val="tx1"/>
              </a:fontRef>
            </p:style>
          </p:cxnSp>
        </p:grpSp>
        <p:sp>
          <p:nvSpPr>
            <p:cNvPr id="11" name="Text Box 861"/>
            <p:cNvSpPr txBox="1">
              <a:spLocks noChangeArrowheads="1"/>
            </p:cNvSpPr>
            <p:nvPr/>
          </p:nvSpPr>
          <p:spPr bwMode="auto">
            <a:xfrm>
              <a:off x="1968414" y="567693"/>
              <a:ext cx="338783" cy="1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288" name="Rectangle 4"/>
          <p:cNvSpPr/>
          <p:nvPr/>
        </p:nvSpPr>
        <p:spPr>
          <a:xfrm>
            <a:off x="7815354" y="1898810"/>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AA8</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89"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8</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865105" y="4995897"/>
            <a:ext cx="288417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pc="-1" dirty="0">
                <a:solidFill>
                  <a:schemeClr val="accent1"/>
                </a:solidFill>
                <a:latin typeface="Times New Roman" panose="02020603050405020304" pitchFamily="18" charset="0"/>
                <a:cs typeface="Times New Roman" panose="02020603050405020304" pitchFamily="18" charset="0"/>
              </a:rPr>
              <a:t>2</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t>
            </a:r>
            <a:r>
              <a:rPr lang="en-IN" spc="-1" dirty="0">
                <a:solidFill>
                  <a:schemeClr val="accent1"/>
                </a:solidFill>
                <a:latin typeface="Times New Roman" panose="02020603050405020304" pitchFamily="18" charset="0"/>
                <a:cs typeface="Times New Roman" panose="02020603050405020304" pitchFamily="18" charset="0"/>
              </a:rPr>
              <a:t>Adder 9</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3556453649"/>
              </p:ext>
            </p:extLst>
          </p:nvPr>
        </p:nvGraphicFramePr>
        <p:xfrm>
          <a:off x="7426719" y="2301110"/>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26</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p:cNvSpPr/>
          <p:nvPr/>
        </p:nvSpPr>
        <p:spPr>
          <a:xfrm>
            <a:off x="7293348" y="1910356"/>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AA9</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70" name="Rectangle 4"/>
          <p:cNvSpPr txBox="1"/>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9</a:t>
            </a:r>
            <a:endParaRPr lang="en-US" sz="2800" spc="-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1" name="TextBox 170"/>
              <p:cNvSpPr txBox="1"/>
              <p:nvPr/>
            </p:nvSpPr>
            <p:spPr>
              <a:xfrm>
                <a:off x="7426719" y="552258"/>
                <a:ext cx="3826667" cy="13249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8</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IN" sz="2000" dirty="0">
                    <a:solidFill>
                      <a:schemeClr val="accent1"/>
                    </a:solidFill>
                    <a:latin typeface="Times New Roman" panose="02020603050405020304" pitchFamily="18" charset="0"/>
                    <a:cs typeface="Times New Roman" panose="02020603050405020304" pitchFamily="18" charset="0"/>
                  </a:rPr>
                  <a:t>  </a:t>
                </a:r>
                <a:r>
                  <a:rPr lang="en-US" sz="2000" dirty="0">
                    <a:solidFill>
                      <a:schemeClr val="accent1"/>
                    </a:solidFill>
                    <a:latin typeface="Times New Roman" panose="02020603050405020304" pitchFamily="18" charset="0"/>
                    <a:cs typeface="Times New Roman" panose="02020603050405020304" pitchFamily="18" charset="0"/>
                  </a:rPr>
                  <a:t>Sum=(</a:t>
                </a:r>
                <a14:m>
                  <m:oMath xmlns:m="http://schemas.openxmlformats.org/officeDocument/2006/math">
                    <m:acc>
                      <m:accPr>
                        <m:chr m:val="̅"/>
                        <m:ctrlPr>
                          <a:rPr lang="en-US" sz="2000" i="1">
                            <a:solidFill>
                              <a:schemeClr val="accent1"/>
                            </a:solidFill>
                            <a:latin typeface="Cambria Math" panose="02040503050406030204" pitchFamily="18" charset="0"/>
                            <a:cs typeface="Times New Roman" panose="02020603050405020304" pitchFamily="18" charset="0"/>
                          </a:rPr>
                        </m:ctrlPr>
                      </m:accPr>
                      <m:e>
                        <m:r>
                          <m:rPr>
                            <m:nor/>
                          </m:rPr>
                          <a:rPr lang="en-US" sz="2000" dirty="0">
                            <a:solidFill>
                              <a:schemeClr val="accent1"/>
                            </a:solidFill>
                            <a:latin typeface="Times New Roman" panose="02020603050405020304" pitchFamily="18" charset="0"/>
                            <a:cs typeface="Times New Roman" panose="02020603050405020304" pitchFamily="18" charset="0"/>
                          </a:rPr>
                          <m:t>A</m:t>
                        </m:r>
                        <m:r>
                          <m:rPr>
                            <m:nor/>
                          </m:rPr>
                          <a:rPr lang="en-US" sz="2000" dirty="0">
                            <a:solidFill>
                              <a:schemeClr val="accent1"/>
                            </a:solidFill>
                            <a:latin typeface="Times New Roman" panose="02020603050405020304" pitchFamily="18" charset="0"/>
                            <a:cs typeface="Times New Roman" panose="02020603050405020304" pitchFamily="18" charset="0"/>
                          </a:rPr>
                          <m:t>^</m:t>
                        </m:r>
                        <m:r>
                          <m:rPr>
                            <m:nor/>
                          </m:rPr>
                          <a:rPr lang="en-US" sz="2000" dirty="0">
                            <a:solidFill>
                              <a:schemeClr val="accent1"/>
                            </a:solidFill>
                            <a:latin typeface="Times New Roman" panose="02020603050405020304" pitchFamily="18" charset="0"/>
                            <a:cs typeface="Times New Roman" panose="02020603050405020304" pitchFamily="18" charset="0"/>
                          </a:rPr>
                          <m:t>B</m:t>
                        </m:r>
                      </m:e>
                    </m:acc>
                  </m:oMath>
                </a14:m>
                <a:r>
                  <a:rPr lang="en-US" sz="2000" dirty="0">
                    <a:solidFill>
                      <a:schemeClr val="accent1"/>
                    </a:solidFill>
                    <a:latin typeface="Times New Roman" panose="02020603050405020304" pitchFamily="18" charset="0"/>
                    <a:cs typeface="Times New Roman" panose="02020603050405020304" pitchFamily="18" charset="0"/>
                  </a:rPr>
                  <a:t>)Cin</a:t>
                </a:r>
              </a:p>
              <a:p>
                <a:r>
                  <a:rPr lang="en-US" sz="2000" dirty="0">
                    <a:solidFill>
                      <a:schemeClr val="accent1"/>
                    </a:solidFill>
                    <a:latin typeface="Times New Roman" panose="02020603050405020304" pitchFamily="18" charset="0"/>
                    <a:cs typeface="Times New Roman" panose="02020603050405020304" pitchFamily="18" charset="0"/>
                  </a:rPr>
                  <a:t>   Carry = (A^B)C+AB</a:t>
                </a:r>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p:sp>
            <p:nvSpPr>
              <p:cNvPr id="171" name="TextBox 170"/>
              <p:cNvSpPr txBox="1">
                <a:spLocks noRot="1" noChangeAspect="1" noMove="1" noResize="1" noEditPoints="1" noAdjustHandles="1" noChangeArrowheads="1" noChangeShapeType="1" noTextEdit="1"/>
              </p:cNvSpPr>
              <p:nvPr/>
            </p:nvSpPr>
            <p:spPr>
              <a:xfrm>
                <a:off x="7426719" y="552258"/>
                <a:ext cx="3826667" cy="1324914"/>
              </a:xfrm>
              <a:prstGeom prst="rect">
                <a:avLst/>
              </a:prstGeom>
              <a:blipFill>
                <a:blip r:embed="rId2"/>
                <a:stretch>
                  <a:fillRect l="-1592" t="-2765" b="-7373"/>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id="{C1EB1BB8-292D-420B-B41D-E19524CAD9EB}"/>
              </a:ext>
            </a:extLst>
          </p:cNvPr>
          <p:cNvGrpSpPr/>
          <p:nvPr/>
        </p:nvGrpSpPr>
        <p:grpSpPr>
          <a:xfrm>
            <a:off x="1659119" y="1235169"/>
            <a:ext cx="4620672" cy="3563074"/>
            <a:chOff x="-144637" y="-56797"/>
            <a:chExt cx="3767285" cy="2266713"/>
          </a:xfrm>
        </p:grpSpPr>
        <p:grpSp>
          <p:nvGrpSpPr>
            <p:cNvPr id="10" name="Group 9">
              <a:extLst>
                <a:ext uri="{FF2B5EF4-FFF2-40B4-BE49-F238E27FC236}">
                  <a16:creationId xmlns:a16="http://schemas.microsoft.com/office/drawing/2014/main" id="{999089D0-F385-4125-B1DF-E19F24AA15F0}"/>
                </a:ext>
              </a:extLst>
            </p:cNvPr>
            <p:cNvGrpSpPr/>
            <p:nvPr/>
          </p:nvGrpSpPr>
          <p:grpSpPr>
            <a:xfrm>
              <a:off x="-144637" y="-56797"/>
              <a:ext cx="3767285" cy="2266713"/>
              <a:chOff x="-92306" y="-80049"/>
              <a:chExt cx="3782606" cy="3194690"/>
            </a:xfrm>
          </p:grpSpPr>
          <p:sp>
            <p:nvSpPr>
              <p:cNvPr id="12" name="Text Box 861">
                <a:extLst>
                  <a:ext uri="{FF2B5EF4-FFF2-40B4-BE49-F238E27FC236}">
                    <a16:creationId xmlns:a16="http://schemas.microsoft.com/office/drawing/2014/main" id="{22FBC7C9-2E00-4444-B7AC-B5F5BA23D78F}"/>
                  </a:ext>
                </a:extLst>
              </p:cNvPr>
              <p:cNvSpPr txBox="1">
                <a:spLocks noChangeArrowheads="1"/>
              </p:cNvSpPr>
              <p:nvPr/>
            </p:nvSpPr>
            <p:spPr bwMode="auto">
              <a:xfrm>
                <a:off x="1861462" y="1297317"/>
                <a:ext cx="254567" cy="3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a:t>
                </a:r>
              </a:p>
            </p:txBody>
          </p:sp>
          <p:grpSp>
            <p:nvGrpSpPr>
              <p:cNvPr id="13" name="Group 12">
                <a:extLst>
                  <a:ext uri="{FF2B5EF4-FFF2-40B4-BE49-F238E27FC236}">
                    <a16:creationId xmlns:a16="http://schemas.microsoft.com/office/drawing/2014/main" id="{DE2416E0-B0D4-4D27-8B79-910BB18E8858}"/>
                  </a:ext>
                </a:extLst>
              </p:cNvPr>
              <p:cNvGrpSpPr/>
              <p:nvPr/>
            </p:nvGrpSpPr>
            <p:grpSpPr>
              <a:xfrm>
                <a:off x="-92306" y="-80049"/>
                <a:ext cx="3782606" cy="3194690"/>
                <a:chOff x="-92306" y="-80049"/>
                <a:chExt cx="3782606" cy="3194690"/>
              </a:xfrm>
            </p:grpSpPr>
            <p:sp>
              <p:nvSpPr>
                <p:cNvPr id="14" name="Text Box 861">
                  <a:extLst>
                    <a:ext uri="{FF2B5EF4-FFF2-40B4-BE49-F238E27FC236}">
                      <a16:creationId xmlns:a16="http://schemas.microsoft.com/office/drawing/2014/main" id="{C51139C8-573B-4DCC-BAF7-B78F465AC3BD}"/>
                    </a:ext>
                  </a:extLst>
                </p:cNvPr>
                <p:cNvSpPr txBox="1">
                  <a:spLocks noChangeArrowheads="1"/>
                </p:cNvSpPr>
                <p:nvPr/>
              </p:nvSpPr>
              <p:spPr bwMode="auto">
                <a:xfrm>
                  <a:off x="1792269" y="645868"/>
                  <a:ext cx="268624" cy="22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a:t>
                  </a:r>
                </a:p>
              </p:txBody>
            </p:sp>
            <p:grpSp>
              <p:nvGrpSpPr>
                <p:cNvPr id="15" name="Group 14">
                  <a:extLst>
                    <a:ext uri="{FF2B5EF4-FFF2-40B4-BE49-F238E27FC236}">
                      <a16:creationId xmlns:a16="http://schemas.microsoft.com/office/drawing/2014/main" id="{865F7ED8-9A4D-4F2A-A145-755A956128AE}"/>
                    </a:ext>
                  </a:extLst>
                </p:cNvPr>
                <p:cNvGrpSpPr/>
                <p:nvPr/>
              </p:nvGrpSpPr>
              <p:grpSpPr>
                <a:xfrm>
                  <a:off x="-92306" y="-80049"/>
                  <a:ext cx="3782606" cy="3194690"/>
                  <a:chOff x="-92311" y="-5493"/>
                  <a:chExt cx="3782822" cy="3194690"/>
                </a:xfrm>
              </p:grpSpPr>
              <p:cxnSp>
                <p:nvCxnSpPr>
                  <p:cNvPr id="16" name="Straight Connector 15">
                    <a:extLst>
                      <a:ext uri="{FF2B5EF4-FFF2-40B4-BE49-F238E27FC236}">
                        <a16:creationId xmlns:a16="http://schemas.microsoft.com/office/drawing/2014/main" id="{98165CAB-8B5E-4A52-BFB0-951BCAD658B7}"/>
                      </a:ext>
                    </a:extLst>
                  </p:cNvPr>
                  <p:cNvCxnSpPr/>
                  <p:nvPr/>
                </p:nvCxnSpPr>
                <p:spPr>
                  <a:xfrm>
                    <a:off x="829159" y="1766807"/>
                    <a:ext cx="1650685"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BACE50F0-E932-4E4D-AB29-A19FABC1BA01}"/>
                      </a:ext>
                    </a:extLst>
                  </p:cNvPr>
                  <p:cNvGrpSpPr/>
                  <p:nvPr/>
                </p:nvGrpSpPr>
                <p:grpSpPr>
                  <a:xfrm>
                    <a:off x="-92311" y="-5493"/>
                    <a:ext cx="3782822" cy="3194690"/>
                    <a:chOff x="-92311" y="-5493"/>
                    <a:chExt cx="3782822" cy="3194690"/>
                  </a:xfrm>
                </p:grpSpPr>
                <p:grpSp>
                  <p:nvGrpSpPr>
                    <p:cNvPr id="18" name="Group 17">
                      <a:extLst>
                        <a:ext uri="{FF2B5EF4-FFF2-40B4-BE49-F238E27FC236}">
                          <a16:creationId xmlns:a16="http://schemas.microsoft.com/office/drawing/2014/main" id="{90A70055-B661-46CA-812F-1BB7FAE30454}"/>
                        </a:ext>
                      </a:extLst>
                    </p:cNvPr>
                    <p:cNvGrpSpPr/>
                    <p:nvPr/>
                  </p:nvGrpSpPr>
                  <p:grpSpPr>
                    <a:xfrm>
                      <a:off x="-92311" y="-5493"/>
                      <a:ext cx="3782822" cy="3194690"/>
                      <a:chOff x="-92311" y="-106232"/>
                      <a:chExt cx="3782822" cy="3194690"/>
                    </a:xfrm>
                  </p:grpSpPr>
                  <p:cxnSp>
                    <p:nvCxnSpPr>
                      <p:cNvPr id="119" name="Straight Connector 118">
                        <a:extLst>
                          <a:ext uri="{FF2B5EF4-FFF2-40B4-BE49-F238E27FC236}">
                            <a16:creationId xmlns:a16="http://schemas.microsoft.com/office/drawing/2014/main" id="{73C2D635-CB85-45E0-B04E-1DA452441D0F}"/>
                          </a:ext>
                        </a:extLst>
                      </p:cNvPr>
                      <p:cNvCxnSpPr/>
                      <p:nvPr/>
                    </p:nvCxnSpPr>
                    <p:spPr>
                      <a:xfrm>
                        <a:off x="420329" y="1791929"/>
                        <a:ext cx="669458"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20" name="Group 119">
                        <a:extLst>
                          <a:ext uri="{FF2B5EF4-FFF2-40B4-BE49-F238E27FC236}">
                            <a16:creationId xmlns:a16="http://schemas.microsoft.com/office/drawing/2014/main" id="{9FE0A7BE-31C4-4684-8CCC-E9B011766C65}"/>
                          </a:ext>
                        </a:extLst>
                      </p:cNvPr>
                      <p:cNvGrpSpPr/>
                      <p:nvPr/>
                    </p:nvGrpSpPr>
                    <p:grpSpPr>
                      <a:xfrm>
                        <a:off x="-92311" y="-106232"/>
                        <a:ext cx="3782822" cy="3194690"/>
                        <a:chOff x="-92311" y="-106232"/>
                        <a:chExt cx="3782822" cy="3194690"/>
                      </a:xfrm>
                    </p:grpSpPr>
                    <p:grpSp>
                      <p:nvGrpSpPr>
                        <p:cNvPr id="121" name="Group 120">
                          <a:extLst>
                            <a:ext uri="{FF2B5EF4-FFF2-40B4-BE49-F238E27FC236}">
                              <a16:creationId xmlns:a16="http://schemas.microsoft.com/office/drawing/2014/main" id="{24CCD72E-F55F-44F3-A8A7-BA3816045218}"/>
                            </a:ext>
                          </a:extLst>
                        </p:cNvPr>
                        <p:cNvGrpSpPr/>
                        <p:nvPr/>
                      </p:nvGrpSpPr>
                      <p:grpSpPr>
                        <a:xfrm>
                          <a:off x="176981" y="-106232"/>
                          <a:ext cx="3513530" cy="3194690"/>
                          <a:chOff x="0" y="-156312"/>
                          <a:chExt cx="3513530" cy="3194690"/>
                        </a:xfrm>
                      </p:grpSpPr>
                      <p:grpSp>
                        <p:nvGrpSpPr>
                          <p:cNvPr id="124" name="Group 123">
                            <a:extLst>
                              <a:ext uri="{FF2B5EF4-FFF2-40B4-BE49-F238E27FC236}">
                                <a16:creationId xmlns:a16="http://schemas.microsoft.com/office/drawing/2014/main" id="{C27A0D53-3315-4EF1-9D3E-C874182B42E6}"/>
                              </a:ext>
                            </a:extLst>
                          </p:cNvPr>
                          <p:cNvGrpSpPr/>
                          <p:nvPr/>
                        </p:nvGrpSpPr>
                        <p:grpSpPr>
                          <a:xfrm>
                            <a:off x="346065" y="876299"/>
                            <a:ext cx="535949" cy="920116"/>
                            <a:chOff x="130175" y="0"/>
                            <a:chExt cx="535987" cy="920220"/>
                          </a:xfrm>
                        </p:grpSpPr>
                        <p:sp>
                          <p:nvSpPr>
                            <p:cNvPr id="201" name="Text Box 859">
                              <a:extLst>
                                <a:ext uri="{FF2B5EF4-FFF2-40B4-BE49-F238E27FC236}">
                                  <a16:creationId xmlns:a16="http://schemas.microsoft.com/office/drawing/2014/main" id="{3406B3A5-D757-4378-9522-05D65E56300F}"/>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02" name="AutoShape 860">
                              <a:extLst>
                                <a:ext uri="{FF2B5EF4-FFF2-40B4-BE49-F238E27FC236}">
                                  <a16:creationId xmlns:a16="http://schemas.microsoft.com/office/drawing/2014/main" id="{C1842E4E-8FDE-4D3B-AECC-CE69F938A384}"/>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03" name="AutoShape 862">
                              <a:extLst>
                                <a:ext uri="{FF2B5EF4-FFF2-40B4-BE49-F238E27FC236}">
                                  <a16:creationId xmlns:a16="http://schemas.microsoft.com/office/drawing/2014/main" id="{37CD4875-6657-4AE6-8549-79F1C2E93DF4}"/>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04" name="Line 863">
                              <a:extLst>
                                <a:ext uri="{FF2B5EF4-FFF2-40B4-BE49-F238E27FC236}">
                                  <a16:creationId xmlns:a16="http://schemas.microsoft.com/office/drawing/2014/main" id="{F794186F-6A40-4B12-84B2-3CA83FA604D3}"/>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05" name="Text Box 864">
                              <a:extLst>
                                <a:ext uri="{FF2B5EF4-FFF2-40B4-BE49-F238E27FC236}">
                                  <a16:creationId xmlns:a16="http://schemas.microsoft.com/office/drawing/2014/main" id="{719A4B76-EE12-4817-BEAA-F9473447198A}"/>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6" name="Rectangle 205">
                              <a:extLst>
                                <a:ext uri="{FF2B5EF4-FFF2-40B4-BE49-F238E27FC236}">
                                  <a16:creationId xmlns:a16="http://schemas.microsoft.com/office/drawing/2014/main" id="{B43DF261-2439-45E6-8077-401418E36A80}"/>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7" name="Line 866">
                              <a:extLst>
                                <a:ext uri="{FF2B5EF4-FFF2-40B4-BE49-F238E27FC236}">
                                  <a16:creationId xmlns:a16="http://schemas.microsoft.com/office/drawing/2014/main" id="{BCBBCF19-8A1F-4399-972B-DB9D733BE2D8}"/>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08" name="Oval 207">
                              <a:extLst>
                                <a:ext uri="{FF2B5EF4-FFF2-40B4-BE49-F238E27FC236}">
                                  <a16:creationId xmlns:a16="http://schemas.microsoft.com/office/drawing/2014/main" id="{47A1029C-1540-4B52-8950-BCC7E4C87575}"/>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09" name="Oval 208">
                              <a:extLst>
                                <a:ext uri="{FF2B5EF4-FFF2-40B4-BE49-F238E27FC236}">
                                  <a16:creationId xmlns:a16="http://schemas.microsoft.com/office/drawing/2014/main" id="{D191302A-8F57-415F-920B-A395A1EC5C16}"/>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10" name="Oval 209">
                              <a:extLst>
                                <a:ext uri="{FF2B5EF4-FFF2-40B4-BE49-F238E27FC236}">
                                  <a16:creationId xmlns:a16="http://schemas.microsoft.com/office/drawing/2014/main" id="{C9D87869-A91A-4B48-9657-2B2A27CE6317}"/>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11" name="Straight Connector 210">
                              <a:extLst>
                                <a:ext uri="{FF2B5EF4-FFF2-40B4-BE49-F238E27FC236}">
                                  <a16:creationId xmlns:a16="http://schemas.microsoft.com/office/drawing/2014/main" id="{D3FBEC4C-5324-421B-91F8-4A66C94D6872}"/>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161E6E2-6DA0-46C3-81DA-409140ADE8A5}"/>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BF34E67-09E4-4CA1-AB27-2A5A1ACA0F91}"/>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5557301-3F74-4225-9DEB-4314BB1A79F8}"/>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B1CE674-3C7D-4523-9460-F6511BFD0F5C}"/>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1043E660-2359-43F0-8618-4A2A60574CE1}"/>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CE966A0-194B-4841-880D-1C97818015B1}"/>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FF6CFCD-D9B5-4807-A993-2A0F8284B1DD}"/>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68BAA85-D63C-4C29-A851-4122F959BD8C}"/>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68A9FDD-4946-4201-9583-C4165C4BA97A}"/>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291C0B86-A5EF-43C9-9A68-13970A99A0AA}"/>
                              </a:ext>
                            </a:extLst>
                          </p:cNvPr>
                          <p:cNvGrpSpPr/>
                          <p:nvPr/>
                        </p:nvGrpSpPr>
                        <p:grpSpPr>
                          <a:xfrm>
                            <a:off x="0" y="-156312"/>
                            <a:ext cx="3513530" cy="3194690"/>
                            <a:chOff x="0" y="-156312"/>
                            <a:chExt cx="3513530" cy="3194690"/>
                          </a:xfrm>
                        </p:grpSpPr>
                        <p:grpSp>
                          <p:nvGrpSpPr>
                            <p:cNvPr id="126" name="Group 125">
                              <a:extLst>
                                <a:ext uri="{FF2B5EF4-FFF2-40B4-BE49-F238E27FC236}">
                                  <a16:creationId xmlns:a16="http://schemas.microsoft.com/office/drawing/2014/main" id="{1119CFD7-6ED0-41E8-8C16-5A42A5866B03}"/>
                                </a:ext>
                              </a:extLst>
                            </p:cNvPr>
                            <p:cNvGrpSpPr/>
                            <p:nvPr/>
                          </p:nvGrpSpPr>
                          <p:grpSpPr>
                            <a:xfrm>
                              <a:off x="0" y="-156312"/>
                              <a:ext cx="3513530" cy="2797277"/>
                              <a:chOff x="0" y="-156312"/>
                              <a:chExt cx="3513530" cy="2797277"/>
                            </a:xfrm>
                          </p:grpSpPr>
                          <p:grpSp>
                            <p:nvGrpSpPr>
                              <p:cNvPr id="129" name="Group 128">
                                <a:extLst>
                                  <a:ext uri="{FF2B5EF4-FFF2-40B4-BE49-F238E27FC236}">
                                    <a16:creationId xmlns:a16="http://schemas.microsoft.com/office/drawing/2014/main" id="{5BEFB887-29E2-4E41-9325-A556B713B691}"/>
                                  </a:ext>
                                </a:extLst>
                              </p:cNvPr>
                              <p:cNvGrpSpPr/>
                              <p:nvPr/>
                            </p:nvGrpSpPr>
                            <p:grpSpPr>
                              <a:xfrm>
                                <a:off x="0" y="-156312"/>
                                <a:ext cx="1070216" cy="2797277"/>
                                <a:chOff x="0" y="-156312"/>
                                <a:chExt cx="1070216" cy="2797277"/>
                              </a:xfrm>
                            </p:grpSpPr>
                            <p:grpSp>
                              <p:nvGrpSpPr>
                                <p:cNvPr id="132" name="Group 131">
                                  <a:extLst>
                                    <a:ext uri="{FF2B5EF4-FFF2-40B4-BE49-F238E27FC236}">
                                      <a16:creationId xmlns:a16="http://schemas.microsoft.com/office/drawing/2014/main" id="{B0D85106-E37F-49D0-9B8C-F96A8A3611BD}"/>
                                    </a:ext>
                                  </a:extLst>
                                </p:cNvPr>
                                <p:cNvGrpSpPr/>
                                <p:nvPr/>
                              </p:nvGrpSpPr>
                              <p:grpSpPr>
                                <a:xfrm>
                                  <a:off x="188376" y="88900"/>
                                  <a:ext cx="693638" cy="920115"/>
                                  <a:chOff x="-27526" y="0"/>
                                  <a:chExt cx="693688" cy="920220"/>
                                </a:xfrm>
                              </p:grpSpPr>
                              <p:grpSp>
                                <p:nvGrpSpPr>
                                  <p:cNvPr id="178" name="Group 177">
                                    <a:extLst>
                                      <a:ext uri="{FF2B5EF4-FFF2-40B4-BE49-F238E27FC236}">
                                        <a16:creationId xmlns:a16="http://schemas.microsoft.com/office/drawing/2014/main" id="{AAD9AD97-C80C-4065-A571-20C486BAD638}"/>
                                      </a:ext>
                                    </a:extLst>
                                  </p:cNvPr>
                                  <p:cNvGrpSpPr/>
                                  <p:nvPr/>
                                </p:nvGrpSpPr>
                                <p:grpSpPr>
                                  <a:xfrm>
                                    <a:off x="-27526" y="0"/>
                                    <a:ext cx="693688" cy="920220"/>
                                    <a:chOff x="-27526" y="0"/>
                                    <a:chExt cx="693688" cy="920220"/>
                                  </a:xfrm>
                                </p:grpSpPr>
                                <p:sp>
                                  <p:nvSpPr>
                                    <p:cNvPr id="180" name="Text Box 859">
                                      <a:extLst>
                                        <a:ext uri="{FF2B5EF4-FFF2-40B4-BE49-F238E27FC236}">
                                          <a16:creationId xmlns:a16="http://schemas.microsoft.com/office/drawing/2014/main" id="{E85A9910-BEF7-433B-9558-5F0A729FCB77}"/>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1" name="AutoShape 860">
                                      <a:extLst>
                                        <a:ext uri="{FF2B5EF4-FFF2-40B4-BE49-F238E27FC236}">
                                          <a16:creationId xmlns:a16="http://schemas.microsoft.com/office/drawing/2014/main" id="{8E50A5D7-E75E-406B-8057-72222EFD0315}"/>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82" name="Text Box 861">
                                      <a:extLst>
                                        <a:ext uri="{FF2B5EF4-FFF2-40B4-BE49-F238E27FC236}">
                                          <a16:creationId xmlns:a16="http://schemas.microsoft.com/office/drawing/2014/main" id="{923EAD3D-D9B0-45EC-9A5C-7D9406ACEFF9}"/>
                                        </a:ext>
                                      </a:extLst>
                                    </p:cNvPr>
                                    <p:cNvSpPr txBox="1">
                                      <a:spLocks noChangeArrowheads="1"/>
                                    </p:cNvSpPr>
                                    <p:nvPr/>
                                  </p:nvSpPr>
                                  <p:spPr bwMode="auto">
                                    <a:xfrm>
                                      <a:off x="-27526" y="246130"/>
                                      <a:ext cx="172267" cy="2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3" name="AutoShape 862">
                                      <a:extLst>
                                        <a:ext uri="{FF2B5EF4-FFF2-40B4-BE49-F238E27FC236}">
                                          <a16:creationId xmlns:a16="http://schemas.microsoft.com/office/drawing/2014/main" id="{CD1546FE-079E-4F51-A232-A74103A488C8}"/>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84" name="Line 863">
                                      <a:extLst>
                                        <a:ext uri="{FF2B5EF4-FFF2-40B4-BE49-F238E27FC236}">
                                          <a16:creationId xmlns:a16="http://schemas.microsoft.com/office/drawing/2014/main" id="{D1CCE304-895D-4C38-9EA6-565D38230377}"/>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85" name="Text Box 864">
                                      <a:extLst>
                                        <a:ext uri="{FF2B5EF4-FFF2-40B4-BE49-F238E27FC236}">
                                          <a16:creationId xmlns:a16="http://schemas.microsoft.com/office/drawing/2014/main" id="{8DA801FC-4B18-4558-8F30-1F6D7CB5F98D}"/>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6" name="Rectangle 185">
                                      <a:extLst>
                                        <a:ext uri="{FF2B5EF4-FFF2-40B4-BE49-F238E27FC236}">
                                          <a16:creationId xmlns:a16="http://schemas.microsoft.com/office/drawing/2014/main" id="{7351CBBD-A2AF-48C2-9BDB-514491FE1C4A}"/>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87" name="Line 866">
                                      <a:extLst>
                                        <a:ext uri="{FF2B5EF4-FFF2-40B4-BE49-F238E27FC236}">
                                          <a16:creationId xmlns:a16="http://schemas.microsoft.com/office/drawing/2014/main" id="{96983FCA-FF24-4059-89DF-D1BB4DFC50A4}"/>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88" name="Oval 187">
                                      <a:extLst>
                                        <a:ext uri="{FF2B5EF4-FFF2-40B4-BE49-F238E27FC236}">
                                          <a16:creationId xmlns:a16="http://schemas.microsoft.com/office/drawing/2014/main" id="{BDC6213F-3CF3-40C5-BF0F-6474AD9BEDA0}"/>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89" name="Oval 188">
                                      <a:extLst>
                                        <a:ext uri="{FF2B5EF4-FFF2-40B4-BE49-F238E27FC236}">
                                          <a16:creationId xmlns:a16="http://schemas.microsoft.com/office/drawing/2014/main" id="{BACA6BD5-7A93-4456-A0A6-19832E836F16}"/>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90" name="Oval 189">
                                      <a:extLst>
                                        <a:ext uri="{FF2B5EF4-FFF2-40B4-BE49-F238E27FC236}">
                                          <a16:creationId xmlns:a16="http://schemas.microsoft.com/office/drawing/2014/main" id="{15296FD2-F7D0-496C-8527-4678900489B9}"/>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91" name="Straight Connector 190">
                                      <a:extLst>
                                        <a:ext uri="{FF2B5EF4-FFF2-40B4-BE49-F238E27FC236}">
                                          <a16:creationId xmlns:a16="http://schemas.microsoft.com/office/drawing/2014/main" id="{A2C4395B-25E7-4F27-9E8C-DFF976B457CD}"/>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F8763BC-C6DA-493C-B007-82B362E3548A}"/>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7EC139A-6EE2-472D-8E30-39F8333CA1AE}"/>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7B103C2-F496-40F7-B3C0-DFC26D801C3E}"/>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9883FFC-D6AF-45C2-A5B2-B63C7B5D34BE}"/>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69C7303-8EDF-45E8-827B-BC1E9ABEEF3E}"/>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4072B39-562F-4CA0-A772-2FCA2B31272E}"/>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3A38224-CB0F-41AA-8433-A6EEE2E3F64C}"/>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C242729-EE50-431A-9443-8C76B8A7BBEF}"/>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C377199-1D3C-414B-A083-70763C28C075}"/>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9" name="Straight Connector 178">
                                    <a:extLst>
                                      <a:ext uri="{FF2B5EF4-FFF2-40B4-BE49-F238E27FC236}">
                                        <a16:creationId xmlns:a16="http://schemas.microsoft.com/office/drawing/2014/main" id="{116016BC-BBAC-487A-AAAB-934924E116B9}"/>
                                      </a:ext>
                                    </a:extLst>
                                  </p:cNvPr>
                                  <p:cNvCxnSpPr/>
                                  <p:nvPr/>
                                </p:nvCxnSpPr>
                                <p:spPr>
                                  <a:xfrm>
                                    <a:off x="298450" y="63500"/>
                                    <a:ext cx="26035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33" name="Text Box 861">
                                  <a:extLst>
                                    <a:ext uri="{FF2B5EF4-FFF2-40B4-BE49-F238E27FC236}">
                                      <a16:creationId xmlns:a16="http://schemas.microsoft.com/office/drawing/2014/main" id="{2E2A8FD9-EB7B-46B0-A685-32BEFA90AD47}"/>
                                    </a:ext>
                                  </a:extLst>
                                </p:cNvPr>
                                <p:cNvSpPr txBox="1">
                                  <a:spLocks noChangeArrowheads="1"/>
                                </p:cNvSpPr>
                                <p:nvPr/>
                              </p:nvSpPr>
                              <p:spPr bwMode="auto">
                                <a:xfrm>
                                  <a:off x="547480" y="-156312"/>
                                  <a:ext cx="318130" cy="20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34" name="Group 133">
                                  <a:extLst>
                                    <a:ext uri="{FF2B5EF4-FFF2-40B4-BE49-F238E27FC236}">
                                      <a16:creationId xmlns:a16="http://schemas.microsoft.com/office/drawing/2014/main" id="{6E3175DF-E677-40DC-ABBA-6328E32E312C}"/>
                                    </a:ext>
                                  </a:extLst>
                                </p:cNvPr>
                                <p:cNvGrpSpPr/>
                                <p:nvPr/>
                              </p:nvGrpSpPr>
                              <p:grpSpPr>
                                <a:xfrm>
                                  <a:off x="0" y="1663701"/>
                                  <a:ext cx="470535" cy="977262"/>
                                  <a:chOff x="127225" y="0"/>
                                  <a:chExt cx="471204" cy="978176"/>
                                </a:xfrm>
                              </p:grpSpPr>
                              <p:sp>
                                <p:nvSpPr>
                                  <p:cNvPr id="155" name="Rectangle 154">
                                    <a:extLst>
                                      <a:ext uri="{FF2B5EF4-FFF2-40B4-BE49-F238E27FC236}">
                                        <a16:creationId xmlns:a16="http://schemas.microsoft.com/office/drawing/2014/main" id="{FF1CA4B8-0CF7-459B-80A6-1404C04D9063}"/>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56" name="Group 155">
                                    <a:extLst>
                                      <a:ext uri="{FF2B5EF4-FFF2-40B4-BE49-F238E27FC236}">
                                        <a16:creationId xmlns:a16="http://schemas.microsoft.com/office/drawing/2014/main" id="{5D495326-4438-4049-88CB-3154ADA2333C}"/>
                                      </a:ext>
                                    </a:extLst>
                                  </p:cNvPr>
                                  <p:cNvGrpSpPr/>
                                  <p:nvPr/>
                                </p:nvGrpSpPr>
                                <p:grpSpPr>
                                  <a:xfrm>
                                    <a:off x="127225" y="0"/>
                                    <a:ext cx="471204" cy="978176"/>
                                    <a:chOff x="127225" y="0"/>
                                    <a:chExt cx="471204" cy="978176"/>
                                  </a:xfrm>
                                </p:grpSpPr>
                                <p:sp>
                                  <p:nvSpPr>
                                    <p:cNvPr id="157" name="Text Box 859">
                                      <a:extLst>
                                        <a:ext uri="{FF2B5EF4-FFF2-40B4-BE49-F238E27FC236}">
                                          <a16:creationId xmlns:a16="http://schemas.microsoft.com/office/drawing/2014/main" id="{B1280134-7425-4CDE-94D6-AEA6AF738D30}"/>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8" name="AutoShape 860">
                                      <a:extLst>
                                        <a:ext uri="{FF2B5EF4-FFF2-40B4-BE49-F238E27FC236}">
                                          <a16:creationId xmlns:a16="http://schemas.microsoft.com/office/drawing/2014/main" id="{C72E834A-F557-4847-A851-7518CC1CE699}"/>
                                        </a:ext>
                                      </a:extLst>
                                    </p:cNvPr>
                                    <p:cNvCxnSpPr>
                                      <a:cxnSpLocks noChangeShapeType="1"/>
                                    </p:cNvCxnSpPr>
                                    <p:nvPr/>
                                  </p:nvCxnSpPr>
                                  <p:spPr bwMode="auto">
                                    <a:xfrm flipH="1">
                                      <a:off x="368459" y="680752"/>
                                      <a:ext cx="3647" cy="297424"/>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9" name="AutoShape 862">
                                      <a:extLst>
                                        <a:ext uri="{FF2B5EF4-FFF2-40B4-BE49-F238E27FC236}">
                                          <a16:creationId xmlns:a16="http://schemas.microsoft.com/office/drawing/2014/main" id="{F7608DA3-273A-4D56-A8C4-34B0205FB02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60" name="Line 863">
                                      <a:extLst>
                                        <a:ext uri="{FF2B5EF4-FFF2-40B4-BE49-F238E27FC236}">
                                          <a16:creationId xmlns:a16="http://schemas.microsoft.com/office/drawing/2014/main" id="{4062B11B-6F43-4516-BD75-588D9EFEAD26}"/>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61" name="Text Box 864">
                                      <a:extLst>
                                        <a:ext uri="{FF2B5EF4-FFF2-40B4-BE49-F238E27FC236}">
                                          <a16:creationId xmlns:a16="http://schemas.microsoft.com/office/drawing/2014/main" id="{08795EDC-3322-45DF-9FE5-61F53ED90BDD}"/>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2" name="Line 866">
                                      <a:extLst>
                                        <a:ext uri="{FF2B5EF4-FFF2-40B4-BE49-F238E27FC236}">
                                          <a16:creationId xmlns:a16="http://schemas.microsoft.com/office/drawing/2014/main" id="{73BACF25-F0C5-46F3-88DD-1D9D60CB7A92}"/>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63" name="Oval 162">
                                      <a:extLst>
                                        <a:ext uri="{FF2B5EF4-FFF2-40B4-BE49-F238E27FC236}">
                                          <a16:creationId xmlns:a16="http://schemas.microsoft.com/office/drawing/2014/main" id="{4FEF2DF1-D25B-494A-BA1D-A0D8C4C8FD54}"/>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64" name="Oval 163">
                                      <a:extLst>
                                        <a:ext uri="{FF2B5EF4-FFF2-40B4-BE49-F238E27FC236}">
                                          <a16:creationId xmlns:a16="http://schemas.microsoft.com/office/drawing/2014/main" id="{7493235E-5038-4A8E-B3C1-F144C98DB65A}"/>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65" name="Straight Connector 164">
                                      <a:extLst>
                                        <a:ext uri="{FF2B5EF4-FFF2-40B4-BE49-F238E27FC236}">
                                          <a16:creationId xmlns:a16="http://schemas.microsoft.com/office/drawing/2014/main" id="{8FD79EDE-01A0-4588-B663-C8679F0257ED}"/>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155C835-50F4-4877-8879-A4AC0D03BA9F}"/>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E08BD18-5A0D-4AE6-A59B-A5EC3997A646}"/>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AF00930-C25C-4758-88DA-C05AD50525A3}"/>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B12153-37C9-4767-8237-A8AD363F97D6}"/>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7ABD0B-863E-453D-912A-81B1B71D2B60}"/>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375C9A-9BA6-443B-9E54-DAD525842A7B}"/>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1CC871E-393C-4A68-9147-64284E2649EF}"/>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01BD7F4-BFEC-45B3-A8CB-95029D8A23A8}"/>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3379E1-7D4D-4970-96C2-C7E8497CD753}"/>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88EE8B34-D50A-4313-BFE0-FF2B3C3B786D}"/>
                                    </a:ext>
                                  </a:extLst>
                                </p:cNvPr>
                                <p:cNvGrpSpPr/>
                                <p:nvPr/>
                              </p:nvGrpSpPr>
                              <p:grpSpPr>
                                <a:xfrm>
                                  <a:off x="673100" y="1732864"/>
                                  <a:ext cx="397116" cy="908101"/>
                                  <a:chOff x="127225" y="69229"/>
                                  <a:chExt cx="397681" cy="908947"/>
                                </a:xfrm>
                              </p:grpSpPr>
                              <p:sp>
                                <p:nvSpPr>
                                  <p:cNvPr id="136" name="Rectangle 135">
                                    <a:extLst>
                                      <a:ext uri="{FF2B5EF4-FFF2-40B4-BE49-F238E27FC236}">
                                        <a16:creationId xmlns:a16="http://schemas.microsoft.com/office/drawing/2014/main" id="{80A6E4BE-747F-4D20-98D4-1FA0B4C89F04}"/>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37" name="Group 136">
                                    <a:extLst>
                                      <a:ext uri="{FF2B5EF4-FFF2-40B4-BE49-F238E27FC236}">
                                        <a16:creationId xmlns:a16="http://schemas.microsoft.com/office/drawing/2014/main" id="{85B205BC-FDBF-4420-90B5-37C2FD559F95}"/>
                                      </a:ext>
                                    </a:extLst>
                                  </p:cNvPr>
                                  <p:cNvGrpSpPr/>
                                  <p:nvPr/>
                                </p:nvGrpSpPr>
                                <p:grpSpPr>
                                  <a:xfrm>
                                    <a:off x="127225" y="69229"/>
                                    <a:ext cx="397681" cy="908947"/>
                                    <a:chOff x="127225" y="69229"/>
                                    <a:chExt cx="397681" cy="908947"/>
                                  </a:xfrm>
                                </p:grpSpPr>
                                <p:sp>
                                  <p:nvSpPr>
                                    <p:cNvPr id="138" name="Text Box 859">
                                      <a:extLst>
                                        <a:ext uri="{FF2B5EF4-FFF2-40B4-BE49-F238E27FC236}">
                                          <a16:creationId xmlns:a16="http://schemas.microsoft.com/office/drawing/2014/main" id="{76BBE02B-826B-4AFF-AF64-4291B88579D9}"/>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9" name="AutoShape 860">
                                      <a:extLst>
                                        <a:ext uri="{FF2B5EF4-FFF2-40B4-BE49-F238E27FC236}">
                                          <a16:creationId xmlns:a16="http://schemas.microsoft.com/office/drawing/2014/main" id="{9B87F604-B81B-4943-B3E1-C2245E0F5A4B}"/>
                                        </a:ext>
                                      </a:extLst>
                                    </p:cNvPr>
                                    <p:cNvCxnSpPr>
                                      <a:cxnSpLocks noChangeShapeType="1"/>
                                    </p:cNvCxnSpPr>
                                    <p:nvPr/>
                                  </p:nvCxnSpPr>
                                  <p:spPr bwMode="auto">
                                    <a:xfrm flipH="1">
                                      <a:off x="368459" y="680752"/>
                                      <a:ext cx="3647" cy="297424"/>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40" name="AutoShape 862">
                                      <a:extLst>
                                        <a:ext uri="{FF2B5EF4-FFF2-40B4-BE49-F238E27FC236}">
                                          <a16:creationId xmlns:a16="http://schemas.microsoft.com/office/drawing/2014/main" id="{97299918-A8C5-410C-BB75-C0EBD75FBA1D}"/>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41" name="Line 863">
                                      <a:extLst>
                                        <a:ext uri="{FF2B5EF4-FFF2-40B4-BE49-F238E27FC236}">
                                          <a16:creationId xmlns:a16="http://schemas.microsoft.com/office/drawing/2014/main" id="{12A51D52-A88B-42F2-A98B-E65CCD68AAF8}"/>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42" name="Line 866">
                                      <a:extLst>
                                        <a:ext uri="{FF2B5EF4-FFF2-40B4-BE49-F238E27FC236}">
                                          <a16:creationId xmlns:a16="http://schemas.microsoft.com/office/drawing/2014/main" id="{D9B6182B-7C24-4BC4-BBE4-6B98861C5181}"/>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43" name="Oval 142">
                                      <a:extLst>
                                        <a:ext uri="{FF2B5EF4-FFF2-40B4-BE49-F238E27FC236}">
                                          <a16:creationId xmlns:a16="http://schemas.microsoft.com/office/drawing/2014/main" id="{3DAA0A52-9BD2-4880-817F-F0981DC00E64}"/>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44" name="Oval 143">
                                      <a:extLst>
                                        <a:ext uri="{FF2B5EF4-FFF2-40B4-BE49-F238E27FC236}">
                                          <a16:creationId xmlns:a16="http://schemas.microsoft.com/office/drawing/2014/main" id="{79518043-2577-426A-8F55-BDC40CE4CF22}"/>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45" name="Straight Connector 144">
                                      <a:extLst>
                                        <a:ext uri="{FF2B5EF4-FFF2-40B4-BE49-F238E27FC236}">
                                          <a16:creationId xmlns:a16="http://schemas.microsoft.com/office/drawing/2014/main" id="{FC051DFE-BFBE-4F4B-A48C-A0E4BC51DA1D}"/>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30F3409-34DD-46F7-93C5-B70CE461FC3B}"/>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0AEE2CD-E711-41F5-93B0-9714C53D00EA}"/>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1FCAD6F-E57B-4944-ABC8-B07A73C55600}"/>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F86AED6-12D9-458D-A3BA-36A166880769}"/>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6DB9596-4C11-41B3-8236-BBBA12D51A2D}"/>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02CF0E6-FB51-4C9C-874F-38F04B0DB414}"/>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E9E5FAD-6F19-4CF1-9E6D-3A967FD348EB}"/>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0952C81-FC6C-42DC-AE0E-0618399A124D}"/>
                                        </a:ext>
                                      </a:extLst>
                                    </p:cNvPr>
                                    <p:cNvCxnSpPr/>
                                    <p:nvPr/>
                                  </p:nvCxnSpPr>
                                  <p:spPr>
                                    <a:xfrm flipH="1">
                                      <a:off x="308056"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D63E353-745A-4BD6-9910-64A7A93A464A}"/>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130" name="Text Box 861">
                                <a:extLst>
                                  <a:ext uri="{FF2B5EF4-FFF2-40B4-BE49-F238E27FC236}">
                                    <a16:creationId xmlns:a16="http://schemas.microsoft.com/office/drawing/2014/main" id="{12F0B4E5-5982-4B43-A27E-27A80F5C661D}"/>
                                  </a:ext>
                                </a:extLst>
                              </p:cNvPr>
                              <p:cNvSpPr txBox="1">
                                <a:spLocks noChangeArrowheads="1"/>
                              </p:cNvSpPr>
                              <p:nvPr/>
                            </p:nvSpPr>
                            <p:spPr bwMode="auto">
                              <a:xfrm>
                                <a:off x="2841457" y="319732"/>
                                <a:ext cx="429567" cy="21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1" name="Text Box 861">
                                <a:extLst>
                                  <a:ext uri="{FF2B5EF4-FFF2-40B4-BE49-F238E27FC236}">
                                    <a16:creationId xmlns:a16="http://schemas.microsoft.com/office/drawing/2014/main" id="{CB94096C-C939-42EB-B40C-7A0306533F13}"/>
                                  </a:ext>
                                </a:extLst>
                              </p:cNvPr>
                              <p:cNvSpPr txBox="1">
                                <a:spLocks noChangeArrowheads="1"/>
                              </p:cNvSpPr>
                              <p:nvPr/>
                            </p:nvSpPr>
                            <p:spPr bwMode="auto">
                              <a:xfrm>
                                <a:off x="2881717" y="1510436"/>
                                <a:ext cx="631813" cy="24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sp>
                          <p:nvSpPr>
                            <p:cNvPr id="127" name="Text Box 861">
                              <a:extLst>
                                <a:ext uri="{FF2B5EF4-FFF2-40B4-BE49-F238E27FC236}">
                                  <a16:creationId xmlns:a16="http://schemas.microsoft.com/office/drawing/2014/main" id="{9F09563D-0B71-4AEC-BA82-FFAFC25BDF18}"/>
                                </a:ext>
                              </a:extLst>
                            </p:cNvPr>
                            <p:cNvSpPr txBox="1">
                              <a:spLocks noChangeArrowheads="1"/>
                            </p:cNvSpPr>
                            <p:nvPr/>
                          </p:nvSpPr>
                          <p:spPr bwMode="auto">
                            <a:xfrm>
                              <a:off x="195229" y="2519362"/>
                              <a:ext cx="1905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128" name="Text Box 861">
                              <a:extLst>
                                <a:ext uri="{FF2B5EF4-FFF2-40B4-BE49-F238E27FC236}">
                                  <a16:creationId xmlns:a16="http://schemas.microsoft.com/office/drawing/2014/main" id="{CAA6E663-1D1C-433F-A969-3D0A5A2455EB}"/>
                                </a:ext>
                              </a:extLst>
                            </p:cNvPr>
                            <p:cNvSpPr txBox="1">
                              <a:spLocks noChangeArrowheads="1"/>
                            </p:cNvSpPr>
                            <p:nvPr/>
                          </p:nvSpPr>
                          <p:spPr bwMode="auto">
                            <a:xfrm>
                              <a:off x="678812" y="2704921"/>
                              <a:ext cx="410844" cy="33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sp>
                      <p:nvSpPr>
                        <p:cNvPr id="122" name="Text Box 861">
                          <a:extLst>
                            <a:ext uri="{FF2B5EF4-FFF2-40B4-BE49-F238E27FC236}">
                              <a16:creationId xmlns:a16="http://schemas.microsoft.com/office/drawing/2014/main" id="{6A1411A1-20A6-4896-AB98-A59BB22F24EE}"/>
                            </a:ext>
                          </a:extLst>
                        </p:cNvPr>
                        <p:cNvSpPr txBox="1">
                          <a:spLocks noChangeArrowheads="1"/>
                        </p:cNvSpPr>
                        <p:nvPr/>
                      </p:nvSpPr>
                      <p:spPr bwMode="auto">
                        <a:xfrm>
                          <a:off x="-92311" y="2109019"/>
                          <a:ext cx="216791" cy="30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a:t>
                          </a:r>
                        </a:p>
                      </p:txBody>
                    </p:sp>
                    <p:sp>
                      <p:nvSpPr>
                        <p:cNvPr id="123" name="Text Box 861">
                          <a:extLst>
                            <a:ext uri="{FF2B5EF4-FFF2-40B4-BE49-F238E27FC236}">
                              <a16:creationId xmlns:a16="http://schemas.microsoft.com/office/drawing/2014/main" id="{81EC150F-2904-4982-9BAC-045E0BD12435}"/>
                            </a:ext>
                          </a:extLst>
                        </p:cNvPr>
                        <p:cNvSpPr txBox="1">
                          <a:spLocks noChangeArrowheads="1"/>
                        </p:cNvSpPr>
                        <p:nvPr/>
                      </p:nvSpPr>
                      <p:spPr bwMode="auto">
                        <a:xfrm>
                          <a:off x="699784" y="1959303"/>
                          <a:ext cx="156009" cy="19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grpSp>
                  <p:nvGrpSpPr>
                    <p:cNvPr id="19" name="Group 18">
                      <a:extLst>
                        <a:ext uri="{FF2B5EF4-FFF2-40B4-BE49-F238E27FC236}">
                          <a16:creationId xmlns:a16="http://schemas.microsoft.com/office/drawing/2014/main" id="{AE4289BF-2B1D-42D9-9A73-6E7F777ABA9F}"/>
                        </a:ext>
                      </a:extLst>
                    </p:cNvPr>
                    <p:cNvGrpSpPr/>
                    <p:nvPr/>
                  </p:nvGrpSpPr>
                  <p:grpSpPr>
                    <a:xfrm>
                      <a:off x="1605766" y="74558"/>
                      <a:ext cx="1475413" cy="2133351"/>
                      <a:chOff x="-176539" y="74558"/>
                      <a:chExt cx="1475413" cy="2133351"/>
                    </a:xfrm>
                  </p:grpSpPr>
                  <p:cxnSp>
                    <p:nvCxnSpPr>
                      <p:cNvPr id="20" name="Straight Connector 19">
                        <a:extLst>
                          <a:ext uri="{FF2B5EF4-FFF2-40B4-BE49-F238E27FC236}">
                            <a16:creationId xmlns:a16="http://schemas.microsoft.com/office/drawing/2014/main" id="{21C10C62-A9D3-4FC0-B054-D314D48C58B5}"/>
                          </a:ext>
                        </a:extLst>
                      </p:cNvPr>
                      <p:cNvCxnSpPr/>
                      <p:nvPr/>
                    </p:nvCxnSpPr>
                    <p:spPr>
                      <a:xfrm flipH="1">
                        <a:off x="0" y="526942"/>
                        <a:ext cx="7001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EFE2936-CB4B-4698-A77D-9C89404A587E}"/>
                          </a:ext>
                        </a:extLst>
                      </p:cNvPr>
                      <p:cNvCxnSpPr/>
                      <p:nvPr/>
                    </p:nvCxnSpPr>
                    <p:spPr>
                      <a:xfrm>
                        <a:off x="7749" y="526942"/>
                        <a:ext cx="0" cy="1240284"/>
                      </a:xfrm>
                      <a:prstGeom prst="line">
                        <a:avLst/>
                      </a:prstGeom>
                      <a:ln w="12700"/>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09392FAF-DC58-4021-9BC5-F3B74FD8BF13}"/>
                          </a:ext>
                        </a:extLst>
                      </p:cNvPr>
                      <p:cNvGrpSpPr/>
                      <p:nvPr/>
                    </p:nvGrpSpPr>
                    <p:grpSpPr>
                      <a:xfrm>
                        <a:off x="243776" y="1291167"/>
                        <a:ext cx="1055098" cy="916742"/>
                        <a:chOff x="1" y="74551"/>
                        <a:chExt cx="1055098" cy="916742"/>
                      </a:xfrm>
                    </p:grpSpPr>
                    <p:cxnSp>
                      <p:nvCxnSpPr>
                        <p:cNvPr id="74" name="Straight Connector 73">
                          <a:extLst>
                            <a:ext uri="{FF2B5EF4-FFF2-40B4-BE49-F238E27FC236}">
                              <a16:creationId xmlns:a16="http://schemas.microsoft.com/office/drawing/2014/main" id="{62B1DEF8-E18F-47E3-821A-05199E24B015}"/>
                            </a:ext>
                          </a:extLst>
                        </p:cNvPr>
                        <p:cNvCxnSpPr/>
                        <p:nvPr/>
                      </p:nvCxnSpPr>
                      <p:spPr>
                        <a:xfrm>
                          <a:off x="865707" y="225743"/>
                          <a:ext cx="0" cy="540385"/>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5CB2281-76EC-49F3-9967-60EF6EEECBB9}"/>
                            </a:ext>
                          </a:extLst>
                        </p:cNvPr>
                        <p:cNvCxnSpPr/>
                        <p:nvPr/>
                      </p:nvCxnSpPr>
                      <p:spPr>
                        <a:xfrm>
                          <a:off x="869171" y="506298"/>
                          <a:ext cx="185928"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76" name="Group 75">
                          <a:extLst>
                            <a:ext uri="{FF2B5EF4-FFF2-40B4-BE49-F238E27FC236}">
                              <a16:creationId xmlns:a16="http://schemas.microsoft.com/office/drawing/2014/main" id="{A4EF08A7-C4BA-449F-9720-9EE27D3B8E52}"/>
                            </a:ext>
                          </a:extLst>
                        </p:cNvPr>
                        <p:cNvGrpSpPr/>
                        <p:nvPr/>
                      </p:nvGrpSpPr>
                      <p:grpSpPr>
                        <a:xfrm rot="16200000">
                          <a:off x="208000" y="-54487"/>
                          <a:ext cx="591563" cy="849639"/>
                          <a:chOff x="0" y="70485"/>
                          <a:chExt cx="591605" cy="849735"/>
                        </a:xfrm>
                      </p:grpSpPr>
                      <p:sp>
                        <p:nvSpPr>
                          <p:cNvPr id="99" name="Text Box 859">
                            <a:extLst>
                              <a:ext uri="{FF2B5EF4-FFF2-40B4-BE49-F238E27FC236}">
                                <a16:creationId xmlns:a16="http://schemas.microsoft.com/office/drawing/2014/main" id="{5B7203C8-74D5-45BA-89E9-6AE60AD8FDC2}"/>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0" name="AutoShape 860">
                            <a:extLst>
                              <a:ext uri="{FF2B5EF4-FFF2-40B4-BE49-F238E27FC236}">
                                <a16:creationId xmlns:a16="http://schemas.microsoft.com/office/drawing/2014/main" id="{3C2700EE-25B0-4BF9-AB51-9771600C0843}"/>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1" name="Text Box 861">
                            <a:extLst>
                              <a:ext uri="{FF2B5EF4-FFF2-40B4-BE49-F238E27FC236}">
                                <a16:creationId xmlns:a16="http://schemas.microsoft.com/office/drawing/2014/main" id="{9F10E05A-3236-4CDA-BA54-86E0EB5961A4}"/>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2" name="AutoShape 862">
                            <a:extLst>
                              <a:ext uri="{FF2B5EF4-FFF2-40B4-BE49-F238E27FC236}">
                                <a16:creationId xmlns:a16="http://schemas.microsoft.com/office/drawing/2014/main" id="{79F8B79B-1EF1-40D0-AAD6-DA768BED20FF}"/>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3" name="Line 863">
                            <a:extLst>
                              <a:ext uri="{FF2B5EF4-FFF2-40B4-BE49-F238E27FC236}">
                                <a16:creationId xmlns:a16="http://schemas.microsoft.com/office/drawing/2014/main" id="{4AE6253E-8FA7-46BD-938C-2155E8FF08C4}"/>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4" name="Rectangle 103">
                            <a:extLst>
                              <a:ext uri="{FF2B5EF4-FFF2-40B4-BE49-F238E27FC236}">
                                <a16:creationId xmlns:a16="http://schemas.microsoft.com/office/drawing/2014/main" id="{8855DFF1-9843-4CBB-9723-BA14EEA1E2C9}"/>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05" name="Line 866">
                            <a:extLst>
                              <a:ext uri="{FF2B5EF4-FFF2-40B4-BE49-F238E27FC236}">
                                <a16:creationId xmlns:a16="http://schemas.microsoft.com/office/drawing/2014/main" id="{32C3D73E-BA2C-4B2A-B4A5-46CDFE727795}"/>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6" name="Oval 105">
                            <a:extLst>
                              <a:ext uri="{FF2B5EF4-FFF2-40B4-BE49-F238E27FC236}">
                                <a16:creationId xmlns:a16="http://schemas.microsoft.com/office/drawing/2014/main" id="{76EC5F9E-CC6C-4122-8F3D-98BA44CC5B67}"/>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0676BDD5-977D-4ABE-8EAA-1103EA44FA11}"/>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1EE84AE7-B280-4E18-9A44-23ACAB8D2A7E}"/>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09" name="Straight Connector 108">
                            <a:extLst>
                              <a:ext uri="{FF2B5EF4-FFF2-40B4-BE49-F238E27FC236}">
                                <a16:creationId xmlns:a16="http://schemas.microsoft.com/office/drawing/2014/main" id="{BA850167-A342-410D-858D-351561940613}"/>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3B17B9A-B076-42BA-BA79-AAAB1C879861}"/>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359F68-96AF-49FE-BED1-ABC759C7BD5A}"/>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9157B4-7EA1-4B1A-AF46-EC7A2E4DB6C0}"/>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B48EB6B-87F3-403A-93AD-81C70708F03B}"/>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9D480D7-F6D5-43C5-97C0-53F8E6502730}"/>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9DDA84-4B2A-4057-AE6A-07C173142E46}"/>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86642C0-533D-4E3C-A391-3C2D8AA73D47}"/>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A8C8AF4-6828-4037-B333-EBF5319424FD}"/>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2491E4-CA84-4F15-AFF1-F3A1DEC26AD4}"/>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21809767-5FD5-4D15-A6D7-B591F8BA31BF}"/>
                            </a:ext>
                          </a:extLst>
                        </p:cNvPr>
                        <p:cNvGrpSpPr/>
                        <p:nvPr/>
                      </p:nvGrpSpPr>
                      <p:grpSpPr>
                        <a:xfrm rot="5400000">
                          <a:off x="160656" y="232469"/>
                          <a:ext cx="598169" cy="919479"/>
                          <a:chOff x="0" y="0"/>
                          <a:chExt cx="598429" cy="919740"/>
                        </a:xfrm>
                      </p:grpSpPr>
                      <p:sp>
                        <p:nvSpPr>
                          <p:cNvPr id="78" name="Rectangle 77">
                            <a:extLst>
                              <a:ext uri="{FF2B5EF4-FFF2-40B4-BE49-F238E27FC236}">
                                <a16:creationId xmlns:a16="http://schemas.microsoft.com/office/drawing/2014/main" id="{52A0873D-D846-4B8F-A593-A4477B86ACA7}"/>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79" name="Group 78">
                            <a:extLst>
                              <a:ext uri="{FF2B5EF4-FFF2-40B4-BE49-F238E27FC236}">
                                <a16:creationId xmlns:a16="http://schemas.microsoft.com/office/drawing/2014/main" id="{14C60D69-5457-4FEF-949B-B93E3A733F84}"/>
                              </a:ext>
                            </a:extLst>
                          </p:cNvPr>
                          <p:cNvGrpSpPr/>
                          <p:nvPr/>
                        </p:nvGrpSpPr>
                        <p:grpSpPr>
                          <a:xfrm>
                            <a:off x="0" y="0"/>
                            <a:ext cx="598429" cy="919740"/>
                            <a:chOff x="0" y="0"/>
                            <a:chExt cx="598429" cy="919740"/>
                          </a:xfrm>
                        </p:grpSpPr>
                        <p:sp>
                          <p:nvSpPr>
                            <p:cNvPr id="80" name="Text Box 859">
                              <a:extLst>
                                <a:ext uri="{FF2B5EF4-FFF2-40B4-BE49-F238E27FC236}">
                                  <a16:creationId xmlns:a16="http://schemas.microsoft.com/office/drawing/2014/main" id="{00D2298A-9546-464C-9B46-715072A86843}"/>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1" name="AutoShape 860">
                              <a:extLst>
                                <a:ext uri="{FF2B5EF4-FFF2-40B4-BE49-F238E27FC236}">
                                  <a16:creationId xmlns:a16="http://schemas.microsoft.com/office/drawing/2014/main" id="{D10EC7DB-7832-49BF-8929-67DA7E157782}"/>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2" name="Text Box 861">
                              <a:extLst>
                                <a:ext uri="{FF2B5EF4-FFF2-40B4-BE49-F238E27FC236}">
                                  <a16:creationId xmlns:a16="http://schemas.microsoft.com/office/drawing/2014/main" id="{9D7E9592-B58A-4AB3-B68E-68693A24DFB4}"/>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3" name="AutoShape 862">
                              <a:extLst>
                                <a:ext uri="{FF2B5EF4-FFF2-40B4-BE49-F238E27FC236}">
                                  <a16:creationId xmlns:a16="http://schemas.microsoft.com/office/drawing/2014/main" id="{E4DD056B-AF44-48BD-9E7F-21EC69C854CC}"/>
                                </a:ext>
                              </a:extLst>
                            </p:cNvPr>
                            <p:cNvCxnSpPr>
                              <a:cxnSpLocks noChangeShapeType="1"/>
                            </p:cNvCxnSpPr>
                            <p:nvPr/>
                          </p:nvCxnSpPr>
                          <p:spPr bwMode="auto">
                            <a:xfrm>
                              <a:off x="372106" y="4884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4" name="Line 863">
                              <a:extLst>
                                <a:ext uri="{FF2B5EF4-FFF2-40B4-BE49-F238E27FC236}">
                                  <a16:creationId xmlns:a16="http://schemas.microsoft.com/office/drawing/2014/main" id="{2D964E95-CCE7-460C-A37E-7A076A6D1677}"/>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5" name="Text Box 864">
                              <a:extLst>
                                <a:ext uri="{FF2B5EF4-FFF2-40B4-BE49-F238E27FC236}">
                                  <a16:creationId xmlns:a16="http://schemas.microsoft.com/office/drawing/2014/main" id="{7D3507F2-5AAA-4F5E-B73F-D86F31EE77AB}"/>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6" name="Line 866">
                              <a:extLst>
                                <a:ext uri="{FF2B5EF4-FFF2-40B4-BE49-F238E27FC236}">
                                  <a16:creationId xmlns:a16="http://schemas.microsoft.com/office/drawing/2014/main" id="{D9BB3BCF-0BBC-4E7D-AC1B-98A43F5635EB}"/>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87" name="Oval 86">
                              <a:extLst>
                                <a:ext uri="{FF2B5EF4-FFF2-40B4-BE49-F238E27FC236}">
                                  <a16:creationId xmlns:a16="http://schemas.microsoft.com/office/drawing/2014/main" id="{CCAF307B-F59E-47FE-BA31-ABE1A9E1EEE3}"/>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86E4C6D5-616E-430D-936D-CF5BC9148832}"/>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21010937-4505-472F-B798-BFCA0484DB1F}"/>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D03CE5D-2DA1-4EFE-A696-B7BC16DF38A5}"/>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9D3B2B0-4475-49C3-A166-2CDFE2FB0642}"/>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F5C6C4-2BD2-40FF-840E-875FB3294E95}"/>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606828-A950-45B4-902E-D7B94F366A82}"/>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1254028-AE7A-4C87-B812-DE3BD53B6C41}"/>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C40A544-2D03-40BE-A3AF-F521963EB385}"/>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7CE465-9D4E-4D77-9D83-591BA5E966C2}"/>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DF2CFC5-29A0-4483-B7D3-DE276AC3E508}"/>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19CC297-3786-4BEB-899F-5D7103A6B296}"/>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23" name="Group 22">
                        <a:extLst>
                          <a:ext uri="{FF2B5EF4-FFF2-40B4-BE49-F238E27FC236}">
                            <a16:creationId xmlns:a16="http://schemas.microsoft.com/office/drawing/2014/main" id="{9C4FD02A-9123-4EA6-A946-2695F22602D0}"/>
                          </a:ext>
                        </a:extLst>
                      </p:cNvPr>
                      <p:cNvGrpSpPr/>
                      <p:nvPr/>
                    </p:nvGrpSpPr>
                    <p:grpSpPr>
                      <a:xfrm>
                        <a:off x="-176539" y="74558"/>
                        <a:ext cx="1443965" cy="930066"/>
                        <a:chOff x="-412565" y="74558"/>
                        <a:chExt cx="1443965" cy="930066"/>
                      </a:xfrm>
                    </p:grpSpPr>
                    <p:grpSp>
                      <p:nvGrpSpPr>
                        <p:cNvPr id="24" name="Group 23">
                          <a:extLst>
                            <a:ext uri="{FF2B5EF4-FFF2-40B4-BE49-F238E27FC236}">
                              <a16:creationId xmlns:a16="http://schemas.microsoft.com/office/drawing/2014/main" id="{440A8807-E9D5-41AC-A14C-494997EFEF7A}"/>
                            </a:ext>
                          </a:extLst>
                        </p:cNvPr>
                        <p:cNvGrpSpPr/>
                        <p:nvPr/>
                      </p:nvGrpSpPr>
                      <p:grpSpPr>
                        <a:xfrm>
                          <a:off x="-27603" y="74558"/>
                          <a:ext cx="1059003" cy="930066"/>
                          <a:chOff x="-27603" y="74558"/>
                          <a:chExt cx="1059003" cy="930066"/>
                        </a:xfrm>
                      </p:grpSpPr>
                      <p:grpSp>
                        <p:nvGrpSpPr>
                          <p:cNvPr id="27" name="Group 26">
                            <a:extLst>
                              <a:ext uri="{FF2B5EF4-FFF2-40B4-BE49-F238E27FC236}">
                                <a16:creationId xmlns:a16="http://schemas.microsoft.com/office/drawing/2014/main" id="{A14F5C15-ECDD-48DC-8E5B-1C57BC31AE84}"/>
                              </a:ext>
                            </a:extLst>
                          </p:cNvPr>
                          <p:cNvGrpSpPr/>
                          <p:nvPr/>
                        </p:nvGrpSpPr>
                        <p:grpSpPr>
                          <a:xfrm>
                            <a:off x="-27603" y="74558"/>
                            <a:ext cx="1059003" cy="930066"/>
                            <a:chOff x="-27603" y="74558"/>
                            <a:chExt cx="1059003" cy="930066"/>
                          </a:xfrm>
                        </p:grpSpPr>
                        <p:cxnSp>
                          <p:nvCxnSpPr>
                            <p:cNvPr id="29" name="Straight Connector 28">
                              <a:extLst>
                                <a:ext uri="{FF2B5EF4-FFF2-40B4-BE49-F238E27FC236}">
                                  <a16:creationId xmlns:a16="http://schemas.microsoft.com/office/drawing/2014/main" id="{2391BF50-2EFA-4C22-9934-C6876542021F}"/>
                                </a:ext>
                              </a:extLst>
                            </p:cNvPr>
                            <p:cNvCxnSpPr/>
                            <p:nvPr/>
                          </p:nvCxnSpPr>
                          <p:spPr>
                            <a:xfrm>
                              <a:off x="864177" y="228600"/>
                              <a:ext cx="0" cy="553424"/>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oup 29">
                              <a:extLst>
                                <a:ext uri="{FF2B5EF4-FFF2-40B4-BE49-F238E27FC236}">
                                  <a16:creationId xmlns:a16="http://schemas.microsoft.com/office/drawing/2014/main" id="{65A24F59-000D-4375-944C-15A5E4EC702A}"/>
                                </a:ext>
                              </a:extLst>
                            </p:cNvPr>
                            <p:cNvGrpSpPr/>
                            <p:nvPr/>
                          </p:nvGrpSpPr>
                          <p:grpSpPr>
                            <a:xfrm>
                              <a:off x="-27603" y="74558"/>
                              <a:ext cx="954556" cy="930066"/>
                              <a:chOff x="-27603" y="74558"/>
                              <a:chExt cx="954556" cy="930066"/>
                            </a:xfrm>
                          </p:grpSpPr>
                          <p:grpSp>
                            <p:nvGrpSpPr>
                              <p:cNvPr id="32" name="Group 31">
                                <a:extLst>
                                  <a:ext uri="{FF2B5EF4-FFF2-40B4-BE49-F238E27FC236}">
                                    <a16:creationId xmlns:a16="http://schemas.microsoft.com/office/drawing/2014/main" id="{1987AC26-8811-473A-B937-FEF5901069AF}"/>
                                  </a:ext>
                                </a:extLst>
                              </p:cNvPr>
                              <p:cNvGrpSpPr/>
                              <p:nvPr/>
                            </p:nvGrpSpPr>
                            <p:grpSpPr>
                              <a:xfrm rot="16200000">
                                <a:off x="271371" y="-119595"/>
                                <a:ext cx="461430" cy="849735"/>
                                <a:chOff x="130175" y="70485"/>
                                <a:chExt cx="461430" cy="849735"/>
                              </a:xfrm>
                            </p:grpSpPr>
                            <p:sp>
                              <p:nvSpPr>
                                <p:cNvPr id="55" name="Text Box 859">
                                  <a:extLst>
                                    <a:ext uri="{FF2B5EF4-FFF2-40B4-BE49-F238E27FC236}">
                                      <a16:creationId xmlns:a16="http://schemas.microsoft.com/office/drawing/2014/main" id="{3FB1EFAC-5664-49DB-8C0C-108E0FA228AC}"/>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6" name="AutoShape 860">
                                  <a:extLst>
                                    <a:ext uri="{FF2B5EF4-FFF2-40B4-BE49-F238E27FC236}">
                                      <a16:creationId xmlns:a16="http://schemas.microsoft.com/office/drawing/2014/main" id="{84FF651A-6FF0-4EBA-B5D0-A5FC24AF01A6}"/>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7" name="AutoShape 862">
                                  <a:extLst>
                                    <a:ext uri="{FF2B5EF4-FFF2-40B4-BE49-F238E27FC236}">
                                      <a16:creationId xmlns:a16="http://schemas.microsoft.com/office/drawing/2014/main" id="{66F0A3B6-FEF7-49EB-AC30-E14AEBDB736C}"/>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8" name="Line 863">
                                  <a:extLst>
                                    <a:ext uri="{FF2B5EF4-FFF2-40B4-BE49-F238E27FC236}">
                                      <a16:creationId xmlns:a16="http://schemas.microsoft.com/office/drawing/2014/main" id="{ED5D66E9-E6C6-477E-8A13-E74D49B8F621}"/>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9" name="Rectangle 58">
                                  <a:extLst>
                                    <a:ext uri="{FF2B5EF4-FFF2-40B4-BE49-F238E27FC236}">
                                      <a16:creationId xmlns:a16="http://schemas.microsoft.com/office/drawing/2014/main" id="{E794C7A8-0EA2-4C82-96AB-092F125E85A5}"/>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0" name="Line 866">
                                  <a:extLst>
                                    <a:ext uri="{FF2B5EF4-FFF2-40B4-BE49-F238E27FC236}">
                                      <a16:creationId xmlns:a16="http://schemas.microsoft.com/office/drawing/2014/main" id="{2924AB43-9FE5-4053-9C85-2B9263239F8F}"/>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1" name="Oval 60">
                                  <a:extLst>
                                    <a:ext uri="{FF2B5EF4-FFF2-40B4-BE49-F238E27FC236}">
                                      <a16:creationId xmlns:a16="http://schemas.microsoft.com/office/drawing/2014/main" id="{D7E823FB-7CB7-4DF4-928D-2E047142C4C8}"/>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E6DF2750-2B71-49EF-9F0B-FACA7C223BE1}"/>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F9463E65-6766-46D9-A084-AEB3D697FCB7}"/>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918C1DA1-C537-41FD-B520-63C2C9BFDDAE}"/>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9D9E725-F3B7-45FA-A368-976660E3BFEE}"/>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22C722-D9BA-4DA6-8238-E3D4C2BD7BC1}"/>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C87295-6D76-48AC-8A49-8AC9DB4FA3D6}"/>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156EF3-69ED-47D0-A702-6A46A4815988}"/>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42B51BE-40E0-46D4-A27A-EF4C393BE00E}"/>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46BA2FF-435B-4B6F-94E8-984A7EAD2A84}"/>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12CFB4-5BA7-4994-908C-5B810A5723CC}"/>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6DEA20-181C-4AA1-8679-45D98DE43815}"/>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5582B70-672E-4A74-914B-93C55BE2D865}"/>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6605FF9-30E4-4E00-8F64-D63E9315FDA4}"/>
                                  </a:ext>
                                </a:extLst>
                              </p:cNvPr>
                              <p:cNvGrpSpPr/>
                              <p:nvPr/>
                            </p:nvGrpSpPr>
                            <p:grpSpPr>
                              <a:xfrm rot="5400000">
                                <a:off x="146855" y="231998"/>
                                <a:ext cx="598168" cy="947084"/>
                                <a:chOff x="0" y="0"/>
                                <a:chExt cx="598429" cy="947352"/>
                              </a:xfrm>
                            </p:grpSpPr>
                            <p:sp>
                              <p:nvSpPr>
                                <p:cNvPr id="34" name="Rectangle 33">
                                  <a:extLst>
                                    <a:ext uri="{FF2B5EF4-FFF2-40B4-BE49-F238E27FC236}">
                                      <a16:creationId xmlns:a16="http://schemas.microsoft.com/office/drawing/2014/main" id="{29119817-EBAD-4107-BE7D-2AE168C9CF66}"/>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773DB8D6-F60A-4821-81CF-DC06305E1046}"/>
                                    </a:ext>
                                  </a:extLst>
                                </p:cNvPr>
                                <p:cNvGrpSpPr/>
                                <p:nvPr/>
                              </p:nvGrpSpPr>
                              <p:grpSpPr>
                                <a:xfrm>
                                  <a:off x="0" y="0"/>
                                  <a:ext cx="598429" cy="947352"/>
                                  <a:chOff x="0" y="0"/>
                                  <a:chExt cx="598429" cy="947352"/>
                                </a:xfrm>
                              </p:grpSpPr>
                              <p:sp>
                                <p:nvSpPr>
                                  <p:cNvPr id="36" name="Text Box 859">
                                    <a:extLst>
                                      <a:ext uri="{FF2B5EF4-FFF2-40B4-BE49-F238E27FC236}">
                                        <a16:creationId xmlns:a16="http://schemas.microsoft.com/office/drawing/2014/main" id="{FB8BF239-6C9F-4057-A339-D3002C483678}"/>
                                      </a:ext>
                                    </a:extLst>
                                  </p:cNvPr>
                                  <p:cNvSpPr txBox="1">
                                    <a:spLocks noChangeArrowheads="1"/>
                                  </p:cNvSpPr>
                                  <p:nvPr/>
                                </p:nvSpPr>
                                <p:spPr bwMode="auto">
                                  <a:xfrm flipH="1">
                                    <a:off x="143881" y="774781"/>
                                    <a:ext cx="252415" cy="17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 name="AutoShape 860">
                                    <a:extLst>
                                      <a:ext uri="{FF2B5EF4-FFF2-40B4-BE49-F238E27FC236}">
                                        <a16:creationId xmlns:a16="http://schemas.microsoft.com/office/drawing/2014/main" id="{11D27C6D-C971-4E7C-8B98-D63E90A1D753}"/>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8" name="Text Box 861">
                                    <a:extLst>
                                      <a:ext uri="{FF2B5EF4-FFF2-40B4-BE49-F238E27FC236}">
                                        <a16:creationId xmlns:a16="http://schemas.microsoft.com/office/drawing/2014/main" id="{D98B8AAF-DEFE-4D6C-B99D-51BC33A6DAA6}"/>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9" name="AutoShape 862">
                                    <a:extLst>
                                      <a:ext uri="{FF2B5EF4-FFF2-40B4-BE49-F238E27FC236}">
                                        <a16:creationId xmlns:a16="http://schemas.microsoft.com/office/drawing/2014/main" id="{6BA1F30C-83CF-4675-8910-21396F60BE3B}"/>
                                      </a:ext>
                                    </a:extLst>
                                  </p:cNvPr>
                                  <p:cNvCxnSpPr>
                                    <a:cxnSpLocks noChangeShapeType="1"/>
                                  </p:cNvCxnSpPr>
                                  <p:nvPr/>
                                </p:nvCxnSpPr>
                                <p:spPr bwMode="auto">
                                  <a:xfrm rot="16200000" flipH="1">
                                    <a:off x="273157" y="149707"/>
                                    <a:ext cx="197748" cy="0"/>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 name="Line 863">
                                    <a:extLst>
                                      <a:ext uri="{FF2B5EF4-FFF2-40B4-BE49-F238E27FC236}">
                                        <a16:creationId xmlns:a16="http://schemas.microsoft.com/office/drawing/2014/main" id="{C8FF3C5D-A3F9-4B9C-BCA3-BA1080585F64}"/>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1" name="Text Box 864">
                                    <a:extLst>
                                      <a:ext uri="{FF2B5EF4-FFF2-40B4-BE49-F238E27FC236}">
                                        <a16:creationId xmlns:a16="http://schemas.microsoft.com/office/drawing/2014/main" id="{BB676BC7-B91C-43BE-8F7E-9047A4D5CA58}"/>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 name="Line 866">
                                    <a:extLst>
                                      <a:ext uri="{FF2B5EF4-FFF2-40B4-BE49-F238E27FC236}">
                                        <a16:creationId xmlns:a16="http://schemas.microsoft.com/office/drawing/2014/main" id="{66397715-8A93-4D77-AE51-3378533D9293}"/>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3" name="Oval 42">
                                    <a:extLst>
                                      <a:ext uri="{FF2B5EF4-FFF2-40B4-BE49-F238E27FC236}">
                                        <a16:creationId xmlns:a16="http://schemas.microsoft.com/office/drawing/2014/main" id="{E69301FD-4797-4843-B76E-6CF72BCD96B0}"/>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10459CC0-E7F7-4B31-8817-FB48202217DC}"/>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075724AF-BAB9-4B81-8080-DCF0048C1A51}"/>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627BF40-2EC0-41D2-B417-B8F4270256A8}"/>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0DDEFF-B743-4266-BEF3-386FFAD544CE}"/>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A6C44C-39BD-44DA-82E6-68E237C7C7E0}"/>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FA297A3-B789-4ECE-A569-AD7BA76C7560}"/>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19670-22AB-46F2-ACFC-FCCBAEC0FC1E}"/>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CEA8C0-E576-4442-B480-76ADE7B7C440}"/>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14A159-4207-4D78-8B06-2CF9CC76FB86}"/>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4C8F04-E0FE-4C54-8B51-30363C060C1F}"/>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C8EE61-754B-4630-BB1A-4C8E85325B4E}"/>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cxnSp>
                          <p:nvCxnSpPr>
                            <p:cNvPr id="31" name="Straight Connector 30">
                              <a:extLst>
                                <a:ext uri="{FF2B5EF4-FFF2-40B4-BE49-F238E27FC236}">
                                  <a16:creationId xmlns:a16="http://schemas.microsoft.com/office/drawing/2014/main" id="{32DFE7B0-017F-42C4-B153-D92D26991080}"/>
                                </a:ext>
                              </a:extLst>
                            </p:cNvPr>
                            <p:cNvCxnSpPr/>
                            <p:nvPr/>
                          </p:nvCxnSpPr>
                          <p:spPr>
                            <a:xfrm>
                              <a:off x="864177" y="516081"/>
                              <a:ext cx="167223"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8" name="Straight Connector 27">
                            <a:extLst>
                              <a:ext uri="{FF2B5EF4-FFF2-40B4-BE49-F238E27FC236}">
                                <a16:creationId xmlns:a16="http://schemas.microsoft.com/office/drawing/2014/main" id="{BDC90647-C85D-44EF-9753-DBCCAF956270}"/>
                              </a:ext>
                            </a:extLst>
                          </p:cNvPr>
                          <p:cNvCxnSpPr/>
                          <p:nvPr/>
                        </p:nvCxnSpPr>
                        <p:spPr>
                          <a:xfrm>
                            <a:off x="79422" y="228012"/>
                            <a:ext cx="0" cy="96983"/>
                          </a:xfrm>
                          <a:prstGeom prst="line">
                            <a:avLst/>
                          </a:prstGeom>
                          <a:ln w="12700"/>
                        </p:spPr>
                        <p:style>
                          <a:lnRef idx="1">
                            <a:schemeClr val="dk1"/>
                          </a:lnRef>
                          <a:fillRef idx="0">
                            <a:schemeClr val="dk1"/>
                          </a:fillRef>
                          <a:effectRef idx="0">
                            <a:schemeClr val="dk1"/>
                          </a:effectRef>
                          <a:fontRef idx="minor">
                            <a:schemeClr val="tx1"/>
                          </a:fontRef>
                        </p:style>
                      </p:cxnSp>
                    </p:grpSp>
                    <p:sp>
                      <p:nvSpPr>
                        <p:cNvPr id="25" name="Flowchart: Merge 24">
                          <a:extLst>
                            <a:ext uri="{FF2B5EF4-FFF2-40B4-BE49-F238E27FC236}">
                              <a16:creationId xmlns:a16="http://schemas.microsoft.com/office/drawing/2014/main" id="{11139819-EB3C-4E32-A0F4-5FD6DCD3AC7E}"/>
                            </a:ext>
                          </a:extLst>
                        </p:cNvPr>
                        <p:cNvSpPr/>
                        <p:nvPr/>
                      </p:nvSpPr>
                      <p:spPr>
                        <a:xfrm>
                          <a:off x="41886" y="335318"/>
                          <a:ext cx="85341" cy="52387"/>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6" name="Text Box 861">
                          <a:extLst>
                            <a:ext uri="{FF2B5EF4-FFF2-40B4-BE49-F238E27FC236}">
                              <a16:creationId xmlns:a16="http://schemas.microsoft.com/office/drawing/2014/main" id="{2B9AABB7-41C0-461B-8703-CDF690B20F5B}"/>
                            </a:ext>
                          </a:extLst>
                        </p:cNvPr>
                        <p:cNvSpPr txBox="1">
                          <a:spLocks noChangeArrowheads="1"/>
                        </p:cNvSpPr>
                        <p:nvPr/>
                      </p:nvSpPr>
                      <p:spPr bwMode="auto">
                        <a:xfrm>
                          <a:off x="-412565" y="251768"/>
                          <a:ext cx="437274" cy="22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GND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grpSp>
          </p:grpSp>
        </p:grpSp>
        <p:sp>
          <p:nvSpPr>
            <p:cNvPr id="11" name="Text Box 861">
              <a:extLst>
                <a:ext uri="{FF2B5EF4-FFF2-40B4-BE49-F238E27FC236}">
                  <a16:creationId xmlns:a16="http://schemas.microsoft.com/office/drawing/2014/main" id="{D979D8B2-913F-4EE7-921C-FD68472DB71D}"/>
                </a:ext>
              </a:extLst>
            </p:cNvPr>
            <p:cNvSpPr txBox="1">
              <a:spLocks noChangeArrowheads="1"/>
            </p:cNvSpPr>
            <p:nvPr/>
          </p:nvSpPr>
          <p:spPr bwMode="auto">
            <a:xfrm>
              <a:off x="274371" y="839810"/>
              <a:ext cx="155346" cy="13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sp>
        <p:nvSpPr>
          <p:cNvPr id="221" name="Text Box 861">
            <a:extLst>
              <a:ext uri="{FF2B5EF4-FFF2-40B4-BE49-F238E27FC236}">
                <a16:creationId xmlns:a16="http://schemas.microsoft.com/office/drawing/2014/main" id="{632B377E-CE21-4AC2-9A32-7958F335AAEB}"/>
              </a:ext>
            </a:extLst>
          </p:cNvPr>
          <p:cNvSpPr txBox="1">
            <a:spLocks noChangeArrowheads="1"/>
          </p:cNvSpPr>
          <p:nvPr/>
        </p:nvSpPr>
        <p:spPr bwMode="auto">
          <a:xfrm>
            <a:off x="4123789" y="3232425"/>
            <a:ext cx="210407" cy="30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517571" y="4272271"/>
            <a:ext cx="3041650" cy="3657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pc="-1" dirty="0">
                <a:solidFill>
                  <a:schemeClr val="accent1"/>
                </a:solidFill>
                <a:latin typeface="Times New Roman" panose="02020603050405020304" pitchFamily="18" charset="0"/>
                <a:cs typeface="Times New Roman" panose="02020603050405020304" pitchFamily="18" charset="0"/>
              </a:rPr>
              <a:t>3</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t>
            </a:r>
            <a:r>
              <a:rPr lang="en-IN" spc="-1" dirty="0">
                <a:solidFill>
                  <a:schemeClr val="accent1"/>
                </a:solidFill>
                <a:latin typeface="Times New Roman" panose="02020603050405020304" pitchFamily="18" charset="0"/>
                <a:cs typeface="Times New Roman" panose="02020603050405020304" pitchFamily="18" charset="0"/>
              </a:rPr>
              <a:t>Adder 10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3571741251"/>
              </p:ext>
            </p:extLst>
          </p:nvPr>
        </p:nvGraphicFramePr>
        <p:xfrm>
          <a:off x="7426719" y="2301110"/>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27</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p:cNvSpPr/>
          <p:nvPr/>
        </p:nvSpPr>
        <p:spPr>
          <a:xfrm>
            <a:off x="7293348" y="1910356"/>
            <a:ext cx="2183460"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70" name="Rectangle 4"/>
          <p:cNvSpPr txBox="1"/>
          <p:nvPr/>
        </p:nvSpPr>
        <p:spPr>
          <a:xfrm>
            <a:off x="861442" y="291375"/>
            <a:ext cx="3488817"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10</a:t>
            </a:r>
            <a:endParaRPr lang="en-US" sz="2800" spc="-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1127245" y="4859101"/>
                <a:ext cx="3981448" cy="13738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000" spc="-1" dirty="0">
                    <a:solidFill>
                      <a:schemeClr val="accent1"/>
                    </a:solidFill>
                    <a:latin typeface="Times New Roman" panose="02020603050405020304" pitchFamily="18" charset="0"/>
                    <a:cs typeface="Times New Roman" panose="02020603050405020304" pitchFamily="18" charset="0"/>
                  </a:rPr>
                  <a:t>No. of  transistors : 6</a:t>
                </a:r>
                <a:endParaRPr lang="en-IN" sz="2000" dirty="0">
                  <a:solidFill>
                    <a:schemeClr val="accent1"/>
                  </a:solidFill>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accent1"/>
                    </a:solidFill>
                    <a:latin typeface="Times New Roman" panose="02020603050405020304" pitchFamily="18" charset="0"/>
                    <a:cs typeface="Times New Roman" panose="02020603050405020304" pitchFamily="18" charset="0"/>
                  </a:rPr>
                  <a:t>Sum=(</a:t>
                </a:r>
                <a14:m>
                  <m:oMath xmlns:m="http://schemas.openxmlformats.org/officeDocument/2006/math">
                    <m:acc>
                      <m:accPr>
                        <m:chr m:val="̅"/>
                        <m:ctrlPr>
                          <a:rPr lang="en-US" sz="2000" i="1">
                            <a:solidFill>
                              <a:schemeClr val="accent1"/>
                            </a:solidFill>
                            <a:latin typeface="Cambria Math" panose="02040503050406030204" pitchFamily="18" charset="0"/>
                            <a:cs typeface="Times New Roman" panose="02020603050405020304" pitchFamily="18" charset="0"/>
                          </a:rPr>
                        </m:ctrlPr>
                      </m:accPr>
                      <m:e>
                        <m:r>
                          <m:rPr>
                            <m:nor/>
                          </m:rPr>
                          <a:rPr lang="en-US" sz="2000" dirty="0">
                            <a:solidFill>
                              <a:schemeClr val="accent1"/>
                            </a:solidFill>
                            <a:latin typeface="Times New Roman" panose="02020603050405020304" pitchFamily="18" charset="0"/>
                            <a:cs typeface="Times New Roman" panose="02020603050405020304" pitchFamily="18" charset="0"/>
                          </a:rPr>
                          <m:t>A</m:t>
                        </m:r>
                        <m:r>
                          <m:rPr>
                            <m:nor/>
                          </m:rPr>
                          <a:rPr lang="en-US" sz="2000" dirty="0">
                            <a:solidFill>
                              <a:schemeClr val="accent1"/>
                            </a:solidFill>
                            <a:latin typeface="Times New Roman" panose="02020603050405020304" pitchFamily="18" charset="0"/>
                            <a:cs typeface="Times New Roman" panose="02020603050405020304" pitchFamily="18" charset="0"/>
                          </a:rPr>
                          <m:t>^</m:t>
                        </m:r>
                        <m:r>
                          <m:rPr>
                            <m:nor/>
                          </m:rPr>
                          <a:rPr lang="en-US" sz="2000" dirty="0">
                            <a:solidFill>
                              <a:schemeClr val="accent1"/>
                            </a:solidFill>
                            <a:latin typeface="Times New Roman" panose="02020603050405020304" pitchFamily="18" charset="0"/>
                            <a:cs typeface="Times New Roman" panose="02020603050405020304" pitchFamily="18" charset="0"/>
                          </a:rPr>
                          <m:t>B</m:t>
                        </m:r>
                      </m:e>
                    </m:acc>
                  </m:oMath>
                </a14:m>
                <a:r>
                  <a:rPr lang="en-US" sz="2000" dirty="0">
                    <a:solidFill>
                      <a:schemeClr val="accent1"/>
                    </a:solidFill>
                    <a:latin typeface="Times New Roman" panose="02020603050405020304" pitchFamily="18" charset="0"/>
                    <a:cs typeface="Times New Roman" panose="02020603050405020304" pitchFamily="18" charset="0"/>
                  </a:rPr>
                  <a:t>)</a:t>
                </a:r>
              </a:p>
              <a:p>
                <a:r>
                  <a:rPr lang="en-US" sz="2000" dirty="0">
                    <a:solidFill>
                      <a:schemeClr val="accent1"/>
                    </a:solidFill>
                    <a:latin typeface="Times New Roman" panose="02020603050405020304" pitchFamily="18" charset="0"/>
                    <a:cs typeface="Times New Roman" panose="02020603050405020304" pitchFamily="18" charset="0"/>
                  </a:rPr>
                  <a:t>Carry = (A^B)C+AB</a:t>
                </a:r>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127245" y="4859101"/>
                <a:ext cx="3981448" cy="1373838"/>
              </a:xfrm>
              <a:prstGeom prst="rect">
                <a:avLst/>
              </a:prstGeom>
              <a:blipFill>
                <a:blip r:embed="rId2"/>
                <a:stretch>
                  <a:fillRect l="-1685" t="-2222" b="-3556"/>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id="{08C0DCBF-195A-4AEF-8BCD-37E7B497FB4D}"/>
              </a:ext>
            </a:extLst>
          </p:cNvPr>
          <p:cNvGrpSpPr/>
          <p:nvPr/>
        </p:nvGrpSpPr>
        <p:grpSpPr>
          <a:xfrm>
            <a:off x="1866507" y="1150928"/>
            <a:ext cx="3691942" cy="3138268"/>
            <a:chOff x="-104487" y="9745"/>
            <a:chExt cx="2736287" cy="1702486"/>
          </a:xfrm>
        </p:grpSpPr>
        <p:sp>
          <p:nvSpPr>
            <p:cNvPr id="11" name="Text Box 861">
              <a:extLst>
                <a:ext uri="{FF2B5EF4-FFF2-40B4-BE49-F238E27FC236}">
                  <a16:creationId xmlns:a16="http://schemas.microsoft.com/office/drawing/2014/main" id="{0BDB0154-ECA3-4A52-9F14-AF49E7991529}"/>
                </a:ext>
              </a:extLst>
            </p:cNvPr>
            <p:cNvSpPr txBox="1">
              <a:spLocks noChangeArrowheads="1"/>
            </p:cNvSpPr>
            <p:nvPr/>
          </p:nvSpPr>
          <p:spPr bwMode="auto">
            <a:xfrm>
              <a:off x="1242060" y="1203960"/>
              <a:ext cx="176827" cy="24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0D6E7341-6FF0-4434-9C62-85BE6876A2AE}"/>
                </a:ext>
              </a:extLst>
            </p:cNvPr>
            <p:cNvGrpSpPr/>
            <p:nvPr/>
          </p:nvGrpSpPr>
          <p:grpSpPr>
            <a:xfrm>
              <a:off x="-104487" y="9745"/>
              <a:ext cx="2736287" cy="1702486"/>
              <a:chOff x="-115734" y="10395"/>
              <a:chExt cx="3030834" cy="2925416"/>
            </a:xfrm>
          </p:grpSpPr>
          <p:grpSp>
            <p:nvGrpSpPr>
              <p:cNvPr id="13" name="Group 12">
                <a:extLst>
                  <a:ext uri="{FF2B5EF4-FFF2-40B4-BE49-F238E27FC236}">
                    <a16:creationId xmlns:a16="http://schemas.microsoft.com/office/drawing/2014/main" id="{457440C2-F132-439B-920A-8A51C605EE75}"/>
                  </a:ext>
                </a:extLst>
              </p:cNvPr>
              <p:cNvGrpSpPr/>
              <p:nvPr/>
            </p:nvGrpSpPr>
            <p:grpSpPr>
              <a:xfrm>
                <a:off x="-115734" y="10395"/>
                <a:ext cx="3030834" cy="2925416"/>
                <a:chOff x="-115734" y="10395"/>
                <a:chExt cx="3030834" cy="2925416"/>
              </a:xfrm>
            </p:grpSpPr>
            <p:grpSp>
              <p:nvGrpSpPr>
                <p:cNvPr id="16" name="Group 15">
                  <a:extLst>
                    <a:ext uri="{FF2B5EF4-FFF2-40B4-BE49-F238E27FC236}">
                      <a16:creationId xmlns:a16="http://schemas.microsoft.com/office/drawing/2014/main" id="{06C1BB5A-75B0-4D9A-9DA7-D24082CABF79}"/>
                    </a:ext>
                  </a:extLst>
                </p:cNvPr>
                <p:cNvGrpSpPr/>
                <p:nvPr/>
              </p:nvGrpSpPr>
              <p:grpSpPr>
                <a:xfrm>
                  <a:off x="-115734" y="10395"/>
                  <a:ext cx="3030834" cy="2925416"/>
                  <a:chOff x="-115734" y="10395"/>
                  <a:chExt cx="3030834" cy="2925416"/>
                </a:xfrm>
              </p:grpSpPr>
              <p:grpSp>
                <p:nvGrpSpPr>
                  <p:cNvPr id="18" name="Group 17">
                    <a:extLst>
                      <a:ext uri="{FF2B5EF4-FFF2-40B4-BE49-F238E27FC236}">
                        <a16:creationId xmlns:a16="http://schemas.microsoft.com/office/drawing/2014/main" id="{593F6AAA-8E6F-4948-9B80-C1BB1DB17D95}"/>
                      </a:ext>
                    </a:extLst>
                  </p:cNvPr>
                  <p:cNvGrpSpPr/>
                  <p:nvPr/>
                </p:nvGrpSpPr>
                <p:grpSpPr>
                  <a:xfrm>
                    <a:off x="-115734" y="10395"/>
                    <a:ext cx="3030834" cy="2925416"/>
                    <a:chOff x="-115734" y="10395"/>
                    <a:chExt cx="3030834" cy="2925416"/>
                  </a:xfrm>
                </p:grpSpPr>
                <p:grpSp>
                  <p:nvGrpSpPr>
                    <p:cNvPr id="20" name="Group 19">
                      <a:extLst>
                        <a:ext uri="{FF2B5EF4-FFF2-40B4-BE49-F238E27FC236}">
                          <a16:creationId xmlns:a16="http://schemas.microsoft.com/office/drawing/2014/main" id="{4CCE479E-7B19-4934-A82E-A8D6F0044010}"/>
                        </a:ext>
                      </a:extLst>
                    </p:cNvPr>
                    <p:cNvGrpSpPr/>
                    <p:nvPr/>
                  </p:nvGrpSpPr>
                  <p:grpSpPr>
                    <a:xfrm>
                      <a:off x="-115734" y="10395"/>
                      <a:ext cx="3030834" cy="2925416"/>
                      <a:chOff x="-115734" y="10395"/>
                      <a:chExt cx="3030834" cy="2925416"/>
                    </a:xfrm>
                  </p:grpSpPr>
                  <p:sp>
                    <p:nvSpPr>
                      <p:cNvPr id="22" name="Text Box 861">
                        <a:extLst>
                          <a:ext uri="{FF2B5EF4-FFF2-40B4-BE49-F238E27FC236}">
                            <a16:creationId xmlns:a16="http://schemas.microsoft.com/office/drawing/2014/main" id="{75A7A77E-FDFA-420B-9A53-C24964344E9E}"/>
                          </a:ext>
                        </a:extLst>
                      </p:cNvPr>
                      <p:cNvSpPr txBox="1">
                        <a:spLocks noChangeArrowheads="1"/>
                      </p:cNvSpPr>
                      <p:nvPr/>
                    </p:nvSpPr>
                    <p:spPr bwMode="auto">
                      <a:xfrm>
                        <a:off x="271750" y="2537598"/>
                        <a:ext cx="168866" cy="39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4DA5E7D5-C9DA-4303-8449-F1F8816E75F4}"/>
                          </a:ext>
                        </a:extLst>
                      </p:cNvPr>
                      <p:cNvGrpSpPr/>
                      <p:nvPr/>
                    </p:nvGrpSpPr>
                    <p:grpSpPr>
                      <a:xfrm>
                        <a:off x="305203" y="10395"/>
                        <a:ext cx="708092" cy="1814595"/>
                        <a:chOff x="-41930" y="10395"/>
                        <a:chExt cx="708092" cy="1814595"/>
                      </a:xfrm>
                    </p:grpSpPr>
                    <p:sp>
                      <p:nvSpPr>
                        <p:cNvPr id="121" name="Text Box 861">
                          <a:extLst>
                            <a:ext uri="{FF2B5EF4-FFF2-40B4-BE49-F238E27FC236}">
                              <a16:creationId xmlns:a16="http://schemas.microsoft.com/office/drawing/2014/main" id="{D7AC9960-BB9A-4A9B-ADD5-60EFA55990F8}"/>
                            </a:ext>
                          </a:extLst>
                        </p:cNvPr>
                        <p:cNvSpPr txBox="1">
                          <a:spLocks noChangeArrowheads="1"/>
                        </p:cNvSpPr>
                        <p:nvPr/>
                      </p:nvSpPr>
                      <p:spPr bwMode="auto">
                        <a:xfrm>
                          <a:off x="141405" y="10395"/>
                          <a:ext cx="395323" cy="29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22" name="Group 121">
                          <a:extLst>
                            <a:ext uri="{FF2B5EF4-FFF2-40B4-BE49-F238E27FC236}">
                              <a16:creationId xmlns:a16="http://schemas.microsoft.com/office/drawing/2014/main" id="{B0468FCE-8B9A-41E8-B452-1EA3A892816C}"/>
                            </a:ext>
                          </a:extLst>
                        </p:cNvPr>
                        <p:cNvGrpSpPr/>
                        <p:nvPr/>
                      </p:nvGrpSpPr>
                      <p:grpSpPr>
                        <a:xfrm>
                          <a:off x="-41930" y="120650"/>
                          <a:ext cx="708092" cy="920220"/>
                          <a:chOff x="-41930" y="0"/>
                          <a:chExt cx="708092" cy="920220"/>
                        </a:xfrm>
                      </p:grpSpPr>
                      <p:grpSp>
                        <p:nvGrpSpPr>
                          <p:cNvPr id="145" name="Group 144">
                            <a:extLst>
                              <a:ext uri="{FF2B5EF4-FFF2-40B4-BE49-F238E27FC236}">
                                <a16:creationId xmlns:a16="http://schemas.microsoft.com/office/drawing/2014/main" id="{D3C0C393-738C-4586-92C2-16D1ABAC427C}"/>
                              </a:ext>
                            </a:extLst>
                          </p:cNvPr>
                          <p:cNvGrpSpPr/>
                          <p:nvPr/>
                        </p:nvGrpSpPr>
                        <p:grpSpPr>
                          <a:xfrm>
                            <a:off x="-41930" y="0"/>
                            <a:ext cx="708092" cy="920220"/>
                            <a:chOff x="-41930" y="0"/>
                            <a:chExt cx="708092" cy="920220"/>
                          </a:xfrm>
                        </p:grpSpPr>
                        <p:sp>
                          <p:nvSpPr>
                            <p:cNvPr id="147" name="Text Box 859">
                              <a:extLst>
                                <a:ext uri="{FF2B5EF4-FFF2-40B4-BE49-F238E27FC236}">
                                  <a16:creationId xmlns:a16="http://schemas.microsoft.com/office/drawing/2014/main" id="{D85A09BE-FE0D-44B2-816B-7BE057A89787}"/>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8" name="AutoShape 860">
                              <a:extLst>
                                <a:ext uri="{FF2B5EF4-FFF2-40B4-BE49-F238E27FC236}">
                                  <a16:creationId xmlns:a16="http://schemas.microsoft.com/office/drawing/2014/main" id="{57879AA6-7742-4EC2-825A-D3D289BDDF2C}"/>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9" name="Text Box 861">
                              <a:extLst>
                                <a:ext uri="{FF2B5EF4-FFF2-40B4-BE49-F238E27FC236}">
                                  <a16:creationId xmlns:a16="http://schemas.microsoft.com/office/drawing/2014/main" id="{F88456D5-ED6C-45D7-9E63-CFEBD0AD2ECD}"/>
                                </a:ext>
                              </a:extLst>
                            </p:cNvPr>
                            <p:cNvSpPr txBox="1">
                              <a:spLocks noChangeArrowheads="1"/>
                            </p:cNvSpPr>
                            <p:nvPr/>
                          </p:nvSpPr>
                          <p:spPr bwMode="auto">
                            <a:xfrm>
                              <a:off x="-41930" y="231646"/>
                              <a:ext cx="195862" cy="4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0" name="AutoShape 862">
                              <a:extLst>
                                <a:ext uri="{FF2B5EF4-FFF2-40B4-BE49-F238E27FC236}">
                                  <a16:creationId xmlns:a16="http://schemas.microsoft.com/office/drawing/2014/main" id="{CFCDD448-CF47-4818-BE30-1F66088733AC}"/>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1" name="Line 863">
                              <a:extLst>
                                <a:ext uri="{FF2B5EF4-FFF2-40B4-BE49-F238E27FC236}">
                                  <a16:creationId xmlns:a16="http://schemas.microsoft.com/office/drawing/2014/main" id="{0D05CB4E-256A-4FDF-9A49-F8C91463EB65}"/>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2" name="Text Box 864">
                              <a:extLst>
                                <a:ext uri="{FF2B5EF4-FFF2-40B4-BE49-F238E27FC236}">
                                  <a16:creationId xmlns:a16="http://schemas.microsoft.com/office/drawing/2014/main" id="{6A2DABD1-2488-499C-86C6-0DAD28FD3AF9}"/>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3" name="Rectangle 152">
                              <a:extLst>
                                <a:ext uri="{FF2B5EF4-FFF2-40B4-BE49-F238E27FC236}">
                                  <a16:creationId xmlns:a16="http://schemas.microsoft.com/office/drawing/2014/main" id="{02ADA5EF-5887-481E-BEFD-2F81457737E8}"/>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4" name="Line 866">
                              <a:extLst>
                                <a:ext uri="{FF2B5EF4-FFF2-40B4-BE49-F238E27FC236}">
                                  <a16:creationId xmlns:a16="http://schemas.microsoft.com/office/drawing/2014/main" id="{A5BC0986-FFD1-424A-BF23-37B7061E54C7}"/>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5" name="Oval 154">
                              <a:extLst>
                                <a:ext uri="{FF2B5EF4-FFF2-40B4-BE49-F238E27FC236}">
                                  <a16:creationId xmlns:a16="http://schemas.microsoft.com/office/drawing/2014/main" id="{9E339500-4B16-4A47-92FF-CCDC42E2AD1F}"/>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78A7C80E-5111-4092-9A56-F57884C78D53}"/>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57" name="Oval 156">
                              <a:extLst>
                                <a:ext uri="{FF2B5EF4-FFF2-40B4-BE49-F238E27FC236}">
                                  <a16:creationId xmlns:a16="http://schemas.microsoft.com/office/drawing/2014/main" id="{53918C6D-0B34-471D-B55A-741826F499AA}"/>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58" name="Straight Connector 157">
                              <a:extLst>
                                <a:ext uri="{FF2B5EF4-FFF2-40B4-BE49-F238E27FC236}">
                                  <a16:creationId xmlns:a16="http://schemas.microsoft.com/office/drawing/2014/main" id="{4C554B15-F056-437E-9541-5833A0590CCE}"/>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1CA123F-A576-4C7A-BE28-EB2F2397829E}"/>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89707A7-8B21-4099-A05D-2C7A3B74C8DC}"/>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7262C6C-DCE9-4C5B-BC9E-B553F5667E18}"/>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FCC22A3-CEF0-435D-9E4A-5E39B60D3351}"/>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F14938D-60ED-435D-ACFE-55EDA48260A1}"/>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EE931EC-9858-44E6-98A2-4A0DAB29400A}"/>
                                </a:ext>
                              </a:extLst>
                            </p:cNvPr>
                            <p:cNvCxnSpPr/>
                            <p:nvPr/>
                          </p:nvCxnSpPr>
                          <p:spPr>
                            <a:xfrm flipH="1">
                              <a:off x="38862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AD2F405-71BE-4D70-B2C1-7D5F191DE869}"/>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107B2E4-BB94-4E9B-ACE5-B9A7DA1FCAD0}"/>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5AE6BA0-4797-4ADE-9D1B-755E442FAA99}"/>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6" name="Straight Connector 145">
                            <a:extLst>
                              <a:ext uri="{FF2B5EF4-FFF2-40B4-BE49-F238E27FC236}">
                                <a16:creationId xmlns:a16="http://schemas.microsoft.com/office/drawing/2014/main" id="{0179F823-F34C-4FA6-9033-C6B4A890F216}"/>
                              </a:ext>
                            </a:extLst>
                          </p:cNvPr>
                          <p:cNvCxnSpPr/>
                          <p:nvPr/>
                        </p:nvCxnSpPr>
                        <p:spPr>
                          <a:xfrm>
                            <a:off x="298450" y="63500"/>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23" name="Group 122">
                          <a:extLst>
                            <a:ext uri="{FF2B5EF4-FFF2-40B4-BE49-F238E27FC236}">
                              <a16:creationId xmlns:a16="http://schemas.microsoft.com/office/drawing/2014/main" id="{050DE60B-5EFD-4695-8381-8AA87347202F}"/>
                            </a:ext>
                          </a:extLst>
                        </p:cNvPr>
                        <p:cNvGrpSpPr/>
                        <p:nvPr/>
                      </p:nvGrpSpPr>
                      <p:grpSpPr>
                        <a:xfrm>
                          <a:off x="-4140" y="904875"/>
                          <a:ext cx="670255" cy="920115"/>
                          <a:chOff x="-4140" y="0"/>
                          <a:chExt cx="670302" cy="920220"/>
                        </a:xfrm>
                      </p:grpSpPr>
                      <p:sp>
                        <p:nvSpPr>
                          <p:cNvPr id="124" name="Text Box 859">
                            <a:extLst>
                              <a:ext uri="{FF2B5EF4-FFF2-40B4-BE49-F238E27FC236}">
                                <a16:creationId xmlns:a16="http://schemas.microsoft.com/office/drawing/2014/main" id="{D9E3D869-4A7A-4169-80E3-D0AD33CBCA80}"/>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5" name="AutoShape 860">
                            <a:extLst>
                              <a:ext uri="{FF2B5EF4-FFF2-40B4-BE49-F238E27FC236}">
                                <a16:creationId xmlns:a16="http://schemas.microsoft.com/office/drawing/2014/main" id="{41D0AA56-6D3A-4078-8BF5-3979D41D1622}"/>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6" name="Text Box 861">
                            <a:extLst>
                              <a:ext uri="{FF2B5EF4-FFF2-40B4-BE49-F238E27FC236}">
                                <a16:creationId xmlns:a16="http://schemas.microsoft.com/office/drawing/2014/main" id="{524E6631-E75B-4266-8331-5AE734885FA8}"/>
                              </a:ext>
                            </a:extLst>
                          </p:cNvPr>
                          <p:cNvSpPr txBox="1">
                            <a:spLocks noChangeArrowheads="1"/>
                          </p:cNvSpPr>
                          <p:nvPr/>
                        </p:nvSpPr>
                        <p:spPr bwMode="auto">
                          <a:xfrm>
                            <a:off x="-4140" y="230000"/>
                            <a:ext cx="169888" cy="3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7" name="AutoShape 862">
                            <a:extLst>
                              <a:ext uri="{FF2B5EF4-FFF2-40B4-BE49-F238E27FC236}">
                                <a16:creationId xmlns:a16="http://schemas.microsoft.com/office/drawing/2014/main" id="{50E64275-C02E-4FD0-BC68-0D5DD6C00E1D}"/>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28" name="Line 863">
                            <a:extLst>
                              <a:ext uri="{FF2B5EF4-FFF2-40B4-BE49-F238E27FC236}">
                                <a16:creationId xmlns:a16="http://schemas.microsoft.com/office/drawing/2014/main" id="{0C578361-0ECE-4499-94FE-106E205DEDAB}"/>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9" name="Text Box 864">
                            <a:extLst>
                              <a:ext uri="{FF2B5EF4-FFF2-40B4-BE49-F238E27FC236}">
                                <a16:creationId xmlns:a16="http://schemas.microsoft.com/office/drawing/2014/main" id="{49676B6F-6595-4AD3-91C0-3A26B5273557}"/>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0" name="Rectangle 129">
                            <a:extLst>
                              <a:ext uri="{FF2B5EF4-FFF2-40B4-BE49-F238E27FC236}">
                                <a16:creationId xmlns:a16="http://schemas.microsoft.com/office/drawing/2014/main" id="{8051E704-DFB7-468F-AB02-840124BB4638}"/>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31" name="Line 866">
                            <a:extLst>
                              <a:ext uri="{FF2B5EF4-FFF2-40B4-BE49-F238E27FC236}">
                                <a16:creationId xmlns:a16="http://schemas.microsoft.com/office/drawing/2014/main" id="{2DF6CF7E-4E0D-43F8-BAA9-E6E388B26FC2}"/>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32" name="Oval 131">
                            <a:extLst>
                              <a:ext uri="{FF2B5EF4-FFF2-40B4-BE49-F238E27FC236}">
                                <a16:creationId xmlns:a16="http://schemas.microsoft.com/office/drawing/2014/main" id="{7B8A6454-0184-4773-83E2-6F272A73FCD5}"/>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33" name="Oval 132">
                            <a:extLst>
                              <a:ext uri="{FF2B5EF4-FFF2-40B4-BE49-F238E27FC236}">
                                <a16:creationId xmlns:a16="http://schemas.microsoft.com/office/drawing/2014/main" id="{E74E225A-CC79-4B46-93FD-729536000340}"/>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AE61B440-14D0-4C70-9B5C-91D24A11357C}"/>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35" name="Straight Connector 134">
                            <a:extLst>
                              <a:ext uri="{FF2B5EF4-FFF2-40B4-BE49-F238E27FC236}">
                                <a16:creationId xmlns:a16="http://schemas.microsoft.com/office/drawing/2014/main" id="{E8F3D1DE-4003-4082-8BDF-38570A6E953C}"/>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01DCEDD-B994-499C-BA2C-163E052AA1E0}"/>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D863E2-E0DA-44EF-882C-F5BF930D98CC}"/>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8686FAD-CAEA-425C-85B5-06BC86577967}"/>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5210B96-F4DE-4F05-AB0D-17B4C76A3BFA}"/>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11402D9-0BCB-4728-89BF-17474E8ACD93}"/>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BF186AB-148B-473D-9EC5-15086544F273}"/>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DD5A84-CBF6-4257-BEA2-7F3881924188}"/>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2EFEB82-2454-428C-9402-59841F1ECFB6}"/>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11BD8EC-A2BD-43AE-9941-910259DB77CA}"/>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009A543-0CE0-4BB1-9566-1F8B7AE7DF42}"/>
                          </a:ext>
                        </a:extLst>
                      </p:cNvPr>
                      <p:cNvGrpSpPr/>
                      <p:nvPr/>
                    </p:nvGrpSpPr>
                    <p:grpSpPr>
                      <a:xfrm>
                        <a:off x="767645" y="1687688"/>
                        <a:ext cx="598169" cy="989161"/>
                        <a:chOff x="0" y="0"/>
                        <a:chExt cx="598169" cy="989707"/>
                      </a:xfrm>
                    </p:grpSpPr>
                    <p:cxnSp>
                      <p:nvCxnSpPr>
                        <p:cNvPr id="96" name="Straight Connector 95">
                          <a:extLst>
                            <a:ext uri="{FF2B5EF4-FFF2-40B4-BE49-F238E27FC236}">
                              <a16:creationId xmlns:a16="http://schemas.microsoft.com/office/drawing/2014/main" id="{F9D8302C-13D6-4851-AC3C-F30DB0A1B238}"/>
                            </a:ext>
                          </a:extLst>
                        </p:cNvPr>
                        <p:cNvCxnSpPr/>
                        <p:nvPr/>
                      </p:nvCxnSpPr>
                      <p:spPr>
                        <a:xfrm>
                          <a:off x="130528" y="450497"/>
                          <a:ext cx="0" cy="436249"/>
                        </a:xfrm>
                        <a:prstGeom prst="line">
                          <a:avLst/>
                        </a:prstGeom>
                        <a:ln w="12700"/>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158324E5-ECDD-4224-A735-B30301FF9ED4}"/>
                            </a:ext>
                          </a:extLst>
                        </p:cNvPr>
                        <p:cNvGrpSpPr/>
                        <p:nvPr/>
                      </p:nvGrpSpPr>
                      <p:grpSpPr>
                        <a:xfrm>
                          <a:off x="0" y="0"/>
                          <a:ext cx="598169" cy="989707"/>
                          <a:chOff x="0" y="0"/>
                          <a:chExt cx="598169" cy="989707"/>
                        </a:xfrm>
                      </p:grpSpPr>
                      <p:sp>
                        <p:nvSpPr>
                          <p:cNvPr id="98" name="Text Box 861">
                            <a:extLst>
                              <a:ext uri="{FF2B5EF4-FFF2-40B4-BE49-F238E27FC236}">
                                <a16:creationId xmlns:a16="http://schemas.microsoft.com/office/drawing/2014/main" id="{1FAC2D6D-B107-4EC1-AA87-4A610D09DB46}"/>
                              </a:ext>
                            </a:extLst>
                          </p:cNvPr>
                          <p:cNvSpPr txBox="1">
                            <a:spLocks noChangeArrowheads="1"/>
                          </p:cNvSpPr>
                          <p:nvPr/>
                        </p:nvSpPr>
                        <p:spPr bwMode="auto">
                          <a:xfrm>
                            <a:off x="327829" y="762079"/>
                            <a:ext cx="168865" cy="22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9" name="Group 98">
                            <a:extLst>
                              <a:ext uri="{FF2B5EF4-FFF2-40B4-BE49-F238E27FC236}">
                                <a16:creationId xmlns:a16="http://schemas.microsoft.com/office/drawing/2014/main" id="{81310F72-3DB1-4291-A5D6-E0FCFF0204E1}"/>
                              </a:ext>
                            </a:extLst>
                          </p:cNvPr>
                          <p:cNvGrpSpPr/>
                          <p:nvPr/>
                        </p:nvGrpSpPr>
                        <p:grpSpPr>
                          <a:xfrm>
                            <a:off x="0" y="0"/>
                            <a:ext cx="598169" cy="919479"/>
                            <a:chOff x="0" y="0"/>
                            <a:chExt cx="598429" cy="919740"/>
                          </a:xfrm>
                        </p:grpSpPr>
                        <p:sp>
                          <p:nvSpPr>
                            <p:cNvPr id="100" name="Rectangle 99">
                              <a:extLst>
                                <a:ext uri="{FF2B5EF4-FFF2-40B4-BE49-F238E27FC236}">
                                  <a16:creationId xmlns:a16="http://schemas.microsoft.com/office/drawing/2014/main" id="{0945E961-78D4-47F7-8AC4-FF05291B1D42}"/>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1" name="Group 100">
                              <a:extLst>
                                <a:ext uri="{FF2B5EF4-FFF2-40B4-BE49-F238E27FC236}">
                                  <a16:creationId xmlns:a16="http://schemas.microsoft.com/office/drawing/2014/main" id="{A9FF67B3-FA81-432F-8304-723876A20E44}"/>
                                </a:ext>
                              </a:extLst>
                            </p:cNvPr>
                            <p:cNvGrpSpPr/>
                            <p:nvPr/>
                          </p:nvGrpSpPr>
                          <p:grpSpPr>
                            <a:xfrm>
                              <a:off x="0" y="0"/>
                              <a:ext cx="598429" cy="919740"/>
                              <a:chOff x="0" y="0"/>
                              <a:chExt cx="598429" cy="919740"/>
                            </a:xfrm>
                          </p:grpSpPr>
                          <p:sp>
                            <p:nvSpPr>
                              <p:cNvPr id="102" name="Text Box 859">
                                <a:extLst>
                                  <a:ext uri="{FF2B5EF4-FFF2-40B4-BE49-F238E27FC236}">
                                    <a16:creationId xmlns:a16="http://schemas.microsoft.com/office/drawing/2014/main" id="{5E7E4D2B-627A-4BE6-8D69-0FE63103B4EF}"/>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3" name="AutoShape 860">
                                <a:extLst>
                                  <a:ext uri="{FF2B5EF4-FFF2-40B4-BE49-F238E27FC236}">
                                    <a16:creationId xmlns:a16="http://schemas.microsoft.com/office/drawing/2014/main" id="{DBB689A3-FDE3-478A-9448-04C01789AA17}"/>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4" name="Text Box 861">
                                <a:extLst>
                                  <a:ext uri="{FF2B5EF4-FFF2-40B4-BE49-F238E27FC236}">
                                    <a16:creationId xmlns:a16="http://schemas.microsoft.com/office/drawing/2014/main" id="{92412314-C73F-4355-BBDC-31FBE3FBCB21}"/>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5" name="AutoShape 862">
                                <a:extLst>
                                  <a:ext uri="{FF2B5EF4-FFF2-40B4-BE49-F238E27FC236}">
                                    <a16:creationId xmlns:a16="http://schemas.microsoft.com/office/drawing/2014/main" id="{0191790C-9482-41BE-AEBF-2C86FEFE84E6}"/>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6" name="Line 863">
                                <a:extLst>
                                  <a:ext uri="{FF2B5EF4-FFF2-40B4-BE49-F238E27FC236}">
                                    <a16:creationId xmlns:a16="http://schemas.microsoft.com/office/drawing/2014/main" id="{D18BF206-883C-423D-BB25-F5F48801B09F}"/>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7" name="Text Box 864">
                                <a:extLst>
                                  <a:ext uri="{FF2B5EF4-FFF2-40B4-BE49-F238E27FC236}">
                                    <a16:creationId xmlns:a16="http://schemas.microsoft.com/office/drawing/2014/main" id="{9DDE5629-F99F-4557-80F7-C033F9B0E1B3}"/>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8" name="Line 866">
                                <a:extLst>
                                  <a:ext uri="{FF2B5EF4-FFF2-40B4-BE49-F238E27FC236}">
                                    <a16:creationId xmlns:a16="http://schemas.microsoft.com/office/drawing/2014/main" id="{32A795BF-2762-441E-A3DB-A16F10912292}"/>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9" name="Oval 108">
                                <a:extLst>
                                  <a:ext uri="{FF2B5EF4-FFF2-40B4-BE49-F238E27FC236}">
                                    <a16:creationId xmlns:a16="http://schemas.microsoft.com/office/drawing/2014/main" id="{88FD9279-A361-472B-8878-BD609EADEAA6}"/>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E1F411C-2A79-4614-BEDD-924DE89882EC}"/>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562E2B9A-576D-46C1-AF49-9BCAC6AA0E92}"/>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75AFEBD-7D5E-4E1D-99DA-683905A29B79}"/>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82A747B-BCC1-47B6-82FE-DD3A650F0E5B}"/>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07BD448-A126-49C7-B263-EAF9E88CDDE0}"/>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D23850-89E9-4D1C-9092-B31A5D4BE123}"/>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3B5B0CF-C935-4A3F-B7AF-C89B120E56F4}"/>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9E56E4-AB21-4107-AF36-5E7C06BE5FAA}"/>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4EBE44B-CB7A-4FFE-98A2-E8948343085C}"/>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00B006A-FB65-46CE-831D-EC2749AA2A27}"/>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BEECA6C-896E-496F-BDE3-7ADF45E0A11E}"/>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nvGrpSpPr>
                      <p:cNvPr id="25" name="Group 24">
                        <a:extLst>
                          <a:ext uri="{FF2B5EF4-FFF2-40B4-BE49-F238E27FC236}">
                            <a16:creationId xmlns:a16="http://schemas.microsoft.com/office/drawing/2014/main" id="{5347FC25-B51C-41E1-B416-437DE364419B}"/>
                          </a:ext>
                        </a:extLst>
                      </p:cNvPr>
                      <p:cNvGrpSpPr/>
                      <p:nvPr/>
                    </p:nvGrpSpPr>
                    <p:grpSpPr>
                      <a:xfrm>
                        <a:off x="-115734" y="1687689"/>
                        <a:ext cx="701033" cy="977262"/>
                        <a:chOff x="-115734" y="1"/>
                        <a:chExt cx="701033" cy="977262"/>
                      </a:xfrm>
                    </p:grpSpPr>
                    <p:grpSp>
                      <p:nvGrpSpPr>
                        <p:cNvPr id="74" name="Group 73">
                          <a:extLst>
                            <a:ext uri="{FF2B5EF4-FFF2-40B4-BE49-F238E27FC236}">
                              <a16:creationId xmlns:a16="http://schemas.microsoft.com/office/drawing/2014/main" id="{B0EC2CEC-C9EA-430C-9B81-DAC0744F15EF}"/>
                            </a:ext>
                          </a:extLst>
                        </p:cNvPr>
                        <p:cNvGrpSpPr/>
                        <p:nvPr/>
                      </p:nvGrpSpPr>
                      <p:grpSpPr>
                        <a:xfrm>
                          <a:off x="114300" y="1"/>
                          <a:ext cx="470999" cy="977262"/>
                          <a:chOff x="127225" y="0"/>
                          <a:chExt cx="471204" cy="978176"/>
                        </a:xfrm>
                      </p:grpSpPr>
                      <p:sp>
                        <p:nvSpPr>
                          <p:cNvPr id="76" name="Rectangle 75">
                            <a:extLst>
                              <a:ext uri="{FF2B5EF4-FFF2-40B4-BE49-F238E27FC236}">
                                <a16:creationId xmlns:a16="http://schemas.microsoft.com/office/drawing/2014/main" id="{5BB27203-5D25-4D47-9732-97D7C4686AFC}"/>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77" name="Group 76">
                            <a:extLst>
                              <a:ext uri="{FF2B5EF4-FFF2-40B4-BE49-F238E27FC236}">
                                <a16:creationId xmlns:a16="http://schemas.microsoft.com/office/drawing/2014/main" id="{F68B6E66-E7F7-47A3-AD65-0959CF10197D}"/>
                              </a:ext>
                            </a:extLst>
                          </p:cNvPr>
                          <p:cNvGrpSpPr/>
                          <p:nvPr/>
                        </p:nvGrpSpPr>
                        <p:grpSpPr>
                          <a:xfrm>
                            <a:off x="127225" y="0"/>
                            <a:ext cx="471204" cy="978176"/>
                            <a:chOff x="127225" y="0"/>
                            <a:chExt cx="471204" cy="978176"/>
                          </a:xfrm>
                        </p:grpSpPr>
                        <p:sp>
                          <p:nvSpPr>
                            <p:cNvPr id="78" name="Text Box 859">
                              <a:extLst>
                                <a:ext uri="{FF2B5EF4-FFF2-40B4-BE49-F238E27FC236}">
                                  <a16:creationId xmlns:a16="http://schemas.microsoft.com/office/drawing/2014/main" id="{0A6E4D80-0877-465D-AADF-FD76D1906E75}"/>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9" name="AutoShape 860">
                              <a:extLst>
                                <a:ext uri="{FF2B5EF4-FFF2-40B4-BE49-F238E27FC236}">
                                  <a16:creationId xmlns:a16="http://schemas.microsoft.com/office/drawing/2014/main" id="{A8145504-612C-409B-A2D8-F6D763976003}"/>
                                </a:ext>
                              </a:extLst>
                            </p:cNvPr>
                            <p:cNvCxnSpPr>
                              <a:cxnSpLocks noChangeShapeType="1"/>
                            </p:cNvCxnSpPr>
                            <p:nvPr/>
                          </p:nvCxnSpPr>
                          <p:spPr bwMode="auto">
                            <a:xfrm flipH="1">
                              <a:off x="368459" y="680752"/>
                              <a:ext cx="3647" cy="297424"/>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0" name="AutoShape 862">
                              <a:extLst>
                                <a:ext uri="{FF2B5EF4-FFF2-40B4-BE49-F238E27FC236}">
                                  <a16:creationId xmlns:a16="http://schemas.microsoft.com/office/drawing/2014/main" id="{0FC18288-2071-4F82-9355-8B97C7283C5B}"/>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1" name="Line 863">
                              <a:extLst>
                                <a:ext uri="{FF2B5EF4-FFF2-40B4-BE49-F238E27FC236}">
                                  <a16:creationId xmlns:a16="http://schemas.microsoft.com/office/drawing/2014/main" id="{DC2B2B79-59EC-4291-95ED-ABCEE8363625}"/>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2" name="Text Box 864">
                              <a:extLst>
                                <a:ext uri="{FF2B5EF4-FFF2-40B4-BE49-F238E27FC236}">
                                  <a16:creationId xmlns:a16="http://schemas.microsoft.com/office/drawing/2014/main" id="{18E0FFA2-A244-40BD-80EB-895415E833E6}"/>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3" name="Line 866">
                              <a:extLst>
                                <a:ext uri="{FF2B5EF4-FFF2-40B4-BE49-F238E27FC236}">
                                  <a16:creationId xmlns:a16="http://schemas.microsoft.com/office/drawing/2014/main" id="{DA4C7E94-CF59-4C6A-B703-4B2DF839AE30}"/>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84" name="Oval 83">
                              <a:extLst>
                                <a:ext uri="{FF2B5EF4-FFF2-40B4-BE49-F238E27FC236}">
                                  <a16:creationId xmlns:a16="http://schemas.microsoft.com/office/drawing/2014/main" id="{866EAC20-1F1E-42D7-90A5-7EE1F812427D}"/>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7FC5053-04EC-48A4-A40A-9BDDEDDA8980}"/>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86" name="Straight Connector 85">
                              <a:extLst>
                                <a:ext uri="{FF2B5EF4-FFF2-40B4-BE49-F238E27FC236}">
                                  <a16:creationId xmlns:a16="http://schemas.microsoft.com/office/drawing/2014/main" id="{CA9F51FD-AB9F-4C53-A100-54ECA9D6B69C}"/>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0583B45-66FC-40F4-8748-4DB2D6F42A6D}"/>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5253C63-06B4-45EC-BD4E-A00D282BBBF5}"/>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97061B-7B75-423A-B397-1C2BD87D5246}"/>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04B6C6-4D40-4C18-80D7-A7EF8B829152}"/>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F94A9C3-09D6-412D-A40D-1522C0271173}"/>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3A196A-D22E-442C-AFB6-C0D1864BFBD8}"/>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243EEFE-9C96-465A-8DDD-B331529ED4A1}"/>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1162A56-D43B-4753-BEC4-BD5B7E38DFD6}"/>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5F8FDFE-25ED-4FCB-B489-CF7437305B23}"/>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5" name="Text Box 861">
                          <a:extLst>
                            <a:ext uri="{FF2B5EF4-FFF2-40B4-BE49-F238E27FC236}">
                              <a16:creationId xmlns:a16="http://schemas.microsoft.com/office/drawing/2014/main" id="{00F4B36D-22C7-48DB-8703-5F600A0303A6}"/>
                            </a:ext>
                          </a:extLst>
                        </p:cNvPr>
                        <p:cNvSpPr txBox="1">
                          <a:spLocks noChangeArrowheads="1"/>
                        </p:cNvSpPr>
                        <p:nvPr/>
                      </p:nvSpPr>
                      <p:spPr bwMode="auto">
                        <a:xfrm>
                          <a:off x="-115734" y="408208"/>
                          <a:ext cx="109709" cy="17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nvGrpSpPr>
                      <p:cNvPr id="26" name="Group 25">
                        <a:extLst>
                          <a:ext uri="{FF2B5EF4-FFF2-40B4-BE49-F238E27FC236}">
                            <a16:creationId xmlns:a16="http://schemas.microsoft.com/office/drawing/2014/main" id="{BBE9EB70-AF25-42AC-85DD-6D9CB1539A96}"/>
                          </a:ext>
                        </a:extLst>
                      </p:cNvPr>
                      <p:cNvGrpSpPr/>
                      <p:nvPr/>
                    </p:nvGrpSpPr>
                    <p:grpSpPr>
                      <a:xfrm>
                        <a:off x="1280248" y="1297516"/>
                        <a:ext cx="1634852" cy="858890"/>
                        <a:chOff x="-71597" y="0"/>
                        <a:chExt cx="1634852" cy="858890"/>
                      </a:xfrm>
                    </p:grpSpPr>
                    <p:sp>
                      <p:nvSpPr>
                        <p:cNvPr id="27" name="Text Box 861">
                          <a:extLst>
                            <a:ext uri="{FF2B5EF4-FFF2-40B4-BE49-F238E27FC236}">
                              <a16:creationId xmlns:a16="http://schemas.microsoft.com/office/drawing/2014/main" id="{71A55A99-3B92-4BD8-986C-E03B1251C316}"/>
                            </a:ext>
                          </a:extLst>
                        </p:cNvPr>
                        <p:cNvSpPr txBox="1">
                          <a:spLocks noChangeArrowheads="1"/>
                        </p:cNvSpPr>
                        <p:nvPr/>
                      </p:nvSpPr>
                      <p:spPr bwMode="auto">
                        <a:xfrm>
                          <a:off x="-59033" y="666031"/>
                          <a:ext cx="109709" cy="17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 name="Text Box 861">
                          <a:extLst>
                            <a:ext uri="{FF2B5EF4-FFF2-40B4-BE49-F238E27FC236}">
                              <a16:creationId xmlns:a16="http://schemas.microsoft.com/office/drawing/2014/main" id="{FA11ADFC-D2B8-4C46-B333-A8609EFCF80E}"/>
                            </a:ext>
                          </a:extLst>
                        </p:cNvPr>
                        <p:cNvSpPr txBox="1">
                          <a:spLocks noChangeArrowheads="1"/>
                        </p:cNvSpPr>
                        <p:nvPr/>
                      </p:nvSpPr>
                      <p:spPr bwMode="auto">
                        <a:xfrm>
                          <a:off x="-71597" y="72431"/>
                          <a:ext cx="109709" cy="17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D098A68C-3662-469F-A914-837C708E83B3}"/>
                            </a:ext>
                          </a:extLst>
                        </p:cNvPr>
                        <p:cNvGrpSpPr/>
                        <p:nvPr/>
                      </p:nvGrpSpPr>
                      <p:grpSpPr>
                        <a:xfrm>
                          <a:off x="63501" y="0"/>
                          <a:ext cx="1499754" cy="858890"/>
                          <a:chOff x="1" y="74551"/>
                          <a:chExt cx="1499754" cy="858890"/>
                        </a:xfrm>
                      </p:grpSpPr>
                      <p:sp>
                        <p:nvSpPr>
                          <p:cNvPr id="30" name="Text Box 861">
                            <a:extLst>
                              <a:ext uri="{FF2B5EF4-FFF2-40B4-BE49-F238E27FC236}">
                                <a16:creationId xmlns:a16="http://schemas.microsoft.com/office/drawing/2014/main" id="{2F3A488A-BF92-4118-B81C-F78CCE8163F3}"/>
                              </a:ext>
                            </a:extLst>
                          </p:cNvPr>
                          <p:cNvSpPr txBox="1">
                            <a:spLocks noChangeArrowheads="1"/>
                          </p:cNvSpPr>
                          <p:nvPr/>
                        </p:nvSpPr>
                        <p:spPr bwMode="auto">
                          <a:xfrm flipH="1">
                            <a:off x="951018" y="458435"/>
                            <a:ext cx="548737" cy="26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31" name="Group 30">
                            <a:extLst>
                              <a:ext uri="{FF2B5EF4-FFF2-40B4-BE49-F238E27FC236}">
                                <a16:creationId xmlns:a16="http://schemas.microsoft.com/office/drawing/2014/main" id="{F386632F-03D9-459D-AEB9-321325ADCFE0}"/>
                              </a:ext>
                            </a:extLst>
                          </p:cNvPr>
                          <p:cNvGrpSpPr/>
                          <p:nvPr/>
                        </p:nvGrpSpPr>
                        <p:grpSpPr>
                          <a:xfrm rot="16200000">
                            <a:off x="209697" y="-54487"/>
                            <a:ext cx="591563" cy="849639"/>
                            <a:chOff x="0" y="70485"/>
                            <a:chExt cx="591605" cy="849735"/>
                          </a:xfrm>
                        </p:grpSpPr>
                        <p:sp>
                          <p:nvSpPr>
                            <p:cNvPr id="54" name="Text Box 859">
                              <a:extLst>
                                <a:ext uri="{FF2B5EF4-FFF2-40B4-BE49-F238E27FC236}">
                                  <a16:creationId xmlns:a16="http://schemas.microsoft.com/office/drawing/2014/main" id="{4CED94E3-FB7E-4AE3-BDE9-C0043291E3A1}"/>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5" name="AutoShape 860">
                              <a:extLst>
                                <a:ext uri="{FF2B5EF4-FFF2-40B4-BE49-F238E27FC236}">
                                  <a16:creationId xmlns:a16="http://schemas.microsoft.com/office/drawing/2014/main" id="{6C2DD1C8-4AD6-4FC5-AB87-5049402AC19E}"/>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6" name="Text Box 861">
                              <a:extLst>
                                <a:ext uri="{FF2B5EF4-FFF2-40B4-BE49-F238E27FC236}">
                                  <a16:creationId xmlns:a16="http://schemas.microsoft.com/office/drawing/2014/main" id="{FDFF10C2-3B63-489E-A275-E0D11FC8E3BE}"/>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 name="AutoShape 862">
                              <a:extLst>
                                <a:ext uri="{FF2B5EF4-FFF2-40B4-BE49-F238E27FC236}">
                                  <a16:creationId xmlns:a16="http://schemas.microsoft.com/office/drawing/2014/main" id="{82B9A8A4-A3A2-4C9B-874D-54DB55D80141}"/>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8" name="Line 863">
                              <a:extLst>
                                <a:ext uri="{FF2B5EF4-FFF2-40B4-BE49-F238E27FC236}">
                                  <a16:creationId xmlns:a16="http://schemas.microsoft.com/office/drawing/2014/main" id="{BAB4FC7B-1BBE-461F-9F74-5E1CE09D8C3C}"/>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9" name="Rectangle 58">
                              <a:extLst>
                                <a:ext uri="{FF2B5EF4-FFF2-40B4-BE49-F238E27FC236}">
                                  <a16:creationId xmlns:a16="http://schemas.microsoft.com/office/drawing/2014/main" id="{6DBAC926-B5FA-47D4-9ACC-12204E73D6F7}"/>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0" name="Line 866">
                              <a:extLst>
                                <a:ext uri="{FF2B5EF4-FFF2-40B4-BE49-F238E27FC236}">
                                  <a16:creationId xmlns:a16="http://schemas.microsoft.com/office/drawing/2014/main" id="{5839A983-0AD9-4413-ACDD-DC8E8F23F3DA}"/>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1" name="Oval 60">
                              <a:extLst>
                                <a:ext uri="{FF2B5EF4-FFF2-40B4-BE49-F238E27FC236}">
                                  <a16:creationId xmlns:a16="http://schemas.microsoft.com/office/drawing/2014/main" id="{5A2AD781-400F-49BA-B4D5-6A520B381D46}"/>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8B57672E-BDD6-48B6-8313-192232578FCB}"/>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132D7A67-5C6E-4D0F-87FA-42CE5F23C80B}"/>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83CDB9C1-0DE9-462C-A55B-7A3E6E4317AD}"/>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36D64C-CB1D-424F-9571-5522A63F3C3F}"/>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65D29D-C5AD-478A-BB78-020FCFB518BB}"/>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E39DA4-B0D4-49E0-9EA9-CFDDE8D19F12}"/>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27C48A-7572-4941-9D63-8252649F11F3}"/>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9B8D4A2-5892-4F0D-B074-A32A9F32E8EE}"/>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AD8F1C-0835-4216-AE07-487AA39535D4}"/>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59AC09-1D07-49D1-AAA5-2A6B37429BA0}"/>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A66BABF-E3E7-4268-A1BE-DB10C33B76FC}"/>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286053F-04D3-40DA-BF13-F8D4ABE5298F}"/>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0F3B4ADB-8323-4175-A8DE-9323607D7F1F}"/>
                              </a:ext>
                            </a:extLst>
                          </p:cNvPr>
                          <p:cNvGrpSpPr/>
                          <p:nvPr/>
                        </p:nvGrpSpPr>
                        <p:grpSpPr>
                          <a:xfrm rot="5400000">
                            <a:off x="180048" y="232726"/>
                            <a:ext cx="520668" cy="880762"/>
                            <a:chOff x="4012" y="38728"/>
                            <a:chExt cx="520894" cy="881012"/>
                          </a:xfrm>
                        </p:grpSpPr>
                        <p:sp>
                          <p:nvSpPr>
                            <p:cNvPr id="34" name="Rectangle 33">
                              <a:extLst>
                                <a:ext uri="{FF2B5EF4-FFF2-40B4-BE49-F238E27FC236}">
                                  <a16:creationId xmlns:a16="http://schemas.microsoft.com/office/drawing/2014/main" id="{B9010097-1EF3-4391-A9D7-7721A179DDC2}"/>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CF852B01-BC6F-4A34-9FD0-BA82E0504933}"/>
                                </a:ext>
                              </a:extLst>
                            </p:cNvPr>
                            <p:cNvGrpSpPr/>
                            <p:nvPr/>
                          </p:nvGrpSpPr>
                          <p:grpSpPr>
                            <a:xfrm>
                              <a:off x="4012" y="38728"/>
                              <a:ext cx="520894" cy="881012"/>
                              <a:chOff x="4012" y="38728"/>
                              <a:chExt cx="520894" cy="881012"/>
                            </a:xfrm>
                          </p:grpSpPr>
                          <p:sp>
                            <p:nvSpPr>
                              <p:cNvPr id="36" name="Text Box 859">
                                <a:extLst>
                                  <a:ext uri="{FF2B5EF4-FFF2-40B4-BE49-F238E27FC236}">
                                    <a16:creationId xmlns:a16="http://schemas.microsoft.com/office/drawing/2014/main" id="{1E4E49D9-161F-4782-80BE-1D72321F912E}"/>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 name="AutoShape 860">
                                <a:extLst>
                                  <a:ext uri="{FF2B5EF4-FFF2-40B4-BE49-F238E27FC236}">
                                    <a16:creationId xmlns:a16="http://schemas.microsoft.com/office/drawing/2014/main" id="{A38AE8F0-86FF-4179-A6B3-8475AB19FB52}"/>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8" name="Text Box 861">
                                <a:extLst>
                                  <a:ext uri="{FF2B5EF4-FFF2-40B4-BE49-F238E27FC236}">
                                    <a16:creationId xmlns:a16="http://schemas.microsoft.com/office/drawing/2014/main" id="{59BED458-8DCF-471E-AAF1-E07E367D74E4}"/>
                                  </a:ext>
                                </a:extLst>
                              </p:cNvPr>
                              <p:cNvSpPr txBox="1">
                                <a:spLocks noChangeArrowheads="1"/>
                              </p:cNvSpPr>
                              <p:nvPr/>
                            </p:nvSpPr>
                            <p:spPr bwMode="auto">
                              <a:xfrm>
                                <a:off x="4012" y="363452"/>
                                <a:ext cx="109221"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9" name="AutoShape 862">
                                <a:extLst>
                                  <a:ext uri="{FF2B5EF4-FFF2-40B4-BE49-F238E27FC236}">
                                    <a16:creationId xmlns:a16="http://schemas.microsoft.com/office/drawing/2014/main" id="{44F8B249-F38C-42E1-8701-C21A7675A99B}"/>
                                  </a:ext>
                                </a:extLst>
                              </p:cNvPr>
                              <p:cNvCxnSpPr>
                                <a:cxnSpLocks noChangeShapeType="1"/>
                              </p:cNvCxnSpPr>
                              <p:nvPr/>
                            </p:nvCxnSpPr>
                            <p:spPr bwMode="auto">
                              <a:xfrm rot="16200000" flipH="1" flipV="1">
                                <a:off x="266826" y="144004"/>
                                <a:ext cx="210553"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 name="Line 863">
                                <a:extLst>
                                  <a:ext uri="{FF2B5EF4-FFF2-40B4-BE49-F238E27FC236}">
                                    <a16:creationId xmlns:a16="http://schemas.microsoft.com/office/drawing/2014/main" id="{9B1524E5-62DD-4689-8DA8-6C832FC94D80}"/>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1" name="Line 866">
                                <a:extLst>
                                  <a:ext uri="{FF2B5EF4-FFF2-40B4-BE49-F238E27FC236}">
                                    <a16:creationId xmlns:a16="http://schemas.microsoft.com/office/drawing/2014/main" id="{A5975EA1-24A6-467E-993A-8633DD9B57E5}"/>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2" name="Oval 41">
                                <a:extLst>
                                  <a:ext uri="{FF2B5EF4-FFF2-40B4-BE49-F238E27FC236}">
                                    <a16:creationId xmlns:a16="http://schemas.microsoft.com/office/drawing/2014/main" id="{C45B1C09-E58C-41C3-8B1F-8450A7E4EAAB}"/>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43" name="Oval 42">
                                <a:extLst>
                                  <a:ext uri="{FF2B5EF4-FFF2-40B4-BE49-F238E27FC236}">
                                    <a16:creationId xmlns:a16="http://schemas.microsoft.com/office/drawing/2014/main" id="{3195F466-4111-4620-A64B-2459FBFE3BFD}"/>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E27C824A-2D66-4DCF-802E-C4C5B875F79C}"/>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690245-78B5-432E-88FA-B55989AD9FA9}"/>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6AE697-AC30-4ADF-9E16-70CFC9B38F67}"/>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8FF4AE-6C91-40EF-8B42-6C392FB1B37F}"/>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59165D-8EC1-418B-BD87-E7A7BB8D5BE2}"/>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25DEA7B-C0ED-4373-A2EA-290FC4F2E800}"/>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A719EC4-D993-446F-AE8C-E6E5D1A2BC70}"/>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874190-F111-4B67-ABC0-F763CC10884F}"/>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260980-F8D2-4B1E-85FF-287EB46E47E9}"/>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FD110B-74C2-4F94-82CB-00C716E6CA18}"/>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3" name="Straight Connector 32">
                            <a:extLst>
                              <a:ext uri="{FF2B5EF4-FFF2-40B4-BE49-F238E27FC236}">
                                <a16:creationId xmlns:a16="http://schemas.microsoft.com/office/drawing/2014/main" id="{0C406308-FD2A-4B09-A405-0C9B43C229A0}"/>
                              </a:ext>
                            </a:extLst>
                          </p:cNvPr>
                          <p:cNvCxnSpPr/>
                          <p:nvPr/>
                        </p:nvCxnSpPr>
                        <p:spPr>
                          <a:xfrm>
                            <a:off x="873467" y="230589"/>
                            <a:ext cx="0" cy="552450"/>
                          </a:xfrm>
                          <a:prstGeom prst="line">
                            <a:avLst/>
                          </a:prstGeom>
                          <a:ln w="12700"/>
                        </p:spPr>
                        <p:style>
                          <a:lnRef idx="1">
                            <a:schemeClr val="dk1"/>
                          </a:lnRef>
                          <a:fillRef idx="0">
                            <a:schemeClr val="dk1"/>
                          </a:fillRef>
                          <a:effectRef idx="0">
                            <a:schemeClr val="dk1"/>
                          </a:effectRef>
                          <a:fontRef idx="minor">
                            <a:schemeClr val="tx1"/>
                          </a:fontRef>
                        </p:style>
                      </p:cxnSp>
                    </p:grpSp>
                  </p:grpSp>
                </p:grpSp>
                <p:cxnSp>
                  <p:nvCxnSpPr>
                    <p:cNvPr id="21" name="Straight Connector 20">
                      <a:extLst>
                        <a:ext uri="{FF2B5EF4-FFF2-40B4-BE49-F238E27FC236}">
                          <a16:creationId xmlns:a16="http://schemas.microsoft.com/office/drawing/2014/main" id="{FD8D031E-64AD-44C6-8DD7-FDE52F211FE2}"/>
                        </a:ext>
                      </a:extLst>
                    </p:cNvPr>
                    <p:cNvCxnSpPr/>
                    <p:nvPr/>
                  </p:nvCxnSpPr>
                  <p:spPr>
                    <a:xfrm flipH="1">
                      <a:off x="356937" y="2570747"/>
                      <a:ext cx="542688"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DA8EBFC4-201D-4630-9E32-A1F3A5519D40}"/>
                      </a:ext>
                    </a:extLst>
                  </p:cNvPr>
                  <p:cNvCxnSpPr/>
                  <p:nvPr/>
                </p:nvCxnSpPr>
                <p:spPr>
                  <a:xfrm>
                    <a:off x="360947" y="1760621"/>
                    <a:ext cx="775106"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7" name="Straight Connector 16">
                  <a:extLst>
                    <a:ext uri="{FF2B5EF4-FFF2-40B4-BE49-F238E27FC236}">
                      <a16:creationId xmlns:a16="http://schemas.microsoft.com/office/drawing/2014/main" id="{2B343AB2-2D11-4D2B-911E-5C43A164C338}"/>
                    </a:ext>
                  </a:extLst>
                </p:cNvPr>
                <p:cNvCxnSpPr/>
                <p:nvPr/>
              </p:nvCxnSpPr>
              <p:spPr>
                <a:xfrm>
                  <a:off x="1138989" y="1760621"/>
                  <a:ext cx="745471"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4" name="Text Box 861">
                <a:extLst>
                  <a:ext uri="{FF2B5EF4-FFF2-40B4-BE49-F238E27FC236}">
                    <a16:creationId xmlns:a16="http://schemas.microsoft.com/office/drawing/2014/main" id="{816B71E2-239D-4AA1-B038-B3BAD48B54EB}"/>
                  </a:ext>
                </a:extLst>
              </p:cNvPr>
              <p:cNvSpPr txBox="1">
                <a:spLocks noChangeArrowheads="1"/>
              </p:cNvSpPr>
              <p:nvPr/>
            </p:nvSpPr>
            <p:spPr bwMode="auto">
              <a:xfrm flipH="1">
                <a:off x="1083310" y="1626003"/>
                <a:ext cx="438276" cy="30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5A59D197-8F66-44DE-AD53-511AB4B5534A}"/>
                  </a:ext>
                </a:extLst>
              </p:cNvPr>
              <p:cNvCxnSpPr/>
              <p:nvPr/>
            </p:nvCxnSpPr>
            <p:spPr>
              <a:xfrm>
                <a:off x="2290010" y="1756610"/>
                <a:ext cx="129594" cy="0"/>
              </a:xfrm>
              <a:prstGeom prst="line">
                <a:avLst/>
              </a:prstGeom>
              <a:ln w="12700"/>
            </p:spPr>
            <p:style>
              <a:lnRef idx="1">
                <a:schemeClr val="dk1"/>
              </a:lnRef>
              <a:fillRef idx="0">
                <a:schemeClr val="dk1"/>
              </a:fillRef>
              <a:effectRef idx="0">
                <a:schemeClr val="dk1"/>
              </a:effectRef>
              <a:fontRef idx="minor">
                <a:schemeClr val="tx1"/>
              </a:fontRef>
            </p:style>
          </p:cxnSp>
        </p:grpSp>
      </p:gr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p:extLst>
              <p:ext uri="{D42A27DB-BD31-4B8C-83A1-F6EECF244321}">
                <p14:modId xmlns:p14="http://schemas.microsoft.com/office/powerpoint/2010/main" val="4197331167"/>
              </p:ext>
            </p:extLst>
          </p:nvPr>
        </p:nvGraphicFramePr>
        <p:xfrm>
          <a:off x="617859" y="1151255"/>
          <a:ext cx="10956282" cy="5051583"/>
        </p:xfrm>
        <a:graphic>
          <a:graphicData uri="http://schemas.openxmlformats.org/drawingml/2006/table">
            <a:tbl>
              <a:tblPr firstRow="1" bandRow="1">
                <a:tableStyleId>{22838BEF-8BB2-4498-84A7-C5851F593DF1}</a:tableStyleId>
              </a:tblPr>
              <a:tblGrid>
                <a:gridCol w="1282698">
                  <a:extLst>
                    <a:ext uri="{9D8B030D-6E8A-4147-A177-3AD203B41FA5}">
                      <a16:colId xmlns:a16="http://schemas.microsoft.com/office/drawing/2014/main" val="20000"/>
                    </a:ext>
                  </a:extLst>
                </a:gridCol>
                <a:gridCol w="2346960">
                  <a:extLst>
                    <a:ext uri="{9D8B030D-6E8A-4147-A177-3AD203B41FA5}">
                      <a16:colId xmlns:a16="http://schemas.microsoft.com/office/drawing/2014/main" val="20001"/>
                    </a:ext>
                  </a:extLst>
                </a:gridCol>
                <a:gridCol w="1831339">
                  <a:extLst>
                    <a:ext uri="{9D8B030D-6E8A-4147-A177-3AD203B41FA5}">
                      <a16:colId xmlns:a16="http://schemas.microsoft.com/office/drawing/2014/main" val="20002"/>
                    </a:ext>
                  </a:extLst>
                </a:gridCol>
                <a:gridCol w="1831973">
                  <a:extLst>
                    <a:ext uri="{9D8B030D-6E8A-4147-A177-3AD203B41FA5}">
                      <a16:colId xmlns:a16="http://schemas.microsoft.com/office/drawing/2014/main" val="20003"/>
                    </a:ext>
                  </a:extLst>
                </a:gridCol>
                <a:gridCol w="1831339">
                  <a:extLst>
                    <a:ext uri="{9D8B030D-6E8A-4147-A177-3AD203B41FA5}">
                      <a16:colId xmlns:a16="http://schemas.microsoft.com/office/drawing/2014/main" val="20004"/>
                    </a:ext>
                  </a:extLst>
                </a:gridCol>
                <a:gridCol w="1831973">
                  <a:extLst>
                    <a:ext uri="{9D8B030D-6E8A-4147-A177-3AD203B41FA5}">
                      <a16:colId xmlns:a16="http://schemas.microsoft.com/office/drawing/2014/main" val="20005"/>
                    </a:ext>
                  </a:extLst>
                </a:gridCol>
              </a:tblGrid>
              <a:tr h="405591">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S.No</a:t>
                      </a:r>
                    </a:p>
                  </a:txBody>
                  <a:tcPr marL="100584" marR="100584" anchor="ctr"/>
                </a:tc>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Approximate Adder</a:t>
                      </a:r>
                    </a:p>
                  </a:txBody>
                  <a:tcPr marL="100584" marR="100584" anchor="ctr"/>
                </a:tc>
                <a:tc rowSpan="2">
                  <a:txBody>
                    <a:bodyPr/>
                    <a:lstStyle/>
                    <a:p>
                      <a:pPr algn="ctr"/>
                      <a:endParaRPr lang="en-IN" sz="1600" dirty="0">
                        <a:solidFill>
                          <a:srgbClr val="FF0000"/>
                        </a:solidFill>
                        <a:latin typeface="Times New Roman" panose="02020603050405020304" pitchFamily="18" charset="0"/>
                        <a:cs typeface="Times New Roman" panose="02020603050405020304" pitchFamily="18" charset="0"/>
                      </a:endParaRPr>
                    </a:p>
                    <a:p>
                      <a:pPr algn="ctr"/>
                      <a:r>
                        <a:rPr lang="en-IN" sz="1600" dirty="0">
                          <a:solidFill>
                            <a:srgbClr val="FF0000"/>
                          </a:solidFill>
                          <a:latin typeface="Times New Roman" panose="02020603050405020304" pitchFamily="18" charset="0"/>
                          <a:cs typeface="Times New Roman" panose="02020603050405020304" pitchFamily="18" charset="0"/>
                        </a:rPr>
                        <a:t>No. of Transistors</a:t>
                      </a:r>
                    </a:p>
                  </a:txBody>
                  <a:tcPr marL="100584" marR="100584" anchor="ctr"/>
                </a:tc>
                <a:tc gridSpan="2">
                  <a:txBody>
                    <a:bodyPr/>
                    <a:lstStyle/>
                    <a:p>
                      <a:pPr algn="ctr"/>
                      <a:r>
                        <a:rPr lang="en-IN" sz="1600" dirty="0">
                          <a:solidFill>
                            <a:srgbClr val="FF0000"/>
                          </a:solidFill>
                          <a:latin typeface="Times New Roman" panose="02020603050405020304" pitchFamily="18" charset="0"/>
                          <a:cs typeface="Times New Roman" panose="02020603050405020304" pitchFamily="18" charset="0"/>
                        </a:rPr>
                        <a:t>No. of Errors</a:t>
                      </a:r>
                    </a:p>
                  </a:txBody>
                  <a:tcPr marL="100584" marR="100584"/>
                </a:tc>
                <a:tc hMerge="1">
                  <a:txBody>
                    <a:bodyPr/>
                    <a:lstStyle/>
                    <a:p>
                      <a:endParaRPr lang="en-US"/>
                    </a:p>
                  </a:txBody>
                  <a:tcPr/>
                </a:tc>
                <a:tc rowSpan="2">
                  <a:txBody>
                    <a:bodyPr/>
                    <a:lstStyle/>
                    <a:p>
                      <a:pPr algn="ctr"/>
                      <a:r>
                        <a:rPr lang="en-IN" sz="1600" dirty="0">
                          <a:solidFill>
                            <a:srgbClr val="FF0000"/>
                          </a:solidFill>
                          <a:latin typeface="Times New Roman" panose="02020603050405020304" pitchFamily="18" charset="0"/>
                          <a:cs typeface="Times New Roman" panose="02020603050405020304" pitchFamily="18" charset="0"/>
                        </a:rPr>
                        <a:t>Technology</a:t>
                      </a:r>
                    </a:p>
                    <a:p>
                      <a:pPr algn="ctr"/>
                      <a:r>
                        <a:rPr lang="en-IN" sz="1600" dirty="0">
                          <a:solidFill>
                            <a:srgbClr val="FF0000"/>
                          </a:solidFill>
                          <a:latin typeface="Times New Roman" panose="02020603050405020304" pitchFamily="18" charset="0"/>
                          <a:cs typeface="Times New Roman" panose="02020603050405020304" pitchFamily="18" charset="0"/>
                        </a:rPr>
                        <a:t>used</a:t>
                      </a:r>
                    </a:p>
                  </a:txBody>
                  <a:tcPr marL="100584" marR="100584" anchor="ctr"/>
                </a:tc>
                <a:extLst>
                  <a:ext uri="{0D108BD9-81ED-4DB2-BD59-A6C34878D82A}">
                    <a16:rowId xmlns:a16="http://schemas.microsoft.com/office/drawing/2014/main" val="10000"/>
                  </a:ext>
                </a:extLst>
              </a:tr>
              <a:tr h="5562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Sum</a:t>
                      </a:r>
                    </a:p>
                  </a:txBody>
                  <a:tcPr marL="100584" marR="100584"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Carry</a:t>
                      </a:r>
                    </a:p>
                  </a:txBody>
                  <a:tcPr marL="100584" marR="100584" anchor="ctr"/>
                </a:tc>
                <a:tc vMerge="1">
                  <a:txBody>
                    <a:bodyPr/>
                    <a:lstStyle/>
                    <a:p>
                      <a:endParaRPr lang="en-US"/>
                    </a:p>
                  </a:txBody>
                  <a:tcPr/>
                </a:tc>
                <a:extLst>
                  <a:ext uri="{0D108BD9-81ED-4DB2-BD59-A6C34878D82A}">
                    <a16:rowId xmlns:a16="http://schemas.microsoft.com/office/drawing/2014/main" val="10001"/>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Exact Adder</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CNTFET32nm</a:t>
                      </a:r>
                    </a:p>
                  </a:txBody>
                  <a:tcPr marL="100584" marR="100584" anchor="ctr"/>
                </a:tc>
                <a:extLst>
                  <a:ext uri="{0D108BD9-81ED-4DB2-BD59-A6C34878D82A}">
                    <a16:rowId xmlns:a16="http://schemas.microsoft.com/office/drawing/2014/main" val="10002"/>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3"/>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4"/>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AA3</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18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5"/>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5</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AA4</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6"/>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AA5</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7"/>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7</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8"/>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AA7</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09"/>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9</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AA8</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10"/>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10</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AA9</a:t>
                      </a:r>
                    </a:p>
                  </a:txBody>
                  <a:tcPr marL="100584" marR="100584" anchor="ct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a:t>
                      </a:r>
                      <a:endParaRPr lang="en-IN" sz="1600" dirty="0">
                        <a:solidFill>
                          <a:schemeClr val="tx1"/>
                        </a:solidFill>
                        <a:latin typeface="Times New Roman" panose="02020603050405020304" pitchFamily="18" charset="0"/>
                        <a:cs typeface="Times New Roman" panose="02020603050405020304" pitchFamily="18" charset="0"/>
                      </a:endParaRPr>
                    </a:p>
                  </a:txBody>
                  <a:tcPr marL="100584" marR="100584" anchor="ctr"/>
                </a:tc>
                <a:tc>
                  <a:txBody>
                    <a:bodyPr/>
                    <a:lstStyle/>
                    <a:p>
                      <a:pPr algn="ctr"/>
                      <a:r>
                        <a:rPr lang="en-IN" sz="1600"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11"/>
                  </a:ext>
                </a:extLst>
              </a:tr>
              <a:tr h="371792">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AA10</a:t>
                      </a:r>
                    </a:p>
                  </a:txBody>
                  <a:tcPr marL="100584" marR="100584" anchor="ct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6</a:t>
                      </a:r>
                      <a:endParaRPr lang="en-IN" sz="1600" dirty="0">
                        <a:solidFill>
                          <a:schemeClr val="tx1"/>
                        </a:solidFill>
                        <a:latin typeface="Times New Roman" panose="02020603050405020304" pitchFamily="18" charset="0"/>
                        <a:cs typeface="Times New Roman" panose="02020603050405020304" pitchFamily="18" charset="0"/>
                      </a:endParaRPr>
                    </a:p>
                  </a:txBody>
                  <a:tcPr marL="100584" marR="100584" anchor="ctr"/>
                </a:tc>
                <a:tc>
                  <a:txBody>
                    <a:bodyPr/>
                    <a:lstStyle/>
                    <a:p>
                      <a:pPr algn="ctr"/>
                      <a:r>
                        <a:rPr lang="en-US" sz="1600" dirty="0">
                          <a:solidFill>
                            <a:schemeClr val="tx1"/>
                          </a:solidFill>
                          <a:highlight>
                            <a:srgbClr val="FFFF00"/>
                          </a:highlight>
                          <a:latin typeface="Times New Roman" panose="02020603050405020304" pitchFamily="18" charset="0"/>
                          <a:cs typeface="Times New Roman" panose="02020603050405020304" pitchFamily="18" charset="0"/>
                        </a:rPr>
                        <a:t>4</a:t>
                      </a:r>
                      <a:endParaRPr lang="en-IN" sz="1600" dirty="0">
                        <a:solidFill>
                          <a:schemeClr val="tx1"/>
                        </a:solidFill>
                        <a:highlight>
                          <a:srgbClr val="FFFF00"/>
                        </a:highlight>
                        <a:latin typeface="Times New Roman" panose="02020603050405020304" pitchFamily="18" charset="0"/>
                        <a:cs typeface="Times New Roman" panose="02020603050405020304" pitchFamily="18" charset="0"/>
                      </a:endParaRPr>
                    </a:p>
                  </a:txBody>
                  <a:tcPr marL="100584" marR="100584" anchor="ct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12"/>
                  </a:ext>
                </a:extLst>
              </a:tr>
            </a:tbl>
          </a:graphicData>
        </a:graphic>
      </p:graphicFrame>
      <p:sp>
        <p:nvSpPr>
          <p:cNvPr id="5" name="Slide Number Placeholder 2"/>
          <p:cNvSpPr txBox="1"/>
          <p:nvPr/>
        </p:nvSpPr>
        <p:spPr>
          <a:xfrm>
            <a:off x="9364745"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200" spc="-1" smtClean="0">
                <a:solidFill>
                  <a:schemeClr val="accent1"/>
                </a:solidFill>
                <a:latin typeface="Times New Roman" panose="02020603050405020304" pitchFamily="18" charset="0"/>
                <a:cs typeface="Times New Roman" panose="02020603050405020304" pitchFamily="18" charset="0"/>
              </a:rPr>
              <a:t>28</a:t>
            </a:fld>
            <a:endParaRPr lang="en-US" sz="1200" spc="-1" dirty="0">
              <a:solidFill>
                <a:schemeClr val="accent1"/>
              </a:solidFill>
              <a:latin typeface="Times New Roman" panose="02020603050405020304" pitchFamily="18" charset="0"/>
              <a:cs typeface="Times New Roman" panose="02020603050405020304" pitchFamily="18" charset="0"/>
            </a:endParaRPr>
          </a:p>
        </p:txBody>
      </p:sp>
      <p:sp>
        <p:nvSpPr>
          <p:cNvPr id="7" name="Rectangle 4"/>
          <p:cNvSpPr txBox="1"/>
          <p:nvPr/>
        </p:nvSpPr>
        <p:spPr>
          <a:xfrm>
            <a:off x="3348689" y="559635"/>
            <a:ext cx="5494623"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2. Summary of Proposed Approximate Adders</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420" y="319645"/>
            <a:ext cx="8760268" cy="697318"/>
          </a:xfrm>
        </p:spPr>
        <p:txBody>
          <a:bodyPr>
            <a:normAutofit fontScale="90000"/>
          </a:bodyPr>
          <a:lstStyle/>
          <a:p>
            <a:pPr algn="r"/>
            <a:r>
              <a:rPr lang="en-IN" sz="3200" dirty="0">
                <a:solidFill>
                  <a:srgbClr val="FF0000"/>
                </a:solidFill>
                <a:latin typeface="Times New Roman" panose="02020603050405020304" pitchFamily="18" charset="0"/>
                <a:cs typeface="Times New Roman" panose="02020603050405020304" pitchFamily="18" charset="0"/>
              </a:rPr>
              <a:t>Simulation Results of Proposed Approximate Adders</a:t>
            </a:r>
            <a:endParaRPr lang="en-IN" sz="3200" cap="none"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583677" y="616768"/>
            <a:ext cx="10363826" cy="5372099"/>
          </a:xfrm>
        </p:spPr>
        <p:txBody>
          <a:bodyPr>
            <a:noAutofit/>
          </a:bodyPr>
          <a:lstStyle/>
          <a:p>
            <a:pPr marL="0" indent="0" algn="just">
              <a:lnSpc>
                <a:spcPct val="150000"/>
              </a:lnSpc>
              <a:buNone/>
            </a:pPr>
            <a:r>
              <a:rPr lang="en-IN" sz="2000" cap="none" dirty="0">
                <a:solidFill>
                  <a:schemeClr val="bg1"/>
                </a:solidFill>
                <a:latin typeface="Times New Roman" panose="02020603050405020304" pitchFamily="18" charset="0"/>
                <a:cs typeface="Times New Roman" panose="02020603050405020304" pitchFamily="18" charset="0"/>
              </a:rPr>
              <a:t>e </a:t>
            </a:r>
            <a:r>
              <a:rPr lang="en-IN" sz="2000" dirty="0">
                <a:solidFill>
                  <a:schemeClr val="bg1"/>
                </a:solidFill>
                <a:latin typeface="Times New Roman" panose="02020603050405020304" pitchFamily="18" charset="0"/>
                <a:cs typeface="Times New Roman" panose="02020603050405020304" pitchFamily="18" charset="0"/>
              </a:rPr>
              <a:t>approximate</a:t>
            </a:r>
          </a:p>
        </p:txBody>
      </p:sp>
      <p:graphicFrame>
        <p:nvGraphicFramePr>
          <p:cNvPr id="4" name="Table 4"/>
          <p:cNvGraphicFramePr>
            <a:graphicFrameLocks noGrp="1"/>
          </p:cNvGraphicFramePr>
          <p:nvPr>
            <p:extLst>
              <p:ext uri="{D42A27DB-BD31-4B8C-83A1-F6EECF244321}">
                <p14:modId xmlns:p14="http://schemas.microsoft.com/office/powerpoint/2010/main" val="1690824077"/>
              </p:ext>
            </p:extLst>
          </p:nvPr>
        </p:nvGraphicFramePr>
        <p:xfrm>
          <a:off x="1987419" y="1614946"/>
          <a:ext cx="8760269" cy="4626286"/>
        </p:xfrm>
        <a:graphic>
          <a:graphicData uri="http://schemas.openxmlformats.org/drawingml/2006/table">
            <a:tbl>
              <a:tblPr firstRow="1" bandRow="1">
                <a:tableStyleId>{22838BEF-8BB2-4498-84A7-C5851F593DF1}</a:tableStyleId>
              </a:tblPr>
              <a:tblGrid>
                <a:gridCol w="1470845">
                  <a:extLst>
                    <a:ext uri="{9D8B030D-6E8A-4147-A177-3AD203B41FA5}">
                      <a16:colId xmlns:a16="http://schemas.microsoft.com/office/drawing/2014/main" val="20000"/>
                    </a:ext>
                  </a:extLst>
                </a:gridCol>
                <a:gridCol w="1470845">
                  <a:extLst>
                    <a:ext uri="{9D8B030D-6E8A-4147-A177-3AD203B41FA5}">
                      <a16:colId xmlns:a16="http://schemas.microsoft.com/office/drawing/2014/main" val="20001"/>
                    </a:ext>
                  </a:extLst>
                </a:gridCol>
                <a:gridCol w="1406044">
                  <a:extLst>
                    <a:ext uri="{9D8B030D-6E8A-4147-A177-3AD203B41FA5}">
                      <a16:colId xmlns:a16="http://schemas.microsoft.com/office/drawing/2014/main" val="20002"/>
                    </a:ext>
                  </a:extLst>
                </a:gridCol>
                <a:gridCol w="1470845">
                  <a:extLst>
                    <a:ext uri="{9D8B030D-6E8A-4147-A177-3AD203B41FA5}">
                      <a16:colId xmlns:a16="http://schemas.microsoft.com/office/drawing/2014/main" val="20003"/>
                    </a:ext>
                  </a:extLst>
                </a:gridCol>
                <a:gridCol w="1470845">
                  <a:extLst>
                    <a:ext uri="{9D8B030D-6E8A-4147-A177-3AD203B41FA5}">
                      <a16:colId xmlns:a16="http://schemas.microsoft.com/office/drawing/2014/main" val="20004"/>
                    </a:ext>
                  </a:extLst>
                </a:gridCol>
                <a:gridCol w="1470845">
                  <a:extLst>
                    <a:ext uri="{9D8B030D-6E8A-4147-A177-3AD203B41FA5}">
                      <a16:colId xmlns:a16="http://schemas.microsoft.com/office/drawing/2014/main" val="20005"/>
                    </a:ext>
                  </a:extLst>
                </a:gridCol>
              </a:tblGrid>
              <a:tr h="558406">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S.</a:t>
                      </a:r>
                      <a:r>
                        <a:rPr lang="en-US" sz="1800" spc="-10" dirty="0">
                          <a:solidFill>
                            <a:srgbClr val="FF0000"/>
                          </a:solidFill>
                          <a:effectLst/>
                          <a:latin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cs typeface="Times New Roman" panose="02020603050405020304" pitchFamily="18" charset="0"/>
                        </a:rPr>
                        <a:t>No.</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70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Adders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No. of</a:t>
                      </a:r>
                    </a:p>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Transistors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Delay(ns)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Power(</a:t>
                      </a:r>
                      <a:r>
                        <a:rPr lang="en-US" sz="1800" dirty="0" err="1">
                          <a:solidFill>
                            <a:srgbClr val="FF0000"/>
                          </a:solidFill>
                          <a:effectLst/>
                          <a:latin typeface="Times New Roman" panose="02020603050405020304" pitchFamily="18" charset="0"/>
                          <a:cs typeface="Times New Roman" panose="02020603050405020304" pitchFamily="18" charset="0"/>
                        </a:rPr>
                        <a:t>uw</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0668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PDP(</a:t>
                      </a:r>
                      <a:r>
                        <a:rPr lang="en-US" sz="1800" dirty="0" err="1">
                          <a:solidFill>
                            <a:srgbClr val="FF0000"/>
                          </a:solidFill>
                          <a:effectLst/>
                          <a:latin typeface="Times New Roman" panose="02020603050405020304" pitchFamily="18" charset="0"/>
                          <a:cs typeface="Times New Roman" panose="02020603050405020304" pitchFamily="18" charset="0"/>
                        </a:rPr>
                        <a:t>fJ</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406788">
                <a:tc>
                  <a:txBody>
                    <a:bodyPr/>
                    <a:lstStyle/>
                    <a:p>
                      <a:pPr marL="145415"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1.005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0.563001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1"/>
                  </a:ext>
                </a:extLst>
              </a:tr>
              <a:tr h="406788">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AA2</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1.498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0.5607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0.838246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2"/>
                  </a:ext>
                </a:extLst>
              </a:tr>
              <a:tr h="406788">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AA3</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0.5078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0.574224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3"/>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AA4</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0.454059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4"/>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AA5</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0.5609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5"/>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AA6</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0.454812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6"/>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AA7</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0.996</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0.5609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0.558656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7"/>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AA8</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1.504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0.4484</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0.674393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8"/>
                  </a:ext>
                </a:extLst>
              </a:tr>
              <a:tr h="406788">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AA9</a:t>
                      </a:r>
                    </a:p>
                  </a:txBody>
                  <a:tcPr marL="0" marR="0" marT="0" marB="0" anchor="b"/>
                </a:tc>
                <a:tc>
                  <a:txBody>
                    <a:bodyPr/>
                    <a:lstStyle/>
                    <a:p>
                      <a:pPr marL="27305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1.004</a:t>
                      </a:r>
                    </a:p>
                  </a:txBody>
                  <a:tcPr marL="0" marR="0" marT="0" marB="0" anchor="b"/>
                </a:tc>
                <a:tc>
                  <a:txBody>
                    <a:bodyPr/>
                    <a:lstStyle/>
                    <a:p>
                      <a:pPr algn="ctr">
                        <a:lnSpc>
                          <a:spcPts val="935"/>
                        </a:lnSpc>
                        <a:spcBef>
                          <a:spcPts val="6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0.4389</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935"/>
                        </a:lnSpc>
                        <a:spcBef>
                          <a:spcPts val="6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.440655</a:t>
                      </a:r>
                    </a:p>
                  </a:txBody>
                  <a:tcPr marL="0" marR="0" marT="0" marB="0" anchor="b"/>
                </a:tc>
                <a:extLst>
                  <a:ext uri="{0D108BD9-81ED-4DB2-BD59-A6C34878D82A}">
                    <a16:rowId xmlns:a16="http://schemas.microsoft.com/office/drawing/2014/main" val="10009"/>
                  </a:ext>
                </a:extLst>
              </a:tr>
              <a:tr h="406788">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AA10</a:t>
                      </a:r>
                    </a:p>
                  </a:txBody>
                  <a:tcPr marL="0" marR="0" marT="0" marB="0" anchor="b"/>
                </a:tc>
                <a:tc>
                  <a:txBody>
                    <a:bodyPr/>
                    <a:lstStyle/>
                    <a:p>
                      <a:pPr marL="27305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1.449</a:t>
                      </a:r>
                    </a:p>
                  </a:txBody>
                  <a:tcPr marL="0" marR="0" marT="0" marB="0" anchor="b"/>
                </a:tc>
                <a:tc>
                  <a:txBody>
                    <a:bodyPr/>
                    <a:lstStyle/>
                    <a:p>
                      <a:pPr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0.4431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.664206</a:t>
                      </a:r>
                    </a:p>
                  </a:txBody>
                  <a:tcPr marL="0" marR="0" marT="0" marB="0" anchor="b"/>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a:xfrm>
            <a:off x="10747688" y="6356351"/>
            <a:ext cx="606111" cy="327254"/>
          </a:xfrm>
        </p:spPr>
        <p:txBody>
          <a:bodyPr/>
          <a:lstStyle/>
          <a:p>
            <a:pPr algn="r">
              <a:lnSpc>
                <a:spcPct val="100000"/>
              </a:lnSpc>
            </a:pPr>
            <a:fld id="{40459520-5F90-47CD-B854-ED228334B2CA}" type="slidenum">
              <a:rPr lang="en-US" b="0" strike="noStrike" spc="-1" smtClean="0">
                <a:solidFill>
                  <a:schemeClr val="accent1"/>
                </a:solidFill>
                <a:latin typeface="Times New Roman" panose="02020603050405020304" pitchFamily="18" charset="0"/>
                <a:cs typeface="Times New Roman" panose="02020603050405020304" pitchFamily="18" charset="0"/>
              </a:rPr>
              <a:t>29</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6" name="Rectangle 4"/>
          <p:cNvSpPr txBox="1"/>
          <p:nvPr/>
        </p:nvSpPr>
        <p:spPr>
          <a:xfrm>
            <a:off x="2870543" y="1001378"/>
            <a:ext cx="7334037"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3. Transistor count, Delay, Power and PDP of  Proposed Adders</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3</a:t>
            </a:fld>
            <a:endParaRPr lang="en-US" sz="1050" b="0" strike="noStrike" spc="-1" dirty="0">
              <a:solidFill>
                <a:schemeClr val="accent1"/>
              </a:solidFill>
              <a:latin typeface="Times New Roman" panose="02020603050405020304"/>
            </a:endParaRPr>
          </a:p>
        </p:txBody>
      </p:sp>
      <p:sp>
        <p:nvSpPr>
          <p:cNvPr id="308" name="PlaceHolder 1"/>
          <p:cNvSpPr>
            <a:spLocks noGrp="1"/>
          </p:cNvSpPr>
          <p:nvPr>
            <p:ph type="title" idx="4294967295"/>
          </p:nvPr>
        </p:nvSpPr>
        <p:spPr>
          <a:xfrm>
            <a:off x="1323975" y="384177"/>
            <a:ext cx="9906000" cy="623530"/>
          </a:xfrm>
          <a:prstGeom prst="rect">
            <a:avLst/>
          </a:prstGeom>
          <a:noFill/>
          <a:ln w="0">
            <a:noFill/>
          </a:ln>
        </p:spPr>
        <p:txBody>
          <a:bodyPr anchor="ctr">
            <a:normAutofit/>
          </a:bodyPr>
          <a:lstStyle/>
          <a:p>
            <a:pPr algn="ctr">
              <a:lnSpc>
                <a:spcPct val="90000"/>
              </a:lnSpc>
            </a:pPr>
            <a:r>
              <a:rPr lang="en-IN" sz="3200" b="1" strike="noStrike" cap="all" spc="-1" dirty="0">
                <a:solidFill>
                  <a:srgbClr val="FF0000"/>
                </a:solidFill>
                <a:latin typeface="Times New Roman" panose="02020603050405020304"/>
              </a:rPr>
              <a:t>INTRODUCTION</a:t>
            </a:r>
            <a:endParaRPr lang="en-US" sz="3200" b="0" strike="noStrike" spc="-1" dirty="0">
              <a:solidFill>
                <a:srgbClr val="FFFFFF"/>
              </a:solidFill>
              <a:latin typeface="Tw Cen MT"/>
            </a:endParaRPr>
          </a:p>
        </p:txBody>
      </p:sp>
      <p:sp>
        <p:nvSpPr>
          <p:cNvPr id="309" name="PlaceHolder 2"/>
          <p:cNvSpPr>
            <a:spLocks noGrp="1"/>
          </p:cNvSpPr>
          <p:nvPr>
            <p:ph idx="4294967295"/>
          </p:nvPr>
        </p:nvSpPr>
        <p:spPr>
          <a:xfrm>
            <a:off x="770853" y="1179221"/>
            <a:ext cx="10993582" cy="4786313"/>
          </a:xfrm>
          <a:prstGeom prst="rect">
            <a:avLst/>
          </a:prstGeom>
          <a:noFill/>
          <a:ln w="0">
            <a:noFill/>
          </a:ln>
        </p:spPr>
        <p:txBody>
          <a:bodyPr anchor="t">
            <a:noAutofit/>
          </a:bodyPr>
          <a:lstStyle/>
          <a:p>
            <a:pPr algn="just">
              <a:lnSpc>
                <a:spcPct val="120000"/>
              </a:lnSpc>
              <a:spcBef>
                <a:spcPts val="1000"/>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Computing is used to trade off the strict computing correctness of conventional full adder for better performance and energy efficiency of the digital computer system.</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gn="just">
              <a:lnSpc>
                <a:spcPct val="120000"/>
              </a:lnSpc>
              <a:spcBef>
                <a:spcPts val="1000"/>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adders allow operating in parallel for high speed and energy efficiency with an existing chance of incorrect results.</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gn="just">
              <a:lnSpc>
                <a:spcPct val="120000"/>
              </a:lnSpc>
              <a:spcBef>
                <a:spcPts val="1000"/>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Adders are mainly used for Image processing, Audio, Video Processing, and Machine learning applications.</a:t>
            </a:r>
          </a:p>
          <a:p>
            <a:pPr algn="just">
              <a:lnSpc>
                <a:spcPct val="120000"/>
              </a:lnSpc>
              <a:spcBef>
                <a:spcPts val="1000"/>
              </a:spcBef>
              <a:buSzPct val="125000"/>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The Carbon Nanotube Field Effect Transistor  (CNFET) is used widely in nanotechnologies in place of MOSFETs. These comprise of two types P- type CNFET and n-type CNFET. </a:t>
            </a:r>
          </a:p>
          <a:p>
            <a:pPr algn="just">
              <a:lnSpc>
                <a:spcPct val="120000"/>
              </a:lnSpc>
              <a:spcBef>
                <a:spcPts val="1000"/>
              </a:spcBef>
              <a:buSzPct val="125000"/>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The CNTFETs are one-atom-thick layer graphene tubes that are transformed into cylindrical pipes. As compared to MOSFETs switching speed is high for CNTFETs. </a:t>
            </a:r>
          </a:p>
          <a:p>
            <a:pPr marL="0" indent="0" algn="just">
              <a:lnSpc>
                <a:spcPct val="120000"/>
              </a:lnSpc>
              <a:spcBef>
                <a:spcPts val="1000"/>
              </a:spcBef>
              <a:buSzPct val="125000"/>
              <a:buNone/>
            </a:pPr>
            <a:endParaRPr lang="en-US" sz="2000" b="0" strike="noStrike"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DF65C5-D24F-41AA-973D-679A1F28E55D}"/>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30</a:t>
            </a:fld>
            <a:endParaRPr lang="en-US" sz="1050" b="0" strike="noStrike" spc="-1">
              <a:latin typeface="Times New Roman" panose="02020603050405020304"/>
            </a:endParaRPr>
          </a:p>
        </p:txBody>
      </p:sp>
      <p:sp>
        <p:nvSpPr>
          <p:cNvPr id="5" name="Title 1">
            <a:extLst>
              <a:ext uri="{FF2B5EF4-FFF2-40B4-BE49-F238E27FC236}">
                <a16:creationId xmlns:a16="http://schemas.microsoft.com/office/drawing/2014/main" id="{B3918517-FEC6-4BDD-B175-4FD14F9B35AB}"/>
              </a:ext>
            </a:extLst>
          </p:cNvPr>
          <p:cNvSpPr>
            <a:spLocks noGrp="1"/>
          </p:cNvSpPr>
          <p:nvPr>
            <p:ph type="title"/>
          </p:nvPr>
        </p:nvSpPr>
        <p:spPr>
          <a:xfrm>
            <a:off x="838200" y="365126"/>
            <a:ext cx="10515600" cy="813226"/>
          </a:xfrm>
        </p:spPr>
        <p:txBody>
          <a:bodyPr>
            <a:norm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PDP comparison of Existing Adders and Proposed Adders</a:t>
            </a:r>
            <a:endParaRPr lang="en-IN" sz="3200"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D4C61DCE-1F22-47E3-908D-D2C50A2B7962}"/>
              </a:ext>
            </a:extLst>
          </p:cNvPr>
          <p:cNvSpPr txBox="1">
            <a:spLocks noGrp="1"/>
          </p:cNvSpPr>
          <p:nvPr>
            <p:ph idx="1"/>
          </p:nvPr>
        </p:nvSpPr>
        <p:spPr>
          <a:xfrm>
            <a:off x="3094488" y="1062288"/>
            <a:ext cx="6953035" cy="706432"/>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3. PDP comparison of Existing adders and Proposed Adders</a:t>
            </a:r>
          </a:p>
          <a:p>
            <a:pPr>
              <a:lnSpc>
                <a:spcPct val="100000"/>
              </a:lnSpc>
            </a:pPr>
            <a:endParaRPr lang="en-US" sz="2000"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8" name="Table 4">
            <a:extLst>
              <a:ext uri="{FF2B5EF4-FFF2-40B4-BE49-F238E27FC236}">
                <a16:creationId xmlns:a16="http://schemas.microsoft.com/office/drawing/2014/main" id="{C13B3927-AB54-42CA-9D06-DC8A94B826A0}"/>
              </a:ext>
            </a:extLst>
          </p:cNvPr>
          <p:cNvGraphicFramePr>
            <a:graphicFrameLocks noGrp="1"/>
          </p:cNvGraphicFramePr>
          <p:nvPr>
            <p:extLst>
              <p:ext uri="{D42A27DB-BD31-4B8C-83A1-F6EECF244321}">
                <p14:modId xmlns:p14="http://schemas.microsoft.com/office/powerpoint/2010/main" val="614434632"/>
              </p:ext>
            </p:extLst>
          </p:nvPr>
        </p:nvGraphicFramePr>
        <p:xfrm>
          <a:off x="1987419" y="1614946"/>
          <a:ext cx="8760269" cy="4626286"/>
        </p:xfrm>
        <a:graphic>
          <a:graphicData uri="http://schemas.openxmlformats.org/drawingml/2006/table">
            <a:tbl>
              <a:tblPr firstRow="1" bandRow="1">
                <a:tableStyleId>{22838BEF-8BB2-4498-84A7-C5851F593DF1}</a:tableStyleId>
              </a:tblPr>
              <a:tblGrid>
                <a:gridCol w="1179987">
                  <a:extLst>
                    <a:ext uri="{9D8B030D-6E8A-4147-A177-3AD203B41FA5}">
                      <a16:colId xmlns:a16="http://schemas.microsoft.com/office/drawing/2014/main" val="20000"/>
                    </a:ext>
                  </a:extLst>
                </a:gridCol>
                <a:gridCol w="1310326">
                  <a:extLst>
                    <a:ext uri="{9D8B030D-6E8A-4147-A177-3AD203B41FA5}">
                      <a16:colId xmlns:a16="http://schemas.microsoft.com/office/drawing/2014/main" val="20001"/>
                    </a:ext>
                  </a:extLst>
                </a:gridCol>
                <a:gridCol w="1677971">
                  <a:extLst>
                    <a:ext uri="{9D8B030D-6E8A-4147-A177-3AD203B41FA5}">
                      <a16:colId xmlns:a16="http://schemas.microsoft.com/office/drawing/2014/main" val="20002"/>
                    </a:ext>
                  </a:extLst>
                </a:gridCol>
                <a:gridCol w="1470582">
                  <a:extLst>
                    <a:ext uri="{9D8B030D-6E8A-4147-A177-3AD203B41FA5}">
                      <a16:colId xmlns:a16="http://schemas.microsoft.com/office/drawing/2014/main" val="20003"/>
                    </a:ext>
                  </a:extLst>
                </a:gridCol>
                <a:gridCol w="1650558">
                  <a:extLst>
                    <a:ext uri="{9D8B030D-6E8A-4147-A177-3AD203B41FA5}">
                      <a16:colId xmlns:a16="http://schemas.microsoft.com/office/drawing/2014/main" val="20004"/>
                    </a:ext>
                  </a:extLst>
                </a:gridCol>
                <a:gridCol w="1470845">
                  <a:extLst>
                    <a:ext uri="{9D8B030D-6E8A-4147-A177-3AD203B41FA5}">
                      <a16:colId xmlns:a16="http://schemas.microsoft.com/office/drawing/2014/main" val="20005"/>
                    </a:ext>
                  </a:extLst>
                </a:gridCol>
              </a:tblGrid>
              <a:tr h="558406">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S.</a:t>
                      </a:r>
                      <a:r>
                        <a:rPr lang="en-US" sz="1800" spc="-10" dirty="0">
                          <a:solidFill>
                            <a:srgbClr val="FF0000"/>
                          </a:solidFill>
                          <a:effectLst/>
                          <a:latin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cs typeface="Times New Roman" panose="02020603050405020304" pitchFamily="18" charset="0"/>
                        </a:rPr>
                        <a:t>No.</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70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Adders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Existing</a:t>
                      </a:r>
                    </a:p>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Technology</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620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PDP(</a:t>
                      </a:r>
                      <a:r>
                        <a:rPr lang="en-US" sz="1800" dirty="0" err="1">
                          <a:solidFill>
                            <a:srgbClr val="FF0000"/>
                          </a:solidFill>
                          <a:effectLst/>
                          <a:latin typeface="Times New Roman" panose="02020603050405020304" pitchFamily="18" charset="0"/>
                          <a:cs typeface="Times New Roman" panose="02020603050405020304" pitchFamily="18" charset="0"/>
                        </a:rPr>
                        <a:t>fJ</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Proposed</a:t>
                      </a:r>
                    </a:p>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Technology</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0668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PDP(</a:t>
                      </a:r>
                      <a:r>
                        <a:rPr lang="en-US" sz="1800" dirty="0" err="1">
                          <a:solidFill>
                            <a:srgbClr val="FF0000"/>
                          </a:solidFill>
                          <a:effectLst/>
                          <a:latin typeface="Times New Roman" panose="02020603050405020304" pitchFamily="18" charset="0"/>
                          <a:cs typeface="Times New Roman" panose="02020603050405020304" pitchFamily="18" charset="0"/>
                        </a:rPr>
                        <a:t>fJ</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406788">
                <a:tc>
                  <a:txBody>
                    <a:bodyPr/>
                    <a:lstStyle/>
                    <a:p>
                      <a:pPr marL="145415"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gpdk180nm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3.267398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CNFET32nm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0.563001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1"/>
                  </a:ext>
                </a:extLst>
              </a:tr>
              <a:tr h="406788">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AA2</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5.333406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0.838246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2"/>
                  </a:ext>
                </a:extLst>
              </a:tr>
              <a:tr h="406788">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AA3</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103.2987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0.574224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3"/>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AA4</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43.08102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0.454059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4"/>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AA5</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4.743280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0.562021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5"/>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AA6</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1.341192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0.454812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6"/>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AA7</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8.001000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0.558656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7"/>
                  </a:ext>
                </a:extLst>
              </a:tr>
              <a:tr h="406788">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AA8</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6.498800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0.674393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8"/>
                  </a:ext>
                </a:extLst>
              </a:tr>
              <a:tr h="406788">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AA9</a:t>
                      </a: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3.531528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.440655</a:t>
                      </a:r>
                    </a:p>
                  </a:txBody>
                  <a:tcPr marL="0" marR="0" marT="0" marB="0" anchor="b"/>
                </a:tc>
                <a:extLst>
                  <a:ext uri="{0D108BD9-81ED-4DB2-BD59-A6C34878D82A}">
                    <a16:rowId xmlns:a16="http://schemas.microsoft.com/office/drawing/2014/main" val="10009"/>
                  </a:ext>
                </a:extLst>
              </a:tr>
              <a:tr h="406788">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AA10</a:t>
                      </a:r>
                    </a:p>
                  </a:txBody>
                  <a:tcPr marL="0" marR="0" marT="0" marB="0" anchor="b"/>
                </a:tc>
                <a:tc>
                  <a:txBody>
                    <a:bodyPr/>
                    <a:lstStyle/>
                    <a:p>
                      <a:pPr marL="27305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gpdk180nm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4.741000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CNFET32nm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935"/>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.664206</a:t>
                      </a:r>
                    </a:p>
                  </a:txBody>
                  <a:tcPr marL="0" marR="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89561370"/>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60"/>
          </a:xfrm>
        </p:spPr>
        <p:txBody>
          <a:bodyPr>
            <a:norm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225486"/>
            <a:ext cx="10515600" cy="4627979"/>
          </a:xfrm>
        </p:spPr>
        <p:txBody>
          <a:bodyPr>
            <a:normAutofit/>
          </a:bodyPr>
          <a:lstStyle/>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Ten approximate full adders are implemented using CNFET32nm technology.</a:t>
            </a:r>
          </a:p>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The proposed AA7 has less delay </a:t>
            </a:r>
          </a:p>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 The proposed AA</a:t>
            </a:r>
            <a:r>
              <a:rPr lang="en-US" sz="2000" dirty="0">
                <a:solidFill>
                  <a:schemeClr val="accent1"/>
                </a:solidFill>
                <a:latin typeface="Times New Roman" panose="02020603050405020304" pitchFamily="18" charset="0"/>
                <a:cs typeface="Times New Roman" panose="02020603050405020304" pitchFamily="18" charset="0"/>
              </a:rPr>
              <a:t>9</a:t>
            </a:r>
            <a:r>
              <a:rPr lang="en-IN" sz="2000" dirty="0">
                <a:solidFill>
                  <a:schemeClr val="accent1"/>
                </a:solidFill>
                <a:latin typeface="Times New Roman" panose="02020603050405020304" pitchFamily="18" charset="0"/>
                <a:cs typeface="Times New Roman" panose="02020603050405020304" pitchFamily="18" charset="0"/>
              </a:rPr>
              <a:t> has low power dissipation and has less PDP. </a:t>
            </a:r>
          </a:p>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AA</a:t>
            </a:r>
            <a:r>
              <a:rPr lang="en-US" sz="2000" dirty="0">
                <a:solidFill>
                  <a:schemeClr val="accent1"/>
                </a:solidFill>
                <a:latin typeface="Times New Roman" panose="02020603050405020304" pitchFamily="18" charset="0"/>
                <a:cs typeface="Times New Roman" panose="02020603050405020304" pitchFamily="18" charset="0"/>
              </a:rPr>
              <a:t>9</a:t>
            </a:r>
            <a:r>
              <a:rPr lang="en-IN" sz="2000" dirty="0">
                <a:solidFill>
                  <a:schemeClr val="accent1"/>
                </a:solidFill>
                <a:latin typeface="Times New Roman" panose="02020603050405020304" pitchFamily="18" charset="0"/>
                <a:cs typeface="Times New Roman" panose="02020603050405020304" pitchFamily="18" charset="0"/>
              </a:rPr>
              <a:t> is the most energy efficient circuit. </a:t>
            </a:r>
          </a:p>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 The proposed approximate adders have less PDP compared to existing approximate adders </a:t>
            </a:r>
          </a:p>
        </p:txBody>
      </p:sp>
      <p:sp>
        <p:nvSpPr>
          <p:cNvPr id="4" name="Slide Number Placeholder 3"/>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31</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0843"/>
            <a:ext cx="9905998" cy="778484"/>
          </a:xfrm>
        </p:spPr>
        <p:txBody>
          <a:bodyPr>
            <a:normAutofit/>
          </a:bodyPr>
          <a:lstStyle/>
          <a:p>
            <a:pPr algn="ctr"/>
            <a:r>
              <a:rPr lang="en-IN" sz="3200" b="1" dirty="0">
                <a:solidFill>
                  <a:srgbClr val="FF0000"/>
                </a:solidFill>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141412" y="949326"/>
            <a:ext cx="9905999" cy="5407023"/>
          </a:xfrm>
        </p:spPr>
        <p:txBody>
          <a:bodyPr>
            <a:normAutofit/>
          </a:bodyPr>
          <a:lstStyle/>
          <a:p>
            <a:pPr marL="0" indent="0" algn="just">
              <a:buNone/>
            </a:pP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 Bhargav, A.; Huynh, P. Design and Analysis of Low-Power and High Speed Approximate Adders Using CNFETs.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Sensors</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US" sz="1800" b="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2021</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21</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8203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W. Yang, L. Wang and K. Li, "An Approximate Adder Design Based on Inexact Full Adders," 2021 IEEE 15th International Conference on Anti-counterfeiting, Security, and Identification (ASID), 2021, pp. 154-158,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10.1109/ASID52932.2021.9651713.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[3] G. Ferreira, P. T. L. Pereira, G.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Paim</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E. Costa and S.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Bampi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 Power-Efficient FFT Hardware Architecture Exploiting Approximate Adders," 2021 IEEE 12th Latin America Symposium on Circuits and System (LASCAS), 2021, pp. 1-4,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10.1109/LASCAS51355.2021.9667154.</a:t>
            </a: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[4]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W. Yang, L. Wang and K. Li, "An Approximate Adder Design Based on Inexact Full Adders,"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2021 IEEE 15th International Conference on Anti-counterfeiting, Security, and Identification (ASID)</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2021, pp. 154-158,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10.1109/ASID52932.2021.9651713.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[5] Zahoor, Furqan,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Fawnizu</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Hussin</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Farooq A.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Khanday</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Mohamad R. Ahmad,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Illani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Mohd</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Nawi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Chia Y.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Ooi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and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Fakhrul</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Z.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Rokhani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2021. "Carbon Nanotube Field Effect Transistor (CNTFET) and Resistive Random Access Memory (RRAM) Based Ternary Combinational Logic Circuits" Electronics 10, no. 1: 79. </a:t>
            </a:r>
          </a:p>
          <a:p>
            <a:pPr marL="0" indent="0" algn="just">
              <a:buNone/>
            </a:pPr>
            <a:r>
              <a:rPr lang="en-IN" sz="1800" kern="100" spc="-1" dirty="0">
                <a:solidFill>
                  <a:schemeClr val="accent1"/>
                </a:solidFill>
                <a:latin typeface="Times New Roman" panose="02020603050405020304" pitchFamily="18" charset="0"/>
                <a:ea typeface="NSimSun" panose="02010609030101010101" pitchFamily="49" charset="-122"/>
                <a:cs typeface="Times New Roman" panose="02020603050405020304" pitchFamily="18" charset="0"/>
              </a:rPr>
              <a:t>[6]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Y. Shanmugam, S. Chandran, C. Rohith and R.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Silambarasan</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"Design and Analysis of Approximate Adders Using Multiplexer," 2021 7th International Conference on Advanced Computing and Communication Systems (ICACCS), 2021, pp. 977-980,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10.1109/ICACCS51430.2021.9441853. </a:t>
            </a:r>
            <a:endParaRPr lang="en-US"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sp>
        <p:nvSpPr>
          <p:cNvPr id="5" name="Slide Number Placeholder 4"/>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32</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614"/>
          </a:xfrm>
        </p:spPr>
        <p:txBody>
          <a:bodyPr>
            <a:normAutofit/>
          </a:bodyPr>
          <a:lstStyle/>
          <a:p>
            <a:r>
              <a:rPr lang="en-IN" sz="2000" dirty="0" err="1">
                <a:solidFill>
                  <a:srgbClr val="FF0000"/>
                </a:solidFill>
                <a:latin typeface="Times New Roman" panose="02020603050405020304" pitchFamily="18" charset="0"/>
                <a:cs typeface="Times New Roman" panose="02020603050405020304" pitchFamily="18" charset="0"/>
              </a:rPr>
              <a:t>Contd</a:t>
            </a:r>
            <a:r>
              <a:rPr lang="en-IN" sz="2000"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007706"/>
            <a:ext cx="10515600" cy="5169257"/>
          </a:xfrm>
        </p:spPr>
        <p:txBody>
          <a:bodyPr/>
          <a:lstStyle/>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[7]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Rahmati, Saeed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Farshidi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E.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Ganji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Jabbar. (2021). Low energy and area efficient quaternary multiplier with carbon nanotube field effect transistors. ETRI Journal. 43. 10.4218/etrij.2020-0045.</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[8] M. Ramasamy, G.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Narmadha</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and S.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Deivasigamani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“Carry based approximate full adder for low power approximate computing,” 7th International Conference on Smart Computing &amp; Communications (ICSCC), pp. 1-4, 2019. </a:t>
            </a:r>
          </a:p>
          <a:p>
            <a:pPr marL="0" indent="0">
              <a:buNone/>
            </a:pPr>
            <a:r>
              <a:rPr lang="en-IN" sz="1800" spc="-1" dirty="0">
                <a:solidFill>
                  <a:schemeClr val="accent1"/>
                </a:solidFill>
                <a:latin typeface="Times New Roman" panose="02020603050405020304" pitchFamily="18" charset="0"/>
                <a:ea typeface="Times New Roman" panose="02020603050405020304"/>
                <a:cs typeface="Times New Roman" panose="02020603050405020304" pitchFamily="18" charset="0"/>
              </a:rPr>
              <a:t>[9] </a:t>
            </a:r>
            <a:r>
              <a:rPr lang="en-IN" sz="1800"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Ghorbani</a:t>
            </a:r>
            <a:r>
              <a:rPr lang="en-IN" sz="1800"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Ali &amp; </a:t>
            </a:r>
            <a:r>
              <a:rPr lang="en-IN" sz="1800"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Ghorbani</a:t>
            </a:r>
            <a:r>
              <a:rPr lang="en-IN" sz="1800"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Ghazaleh</a:t>
            </a:r>
            <a:r>
              <a:rPr lang="en-IN" sz="1800" spc="-1" dirty="0">
                <a:solidFill>
                  <a:schemeClr val="accent1"/>
                </a:solidFill>
                <a:latin typeface="Times New Roman" panose="02020603050405020304" pitchFamily="18" charset="0"/>
                <a:ea typeface="Times New Roman" panose="02020603050405020304"/>
                <a:cs typeface="Times New Roman" panose="02020603050405020304" pitchFamily="18" charset="0"/>
              </a:rPr>
              <a:t>. (2014). Energy Efficient Full Adder Cell Design With Using Carbon Nanotube Field Effect Transistors In 32 </a:t>
            </a:r>
            <a:r>
              <a:rPr lang="en-IN" sz="1800"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Nanometer</a:t>
            </a:r>
            <a:r>
              <a:rPr lang="en-IN" sz="1800" spc="-1" dirty="0">
                <a:solidFill>
                  <a:schemeClr val="accent1"/>
                </a:solidFill>
                <a:latin typeface="Times New Roman" panose="02020603050405020304" pitchFamily="18" charset="0"/>
                <a:ea typeface="Times New Roman" panose="02020603050405020304"/>
                <a:cs typeface="Times New Roman" panose="02020603050405020304" pitchFamily="18" charset="0"/>
              </a:rPr>
              <a:t> Technology. International Journal of VLSI Design &amp; Communication Systems. 5. 10.5121/vlsic.2014.5501.</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[10] </a:t>
            </a:r>
            <a:r>
              <a:rPr lang="en-IN" sz="1800" spc="-1" dirty="0">
                <a:solidFill>
                  <a:schemeClr val="accent1"/>
                </a:solidFill>
                <a:latin typeface="Times New Roman" panose="02020603050405020304" pitchFamily="18" charset="0"/>
                <a:ea typeface="+mn-lt"/>
                <a:cs typeface="Times New Roman" panose="02020603050405020304" pitchFamily="18" charset="0"/>
              </a:rPr>
              <a:t>Z. Yang, A. Jain, J. Liang, J. Han and F. Lombardi, "Approximate XOR/XNOR-based adders for inexact computing," </a:t>
            </a:r>
            <a:r>
              <a:rPr lang="en-IN" sz="1800" i="1" spc="-1" dirty="0">
                <a:solidFill>
                  <a:schemeClr val="accent1"/>
                </a:solidFill>
                <a:latin typeface="Times New Roman" panose="02020603050405020304" pitchFamily="18" charset="0"/>
                <a:ea typeface="+mn-lt"/>
                <a:cs typeface="Times New Roman" panose="02020603050405020304" pitchFamily="18" charset="0"/>
              </a:rPr>
              <a:t>2013 13th IEEE International Conference on Nanotechnology (IEEE-NANO 2013)</a:t>
            </a:r>
            <a:r>
              <a:rPr lang="en-IN" sz="1800" spc="-1" dirty="0">
                <a:solidFill>
                  <a:schemeClr val="accent1"/>
                </a:solidFill>
                <a:latin typeface="Times New Roman" panose="02020603050405020304" pitchFamily="18" charset="0"/>
                <a:ea typeface="+mn-lt"/>
                <a:cs typeface="Times New Roman" panose="02020603050405020304" pitchFamily="18" charset="0"/>
              </a:rPr>
              <a:t>, 2013, pp. 690-693</a:t>
            </a: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[11] V. Gupta, D. Mohapatra, S. P. Park, A. Raghunathan and K. Roy, “IMPACT: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IMPrecise</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adders for low-power approximate computing,” IEEE/ACM International Symposium on Low Power Electronics and Design, Fukuoka, 2011, pp. 4</a:t>
            </a:r>
          </a:p>
          <a:p>
            <a:pPr marL="0" indent="0">
              <a:buNone/>
            </a:pP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chemeClr val="accent1"/>
                </a:solidFill>
                <a:latin typeface="Tw Cen MT"/>
              </a:rPr>
              <a:t>33</a:t>
            </a:fld>
            <a:endParaRPr lang="en-US" sz="1050" b="0" strike="noStrike" spc="-1">
              <a:solidFill>
                <a:schemeClr val="accent1"/>
              </a:solidFill>
              <a:latin typeface="Tw Cen MT"/>
            </a:endParaRPr>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usiness Thank-You Letter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34</a:t>
            </a:fld>
            <a:endParaRPr lang="en-US" sz="1050" b="0" strike="noStrike" spc="-1">
              <a:latin typeface="Times New Roman" panose="02020603050405020304"/>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766" y="181558"/>
            <a:ext cx="10515600" cy="624689"/>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Cont..</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1898" y="703836"/>
                <a:ext cx="10586468" cy="4394946"/>
              </a:xfrm>
            </p:spPr>
            <p:txBody>
              <a:bodyPr>
                <a:normAutofit fontScale="92500"/>
              </a:bodyPr>
              <a:lstStyle/>
              <a:p>
                <a:pPr algn="just">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Due to this factor, the Power dissipation is low for CNFET circuits than for MOSFET circuits. CNTFETs provide the opportunity to control the threshold voltage by changing the diameter of CNT, or chirality vector. </a:t>
                </a:r>
                <a:endParaRPr lang="en-US" sz="2000" b="0" i="0" dirty="0">
                  <a:solidFill>
                    <a:schemeClr val="accent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chemeClr val="accent1"/>
                    </a:solidFill>
                    <a:effectLst/>
                    <a:latin typeface="Times New Roman" panose="02020603050405020304" pitchFamily="18" charset="0"/>
                    <a:cs typeface="Times New Roman" panose="02020603050405020304" pitchFamily="18" charset="0"/>
                  </a:rPr>
                  <a:t>Carbon nanotubes are composed of tubular graphite plates that are based on the chirality vector </a:t>
                </a:r>
                <a:r>
                  <a:rPr lang="en-US" sz="2000" b="0" i="1" dirty="0">
                    <a:solidFill>
                      <a:schemeClr val="accent1"/>
                    </a:solidFill>
                    <a:effectLst/>
                    <a:latin typeface="Times New Roman" panose="02020603050405020304" pitchFamily="18" charset="0"/>
                    <a:cs typeface="Times New Roman" panose="02020603050405020304" pitchFamily="18" charset="0"/>
                  </a:rPr>
                  <a:t>C</a:t>
                </a:r>
                <a:r>
                  <a:rPr lang="en-US" sz="2000" b="0" i="0" dirty="0">
                    <a:solidFill>
                      <a:schemeClr val="accent1"/>
                    </a:solidFill>
                    <a:effectLst/>
                    <a:latin typeface="Times New Roman" panose="02020603050405020304" pitchFamily="18" charset="0"/>
                    <a:cs typeface="Times New Roman" panose="02020603050405020304" pitchFamily="18" charset="0"/>
                  </a:rPr>
                  <a:t> = </a:t>
                </a:r>
                <a:r>
                  <a:rPr lang="en-US" sz="2000" b="0" i="1" dirty="0">
                    <a:solidFill>
                      <a:schemeClr val="accent1"/>
                    </a:solidFill>
                    <a:effectLst/>
                    <a:latin typeface="Times New Roman" panose="02020603050405020304" pitchFamily="18" charset="0"/>
                    <a:cs typeface="Times New Roman" panose="02020603050405020304" pitchFamily="18" charset="0"/>
                  </a:rPr>
                  <a:t>ma</a:t>
                </a:r>
                <a:r>
                  <a:rPr lang="en-US" sz="2000" b="0" i="0" baseline="-25000" dirty="0">
                    <a:solidFill>
                      <a:schemeClr val="accent1"/>
                    </a:solidFill>
                    <a:effectLst/>
                    <a:latin typeface="Times New Roman" panose="02020603050405020304" pitchFamily="18" charset="0"/>
                    <a:cs typeface="Times New Roman" panose="02020603050405020304" pitchFamily="18" charset="0"/>
                  </a:rPr>
                  <a:t>1</a:t>
                </a:r>
                <a:r>
                  <a:rPr lang="en-US" sz="2000" b="0" i="0" dirty="0">
                    <a:solidFill>
                      <a:schemeClr val="accent1"/>
                    </a:solidFill>
                    <a:effectLst/>
                    <a:latin typeface="Times New Roman" panose="02020603050405020304" pitchFamily="18" charset="0"/>
                    <a:cs typeface="Times New Roman" panose="02020603050405020304" pitchFamily="18" charset="0"/>
                  </a:rPr>
                  <a:t> + </a:t>
                </a:r>
                <a:r>
                  <a:rPr lang="en-US" sz="2000" b="0" i="1" dirty="0">
                    <a:solidFill>
                      <a:schemeClr val="accent1"/>
                    </a:solidFill>
                    <a:effectLst/>
                    <a:latin typeface="Times New Roman" panose="02020603050405020304" pitchFamily="18" charset="0"/>
                    <a:cs typeface="Times New Roman" panose="02020603050405020304" pitchFamily="18" charset="0"/>
                  </a:rPr>
                  <a:t>na</a:t>
                </a:r>
                <a:r>
                  <a:rPr lang="en-US" sz="2000" b="0" i="0" baseline="-25000" dirty="0">
                    <a:solidFill>
                      <a:schemeClr val="accent1"/>
                    </a:solidFill>
                    <a:effectLst/>
                    <a:latin typeface="Times New Roman" panose="02020603050405020304" pitchFamily="18" charset="0"/>
                    <a:cs typeface="Times New Roman" panose="02020603050405020304" pitchFamily="18" charset="0"/>
                  </a:rPr>
                  <a:t>2</a:t>
                </a:r>
                <a:r>
                  <a:rPr lang="en-US" sz="2000" b="0" i="0" dirty="0">
                    <a:solidFill>
                      <a:schemeClr val="accent1"/>
                    </a:solidFill>
                    <a:effectLst/>
                    <a:latin typeface="Times New Roman" panose="02020603050405020304" pitchFamily="18" charset="0"/>
                    <a:cs typeface="Times New Roman" panose="02020603050405020304" pitchFamily="18" charset="0"/>
                  </a:rPr>
                  <a:t> where </a:t>
                </a:r>
                <a:r>
                  <a:rPr lang="en-US" sz="2000" b="0" i="1" dirty="0">
                    <a:solidFill>
                      <a:schemeClr val="accent1"/>
                    </a:solidFill>
                    <a:effectLst/>
                    <a:latin typeface="Times New Roman" panose="02020603050405020304" pitchFamily="18" charset="0"/>
                    <a:cs typeface="Times New Roman" panose="02020603050405020304" pitchFamily="18" charset="0"/>
                  </a:rPr>
                  <a:t>a</a:t>
                </a:r>
                <a:r>
                  <a:rPr lang="en-US" sz="2000" b="0" i="0" baseline="-25000" dirty="0">
                    <a:solidFill>
                      <a:schemeClr val="accent1"/>
                    </a:solidFill>
                    <a:effectLst/>
                    <a:latin typeface="Times New Roman" panose="02020603050405020304" pitchFamily="18" charset="0"/>
                    <a:cs typeface="Times New Roman" panose="02020603050405020304" pitchFamily="18" charset="0"/>
                  </a:rPr>
                  <a:t>1</a:t>
                </a:r>
                <a:r>
                  <a:rPr lang="en-US" sz="2000" b="0" i="0" dirty="0">
                    <a:solidFill>
                      <a:schemeClr val="accent1"/>
                    </a:solidFill>
                    <a:effectLst/>
                    <a:latin typeface="Times New Roman" panose="02020603050405020304" pitchFamily="18" charset="0"/>
                    <a:cs typeface="Times New Roman" panose="02020603050405020304" pitchFamily="18" charset="0"/>
                  </a:rPr>
                  <a:t> and </a:t>
                </a:r>
                <a:r>
                  <a:rPr lang="en-US" sz="2000" b="0" i="1" dirty="0">
                    <a:solidFill>
                      <a:schemeClr val="accent1"/>
                    </a:solidFill>
                    <a:effectLst/>
                    <a:latin typeface="Times New Roman" panose="02020603050405020304" pitchFamily="18" charset="0"/>
                    <a:cs typeface="Times New Roman" panose="02020603050405020304" pitchFamily="18" charset="0"/>
                  </a:rPr>
                  <a:t>a</a:t>
                </a:r>
                <a:r>
                  <a:rPr lang="en-US" sz="2000" b="0" i="0" baseline="-25000" dirty="0">
                    <a:solidFill>
                      <a:schemeClr val="accent1"/>
                    </a:solidFill>
                    <a:effectLst/>
                    <a:latin typeface="Times New Roman" panose="02020603050405020304" pitchFamily="18" charset="0"/>
                    <a:cs typeface="Times New Roman" panose="02020603050405020304" pitchFamily="18" charset="0"/>
                  </a:rPr>
                  <a:t>2</a:t>
                </a:r>
                <a:r>
                  <a:rPr lang="en-US" sz="2000" b="0" i="0" dirty="0">
                    <a:solidFill>
                      <a:schemeClr val="accent1"/>
                    </a:solidFill>
                    <a:effectLst/>
                    <a:latin typeface="Times New Roman" panose="02020603050405020304" pitchFamily="18" charset="0"/>
                    <a:cs typeface="Times New Roman" panose="02020603050405020304" pitchFamily="18" charset="0"/>
                  </a:rPr>
                  <a:t> are the unit vectors of the graphite plate, and the chirality (</a:t>
                </a:r>
                <a:r>
                  <a:rPr lang="en-US" sz="2000" b="0" i="1" dirty="0">
                    <a:solidFill>
                      <a:schemeClr val="accent1"/>
                    </a:solidFill>
                    <a:effectLst/>
                    <a:latin typeface="Times New Roman" panose="02020603050405020304" pitchFamily="18" charset="0"/>
                    <a:cs typeface="Times New Roman" panose="02020603050405020304" pitchFamily="18" charset="0"/>
                  </a:rPr>
                  <a:t>m</a:t>
                </a:r>
                <a:r>
                  <a:rPr lang="en-US" sz="2000" b="0" i="0" dirty="0">
                    <a:solidFill>
                      <a:schemeClr val="accent1"/>
                    </a:solidFill>
                    <a:effectLst/>
                    <a:latin typeface="Times New Roman" panose="02020603050405020304" pitchFamily="18" charset="0"/>
                    <a:cs typeface="Times New Roman" panose="02020603050405020304" pitchFamily="18" charset="0"/>
                  </a:rPr>
                  <a:t>, </a:t>
                </a:r>
                <a:r>
                  <a:rPr lang="en-US" sz="2000" b="0" i="1" dirty="0">
                    <a:solidFill>
                      <a:schemeClr val="accent1"/>
                    </a:solidFill>
                    <a:effectLst/>
                    <a:latin typeface="Times New Roman" panose="02020603050405020304" pitchFamily="18" charset="0"/>
                    <a:cs typeface="Times New Roman" panose="02020603050405020304" pitchFamily="18" charset="0"/>
                  </a:rPr>
                  <a:t>n</a:t>
                </a:r>
                <a:r>
                  <a:rPr lang="en-US" sz="2000" b="0" i="0" dirty="0">
                    <a:solidFill>
                      <a:schemeClr val="accent1"/>
                    </a:solidFill>
                    <a:effectLst/>
                    <a:latin typeface="Times New Roman" panose="02020603050405020304" pitchFamily="18" charset="0"/>
                    <a:cs typeface="Times New Roman" panose="02020603050405020304" pitchFamily="18" charset="0"/>
                  </a:rPr>
                  <a:t>) determines how the CNTs twist.</a:t>
                </a:r>
                <a:r>
                  <a:rPr lang="en-US" sz="2000" dirty="0">
                    <a:solidFill>
                      <a:schemeClr val="accent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The threshold voltage of CNTFET is given by </a:t>
                </a:r>
              </a:p>
              <a:p>
                <a:pPr marL="0" indent="0" algn="just">
                  <a:buNone/>
                </a:pPr>
                <a:r>
                  <a:rPr lang="en-US" sz="2000" dirty="0">
                    <a:solidFill>
                      <a:schemeClr val="accent1"/>
                    </a:solidFill>
                    <a:latin typeface="Times New Roman" panose="02020603050405020304" pitchFamily="18" charset="0"/>
                    <a:cs typeface="Times New Roman" panose="02020603050405020304" pitchFamily="18" charset="0"/>
                  </a:rPr>
                  <a:t>                                   Vth= </a:t>
                </a:r>
                <a14:m>
                  <m:oMath xmlns:m="http://schemas.openxmlformats.org/officeDocument/2006/math">
                    <m:f>
                      <m:fPr>
                        <m:ctrlPr>
                          <a:rPr lang="en-US" sz="2000" i="1" smtClean="0">
                            <a:solidFill>
                              <a:schemeClr val="accent1"/>
                            </a:solidFill>
                            <a:latin typeface="Cambria Math" panose="02040503050406030204" pitchFamily="18" charset="0"/>
                            <a:cs typeface="Times New Roman" panose="02020603050405020304" pitchFamily="18" charset="0"/>
                          </a:rPr>
                        </m:ctrlPr>
                      </m:fPr>
                      <m:num>
                        <m:r>
                          <a:rPr lang="en-IN" sz="2000" b="0" i="1" smtClean="0">
                            <a:solidFill>
                              <a:schemeClr val="accent1"/>
                            </a:solidFill>
                            <a:latin typeface="Cambria Math" panose="02040503050406030204" pitchFamily="18" charset="0"/>
                            <a:cs typeface="Times New Roman" panose="02020603050405020304" pitchFamily="18" charset="0"/>
                          </a:rPr>
                          <m:t>𝐸𝑔</m:t>
                        </m:r>
                      </m:num>
                      <m:den>
                        <m:r>
                          <a:rPr lang="en-IN" sz="2000" b="0" i="1" smtClean="0">
                            <a:solidFill>
                              <a:schemeClr val="accent1"/>
                            </a:solidFill>
                            <a:latin typeface="Cambria Math" panose="02040503050406030204" pitchFamily="18" charset="0"/>
                            <a:cs typeface="Times New Roman" panose="02020603050405020304" pitchFamily="18" charset="0"/>
                          </a:rPr>
                          <m:t>2</m:t>
                        </m:r>
                        <m:r>
                          <a:rPr lang="en-IN" sz="2000" b="0" i="1" smtClean="0">
                            <a:solidFill>
                              <a:schemeClr val="accent1"/>
                            </a:solidFill>
                            <a:latin typeface="Cambria Math" panose="02040503050406030204" pitchFamily="18" charset="0"/>
                            <a:cs typeface="Times New Roman" panose="02020603050405020304" pitchFamily="18" charset="0"/>
                          </a:rPr>
                          <m:t>𝑒</m:t>
                        </m:r>
                      </m:den>
                    </m:f>
                  </m:oMath>
                </a14:m>
                <a:r>
                  <a:rPr lang="en-US" sz="2000"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dirty="0" smtClean="0">
                            <a:solidFill>
                              <a:schemeClr val="accent1"/>
                            </a:solidFill>
                            <a:latin typeface="Cambria Math" panose="02040503050406030204" pitchFamily="18" charset="0"/>
                            <a:cs typeface="Times New Roman" panose="02020603050405020304" pitchFamily="18" charset="0"/>
                          </a:rPr>
                        </m:ctrlPr>
                      </m:fPr>
                      <m:num>
                        <m:r>
                          <a:rPr lang="en-IN" sz="2000" b="0" i="1" dirty="0" smtClean="0">
                            <a:solidFill>
                              <a:schemeClr val="accent1"/>
                            </a:solidFill>
                            <a:latin typeface="Cambria Math" panose="02040503050406030204" pitchFamily="18" charset="0"/>
                            <a:cs typeface="Times New Roman" panose="02020603050405020304" pitchFamily="18" charset="0"/>
                          </a:rPr>
                          <m:t>0.436</m:t>
                        </m:r>
                      </m:num>
                      <m:den>
                        <m:r>
                          <a:rPr lang="en-IN" sz="2000" b="0" i="1" dirty="0" smtClean="0">
                            <a:solidFill>
                              <a:schemeClr val="accent1"/>
                            </a:solidFill>
                            <a:latin typeface="Cambria Math" panose="02040503050406030204" pitchFamily="18" charset="0"/>
                            <a:cs typeface="Times New Roman" panose="02020603050405020304" pitchFamily="18" charset="0"/>
                          </a:rPr>
                          <m:t>𝐷𝐶𝑁𝑇</m:t>
                        </m:r>
                      </m:den>
                    </m:f>
                  </m:oMath>
                </a14:m>
                <a:r>
                  <a:rPr lang="en-US" sz="2000" dirty="0">
                    <a:solidFill>
                      <a:schemeClr val="accent1"/>
                    </a:solidFill>
                    <a:latin typeface="Times New Roman" panose="02020603050405020304" pitchFamily="18" charset="0"/>
                    <a:cs typeface="Times New Roman" panose="02020603050405020304" pitchFamily="18" charset="0"/>
                  </a:rPr>
                  <a:t>         where DCNT=0.0783</a:t>
                </a:r>
                <a14:m>
                  <m:oMath xmlns:m="http://schemas.openxmlformats.org/officeDocument/2006/math">
                    <m:rad>
                      <m:radPr>
                        <m:degHide m:val="on"/>
                        <m:ctrlPr>
                          <a:rPr lang="en-US" sz="2000" i="1" smtClean="0">
                            <a:solidFill>
                              <a:schemeClr val="accent1"/>
                            </a:solidFill>
                            <a:latin typeface="Cambria Math" panose="02040503050406030204" pitchFamily="18" charset="0"/>
                            <a:cs typeface="Times New Roman" panose="02020603050405020304" pitchFamily="18" charset="0"/>
                          </a:rPr>
                        </m:ctrlPr>
                      </m:radPr>
                      <m:deg/>
                      <m:e>
                        <m:sSup>
                          <m:sSupPr>
                            <m:ctrlPr>
                              <a:rPr lang="en-IN" sz="2000" b="0" i="1" smtClean="0">
                                <a:solidFill>
                                  <a:schemeClr val="accent1"/>
                                </a:solidFill>
                                <a:latin typeface="Cambria Math" panose="02040503050406030204" pitchFamily="18" charset="0"/>
                                <a:cs typeface="Times New Roman" panose="02020603050405020304" pitchFamily="18" charset="0"/>
                              </a:rPr>
                            </m:ctrlPr>
                          </m:sSupPr>
                          <m:e>
                            <m:r>
                              <a:rPr lang="en-IN" sz="2000" b="0" i="1" smtClean="0">
                                <a:solidFill>
                                  <a:schemeClr val="accent1"/>
                                </a:solidFill>
                                <a:latin typeface="Cambria Math" panose="02040503050406030204" pitchFamily="18" charset="0"/>
                                <a:cs typeface="Times New Roman" panose="02020603050405020304" pitchFamily="18" charset="0"/>
                              </a:rPr>
                              <m:t>𝑛</m:t>
                            </m:r>
                          </m:e>
                          <m:sup>
                            <m:r>
                              <a:rPr lang="en-IN" sz="2000" b="0" i="1" smtClean="0">
                                <a:solidFill>
                                  <a:schemeClr val="accent1"/>
                                </a:solidFill>
                                <a:latin typeface="Cambria Math" panose="02040503050406030204" pitchFamily="18" charset="0"/>
                                <a:cs typeface="Times New Roman" panose="02020603050405020304" pitchFamily="18" charset="0"/>
                              </a:rPr>
                              <m:t>2</m:t>
                            </m:r>
                          </m:sup>
                        </m:sSup>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𝑛𝑚</m:t>
                        </m:r>
                        <m:r>
                          <a:rPr lang="en-IN" sz="2000" b="0" i="1" smtClean="0">
                            <a:solidFill>
                              <a:schemeClr val="accent1"/>
                            </a:solidFill>
                            <a:latin typeface="Cambria Math" panose="02040503050406030204" pitchFamily="18" charset="0"/>
                            <a:cs typeface="Times New Roman" panose="02020603050405020304" pitchFamily="18" charset="0"/>
                          </a:rPr>
                          <m:t>+</m:t>
                        </m:r>
                        <m:sSup>
                          <m:sSupPr>
                            <m:ctrlPr>
                              <a:rPr lang="en-IN" sz="2000" b="0" i="1" smtClean="0">
                                <a:solidFill>
                                  <a:schemeClr val="accent1"/>
                                </a:solidFill>
                                <a:latin typeface="Cambria Math" panose="02040503050406030204" pitchFamily="18" charset="0"/>
                                <a:cs typeface="Times New Roman" panose="02020603050405020304" pitchFamily="18" charset="0"/>
                              </a:rPr>
                            </m:ctrlPr>
                          </m:sSupPr>
                          <m:e>
                            <m:r>
                              <a:rPr lang="en-IN" sz="2000" b="0" i="1" smtClean="0">
                                <a:solidFill>
                                  <a:schemeClr val="accent1"/>
                                </a:solidFill>
                                <a:latin typeface="Cambria Math" panose="02040503050406030204" pitchFamily="18" charset="0"/>
                                <a:cs typeface="Times New Roman" panose="02020603050405020304" pitchFamily="18" charset="0"/>
                              </a:rPr>
                              <m:t>𝑚</m:t>
                            </m:r>
                          </m:e>
                          <m:sup>
                            <m:r>
                              <a:rPr lang="en-IN" sz="2000" b="0" i="1" smtClean="0">
                                <a:solidFill>
                                  <a:schemeClr val="accent1"/>
                                </a:solidFill>
                                <a:latin typeface="Cambria Math" panose="02040503050406030204" pitchFamily="18" charset="0"/>
                                <a:cs typeface="Times New Roman" panose="02020603050405020304" pitchFamily="18" charset="0"/>
                              </a:rPr>
                              <m:t>2</m:t>
                            </m:r>
                          </m:sup>
                        </m:sSup>
                      </m:e>
                    </m:rad>
                  </m:oMath>
                </a14:m>
                <a:r>
                  <a:rPr lang="en-US" sz="2000" dirty="0">
                    <a:solidFill>
                      <a:schemeClr val="accent1"/>
                    </a:solidFill>
                    <a:latin typeface="Times New Roman" panose="02020603050405020304" pitchFamily="18" charset="0"/>
                    <a:cs typeface="Times New Roman" panose="02020603050405020304" pitchFamily="18" charset="0"/>
                  </a:rPr>
                  <a:t>                                       </a:t>
                </a:r>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731898" y="703836"/>
                <a:ext cx="10586468" cy="4394946"/>
              </a:xfrm>
              <a:blipFill rotWithShape="1">
                <a:blip r:embed="rId2"/>
                <a:stretch>
                  <a:fillRect l="-4" t="-6" r="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lgn="r">
              <a:lnSpc>
                <a:spcPct val="100000"/>
              </a:lnSpc>
            </a:pPr>
            <a:fld id="{40459520-5F90-47CD-B854-ED228334B2CA}" type="slidenum">
              <a:rPr lang="en-US" b="0" strike="noStrike" spc="-1" smtClean="0">
                <a:solidFill>
                  <a:schemeClr val="accent1"/>
                </a:solidFill>
                <a:latin typeface="Times New Roman" panose="02020603050405020304" pitchFamily="18" charset="0"/>
                <a:cs typeface="Times New Roman" panose="02020603050405020304" pitchFamily="18" charset="0"/>
              </a:rPr>
              <a:t>4</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39048" y="6171684"/>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Fig.1: Structure CNTFET</a:t>
            </a:r>
            <a:endParaRPr lang="en-US" spc="-1" dirty="0">
              <a:solidFill>
                <a:schemeClr val="accent1"/>
              </a:solidFill>
              <a:latin typeface="Times New Roman" panose="02020603050405020304" pitchFamily="18" charset="0"/>
              <a:cs typeface="Times New Roman" panose="02020603050405020304" pitchFamily="18" charset="0"/>
            </a:endParaRPr>
          </a:p>
        </p:txBody>
      </p:sp>
      <p:pic>
        <p:nvPicPr>
          <p:cNvPr id="8" name="Picture 2" descr="Carbon nanotube transistors make the leap from lab to factory floor"/>
          <p:cNvPicPr>
            <a:picLocks noChangeAspect="1" noChangeArrowheads="1"/>
          </p:cNvPicPr>
          <p:nvPr/>
        </p:nvPicPr>
        <p:blipFill rotWithShape="1">
          <a:blip r:embed="rId3">
            <a:extLst>
              <a:ext uri="{28A0092B-C50C-407E-A947-70E740481C1C}">
                <a14:useLocalDpi xmlns:a14="http://schemas.microsoft.com/office/drawing/2010/main" val="0"/>
              </a:ext>
            </a:extLst>
          </a:blip>
          <a:srcRect l="3629" r="4637" b="3333"/>
          <a:stretch>
            <a:fillRect/>
          </a:stretch>
        </p:blipFill>
        <p:spPr bwMode="auto">
          <a:xfrm>
            <a:off x="3250308" y="3536302"/>
            <a:ext cx="3625290" cy="2635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560" y="618480"/>
            <a:ext cx="9905760" cy="581670"/>
          </a:xfrm>
        </p:spPr>
        <p:txBody>
          <a:bodyPr/>
          <a:lstStyle/>
          <a:p>
            <a:r>
              <a:rPr lang="en-IN" sz="3200" dirty="0">
                <a:solidFill>
                  <a:srgbClr val="FF0000"/>
                </a:solidFill>
                <a:latin typeface="Times New Roman" panose="02020603050405020304" pitchFamily="18" charset="0"/>
                <a:cs typeface="Times New Roman" panose="02020603050405020304" pitchFamily="18" charset="0"/>
              </a:rPr>
              <a:t>C</a:t>
            </a:r>
            <a:r>
              <a:rPr lang="en-IN" sz="3200" cap="none" dirty="0">
                <a:solidFill>
                  <a:srgbClr val="FF0000"/>
                </a:solidFill>
                <a:latin typeface="Times New Roman" panose="02020603050405020304" pitchFamily="18" charset="0"/>
                <a:cs typeface="Times New Roman" panose="02020603050405020304" pitchFamily="18" charset="0"/>
              </a:rPr>
              <a:t>ont</a:t>
            </a:r>
            <a:r>
              <a:rPr lang="en-IN" sz="3200" dirty="0">
                <a:solidFill>
                  <a:srgbClr val="FF0000"/>
                </a:solidFill>
                <a:latin typeface="Times New Roman" panose="02020603050405020304" pitchFamily="18" charset="0"/>
                <a:cs typeface="Times New Roman" panose="02020603050405020304" pitchFamily="18" charset="0"/>
              </a:rPr>
              <a:t>..</a:t>
            </a:r>
          </a:p>
        </p:txBody>
      </p:sp>
      <p:pic>
        <p:nvPicPr>
          <p:cNvPr id="6" name="Content Placeholder 5"/>
          <p:cNvPicPr>
            <a:picLocks noGrp="1" noChangeAspect="1"/>
          </p:cNvPicPr>
          <p:nvPr>
            <p:ph/>
          </p:nvPr>
        </p:nvPicPr>
        <p:blipFill rotWithShape="1">
          <a:blip r:embed="rId2"/>
          <a:srcRect l="2058" t="4004"/>
          <a:stretch>
            <a:fillRect/>
          </a:stretch>
        </p:blipFill>
        <p:spPr>
          <a:xfrm>
            <a:off x="2819400" y="1543049"/>
            <a:ext cx="5886449" cy="3190875"/>
          </a:xfrm>
          <a:prstGeom prst="rect">
            <a:avLst/>
          </a:prstGeom>
        </p:spPr>
      </p:pic>
      <p:sp>
        <p:nvSpPr>
          <p:cNvPr id="7" name="Rectangle 6"/>
          <p:cNvSpPr/>
          <p:nvPr/>
        </p:nvSpPr>
        <p:spPr>
          <a:xfrm>
            <a:off x="3987870" y="5130284"/>
            <a:ext cx="3040961" cy="369332"/>
          </a:xfrm>
          <a:prstGeom prst="rect">
            <a:avLst/>
          </a:prstGeom>
        </p:spPr>
        <p:txBody>
          <a:bodyPr wrap="none">
            <a:spAutoFit/>
          </a:bodyPr>
          <a:lstStyle/>
          <a:p>
            <a:pPr>
              <a:lnSpc>
                <a:spcPct val="100000"/>
              </a:lnSpc>
            </a:pPr>
            <a:r>
              <a:rPr lang="en-IN" spc="-1" dirty="0">
                <a:solidFill>
                  <a:schemeClr val="accent5"/>
                </a:solidFill>
                <a:latin typeface="Times New Roman" panose="02020603050405020304" pitchFamily="18" charset="0"/>
                <a:cs typeface="Times New Roman" panose="02020603050405020304" pitchFamily="18" charset="0"/>
              </a:rPr>
              <a:t>Fig.2:Approximate Computing</a:t>
            </a:r>
            <a:endParaRPr lang="en-US" spc="-1" dirty="0">
              <a:solidFill>
                <a:schemeClr val="accent5"/>
              </a:solidFill>
              <a:latin typeface="Times New Roman" panose="02020603050405020304" pitchFamily="18" charset="0"/>
              <a:cs typeface="Times New Roman" panose="02020603050405020304" pitchFamily="18" charset="0"/>
            </a:endParaRPr>
          </a:p>
        </p:txBody>
      </p:sp>
      <p:sp>
        <p:nvSpPr>
          <p:cNvPr id="5" name="Slide Number Placeholder 2"/>
          <p:cNvSpPr txBox="1"/>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050" spc="-1" smtClean="0">
                <a:solidFill>
                  <a:schemeClr val="accent1"/>
                </a:solidFill>
                <a:latin typeface="Tw Cen MT"/>
              </a:rPr>
              <a:t>5</a:t>
            </a:fld>
            <a:endParaRPr lang="en-US" sz="1050" spc="-1" dirty="0">
              <a:solidFill>
                <a:schemeClr val="accent1"/>
              </a:solidFill>
              <a:latin typeface="Times New Roman" panose="02020603050405020304"/>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255" y="196934"/>
            <a:ext cx="9905760" cy="511851"/>
          </a:xfrm>
        </p:spPr>
        <p:txBody>
          <a:bodyPr/>
          <a:lstStyle/>
          <a:p>
            <a:pPr algn="ctr">
              <a:lnSpc>
                <a:spcPct val="120000"/>
              </a:lnSpc>
              <a:spcBef>
                <a:spcPts val="1000"/>
              </a:spcBef>
              <a:buClr>
                <a:schemeClr val="accent1"/>
              </a:buClr>
              <a:buSzPct val="125000"/>
            </a:pPr>
            <a:r>
              <a:rPr lang="en-IN" sz="3600" spc="-1" dirty="0">
                <a:solidFill>
                  <a:srgbClr val="FF0000"/>
                </a:solidFill>
                <a:latin typeface="Times New Roman" panose="02020603050405020304"/>
              </a:rPr>
              <a:t>Exact Full Adder Circuit</a:t>
            </a:r>
          </a:p>
        </p:txBody>
      </p:sp>
      <p:sp>
        <p:nvSpPr>
          <p:cNvPr id="3" name="Subtitle 2"/>
          <p:cNvSpPr>
            <a:spLocks noGrp="1"/>
          </p:cNvSpPr>
          <p:nvPr>
            <p:ph type="subTitle"/>
          </p:nvPr>
        </p:nvSpPr>
        <p:spPr>
          <a:xfrm>
            <a:off x="742950" y="1447800"/>
            <a:ext cx="10304370" cy="4343160"/>
          </a:xfrm>
        </p:spPr>
        <p:txBody>
          <a:bodyPr/>
          <a:lstStyle/>
          <a:p>
            <a:pPr marL="0" indent="0">
              <a:buNone/>
            </a:pPr>
            <a:r>
              <a:rPr lang="en-IN"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400" dirty="0">
                <a:solidFill>
                  <a:schemeClr val="accent1"/>
                </a:solidFill>
                <a:latin typeface="Times New Roman" panose="02020603050405020304" pitchFamily="18" charset="0"/>
                <a:cs typeface="Times New Roman" panose="02020603050405020304" pitchFamily="18" charset="0"/>
              </a:rPr>
              <a:t> No. of transistors: 24</a:t>
            </a: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2168821" y="4180688"/>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Fig.3: Exact Full Adder</a:t>
            </a:r>
            <a:endParaRPr lang="en-US"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Table 6"/>
          <p:cNvGraphicFramePr/>
          <p:nvPr/>
        </p:nvGraphicFramePr>
        <p:xfrm>
          <a:off x="7457695" y="2358554"/>
          <a:ext cx="3792105" cy="3436320"/>
        </p:xfrm>
        <a:graphic>
          <a:graphicData uri="http://schemas.openxmlformats.org/drawingml/2006/table">
            <a:tbl>
              <a:tblPr>
                <a:tableStyleId>{BDBED569-4797-4DF1-A0F4-6AAB3CD982D8}</a:tableStyleId>
              </a:tblPr>
              <a:tblGrid>
                <a:gridCol w="654840">
                  <a:extLst>
                    <a:ext uri="{9D8B030D-6E8A-4147-A177-3AD203B41FA5}">
                      <a16:colId xmlns:a16="http://schemas.microsoft.com/office/drawing/2014/main" val="20000"/>
                    </a:ext>
                  </a:extLst>
                </a:gridCol>
                <a:gridCol w="654840">
                  <a:extLst>
                    <a:ext uri="{9D8B030D-6E8A-4147-A177-3AD203B41FA5}">
                      <a16:colId xmlns:a16="http://schemas.microsoft.com/office/drawing/2014/main" val="20001"/>
                    </a:ext>
                  </a:extLst>
                </a:gridCol>
                <a:gridCol w="654840">
                  <a:extLst>
                    <a:ext uri="{9D8B030D-6E8A-4147-A177-3AD203B41FA5}">
                      <a16:colId xmlns:a16="http://schemas.microsoft.com/office/drawing/2014/main" val="20002"/>
                    </a:ext>
                  </a:extLst>
                </a:gridCol>
                <a:gridCol w="741735">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tblGrid>
              <a:tr h="46992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Cin</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Cout</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7" name="TextBox 6"/>
          <p:cNvSpPr txBox="1"/>
          <p:nvPr/>
        </p:nvSpPr>
        <p:spPr>
          <a:xfrm>
            <a:off x="540470" y="5758242"/>
            <a:ext cx="10908580" cy="90684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[1] </a:t>
            </a:r>
            <a:r>
              <a:rPr lang="en-IN"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Ghorbani</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Ali &amp; </a:t>
            </a:r>
            <a:r>
              <a:rPr lang="en-IN"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Ghorbani</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Ghazaleh</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 (2014). Energy Efficient Full Adder Cell Design With Using Carbon Nanotube Field Effect Transistors In 32 </a:t>
            </a:r>
            <a:r>
              <a:rPr lang="en-IN"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Nanometer</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 Technology. International Journal of VLSI Design &amp; Communication Systems. 5. 10.5121/vlsic.2014.5501. </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7304455" y="877487"/>
                <a:ext cx="3945345" cy="923907"/>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    SUM = ABC+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acc>
                      <m:accPr>
                        <m:chr m:val="̅"/>
                        <m:ctrlPr>
                          <a:rPr lang="en-IN" i="1">
                            <a:solidFill>
                              <a:schemeClr val="accent1"/>
                            </a:solidFill>
                            <a:latin typeface="Cambria Math" panose="02040503050406030204" pitchFamily="18" charset="0"/>
                          </a:rPr>
                        </m:ctrlPr>
                      </m:accPr>
                      <m:e>
                        <m:r>
                          <a:rPr lang="en-IN" i="1">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acc>
                      <m:accPr>
                        <m:chr m:val="̅"/>
                        <m:ctrlPr>
                          <a:rPr lang="en-IN" i="1">
                            <a:solidFill>
                              <a:schemeClr val="accent1"/>
                            </a:solidFill>
                            <a:latin typeface="Cambria Math" panose="02040503050406030204" pitchFamily="18" charset="0"/>
                          </a:rPr>
                        </m:ctrlPr>
                      </m:accPr>
                      <m:e>
                        <m:r>
                          <a:rPr lang="en-IN" i="1">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a:p>
                <a:r>
                  <a:rPr lang="en-IN" dirty="0">
                    <a:solidFill>
                      <a:schemeClr val="accent1"/>
                    </a:solidFill>
                    <a:latin typeface="Times New Roman" panose="02020603050405020304" pitchFamily="18" charset="0"/>
                    <a:cs typeface="Times New Roman" panose="02020603050405020304" pitchFamily="18" charset="0"/>
                  </a:rPr>
                  <a:t>    Cout =AB+BC+CA</a:t>
                </a:r>
              </a:p>
            </p:txBody>
          </p:sp>
        </mc:Choice>
        <mc:Fallback xmlns="">
          <p:sp>
            <p:nvSpPr>
              <p:cNvPr id="8" name="Rectangle 7"/>
              <p:cNvSpPr>
                <a:spLocks noRot="1" noChangeAspect="1" noMove="1" noResize="1" noEditPoints="1" noAdjustHandles="1" noChangeArrowheads="1" noChangeShapeType="1" noTextEdit="1"/>
              </p:cNvSpPr>
              <p:nvPr/>
            </p:nvSpPr>
            <p:spPr>
              <a:xfrm>
                <a:off x="7304455" y="877487"/>
                <a:ext cx="3945345" cy="923907"/>
              </a:xfrm>
              <a:prstGeom prst="rect">
                <a:avLst/>
              </a:prstGeom>
              <a:blipFill rotWithShape="1">
                <a:blip r:embed="rId2"/>
                <a:stretch>
                  <a:fillRect l="-1" t="-60" r="4" b="58"/>
                </a:stretch>
              </a:blipFill>
            </p:spPr>
            <p:txBody>
              <a:bodyPr/>
              <a:lstStyle/>
              <a:p>
                <a:r>
                  <a:rPr lang="en-US" altLang="en-US">
                    <a:noFill/>
                  </a:rPr>
                  <a:t> </a:t>
                </a:r>
              </a:p>
            </p:txBody>
          </p:sp>
        </mc:Fallback>
      </mc:AlternateContent>
      <p:sp>
        <p:nvSpPr>
          <p:cNvPr id="9" name="Rectangle 8"/>
          <p:cNvSpPr/>
          <p:nvPr/>
        </p:nvSpPr>
        <p:spPr>
          <a:xfrm>
            <a:off x="7304455" y="2005186"/>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of Exact Full Adder</a:t>
            </a:r>
            <a:endParaRPr lang="en-US" spc="-1" dirty="0">
              <a:solidFill>
                <a:schemeClr val="accent1"/>
              </a:solidFill>
              <a:latin typeface="Times New Roman" panose="02020603050405020304" pitchFamily="18" charset="0"/>
              <a:cs typeface="Times New Roman" panose="02020603050405020304" pitchFamily="18" charset="0"/>
            </a:endParaRPr>
          </a:p>
        </p:txBody>
      </p:sp>
      <p:sp>
        <p:nvSpPr>
          <p:cNvPr id="10" name="Slide Number Placeholder 2"/>
          <p:cNvSpPr txBox="1"/>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200" spc="-1" smtClean="0">
                <a:solidFill>
                  <a:schemeClr val="accent1"/>
                </a:solidFill>
                <a:latin typeface="Times New Roman" panose="02020603050405020304" pitchFamily="18" charset="0"/>
                <a:cs typeface="Times New Roman" panose="02020603050405020304" pitchFamily="18" charset="0"/>
              </a:rPr>
              <a:t>6</a:t>
            </a:fld>
            <a:endParaRPr lang="en-US" sz="1200" spc="-1" dirty="0">
              <a:solidFill>
                <a:schemeClr val="accent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755779" y="646338"/>
            <a:ext cx="4816144" cy="3369481"/>
          </a:xfrm>
          <a:prstGeom prst="rect">
            <a:avLst/>
          </a:prstGeom>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829676" y="6183380"/>
            <a:ext cx="2743200" cy="642405"/>
          </a:xfrm>
        </p:spPr>
        <p:txBody>
          <a:bodyPr/>
          <a:lstStyle/>
          <a:p>
            <a:pPr algn="r"/>
            <a:fld id="{28B3F7C5-8633-404C-9340-D8F1C74134AC}" type="slidenum">
              <a:rPr lang="en-US" spc="-1" smtClean="0">
                <a:solidFill>
                  <a:schemeClr val="accent1"/>
                </a:solidFill>
                <a:latin typeface="Times New Roman" panose="02020603050405020304" pitchFamily="18" charset="0"/>
                <a:cs typeface="Times New Roman" panose="02020603050405020304" pitchFamily="18" charset="0"/>
              </a:rPr>
              <a:pPr algn="r"/>
              <a:t>7</a:t>
            </a:fld>
            <a:endParaRPr lang="en-US" spc="-1" dirty="0">
              <a:solidFill>
                <a:schemeClr val="accent1"/>
              </a:solidFill>
              <a:latin typeface="Times New Roman" panose="02020603050405020304" pitchFamily="18" charset="0"/>
              <a:cs typeface="Times New Roman" panose="02020603050405020304" pitchFamily="18" charset="0"/>
            </a:endParaRPr>
          </a:p>
        </p:txBody>
      </p:sp>
      <p:pic>
        <p:nvPicPr>
          <p:cNvPr id="317" name="Content Placeholder 3"/>
          <p:cNvPicPr/>
          <p:nvPr/>
        </p:nvPicPr>
        <p:blipFill>
          <a:blip r:embed="rId2"/>
          <a:stretch>
            <a:fillRect/>
          </a:stretch>
        </p:blipFill>
        <p:spPr>
          <a:xfrm>
            <a:off x="1799590" y="1499870"/>
            <a:ext cx="3636645" cy="2020570"/>
          </a:xfrm>
          <a:prstGeom prst="rect">
            <a:avLst/>
          </a:prstGeom>
          <a:ln w="0">
            <a:noFill/>
          </a:ln>
        </p:spPr>
      </p:pic>
      <p:sp>
        <p:nvSpPr>
          <p:cNvPr id="318" name="Rectangle 4"/>
          <p:cNvSpPr/>
          <p:nvPr/>
        </p:nvSpPr>
        <p:spPr>
          <a:xfrm>
            <a:off x="2034115" y="3652710"/>
            <a:ext cx="27266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4</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1</a:t>
            </a:r>
          </a:p>
        </p:txBody>
      </p:sp>
      <p:sp>
        <p:nvSpPr>
          <p:cNvPr id="320" name="Rectangle 7"/>
          <p:cNvSpPr/>
          <p:nvPr/>
        </p:nvSpPr>
        <p:spPr>
          <a:xfrm>
            <a:off x="1007706" y="5723640"/>
            <a:ext cx="9965094" cy="919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2019.</a:t>
            </a:r>
          </a:p>
        </p:txBody>
      </p:sp>
      <p:sp>
        <p:nvSpPr>
          <p:cNvPr id="321" name="Rectangle 8"/>
          <p:cNvSpPr/>
          <p:nvPr/>
        </p:nvSpPr>
        <p:spPr>
          <a:xfrm>
            <a:off x="2128680" y="4022640"/>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dirty="0">
                <a:solidFill>
                  <a:schemeClr val="accent1"/>
                </a:solidFill>
                <a:latin typeface="Times New Roman" panose="02020603050405020304"/>
              </a:rPr>
              <a:t>No. of  transistors : 14</a:t>
            </a:r>
          </a:p>
          <a:p>
            <a:pPr>
              <a:lnSpc>
                <a:spcPct val="100000"/>
              </a:lnSpc>
            </a:pPr>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Sum1=~Carry1;</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Carry1=(a. b)+c</a:t>
            </a:r>
          </a:p>
        </p:txBody>
      </p:sp>
      <p:graphicFrame>
        <p:nvGraphicFramePr>
          <p:cNvPr id="2" name="Table 6"/>
          <p:cNvGraphicFramePr/>
          <p:nvPr/>
        </p:nvGraphicFramePr>
        <p:xfrm>
          <a:off x="7991475" y="1882755"/>
          <a:ext cx="3581401" cy="3606840"/>
        </p:xfrm>
        <a:graphic>
          <a:graphicData uri="http://schemas.openxmlformats.org/drawingml/2006/table">
            <a:tbl>
              <a:tblPr>
                <a:tableStyleId>{BDBED569-4797-4DF1-A0F4-6AAB3CD982D8}</a:tableStyleId>
              </a:tblPr>
              <a:tblGrid>
                <a:gridCol w="593114">
                  <a:extLst>
                    <a:ext uri="{9D8B030D-6E8A-4147-A177-3AD203B41FA5}">
                      <a16:colId xmlns:a16="http://schemas.microsoft.com/office/drawing/2014/main" val="20000"/>
                    </a:ext>
                  </a:extLst>
                </a:gridCol>
                <a:gridCol w="593114">
                  <a:extLst>
                    <a:ext uri="{9D8B030D-6E8A-4147-A177-3AD203B41FA5}">
                      <a16:colId xmlns:a16="http://schemas.microsoft.com/office/drawing/2014/main" val="20001"/>
                    </a:ext>
                  </a:extLst>
                </a:gridCol>
                <a:gridCol w="593114">
                  <a:extLst>
                    <a:ext uri="{9D8B030D-6E8A-4147-A177-3AD203B41FA5}">
                      <a16:colId xmlns:a16="http://schemas.microsoft.com/office/drawing/2014/main" val="20002"/>
                    </a:ext>
                  </a:extLst>
                </a:gridCol>
                <a:gridCol w="723581">
                  <a:extLst>
                    <a:ext uri="{9D8B030D-6E8A-4147-A177-3AD203B41FA5}">
                      <a16:colId xmlns:a16="http://schemas.microsoft.com/office/drawing/2014/main" val="20003"/>
                    </a:ext>
                  </a:extLst>
                </a:gridCol>
                <a:gridCol w="1078478">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2" name="Rectangle 4"/>
          <p:cNvSpPr/>
          <p:nvPr/>
        </p:nvSpPr>
        <p:spPr>
          <a:xfrm>
            <a:off x="933451" y="943404"/>
            <a:ext cx="3280410" cy="51943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1</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4" name="PlaceHolder 1"/>
          <p:cNvSpPr>
            <a:spLocks noGrp="1"/>
          </p:cNvSpPr>
          <p:nvPr/>
        </p:nvSpPr>
        <p:spPr>
          <a:xfrm>
            <a:off x="1569335" y="157627"/>
            <a:ext cx="9700181" cy="608421"/>
          </a:xfrm>
          <a:prstGeom prst="rect">
            <a:avLst/>
          </a:prstGeom>
          <a:noFill/>
          <a:ln w="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90000"/>
              </a:lnSpc>
            </a:pPr>
            <a:r>
              <a:rPr lang="en-US" sz="3200" b="0" strike="noStrike" spc="-1" dirty="0">
                <a:solidFill>
                  <a:srgbClr val="FF0000"/>
                </a:solidFill>
                <a:latin typeface="Times New Roman" panose="02020603050405020304" pitchFamily="18" charset="0"/>
                <a:cs typeface="Times New Roman" panose="02020603050405020304" pitchFamily="18" charset="0"/>
              </a:rPr>
              <a:t>Existing Approximate Adder Circuits</a:t>
            </a:r>
          </a:p>
        </p:txBody>
      </p:sp>
      <p:sp>
        <p:nvSpPr>
          <p:cNvPr id="723" name="Rectangle 4"/>
          <p:cNvSpPr/>
          <p:nvPr/>
        </p:nvSpPr>
        <p:spPr>
          <a:xfrm>
            <a:off x="7927249" y="1450386"/>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 name="Picture 3"/>
          <p:cNvPicPr/>
          <p:nvPr/>
        </p:nvPicPr>
        <p:blipFill>
          <a:blip r:embed="rId2"/>
          <a:stretch>
            <a:fillRect/>
          </a:stretch>
        </p:blipFill>
        <p:spPr>
          <a:xfrm>
            <a:off x="1675130" y="1194435"/>
            <a:ext cx="3874135" cy="2069465"/>
          </a:xfrm>
          <a:prstGeom prst="rect">
            <a:avLst/>
          </a:prstGeom>
          <a:ln w="0">
            <a:noFill/>
          </a:ln>
        </p:spPr>
      </p:pic>
      <p:sp>
        <p:nvSpPr>
          <p:cNvPr id="323" name="Rectangle 4"/>
          <p:cNvSpPr/>
          <p:nvPr/>
        </p:nvSpPr>
        <p:spPr>
          <a:xfrm>
            <a:off x="1802160" y="3388045"/>
            <a:ext cx="27266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5</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2</a:t>
            </a:r>
          </a:p>
        </p:txBody>
      </p:sp>
      <p:sp>
        <p:nvSpPr>
          <p:cNvPr id="325" name="Rectangle 6"/>
          <p:cNvSpPr/>
          <p:nvPr/>
        </p:nvSpPr>
        <p:spPr>
          <a:xfrm>
            <a:off x="1985805" y="3756007"/>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panose="02020603050405020304"/>
              </a:rPr>
              <a:t>No. of  transistors : 14</a:t>
            </a:r>
          </a:p>
          <a:p>
            <a:pPr>
              <a:lnSpc>
                <a:spcPct val="100000"/>
              </a:lnSpc>
            </a:pPr>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Sum2=~Carry2;</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Carry2=(b. c)+a</a:t>
            </a:r>
          </a:p>
        </p:txBody>
      </p:sp>
      <p:sp>
        <p:nvSpPr>
          <p:cNvPr id="326" name="Rectangle 1"/>
          <p:cNvSpPr/>
          <p:nvPr/>
        </p:nvSpPr>
        <p:spPr>
          <a:xfrm>
            <a:off x="889636" y="5723640"/>
            <a:ext cx="10083164" cy="919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2</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2019</a:t>
            </a:r>
            <a:r>
              <a:rPr lang="en-IN" sz="1800" b="0" strike="noStrike" spc="-1" dirty="0">
                <a:solidFill>
                  <a:schemeClr val="accent1"/>
                </a:solidFill>
                <a:latin typeface="Tw Cen MT"/>
                <a:ea typeface="Times New Roman" panose="02020603050405020304"/>
              </a:rPr>
              <a:t>.</a:t>
            </a:r>
          </a:p>
        </p:txBody>
      </p:sp>
      <p:graphicFrame>
        <p:nvGraphicFramePr>
          <p:cNvPr id="2" name="Table 6"/>
          <p:cNvGraphicFramePr/>
          <p:nvPr/>
        </p:nvGraphicFramePr>
        <p:xfrm>
          <a:off x="7882646" y="1625040"/>
          <a:ext cx="3290180" cy="3408285"/>
        </p:xfrm>
        <a:graphic>
          <a:graphicData uri="http://schemas.openxmlformats.org/drawingml/2006/table">
            <a:tbl>
              <a:tblPr>
                <a:tableStyleId>{BDBED569-4797-4DF1-A0F4-6AAB3CD982D8}</a:tableStyleId>
              </a:tblPr>
              <a:tblGrid>
                <a:gridCol w="545384">
                  <a:extLst>
                    <a:ext uri="{9D8B030D-6E8A-4147-A177-3AD203B41FA5}">
                      <a16:colId xmlns:a16="http://schemas.microsoft.com/office/drawing/2014/main" val="20000"/>
                    </a:ext>
                  </a:extLst>
                </a:gridCol>
                <a:gridCol w="545384">
                  <a:extLst>
                    <a:ext uri="{9D8B030D-6E8A-4147-A177-3AD203B41FA5}">
                      <a16:colId xmlns:a16="http://schemas.microsoft.com/office/drawing/2014/main" val="20001"/>
                    </a:ext>
                  </a:extLst>
                </a:gridCol>
                <a:gridCol w="470040">
                  <a:extLst>
                    <a:ext uri="{9D8B030D-6E8A-4147-A177-3AD203B41FA5}">
                      <a16:colId xmlns:a16="http://schemas.microsoft.com/office/drawing/2014/main" val="20002"/>
                    </a:ext>
                  </a:extLst>
                </a:gridCol>
                <a:gridCol w="713961">
                  <a:extLst>
                    <a:ext uri="{9D8B030D-6E8A-4147-A177-3AD203B41FA5}">
                      <a16:colId xmlns:a16="http://schemas.microsoft.com/office/drawing/2014/main" val="20003"/>
                    </a:ext>
                  </a:extLst>
                </a:gridCol>
                <a:gridCol w="1015411">
                  <a:extLst>
                    <a:ext uri="{9D8B030D-6E8A-4147-A177-3AD203B41FA5}">
                      <a16:colId xmlns:a16="http://schemas.microsoft.com/office/drawing/2014/main" val="20004"/>
                    </a:ext>
                  </a:extLst>
                </a:gridCol>
              </a:tblGrid>
              <a:tr h="44188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2" name="Rectangle 4"/>
          <p:cNvSpPr/>
          <p:nvPr/>
        </p:nvSpPr>
        <p:spPr>
          <a:xfrm>
            <a:off x="889636" y="406194"/>
            <a:ext cx="3280410" cy="51943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2</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7882799" y="1082086"/>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2</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C495715-348C-D0EB-D54C-BF6FA5FA8A76}"/>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4"/>
          <p:cNvSpPr/>
          <p:nvPr/>
        </p:nvSpPr>
        <p:spPr>
          <a:xfrm>
            <a:off x="1743740" y="3455990"/>
            <a:ext cx="272669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6</a:t>
            </a:r>
            <a:r>
              <a:rPr lang="en-IN" sz="1800" b="0" strike="noStrike" spc="-1" dirty="0">
                <a:solidFill>
                  <a:schemeClr val="accent1"/>
                </a:solidFill>
                <a:latin typeface="Times New Roman" panose="02020603050405020304" pitchFamily="18" charset="0"/>
                <a:cs typeface="Times New Roman" panose="02020603050405020304" pitchFamily="18" charset="0"/>
              </a:rPr>
              <a:t>:Approximate Adder-</a:t>
            </a:r>
            <a:r>
              <a:rPr lang="en-US" altLang="en-IN" sz="1800" b="0" strike="noStrike" spc="-1" dirty="0">
                <a:solidFill>
                  <a:schemeClr val="accent1"/>
                </a:solidFill>
                <a:latin typeface="Times New Roman" panose="02020603050405020304" pitchFamily="18" charset="0"/>
                <a:cs typeface="Times New Roman" panose="02020603050405020304" pitchFamily="18" charset="0"/>
              </a:rPr>
              <a:t>3</a:t>
            </a:r>
          </a:p>
        </p:txBody>
      </p:sp>
      <p:sp>
        <p:nvSpPr>
          <p:cNvPr id="329" name="Rectangle 6"/>
          <p:cNvSpPr/>
          <p:nvPr/>
        </p:nvSpPr>
        <p:spPr>
          <a:xfrm>
            <a:off x="1984535" y="4101222"/>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panose="02020603050405020304"/>
              </a:rPr>
              <a:t>No. of  transistors : 18</a:t>
            </a:r>
          </a:p>
          <a:p>
            <a:pPr>
              <a:lnSpc>
                <a:spcPct val="100000"/>
              </a:lnSpc>
            </a:pPr>
            <a:endParaRPr lang="en-IN" sz="1800" b="0" strike="noStrike" spc="-1" dirty="0">
              <a:solidFill>
                <a:schemeClr val="accent1"/>
              </a:solidFill>
              <a:latin typeface="Times New Roman" panose="02020603050405020304"/>
            </a:endParaRPr>
          </a:p>
          <a:p>
            <a:pPr>
              <a:lnSpc>
                <a:spcPct val="100000"/>
              </a:lnSpc>
            </a:pPr>
            <a:r>
              <a:rPr lang="en-IN" sz="1800" b="0" strike="noStrike" spc="-1" dirty="0">
                <a:solidFill>
                  <a:schemeClr val="accent1"/>
                </a:solidFill>
                <a:latin typeface="Times New Roman" panose="02020603050405020304"/>
              </a:rPr>
              <a:t>Expression:</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Sum3=~Carry3;</a:t>
            </a:r>
            <a:endParaRPr lang="en-US" sz="1800" b="0" strike="noStrike" spc="-1" dirty="0">
              <a:solidFill>
                <a:schemeClr val="accent1"/>
              </a:solidFill>
              <a:latin typeface="Arial" panose="020B0604020202020204"/>
            </a:endParaRPr>
          </a:p>
          <a:p>
            <a:pPr>
              <a:lnSpc>
                <a:spcPct val="100000"/>
              </a:lnSpc>
            </a:pPr>
            <a:r>
              <a:rPr lang="en-IN" sz="1800" b="0" strike="noStrike" spc="-1" dirty="0">
                <a:solidFill>
                  <a:schemeClr val="accent1"/>
                </a:solidFill>
                <a:latin typeface="Times New Roman" panose="02020603050405020304"/>
              </a:rPr>
              <a:t>           Carry3=(a. b)^c</a:t>
            </a:r>
          </a:p>
        </p:txBody>
      </p:sp>
      <p:pic>
        <p:nvPicPr>
          <p:cNvPr id="330" name="Picture 1"/>
          <p:cNvPicPr/>
          <p:nvPr/>
        </p:nvPicPr>
        <p:blipFill>
          <a:blip r:embed="rId2"/>
          <a:stretch>
            <a:fillRect/>
          </a:stretch>
        </p:blipFill>
        <p:spPr>
          <a:xfrm>
            <a:off x="1730375" y="1356360"/>
            <a:ext cx="3702050" cy="1955800"/>
          </a:xfrm>
          <a:prstGeom prst="rect">
            <a:avLst/>
          </a:prstGeom>
          <a:ln w="0">
            <a:noFill/>
          </a:ln>
        </p:spPr>
      </p:pic>
      <p:sp>
        <p:nvSpPr>
          <p:cNvPr id="331" name="Rectangle 2"/>
          <p:cNvSpPr/>
          <p:nvPr/>
        </p:nvSpPr>
        <p:spPr>
          <a:xfrm>
            <a:off x="889636" y="5723640"/>
            <a:ext cx="10083164" cy="919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US" alt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2</a:t>
            </a:r>
            <a:r>
              <a:rPr lang="en-IN" spc="-1" dirty="0">
                <a:solidFill>
                  <a:schemeClr val="accent1"/>
                </a:solidFill>
                <a:latin typeface="Times New Roman" panose="02020603050405020304" pitchFamily="18" charset="0"/>
                <a:ea typeface="Times New Roman" panose="02020603050405020304"/>
                <a:cs typeface="Times New Roman" panose="02020603050405020304" pitchFamily="18" charset="0"/>
              </a:rPr>
              <a:t>]</a:t>
            </a:r>
            <a:r>
              <a:rPr lang="en-IN" sz="1800" b="0" strike="noStrike"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panose="02020603050405020304"/>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panose="02020603050405020304"/>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panose="02020603050405020304"/>
                <a:cs typeface="Times New Roman" panose="02020603050405020304" pitchFamily="18" charset="0"/>
              </a:rPr>
              <a:t>2019.</a:t>
            </a:r>
          </a:p>
        </p:txBody>
      </p:sp>
      <p:graphicFrame>
        <p:nvGraphicFramePr>
          <p:cNvPr id="3" name="Table 6"/>
          <p:cNvGraphicFramePr/>
          <p:nvPr>
            <p:extLst>
              <p:ext uri="{D42A27DB-BD31-4B8C-83A1-F6EECF244321}">
                <p14:modId xmlns:p14="http://schemas.microsoft.com/office/powerpoint/2010/main" val="4054491066"/>
              </p:ext>
            </p:extLst>
          </p:nvPr>
        </p:nvGraphicFramePr>
        <p:xfrm>
          <a:off x="7939323" y="1674448"/>
          <a:ext cx="3524251" cy="3372165"/>
        </p:xfrm>
        <a:graphic>
          <a:graphicData uri="http://schemas.openxmlformats.org/drawingml/2006/table">
            <a:tbl>
              <a:tblPr>
                <a:tableStyleId>{BDBED569-4797-4DF1-A0F4-6AAB3CD982D8}</a:tableStyleId>
              </a:tblPr>
              <a:tblGrid>
                <a:gridCol w="644930">
                  <a:extLst>
                    <a:ext uri="{9D8B030D-6E8A-4147-A177-3AD203B41FA5}">
                      <a16:colId xmlns:a16="http://schemas.microsoft.com/office/drawing/2014/main" val="20000"/>
                    </a:ext>
                  </a:extLst>
                </a:gridCol>
                <a:gridCol w="605930">
                  <a:extLst>
                    <a:ext uri="{9D8B030D-6E8A-4147-A177-3AD203B41FA5}">
                      <a16:colId xmlns:a16="http://schemas.microsoft.com/office/drawing/2014/main" val="20001"/>
                    </a:ext>
                  </a:extLst>
                </a:gridCol>
                <a:gridCol w="588891">
                  <a:extLst>
                    <a:ext uri="{9D8B030D-6E8A-4147-A177-3AD203B41FA5}">
                      <a16:colId xmlns:a16="http://schemas.microsoft.com/office/drawing/2014/main" val="20002"/>
                    </a:ext>
                  </a:extLst>
                </a:gridCol>
                <a:gridCol w="739972">
                  <a:extLst>
                    <a:ext uri="{9D8B030D-6E8A-4147-A177-3AD203B41FA5}">
                      <a16:colId xmlns:a16="http://schemas.microsoft.com/office/drawing/2014/main" val="20003"/>
                    </a:ext>
                  </a:extLst>
                </a:gridCol>
                <a:gridCol w="944528">
                  <a:extLst>
                    <a:ext uri="{9D8B030D-6E8A-4147-A177-3AD203B41FA5}">
                      <a16:colId xmlns:a16="http://schemas.microsoft.com/office/drawing/2014/main" val="20004"/>
                    </a:ext>
                  </a:extLst>
                </a:gridCol>
              </a:tblGrid>
              <a:tr h="40576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2" name="Rectangle 4"/>
          <p:cNvSpPr/>
          <p:nvPr/>
        </p:nvSpPr>
        <p:spPr>
          <a:xfrm>
            <a:off x="889636" y="406194"/>
            <a:ext cx="3280410" cy="51943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a:t>
            </a:r>
            <a:r>
              <a:rPr lang="en-US" altLang="en-IN" sz="2800" spc="-1" dirty="0">
                <a:solidFill>
                  <a:srgbClr val="FF0000"/>
                </a:solidFill>
                <a:latin typeface="Times New Roman" panose="02020603050405020304" pitchFamily="18" charset="0"/>
                <a:cs typeface="Times New Roman" panose="02020603050405020304" pitchFamily="18" charset="0"/>
              </a:rPr>
              <a:t>3</a:t>
            </a:r>
            <a:endParaRPr lang="en-US" altLang="en-IN" sz="2800" b="0" strike="noStrike" spc="-1" dirty="0">
              <a:solidFill>
                <a:srgbClr val="FF0000"/>
              </a:solidFill>
              <a:latin typeface="Times New Roman" panose="02020603050405020304" pitchFamily="18" charset="0"/>
              <a:cs typeface="Times New Roman" panose="02020603050405020304" pitchFamily="18" charset="0"/>
            </a:endParaRPr>
          </a:p>
        </p:txBody>
      </p:sp>
      <p:sp>
        <p:nvSpPr>
          <p:cNvPr id="723" name="Rectangle 4"/>
          <p:cNvSpPr/>
          <p:nvPr/>
        </p:nvSpPr>
        <p:spPr>
          <a:xfrm>
            <a:off x="8398419" y="1092881"/>
            <a:ext cx="2048510" cy="36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a:t>
            </a:r>
            <a:r>
              <a:rPr lang="en-US" altLang="en-IN" spc="-1" dirty="0">
                <a:solidFill>
                  <a:schemeClr val="accent1"/>
                </a:solidFill>
                <a:latin typeface="Times New Roman" panose="02020603050405020304" pitchFamily="18" charset="0"/>
                <a:cs typeface="Times New Roman" panose="02020603050405020304" pitchFamily="18" charset="0"/>
              </a:rPr>
              <a:t>3</a:t>
            </a:r>
            <a:endParaRPr lang="en-US" alt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911BEC4-AF58-67EC-70FF-809BC5D2381E}"/>
              </a:ext>
            </a:extLst>
          </p:cNvPr>
          <p:cNvSpPr>
            <a:spLocks noGrp="1"/>
          </p:cNvSpPr>
          <p:nvPr>
            <p:ph type="sldNum" sz="quarter" idx="12"/>
          </p:nvPr>
        </p:nvSpPr>
        <p:spPr/>
        <p:txBody>
          <a:bodyPr/>
          <a:lstStyle/>
          <a:p>
            <a:fld id="{6D22F896-40B5-4ADD-8801-0D06FADFA095}" type="slidenum">
              <a:rPr lang="en-US" smtClean="0">
                <a:solidFill>
                  <a:schemeClr val="accent1"/>
                </a:solidFill>
              </a:rPr>
              <a:t>9</a:t>
            </a:fld>
            <a:endParaRPr lang="en-US" dirty="0">
              <a:solidFill>
                <a:schemeClr val="accent1"/>
              </a:solidFil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4127</Words>
  <Application>Microsoft Office PowerPoint</Application>
  <PresentationFormat>Widescreen</PresentationFormat>
  <Paragraphs>1864</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Symbol</vt:lpstr>
      <vt:lpstr>Times New Roman</vt:lpstr>
      <vt:lpstr>Tw Cen MT</vt:lpstr>
      <vt:lpstr>Wingdings</vt:lpstr>
      <vt:lpstr>Office Theme</vt:lpstr>
      <vt:lpstr>Energy Efficient Approximate Adders Using CNFET</vt:lpstr>
      <vt:lpstr>CONTENTS</vt:lpstr>
      <vt:lpstr>INTRODUCTION</vt:lpstr>
      <vt:lpstr>Cont..</vt:lpstr>
      <vt:lpstr>Cont..</vt:lpstr>
      <vt:lpstr>Exact Full Adder 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Approximate Adder Circuits</vt:lpstr>
      <vt:lpstr>Approximate Adder 2</vt:lpstr>
      <vt:lpstr>Approximate Adder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Results of Proposed Approximate Adders</vt:lpstr>
      <vt:lpstr>PDP comparison of Existing Adders and Proposed Adders</vt:lpstr>
      <vt:lpstr>CONCLUSION</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ADDER DESIGN BASED ON INEXACT FULL ADDERS</dc:title>
  <dc:creator>krishna pallerla</dc:creator>
  <cp:lastModifiedBy>krishna pallerla</cp:lastModifiedBy>
  <cp:revision>230</cp:revision>
  <dcterms:created xsi:type="dcterms:W3CDTF">2022-03-29T03:31:00Z</dcterms:created>
  <dcterms:modified xsi:type="dcterms:W3CDTF">2022-08-11T08:19:05Z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D12B47F92E3448C8A4CBC02ECFAC75AD</vt:lpwstr>
  </property>
  <property fmtid="{D5CDD505-2E9C-101B-9397-08002B2CF9AE}" pid="3" name="KSOProductBuildVer">
    <vt:lpwstr>1033-11.2.0.11156</vt:lpwstr>
  </property>
</Properties>
</file>