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67" r:id="rId3"/>
    <p:sldId id="257" r:id="rId4"/>
    <p:sldId id="259" r:id="rId5"/>
    <p:sldId id="268" r:id="rId6"/>
    <p:sldId id="260" r:id="rId7"/>
    <p:sldId id="269" r:id="rId8"/>
    <p:sldId id="270" r:id="rId9"/>
    <p:sldId id="271" r:id="rId10"/>
    <p:sldId id="272" r:id="rId11"/>
    <p:sldId id="274" r:id="rId12"/>
    <p:sldId id="276" r:id="rId13"/>
    <p:sldId id="261" r:id="rId14"/>
    <p:sldId id="262" r:id="rId15"/>
    <p:sldId id="273" r:id="rId16"/>
    <p:sldId id="263" r:id="rId17"/>
    <p:sldId id="264" r:id="rId18"/>
    <p:sldId id="265" r:id="rId19"/>
    <p:sldId id="275" r:id="rId20"/>
    <p:sldId id="26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p:cViewPr varScale="1">
        <p:scale>
          <a:sx n="81" d="100"/>
          <a:sy n="81" d="100"/>
        </p:scale>
        <p:origin x="1483"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007534" y="0"/>
            <a:ext cx="589882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90635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3428999"/>
            <a:ext cx="4138550" cy="2268559"/>
          </a:xfrm>
        </p:spPr>
        <p:txBody>
          <a:bodyPr anchor="t">
            <a:normAutofit/>
          </a:bodyPr>
          <a:lstStyle>
            <a:lvl1pPr algn="r">
              <a:defRPr sz="4200"/>
            </a:lvl1pPr>
          </a:lstStyle>
          <a:p>
            <a:r>
              <a:rPr lang="en-US"/>
              <a:t>Click to edit Master title style</a:t>
            </a:r>
            <a:endParaRPr lang="en-US" dirty="0"/>
          </a:p>
        </p:txBody>
      </p:sp>
      <p:sp>
        <p:nvSpPr>
          <p:cNvPr id="3" name="Subtitle 2"/>
          <p:cNvSpPr>
            <a:spLocks noGrp="1"/>
          </p:cNvSpPr>
          <p:nvPr>
            <p:ph type="subTitle" idx="1"/>
          </p:nvPr>
        </p:nvSpPr>
        <p:spPr>
          <a:xfrm>
            <a:off x="2131292" y="2268787"/>
            <a:ext cx="3966114" cy="1160213"/>
          </a:xfrm>
        </p:spPr>
        <p:txBody>
          <a:bodyPr tIns="0" anchor="b">
            <a:normAutofit/>
          </a:bodyPr>
          <a:lstStyle>
            <a:lvl1pPr marL="0" indent="0" algn="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DB90F2F-FC74-4D86-9EB8-61239CE899DF}" type="slidenum">
              <a:rPr lang="en-US" smtClean="0"/>
              <a:t>‹#›</a:t>
            </a:fld>
            <a:endParaRPr lang="en-US" dirty="0"/>
          </a:p>
        </p:txBody>
      </p:sp>
      <p:sp>
        <p:nvSpPr>
          <p:cNvPr id="24" name="TextBox 23"/>
          <p:cNvSpPr txBox="1"/>
          <p:nvPr/>
        </p:nvSpPr>
        <p:spPr>
          <a:xfrm>
            <a:off x="1641440" y="3262168"/>
            <a:ext cx="311727" cy="430887"/>
          </a:xfrm>
          <a:prstGeom prst="rect">
            <a:avLst/>
          </a:prstGeom>
          <a:noFill/>
        </p:spPr>
        <p:txBody>
          <a:bodyPr wrap="square" rtlCol="0">
            <a:spAutoFit/>
          </a:bodyPr>
          <a:lstStyle/>
          <a:p>
            <a:pPr algn="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7647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808057"/>
            <a:ext cx="5885350"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20792" y="2049878"/>
            <a:ext cx="5723414" cy="40000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90F2F-FC74-4D86-9EB8-61239CE899DF}" type="slidenum">
              <a:rPr lang="en-US" smtClean="0"/>
              <a:t>‹#›</a:t>
            </a:fld>
            <a:endParaRPr lang="en-US" dirty="0"/>
          </a:p>
        </p:txBody>
      </p:sp>
    </p:spTree>
    <p:extLst>
      <p:ext uri="{BB962C8B-B14F-4D97-AF65-F5344CB8AC3E}">
        <p14:creationId xmlns:p14="http://schemas.microsoft.com/office/powerpoint/2010/main" val="324342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7688343" y="480678"/>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849317" y="805818"/>
            <a:ext cx="99488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64598" y="970410"/>
            <a:ext cx="4715441"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90F2F-FC74-4D86-9EB8-61239CE899DF}" type="slidenum">
              <a:rPr lang="en-US" smtClean="0"/>
              <a:t>‹#›</a:t>
            </a:fld>
            <a:endParaRPr lang="en-US" dirty="0"/>
          </a:p>
        </p:txBody>
      </p:sp>
    </p:spTree>
    <p:extLst>
      <p:ext uri="{BB962C8B-B14F-4D97-AF65-F5344CB8AC3E}">
        <p14:creationId xmlns:p14="http://schemas.microsoft.com/office/powerpoint/2010/main" val="141934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90F2F-FC74-4D86-9EB8-61239CE899DF}" type="slidenum">
              <a:rPr lang="en-US" smtClean="0"/>
              <a:t>‹#›</a:t>
            </a:fld>
            <a:endParaRPr lang="en-US" dirty="0"/>
          </a:p>
        </p:txBody>
      </p:sp>
      <p:sp>
        <p:nvSpPr>
          <p:cNvPr id="7" name="TextBox 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694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3199028"/>
            <a:ext cx="5967420" cy="1372971"/>
          </a:xfrm>
        </p:spPr>
        <p:txBody>
          <a:bodyPr anchor="t">
            <a:normAutofit/>
          </a:bodyPr>
          <a:lstStyle>
            <a:lvl1pPr algn="r">
              <a:defRPr sz="2800"/>
            </a:lvl1pPr>
          </a:lstStyle>
          <a:p>
            <a:r>
              <a:rPr lang="en-US"/>
              <a:t>Click to edit Master title style</a:t>
            </a:r>
            <a:endParaRPr lang="en-US" dirty="0"/>
          </a:p>
        </p:txBody>
      </p:sp>
      <p:sp>
        <p:nvSpPr>
          <p:cNvPr id="3" name="Text Placeholder 2"/>
          <p:cNvSpPr>
            <a:spLocks noGrp="1"/>
          </p:cNvSpPr>
          <p:nvPr>
            <p:ph type="body" idx="1"/>
          </p:nvPr>
        </p:nvSpPr>
        <p:spPr>
          <a:xfrm>
            <a:off x="2121131" y="2272143"/>
            <a:ext cx="5803294" cy="926885"/>
          </a:xfrm>
        </p:spPr>
        <p:txBody>
          <a:bodyPr tIns="0" anchor="b">
            <a:norm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B90F2F-FC74-4D86-9EB8-61239CE899DF}" type="slidenum">
              <a:rPr lang="en-US" smtClean="0"/>
              <a:t>‹#›</a:t>
            </a:fld>
            <a:endParaRPr lang="en-US" dirty="0"/>
          </a:p>
        </p:txBody>
      </p:sp>
      <p:sp>
        <p:nvSpPr>
          <p:cNvPr id="16" name="TextBox 15"/>
          <p:cNvSpPr txBox="1"/>
          <p:nvPr/>
        </p:nvSpPr>
        <p:spPr>
          <a:xfrm>
            <a:off x="1644924" y="3023993"/>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108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61426" y="805818"/>
            <a:ext cx="5882780"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65406" y="2056800"/>
            <a:ext cx="285554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4679" y="2056800"/>
            <a:ext cx="285952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B90F2F-FC74-4D86-9EB8-61239CE899DF}" type="slidenum">
              <a:rPr lang="en-US" smtClean="0"/>
              <a:t>‹#›</a:t>
            </a:fld>
            <a:endParaRPr lang="en-US" dirty="0"/>
          </a:p>
        </p:txBody>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7698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3589" y="805818"/>
            <a:ext cx="5880617" cy="10770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63589" y="2054563"/>
            <a:ext cx="2857364"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62510" y="2851330"/>
            <a:ext cx="2858443"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84679" y="2054563"/>
            <a:ext cx="2859527"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84680" y="2851330"/>
            <a:ext cx="2859526"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B90F2F-FC74-4D86-9EB8-61239CE899DF}" type="slidenum">
              <a:rPr lang="en-US" smtClean="0"/>
              <a:t>‹#›</a:t>
            </a:fld>
            <a:endParaRPr lang="en-US" dirty="0"/>
          </a:p>
        </p:txBody>
      </p:sp>
    </p:spTree>
    <p:extLst>
      <p:ext uri="{BB962C8B-B14F-4D97-AF65-F5344CB8AC3E}">
        <p14:creationId xmlns:p14="http://schemas.microsoft.com/office/powerpoint/2010/main" val="171196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B90F2F-FC74-4D86-9EB8-61239CE899DF}" type="slidenum">
              <a:rPr lang="en-US" smtClean="0"/>
              <a:t>‹#›</a:t>
            </a:fld>
            <a:endParaRPr lang="en-US" dirty="0"/>
          </a:p>
        </p:txBody>
      </p:sp>
    </p:spTree>
    <p:extLst>
      <p:ext uri="{BB962C8B-B14F-4D97-AF65-F5344CB8AC3E}">
        <p14:creationId xmlns:p14="http://schemas.microsoft.com/office/powerpoint/2010/main" val="82346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B90F2F-FC74-4D86-9EB8-61239CE899DF}" type="slidenum">
              <a:rPr lang="en-US" smtClean="0"/>
              <a:t>‹#›</a:t>
            </a:fld>
            <a:endParaRPr lang="en-US" dirty="0"/>
          </a:p>
        </p:txBody>
      </p:sp>
    </p:spTree>
    <p:extLst>
      <p:ext uri="{BB962C8B-B14F-4D97-AF65-F5344CB8AC3E}">
        <p14:creationId xmlns:p14="http://schemas.microsoft.com/office/powerpoint/2010/main" val="359873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85983" y="1296618"/>
            <a:ext cx="2120703" cy="1889075"/>
          </a:xfrm>
        </p:spPr>
        <p:txBody>
          <a:bodyPr anchor="b">
            <a:normAutofit/>
          </a:bodyPr>
          <a:lstStyle>
            <a:lvl1pPr algn="l">
              <a:defRPr sz="2000"/>
            </a:lvl1pPr>
          </a:lstStyle>
          <a:p>
            <a:r>
              <a:rPr lang="en-US"/>
              <a:t>Click to edit Master title style</a:t>
            </a:r>
            <a:endParaRPr lang="en-US" dirty="0"/>
          </a:p>
        </p:txBody>
      </p:sp>
      <p:sp>
        <p:nvSpPr>
          <p:cNvPr id="3" name="Content Placeholder 2"/>
          <p:cNvSpPr>
            <a:spLocks noGrp="1"/>
          </p:cNvSpPr>
          <p:nvPr>
            <p:ph idx="1"/>
          </p:nvPr>
        </p:nvSpPr>
        <p:spPr>
          <a:xfrm>
            <a:off x="4088538" y="805818"/>
            <a:ext cx="375566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5982" y="3186155"/>
            <a:ext cx="2120703" cy="2386397"/>
          </a:xfrm>
        </p:spPr>
        <p:txBody>
          <a:bodyPr>
            <a:normAutofit/>
          </a:bodyPr>
          <a:lstStyle>
            <a:lvl1pPr marL="0" indent="0" algn="l">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B90F2F-FC74-4D86-9EB8-61239CE899DF}" type="slidenum">
              <a:rPr lang="en-US" smtClean="0"/>
              <a:t>‹#›</a:t>
            </a:fld>
            <a:endParaRPr lang="en-US" dirty="0"/>
          </a:p>
        </p:txBody>
      </p:sp>
    </p:spTree>
    <p:extLst>
      <p:ext uri="{BB962C8B-B14F-4D97-AF65-F5344CB8AC3E}">
        <p14:creationId xmlns:p14="http://schemas.microsoft.com/office/powerpoint/2010/main" val="224258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4582987" y="3229"/>
            <a:ext cx="3727769"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1486671" y="1296618"/>
            <a:ext cx="2603212" cy="1886308"/>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85984" y="3182928"/>
            <a:ext cx="2603794" cy="2386394"/>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634730-1DD5-43A4-8604-49BD5AA9D049}"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B90F2F-FC74-4D86-9EB8-61239CE899DF}" type="slidenum">
              <a:rPr lang="en-US" smtClean="0"/>
              <a:t>‹#›</a:t>
            </a:fld>
            <a:endParaRPr lang="en-US" dirty="0"/>
          </a:p>
        </p:txBody>
      </p:sp>
    </p:spTree>
    <p:extLst>
      <p:ext uri="{BB962C8B-B14F-4D97-AF65-F5344CB8AC3E}">
        <p14:creationId xmlns:p14="http://schemas.microsoft.com/office/powerpoint/2010/main" val="85282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1060" y="2912532"/>
            <a:ext cx="7772939" cy="3945467"/>
          </a:xfrm>
          <a:prstGeom prst="rect">
            <a:avLst/>
          </a:prstGeom>
        </p:spPr>
      </p:pic>
      <p:pic>
        <p:nvPicPr>
          <p:cNvPr id="15" name="Picture 14"/>
          <p:cNvPicPr>
            <a:picLocks noChangeAspect="1"/>
          </p:cNvPicPr>
          <p:nvPr/>
        </p:nvPicPr>
        <p:blipFill rotWithShape="1">
          <a:blip r:embed="rId14">
            <a:extLst>
              <a:ext uri="{28A0092B-C50C-407E-A947-70E740481C1C}">
                <a14:useLocalDpi xmlns:a14="http://schemas.microsoft.com/office/drawing/2010/main" val="0"/>
              </a:ext>
            </a:extLst>
          </a:blip>
          <a:srcRect r="24998"/>
          <a:stretch/>
        </p:blipFill>
        <p:spPr>
          <a:xfrm>
            <a:off x="1" y="0"/>
            <a:ext cx="9143999" cy="6858000"/>
          </a:xfrm>
          <a:prstGeom prst="rect">
            <a:avLst/>
          </a:prstGeom>
        </p:spPr>
      </p:pic>
      <p:sp>
        <p:nvSpPr>
          <p:cNvPr id="12" name="Rectangle 1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1317" y="808057"/>
            <a:ext cx="587801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26236" y="2049878"/>
            <a:ext cx="5713092" cy="4000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8294" y="5272451"/>
            <a:ext cx="2662729" cy="179188"/>
          </a:xfrm>
          <a:prstGeom prst="rect">
            <a:avLst/>
          </a:prstGeom>
        </p:spPr>
        <p:txBody>
          <a:bodyPr vert="horz" lIns="91440" tIns="18288" rIns="91440" bIns="45720" rtlCol="0" anchor="t"/>
          <a:lstStyle>
            <a:lvl1pPr algn="r">
              <a:defRPr sz="900">
                <a:solidFill>
                  <a:schemeClr val="tx1">
                    <a:tint val="75000"/>
                  </a:schemeClr>
                </a:solidFill>
                <a:latin typeface="+mn-lt"/>
              </a:defRPr>
            </a:lvl1pPr>
          </a:lstStyle>
          <a:p>
            <a:fld id="{1E634730-1DD5-43A4-8604-49BD5AA9D049}" type="datetimeFigureOut">
              <a:rPr lang="en-US" smtClean="0"/>
              <a:t>1/11/2021</a:t>
            </a:fld>
            <a:endParaRPr lang="en-US" dirty="0"/>
          </a:p>
        </p:txBody>
      </p:sp>
      <p:sp>
        <p:nvSpPr>
          <p:cNvPr id="5" name="Footer Placeholder 4"/>
          <p:cNvSpPr>
            <a:spLocks noGrp="1"/>
          </p:cNvSpPr>
          <p:nvPr>
            <p:ph type="ftr" sz="quarter" idx="3"/>
          </p:nvPr>
        </p:nvSpPr>
        <p:spPr>
          <a:xfrm rot="5400000">
            <a:off x="-2258177" y="3658900"/>
            <a:ext cx="5885352" cy="183663"/>
          </a:xfrm>
          <a:prstGeom prst="rect">
            <a:avLst/>
          </a:prstGeom>
        </p:spPr>
        <p:txBody>
          <a:bodyPr vert="horz" lIns="91440" tIns="45720" rIns="91440" bIns="18288" rtlCol="0" anchor="b"/>
          <a:lstStyle>
            <a:lvl1pPr algn="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62136" y="164594"/>
            <a:ext cx="638312" cy="322850"/>
          </a:xfrm>
          <a:prstGeom prst="rect">
            <a:avLst/>
          </a:prstGeom>
        </p:spPr>
        <p:txBody>
          <a:bodyPr vert="horz" lIns="91440" tIns="45720" rIns="45720" bIns="45720" rtlCol="0" anchor="ctr"/>
          <a:lstStyle>
            <a:lvl1pPr algn="r">
              <a:defRPr sz="1600">
                <a:solidFill>
                  <a:schemeClr val="tx1">
                    <a:tint val="75000"/>
                  </a:schemeClr>
                </a:solidFill>
              </a:defRPr>
            </a:lvl1pPr>
          </a:lstStyle>
          <a:p>
            <a:fld id="{3DB90F2F-FC74-4D86-9EB8-61239CE899DF}" type="slidenum">
              <a:rPr lang="en-US" smtClean="0"/>
              <a:t>‹#›</a:t>
            </a:fld>
            <a:endParaRPr lang="en-US" dirty="0"/>
          </a:p>
        </p:txBody>
      </p:sp>
    </p:spTree>
    <p:extLst>
      <p:ext uri="{BB962C8B-B14F-4D97-AF65-F5344CB8AC3E}">
        <p14:creationId xmlns:p14="http://schemas.microsoft.com/office/powerpoint/2010/main" val="4236643009"/>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1975104"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6pPr>
      <a:lvl7pPr marL="224028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7pPr>
      <a:lvl8pPr marL="2670048"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8pPr>
      <a:lvl9pPr marL="301752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lprocus.com/tilt-sensor-types-working-principle-and-its-applications/" TargetMode="External"/><Relationship Id="rId2" Type="http://schemas.openxmlformats.org/officeDocument/2006/relationships/hyperlink" Target="https://circuitdigest.com/microcontroller-projects/arduino-tilt-sensor-interfac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164102"/>
          </a:xfrm>
        </p:spPr>
        <p:txBody>
          <a:bodyPr>
            <a:normAutofit/>
          </a:bodyPr>
          <a:lstStyle/>
          <a:p>
            <a:pPr algn="ctr"/>
            <a:r>
              <a:rPr lang="en-US" dirty="0">
                <a:latin typeface="Times New Roman" pitchFamily="18" charset="0"/>
                <a:cs typeface="Times New Roman" pitchFamily="18" charset="0"/>
              </a:rPr>
              <a:t>MPMC MINOR PROJECT</a:t>
            </a:r>
          </a:p>
        </p:txBody>
      </p:sp>
      <p:sp>
        <p:nvSpPr>
          <p:cNvPr id="3" name="Subtitle 2"/>
          <p:cNvSpPr>
            <a:spLocks noGrp="1"/>
          </p:cNvSpPr>
          <p:nvPr>
            <p:ph type="subTitle" idx="1"/>
          </p:nvPr>
        </p:nvSpPr>
        <p:spPr>
          <a:xfrm>
            <a:off x="1432560" y="1850064"/>
            <a:ext cx="7406640" cy="4626936"/>
          </a:xfrm>
        </p:spPr>
        <p:txBody>
          <a:bodyPr>
            <a:normAutofit fontScale="62500" lnSpcReduction="20000"/>
          </a:bodyPr>
          <a:lstStyle/>
          <a:p>
            <a:pPr algn="ctr"/>
            <a:r>
              <a:rPr lang="en-US" sz="3900" b="1" dirty="0">
                <a:solidFill>
                  <a:srgbClr val="FF0000"/>
                </a:solidFill>
                <a:latin typeface="Times New Roman" pitchFamily="18" charset="0"/>
                <a:cs typeface="Times New Roman" pitchFamily="18" charset="0"/>
              </a:rPr>
              <a:t>TILT SENSOR USING ARDUINO UNO</a:t>
            </a:r>
          </a:p>
          <a:p>
            <a:pPr algn="ctr"/>
            <a:endParaRPr lang="en-US" sz="2800" dirty="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a:p>
            <a:pPr algn="ctr"/>
            <a:r>
              <a:rPr lang="en-US" sz="2800" dirty="0">
                <a:solidFill>
                  <a:srgbClr val="FF0000"/>
                </a:solidFill>
                <a:latin typeface="Times New Roman" pitchFamily="18" charset="0"/>
                <a:cs typeface="Times New Roman" pitchFamily="18" charset="0"/>
              </a:rPr>
              <a:t>               </a:t>
            </a:r>
            <a:r>
              <a:rPr lang="en-US" sz="2800" dirty="0">
                <a:solidFill>
                  <a:srgbClr val="00B0F0"/>
                </a:solidFill>
                <a:latin typeface="Times New Roman" pitchFamily="18" charset="0"/>
                <a:cs typeface="Times New Roman" pitchFamily="18" charset="0"/>
              </a:rPr>
              <a:t>Presented by:-</a:t>
            </a:r>
          </a:p>
          <a:p>
            <a:pPr algn="ctr"/>
            <a:r>
              <a:rPr lang="en-US" sz="2800" dirty="0">
                <a:latin typeface="Times New Roman" pitchFamily="18" charset="0"/>
                <a:cs typeface="Times New Roman" pitchFamily="18" charset="0"/>
              </a:rPr>
              <a:t>                                           181FA05114-P.Sai Krishna</a:t>
            </a:r>
          </a:p>
          <a:p>
            <a:pPr algn="ctr"/>
            <a:r>
              <a:rPr lang="en-US" sz="2800" dirty="0">
                <a:latin typeface="Times New Roman" pitchFamily="18" charset="0"/>
                <a:cs typeface="Times New Roman" pitchFamily="18" charset="0"/>
              </a:rPr>
              <a:t>                                      181FA05118-P.Likhitha</a:t>
            </a:r>
          </a:p>
          <a:p>
            <a:pPr algn="ctr"/>
            <a:r>
              <a:rPr lang="en-US" sz="2800" dirty="0">
                <a:latin typeface="Times New Roman" pitchFamily="18" charset="0"/>
                <a:cs typeface="Times New Roman" pitchFamily="18" charset="0"/>
              </a:rPr>
              <a:t>                      	      181FA05035-K.Vignesh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ARDUINO UNO:</a:t>
            </a:r>
          </a:p>
        </p:txBody>
      </p:sp>
      <p:sp>
        <p:nvSpPr>
          <p:cNvPr id="3" name="Content Placeholder 2"/>
          <p:cNvSpPr>
            <a:spLocks noGrp="1"/>
          </p:cNvSpPr>
          <p:nvPr>
            <p:ph idx="1"/>
          </p:nvPr>
        </p:nvSpPr>
        <p:spPr>
          <a:xfrm>
            <a:off x="1435608" y="1066800"/>
            <a:ext cx="7498080" cy="5562600"/>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The 14 digital input/output pins can be used as input/output pins by using </a:t>
            </a:r>
            <a:r>
              <a:rPr lang="en-US" sz="2800" dirty="0" err="1">
                <a:latin typeface="Times New Roman" panose="02020603050405020304" pitchFamily="18" charset="0"/>
                <a:cs typeface="Times New Roman" panose="02020603050405020304" pitchFamily="18" charset="0"/>
              </a:rPr>
              <a:t>pinMode</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digitalRead</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digitalWrite</a:t>
            </a:r>
            <a:r>
              <a:rPr lang="en-US" sz="2800" dirty="0">
                <a:latin typeface="Times New Roman" panose="02020603050405020304" pitchFamily="18" charset="0"/>
                <a:cs typeface="Times New Roman" panose="02020603050405020304" pitchFamily="18" charset="0"/>
              </a:rPr>
              <a:t>() functions in Arduino programming. Out of these 14 </a:t>
            </a:r>
            <a:r>
              <a:rPr lang="en-US" sz="2800" dirty="0" err="1">
                <a:latin typeface="Times New Roman" panose="02020603050405020304" pitchFamily="18" charset="0"/>
                <a:cs typeface="Times New Roman" panose="02020603050405020304" pitchFamily="18" charset="0"/>
              </a:rPr>
              <a:t>pins,some</a:t>
            </a:r>
            <a:r>
              <a:rPr lang="en-US" sz="2800" dirty="0">
                <a:latin typeface="Times New Roman" panose="02020603050405020304" pitchFamily="18" charset="0"/>
                <a:cs typeface="Times New Roman" panose="02020603050405020304" pitchFamily="18" charset="0"/>
              </a:rPr>
              <a:t> pins have specific functions has listed below:</a:t>
            </a:r>
            <a:endParaRPr lang="en-IN" sz="28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Serial Pins 0 (Rx) and 1(</a:t>
            </a:r>
            <a:r>
              <a:rPr lang="en-US" sz="2600" b="1" dirty="0" err="1">
                <a:latin typeface="Times New Roman" panose="02020603050405020304" pitchFamily="18" charset="0"/>
                <a:cs typeface="Times New Roman" panose="02020603050405020304" pitchFamily="18" charset="0"/>
              </a:rPr>
              <a:t>Tx</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Rx and </a:t>
            </a:r>
            <a:r>
              <a:rPr lang="en-US" sz="2600" dirty="0" err="1">
                <a:latin typeface="Times New Roman" panose="02020603050405020304" pitchFamily="18" charset="0"/>
                <a:cs typeface="Times New Roman" panose="02020603050405020304" pitchFamily="18" charset="0"/>
              </a:rPr>
              <a:t>Tx</a:t>
            </a:r>
            <a:r>
              <a:rPr lang="en-US" sz="2600" dirty="0">
                <a:latin typeface="Times New Roman" panose="02020603050405020304" pitchFamily="18" charset="0"/>
                <a:cs typeface="Times New Roman" panose="02020603050405020304" pitchFamily="18" charset="0"/>
              </a:rPr>
              <a:t> pins are used to receive and transmit TTL serial data. They are connected with the corresponding ATmega328P USB to TTL serial chip.</a:t>
            </a:r>
            <a:endParaRPr lang="en-IN" sz="2600" dirty="0">
              <a:latin typeface="Times New Roman" panose="02020603050405020304" pitchFamily="18" charset="0"/>
              <a:cs typeface="Times New Roman" panose="02020603050405020304" pitchFamily="18" charset="0"/>
            </a:endParaRPr>
          </a:p>
          <a:p>
            <a:pPr algn="just"/>
            <a:r>
              <a:rPr lang="en-US" dirty="0"/>
              <a:t> </a:t>
            </a:r>
            <a:r>
              <a:rPr lang="en-US" sz="2800" b="1" dirty="0">
                <a:latin typeface="Times New Roman" panose="02020603050405020304" pitchFamily="18" charset="0"/>
                <a:cs typeface="Times New Roman" panose="02020603050405020304" pitchFamily="18" charset="0"/>
              </a:rPr>
              <a:t>External Interrupt pins 2 and 3: </a:t>
            </a:r>
            <a:r>
              <a:rPr lang="en-US" sz="2800" dirty="0">
                <a:latin typeface="Times New Roman" panose="02020603050405020304" pitchFamily="18" charset="0"/>
                <a:cs typeface="Times New Roman" panose="02020603050405020304" pitchFamily="18" charset="0"/>
              </a:rPr>
              <a:t>This pins can be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configured to trigger and interrupt on a</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low value , a rising or falling edge, or a change in value</a:t>
            </a:r>
            <a:endParaRPr lang="en-IN" sz="2800" dirty="0">
              <a:latin typeface="Times New Roman" panose="02020603050405020304" pitchFamily="18" charset="0"/>
              <a:cs typeface="Times New Roman" panose="02020603050405020304" pitchFamily="18" charset="0"/>
            </a:endParaRPr>
          </a:p>
          <a:p>
            <a:pPr marL="82296" indent="0" algn="just">
              <a:buNone/>
            </a:pPr>
            <a:endParaRPr lang="en-IN" dirty="0"/>
          </a:p>
          <a:p>
            <a:endParaRPr lang="en-IN" dirty="0"/>
          </a:p>
          <a:p>
            <a:pPr marL="82296" indent="0" algn="just">
              <a:buNone/>
            </a:pPr>
            <a:endParaRPr lang="en-IN" dirty="0"/>
          </a:p>
          <a:p>
            <a:pPr algn="just"/>
            <a:endParaRPr lang="en-IN" dirty="0"/>
          </a:p>
        </p:txBody>
      </p:sp>
    </p:spTree>
    <p:extLst>
      <p:ext uri="{BB962C8B-B14F-4D97-AF65-F5344CB8AC3E}">
        <p14:creationId xmlns:p14="http://schemas.microsoft.com/office/powerpoint/2010/main" val="908158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normAutofit fontScale="47500" lnSpcReduction="20000"/>
          </a:bodyPr>
          <a:lstStyle/>
          <a:p>
            <a:pPr algn="just"/>
            <a:r>
              <a:rPr lang="en-US" sz="3700" b="1" dirty="0">
                <a:latin typeface="Times New Roman" panose="02020603050405020304" pitchFamily="18" charset="0"/>
                <a:cs typeface="Times New Roman" panose="02020603050405020304" pitchFamily="18" charset="0"/>
              </a:rPr>
              <a:t>PWM Pins 3,5,6,9 and 11: </a:t>
            </a:r>
            <a:r>
              <a:rPr lang="en-US" sz="3700" dirty="0">
                <a:latin typeface="Times New Roman" panose="02020603050405020304" pitchFamily="18" charset="0"/>
                <a:cs typeface="Times New Roman" panose="02020603050405020304" pitchFamily="18" charset="0"/>
              </a:rPr>
              <a:t>These pins provide a 8 bit PWM output by using </a:t>
            </a:r>
            <a:r>
              <a:rPr lang="en-US" sz="3700" dirty="0" err="1">
                <a:latin typeface="Times New Roman" panose="02020603050405020304" pitchFamily="18" charset="0"/>
                <a:cs typeface="Times New Roman" panose="02020603050405020304" pitchFamily="18" charset="0"/>
              </a:rPr>
              <a:t>analogWrite</a:t>
            </a:r>
            <a:r>
              <a:rPr lang="en-US" sz="3700" dirty="0">
                <a:latin typeface="Times New Roman" panose="02020603050405020304" pitchFamily="18" charset="0"/>
                <a:cs typeface="Times New Roman" panose="02020603050405020304" pitchFamily="18" charset="0"/>
              </a:rPr>
              <a:t>()</a:t>
            </a:r>
            <a:r>
              <a:rPr lang="en-IN" sz="3700" dirty="0">
                <a:latin typeface="Times New Roman" panose="02020603050405020304" pitchFamily="18" charset="0"/>
                <a:cs typeface="Times New Roman" panose="02020603050405020304" pitchFamily="18" charset="0"/>
              </a:rPr>
              <a:t> </a:t>
            </a:r>
            <a:r>
              <a:rPr lang="en-US" sz="3700" dirty="0">
                <a:latin typeface="Times New Roman" panose="02020603050405020304" pitchFamily="18" charset="0"/>
                <a:cs typeface="Times New Roman" panose="02020603050405020304" pitchFamily="18" charset="0"/>
              </a:rPr>
              <a:t>Function. </a:t>
            </a:r>
            <a:endParaRPr lang="en-IN" sz="3700" dirty="0">
              <a:latin typeface="Times New Roman" panose="02020603050405020304" pitchFamily="18" charset="0"/>
              <a:cs typeface="Times New Roman" panose="02020603050405020304" pitchFamily="18" charset="0"/>
            </a:endParaRPr>
          </a:p>
          <a:p>
            <a:r>
              <a:rPr lang="en-US" sz="3700" b="1" dirty="0">
                <a:latin typeface="Times New Roman" panose="02020603050405020304" pitchFamily="18" charset="0"/>
                <a:cs typeface="Times New Roman" panose="02020603050405020304" pitchFamily="18" charset="0"/>
              </a:rPr>
              <a:t>In-built LED pin 13: </a:t>
            </a:r>
            <a:r>
              <a:rPr lang="en-US" sz="3700" dirty="0">
                <a:latin typeface="Times New Roman" panose="02020603050405020304" pitchFamily="18" charset="0"/>
                <a:cs typeface="Times New Roman" panose="02020603050405020304" pitchFamily="18" charset="0"/>
              </a:rPr>
              <a:t>This pin is connected with an built-in LED, when pin 13 is HIGH-LED is on and when pin 13 is LOW-LED is off. </a:t>
            </a:r>
            <a:endParaRPr lang="en-IN" sz="3700" dirty="0">
              <a:latin typeface="Times New Roman" panose="02020603050405020304" pitchFamily="18" charset="0"/>
              <a:cs typeface="Times New Roman" panose="02020603050405020304" pitchFamily="18" charset="0"/>
            </a:endParaRPr>
          </a:p>
          <a:p>
            <a:r>
              <a:rPr lang="en-US" sz="3700" dirty="0">
                <a:latin typeface="Times New Roman" panose="02020603050405020304" pitchFamily="18" charset="0"/>
                <a:cs typeface="Times New Roman" panose="02020603050405020304" pitchFamily="18" charset="0"/>
              </a:rPr>
              <a:t>Arduino UNO has a couple of other pins as explained below: </a:t>
            </a:r>
            <a:endParaRPr lang="en-IN" sz="3700" dirty="0">
              <a:latin typeface="Times New Roman" panose="02020603050405020304" pitchFamily="18" charset="0"/>
              <a:cs typeface="Times New Roman" panose="02020603050405020304" pitchFamily="18" charset="0"/>
            </a:endParaRPr>
          </a:p>
          <a:p>
            <a:r>
              <a:rPr lang="en-US" sz="3700" b="1" dirty="0">
                <a:latin typeface="Times New Roman" panose="02020603050405020304" pitchFamily="18" charset="0"/>
                <a:cs typeface="Times New Roman" panose="02020603050405020304" pitchFamily="18" charset="0"/>
              </a:rPr>
              <a:t>AREF: </a:t>
            </a:r>
            <a:r>
              <a:rPr lang="en-US" sz="3700" dirty="0">
                <a:latin typeface="Times New Roman" panose="02020603050405020304" pitchFamily="18" charset="0"/>
                <a:cs typeface="Times New Roman" panose="02020603050405020304" pitchFamily="18" charset="0"/>
              </a:rPr>
              <a:t>Used to provide reference voltage for analog inputs with </a:t>
            </a:r>
            <a:r>
              <a:rPr lang="en-US" sz="3700" dirty="0" err="1">
                <a:latin typeface="Times New Roman" panose="02020603050405020304" pitchFamily="18" charset="0"/>
                <a:cs typeface="Times New Roman" panose="02020603050405020304" pitchFamily="18" charset="0"/>
              </a:rPr>
              <a:t>analogReference</a:t>
            </a:r>
            <a:r>
              <a:rPr lang="en-US" sz="3700" dirty="0">
                <a:latin typeface="Times New Roman" panose="02020603050405020304" pitchFamily="18" charset="0"/>
                <a:cs typeface="Times New Roman" panose="02020603050405020304" pitchFamily="18" charset="0"/>
              </a:rPr>
              <a:t>() function. </a:t>
            </a:r>
            <a:endParaRPr lang="en-IN" sz="3700" dirty="0">
              <a:latin typeface="Times New Roman" panose="02020603050405020304" pitchFamily="18" charset="0"/>
              <a:cs typeface="Times New Roman" panose="02020603050405020304" pitchFamily="18" charset="0"/>
            </a:endParaRPr>
          </a:p>
          <a:p>
            <a:r>
              <a:rPr lang="en-US" sz="3700" b="1" dirty="0">
                <a:latin typeface="Times New Roman" panose="02020603050405020304" pitchFamily="18" charset="0"/>
                <a:cs typeface="Times New Roman" panose="02020603050405020304" pitchFamily="18" charset="0"/>
              </a:rPr>
              <a:t>Reset Pin: </a:t>
            </a:r>
            <a:r>
              <a:rPr lang="en-US" sz="3700" dirty="0">
                <a:latin typeface="Times New Roman" panose="02020603050405020304" pitchFamily="18" charset="0"/>
                <a:cs typeface="Times New Roman" panose="02020603050405020304" pitchFamily="18" charset="0"/>
              </a:rPr>
              <a:t>Making this pin low, resets the microcontroller.</a:t>
            </a:r>
            <a:endParaRPr lang="en-IN" sz="3700" dirty="0">
              <a:latin typeface="Times New Roman" panose="02020603050405020304" pitchFamily="18" charset="0"/>
              <a:cs typeface="Times New Roman" panose="02020603050405020304" pitchFamily="18" charset="0"/>
            </a:endParaRPr>
          </a:p>
          <a:p>
            <a:endParaRPr lang="en-IN"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99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308C-2DED-4F07-8F68-A5B7753300A9}"/>
              </a:ext>
            </a:extLst>
          </p:cNvPr>
          <p:cNvSpPr>
            <a:spLocks noGrp="1"/>
          </p:cNvSpPr>
          <p:nvPr>
            <p:ph type="title"/>
          </p:nvPr>
        </p:nvSpPr>
        <p:spPr/>
        <p:txBody>
          <a:bodyPr/>
          <a:lstStyle/>
          <a:p>
            <a:r>
              <a:rPr lang="en-US" dirty="0"/>
              <a:t>Contd..</a:t>
            </a:r>
            <a:endParaRPr lang="en-IN" dirty="0"/>
          </a:p>
        </p:txBody>
      </p:sp>
      <p:sp>
        <p:nvSpPr>
          <p:cNvPr id="7" name="Content Placeholder 6">
            <a:extLst>
              <a:ext uri="{FF2B5EF4-FFF2-40B4-BE49-F238E27FC236}">
                <a16:creationId xmlns:a16="http://schemas.microsoft.com/office/drawing/2014/main" id="{28E844D7-EAED-4025-85FF-F30BCB4D8C07}"/>
              </a:ext>
            </a:extLst>
          </p:cNvPr>
          <p:cNvSpPr>
            <a:spLocks noGrp="1"/>
          </p:cNvSpPr>
          <p:nvPr>
            <p:ph idx="1"/>
          </p:nvPr>
        </p:nvSpPr>
        <p:spPr>
          <a:xfrm>
            <a:off x="1435608" y="1447800"/>
            <a:ext cx="7498080" cy="5135562"/>
          </a:xfrm>
        </p:spPr>
        <p:txBody>
          <a:bodyPr>
            <a:normAutofit fontScale="77500" lnSpcReduction="20000"/>
          </a:bodyPr>
          <a:lstStyle/>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r>
              <a:rPr lang="en-US" sz="2800" dirty="0">
                <a:latin typeface="Times New Roman" panose="02020603050405020304" pitchFamily="18" charset="0"/>
                <a:cs typeface="Times New Roman" panose="02020603050405020304" pitchFamily="18" charset="0"/>
              </a:rPr>
              <a:t>Fig 3. Pin Diagram of Arduino Uno</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275FA58-6B5D-488E-9F3F-0DAD7BB52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143000"/>
            <a:ext cx="5562600" cy="4953000"/>
          </a:xfrm>
          <a:prstGeom prst="rect">
            <a:avLst/>
          </a:prstGeom>
        </p:spPr>
      </p:pic>
    </p:spTree>
    <p:extLst>
      <p:ext uri="{BB962C8B-B14F-4D97-AF65-F5344CB8AC3E}">
        <p14:creationId xmlns:p14="http://schemas.microsoft.com/office/powerpoint/2010/main" val="97937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a:bodyPr>
          <a:lstStyle/>
          <a:p>
            <a:r>
              <a:rPr lang="en-US" sz="3600" dirty="0">
                <a:latin typeface="Times New Roman" pitchFamily="18" charset="0"/>
                <a:cs typeface="Times New Roman" pitchFamily="18" charset="0"/>
              </a:rPr>
              <a:t>Circuit Diagram </a:t>
            </a:r>
          </a:p>
        </p:txBody>
      </p:sp>
      <p:sp>
        <p:nvSpPr>
          <p:cNvPr id="5" name="Content Placeholder 4">
            <a:extLst>
              <a:ext uri="{FF2B5EF4-FFF2-40B4-BE49-F238E27FC236}">
                <a16:creationId xmlns:a16="http://schemas.microsoft.com/office/drawing/2014/main" id="{0AB6CAF1-CF6F-4590-964B-FF6F38EEB9C0}"/>
              </a:ext>
            </a:extLst>
          </p:cNvPr>
          <p:cNvSpPr>
            <a:spLocks noGrp="1"/>
          </p:cNvSpPr>
          <p:nvPr>
            <p:ph idx="1"/>
          </p:nvPr>
        </p:nvSpPr>
        <p:spPr/>
        <p:txBody>
          <a:bodyPr>
            <a:normAutofit fontScale="55000" lnSpcReduction="20000"/>
          </a:bodyPr>
          <a:lstStyle/>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endParaRPr lang="en-US" sz="2400" dirty="0">
              <a:latin typeface="Times New Roman" panose="02020603050405020304" pitchFamily="18" charset="0"/>
              <a:cs typeface="Times New Roman" panose="02020603050405020304" pitchFamily="18" charset="0"/>
            </a:endParaRPr>
          </a:p>
          <a:p>
            <a:pPr marL="82296" indent="0" algn="ctr">
              <a:buNone/>
            </a:pPr>
            <a:r>
              <a:rPr lang="en-US" sz="2400" dirty="0">
                <a:latin typeface="Times New Roman" panose="02020603050405020304" pitchFamily="18" charset="0"/>
                <a:cs typeface="Times New Roman" panose="02020603050405020304" pitchFamily="18" charset="0"/>
              </a:rPr>
              <a:t>Fig 4. Circuit Diagram of Tilt sensor using Arduino UNO</a:t>
            </a:r>
            <a:endParaRPr lang="en-IN" sz="2400" dirty="0">
              <a:latin typeface="Times New Roman" panose="02020603050405020304" pitchFamily="18" charset="0"/>
              <a:cs typeface="Times New Roman" panose="02020603050405020304" pitchFamily="18" charset="0"/>
            </a:endParaRPr>
          </a:p>
        </p:txBody>
      </p:sp>
      <p:pic>
        <p:nvPicPr>
          <p:cNvPr id="6" name="Content Placeholder 3" descr="Interfacing-circuit-diagram-of-Tilt-Sensor-with-Arduino.png">
            <a:extLst>
              <a:ext uri="{FF2B5EF4-FFF2-40B4-BE49-F238E27FC236}">
                <a16:creationId xmlns:a16="http://schemas.microsoft.com/office/drawing/2014/main" id="{8344AA0F-623F-4720-AD4C-6969EF84C9C9}"/>
              </a:ext>
            </a:extLst>
          </p:cNvPr>
          <p:cNvPicPr>
            <a:picLocks noChangeAspect="1"/>
          </p:cNvPicPr>
          <p:nvPr/>
        </p:nvPicPr>
        <p:blipFill>
          <a:blip r:embed="rId2"/>
          <a:srcRect l="179" t="5000" r="1302" b="6667"/>
          <a:stretch>
            <a:fillRect/>
          </a:stretch>
        </p:blipFill>
        <p:spPr>
          <a:xfrm>
            <a:off x="1423416" y="1143000"/>
            <a:ext cx="7239000" cy="3962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Working</a:t>
            </a:r>
          </a:p>
        </p:txBody>
      </p:sp>
      <p:sp>
        <p:nvSpPr>
          <p:cNvPr id="3" name="Content Placeholder 2"/>
          <p:cNvSpPr>
            <a:spLocks noGrp="1"/>
          </p:cNvSpPr>
          <p:nvPr>
            <p:ph idx="1"/>
          </p:nvPr>
        </p:nvSpPr>
        <p:spPr/>
        <p:txBody>
          <a:bodyPr>
            <a:normAutofit fontScale="55000" lnSpcReduction="20000"/>
          </a:bodyPr>
          <a:lstStyle/>
          <a:p>
            <a:pPr algn="just"/>
            <a:r>
              <a:rPr lang="en-US" sz="2800" dirty="0">
                <a:latin typeface="Times New Roman" pitchFamily="18" charset="0"/>
                <a:cs typeface="Times New Roman" pitchFamily="18" charset="0"/>
              </a:rPr>
              <a:t>To connect a tilt sensor with the Arduino, it requires 5v DC input to operate. That 5v is supplied using Arduino UNO and the output of tilt sensor is taken at pin4 of Arduino.</a:t>
            </a:r>
          </a:p>
          <a:p>
            <a:pPr algn="just"/>
            <a:r>
              <a:rPr lang="en-US" sz="2800" dirty="0">
                <a:latin typeface="Times New Roman" pitchFamily="18" charset="0"/>
                <a:cs typeface="Times New Roman" pitchFamily="18" charset="0"/>
              </a:rPr>
              <a:t>LED is connected with the pin2 of Arduino UNO with 220 ohm resistor to limit the current to a safe value and the buzzer is directly connected to the pin3 of Arduino UNO. </a:t>
            </a:r>
          </a:p>
          <a:p>
            <a:pPr algn="just"/>
            <a:r>
              <a:rPr lang="en-US" sz="2800" dirty="0">
                <a:latin typeface="Times New Roman" pitchFamily="18" charset="0"/>
                <a:cs typeface="Times New Roman" pitchFamily="18" charset="0"/>
              </a:rPr>
              <a:t>In this project, an Arduino will sense the tilt of the sensor and triggers a buzzer and an LED. The code for Arduino is written and uploaded to the Arduino board.</a:t>
            </a:r>
          </a:p>
          <a:p>
            <a:pPr algn="just"/>
            <a:r>
              <a:rPr lang="en-US" sz="2800" dirty="0">
                <a:latin typeface="Times New Roman" pitchFamily="18" charset="0"/>
                <a:cs typeface="Times New Roman" pitchFamily="18" charset="0"/>
              </a:rPr>
              <a:t>When the tilt of the sensor is detected, the buzzer and LED are triggered by Arduino.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pic>
        <p:nvPicPr>
          <p:cNvPr id="4" name="Content Placeholder 3" descr="C:\Users\USER\Desktop\abcxed.png"/>
          <p:cNvPicPr>
            <a:picLocks noGrp="1"/>
          </p:cNvPicPr>
          <p:nvPr>
            <p:ph idx="1"/>
          </p:nvPr>
        </p:nvPicPr>
        <p:blipFill>
          <a:blip r:embed="rId2"/>
          <a:stretch>
            <a:fillRect/>
          </a:stretch>
        </p:blipFill>
        <p:spPr bwMode="auto">
          <a:xfrm>
            <a:off x="2381681" y="2654105"/>
            <a:ext cx="5201376" cy="2791215"/>
          </a:xfrm>
          <a:prstGeom prst="rect">
            <a:avLst/>
          </a:prstGeom>
          <a:noFill/>
          <a:ln w="9525">
            <a:noFill/>
            <a:miter lim="800000"/>
            <a:headEnd/>
            <a:tailEnd/>
          </a:ln>
        </p:spPr>
      </p:pic>
    </p:spTree>
    <p:extLst>
      <p:ext uri="{BB962C8B-B14F-4D97-AF65-F5344CB8AC3E}">
        <p14:creationId xmlns:p14="http://schemas.microsoft.com/office/powerpoint/2010/main" val="49880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Advantages</a:t>
            </a:r>
          </a:p>
        </p:txBody>
      </p:sp>
      <p:sp>
        <p:nvSpPr>
          <p:cNvPr id="3" name="Content Placeholder 2"/>
          <p:cNvSpPr>
            <a:spLocks noGrp="1"/>
          </p:cNvSpPr>
          <p:nvPr>
            <p:ph idx="1"/>
          </p:nvPr>
        </p:nvSpPr>
        <p:spPr/>
        <p:txBody>
          <a:bodyPr>
            <a:normAutofit/>
          </a:bodyPr>
          <a:lstStyle/>
          <a:p>
            <a:pPr marL="596646" indent="-514350">
              <a:buClr>
                <a:schemeClr val="accent3"/>
              </a:buClr>
              <a:buFont typeface="+mj-lt"/>
              <a:buAutoNum type="arabicPeriod"/>
            </a:pPr>
            <a:r>
              <a:rPr lang="en-US" sz="2800" dirty="0">
                <a:latin typeface="Times New Roman" pitchFamily="18" charset="0"/>
                <a:cs typeface="Times New Roman" pitchFamily="18" charset="0"/>
              </a:rPr>
              <a:t>Cost effective</a:t>
            </a:r>
          </a:p>
          <a:p>
            <a:pPr marL="596646" indent="-514350">
              <a:buClr>
                <a:schemeClr val="accent3"/>
              </a:buClr>
              <a:buFont typeface="+mj-lt"/>
              <a:buAutoNum type="arabicPeriod"/>
            </a:pPr>
            <a:r>
              <a:rPr lang="en-US" sz="2800" dirty="0">
                <a:latin typeface="Times New Roman" pitchFamily="18" charset="0"/>
                <a:cs typeface="Times New Roman" pitchFamily="18" charset="0"/>
              </a:rPr>
              <a:t>Low power consumption</a:t>
            </a:r>
          </a:p>
          <a:p>
            <a:pPr marL="596646" indent="-514350">
              <a:buClr>
                <a:schemeClr val="accent3"/>
              </a:buClr>
              <a:buFont typeface="+mj-lt"/>
              <a:buAutoNum type="arabicPeriod"/>
            </a:pPr>
            <a:r>
              <a:rPr lang="en-US" sz="2800" dirty="0">
                <a:latin typeface="Times New Roman" pitchFamily="18" charset="0"/>
                <a:cs typeface="Times New Roman" pitchFamily="18" charset="0"/>
              </a:rPr>
              <a:t>High resolution and accuracy</a:t>
            </a:r>
          </a:p>
          <a:p>
            <a:pPr marL="596646" indent="-514350">
              <a:buClr>
                <a:schemeClr val="accent3"/>
              </a:buClr>
              <a:buFont typeface="+mj-lt"/>
              <a:buAutoNum type="arabicPeriod"/>
            </a:pPr>
            <a:r>
              <a:rPr lang="en-US" sz="2800" dirty="0">
                <a:latin typeface="Times New Roman" pitchFamily="18" charset="0"/>
                <a:cs typeface="Times New Roman" pitchFamily="18" charset="0"/>
              </a:rPr>
              <a:t>Very compact and simple to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Disadvantages</a:t>
            </a:r>
          </a:p>
        </p:txBody>
      </p:sp>
      <p:sp>
        <p:nvSpPr>
          <p:cNvPr id="3" name="Content Placeholder 2"/>
          <p:cNvSpPr>
            <a:spLocks noGrp="1"/>
          </p:cNvSpPr>
          <p:nvPr>
            <p:ph idx="1"/>
          </p:nvPr>
        </p:nvSpPr>
        <p:spPr/>
        <p:txBody>
          <a:bodyPr>
            <a:normAutofit fontScale="77500" lnSpcReduction="20000"/>
          </a:bodyPr>
          <a:lstStyle/>
          <a:p>
            <a:pPr marL="596646" indent="-514350" algn="just">
              <a:buClr>
                <a:schemeClr val="accent3"/>
              </a:buClr>
              <a:buFont typeface="+mj-lt"/>
              <a:buAutoNum type="arabicPeriod"/>
            </a:pPr>
            <a:r>
              <a:rPr lang="en-US" sz="2800" dirty="0">
                <a:latin typeface="Times New Roman" pitchFamily="18" charset="0"/>
                <a:cs typeface="Times New Roman" pitchFamily="18" charset="0"/>
              </a:rPr>
              <a:t>They require gravity for its operation(</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to roll a mercury ball).Hence these switches are not preferable under low gravity, reversed gravity or zero gravity conditions.</a:t>
            </a:r>
          </a:p>
          <a:p>
            <a:pPr marL="596646" indent="-514350" algn="just">
              <a:buClr>
                <a:schemeClr val="accent3"/>
              </a:buClr>
              <a:buFont typeface="+mj-lt"/>
              <a:buAutoNum type="arabicPeriod"/>
            </a:pPr>
            <a:r>
              <a:rPr lang="en-US" sz="2800" dirty="0">
                <a:latin typeface="Times New Roman" pitchFamily="18" charset="0"/>
                <a:cs typeface="Times New Roman" pitchFamily="18" charset="0"/>
              </a:rPr>
              <a:t>Tilt switches deliver inadequate results under significant vibrant conditions.</a:t>
            </a:r>
          </a:p>
          <a:p>
            <a:pPr marL="596646" indent="-514350" algn="just">
              <a:buClr>
                <a:schemeClr val="accent3"/>
              </a:buClr>
              <a:buFont typeface="+mj-lt"/>
              <a:buAutoNum type="arabicPeriod"/>
            </a:pPr>
            <a:r>
              <a:rPr lang="en-US" sz="2800" dirty="0">
                <a:latin typeface="Times New Roman" pitchFamily="18" charset="0"/>
                <a:cs typeface="Times New Roman" pitchFamily="18" charset="0"/>
              </a:rPr>
              <a:t>When this tilt switch is subjected to current above its rated specification, it will become less reliable.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Applications</a:t>
            </a:r>
          </a:p>
        </p:txBody>
      </p:sp>
      <p:sp>
        <p:nvSpPr>
          <p:cNvPr id="3" name="Content Placeholder 2"/>
          <p:cNvSpPr>
            <a:spLocks noGrp="1"/>
          </p:cNvSpPr>
          <p:nvPr>
            <p:ph idx="1"/>
          </p:nvPr>
        </p:nvSpPr>
        <p:spPr/>
        <p:txBody>
          <a:bodyPr/>
          <a:lstStyle/>
          <a:p>
            <a:r>
              <a:rPr lang="en-US" sz="2600" dirty="0">
                <a:latin typeface="Times New Roman" panose="02020603050405020304" pitchFamily="18" charset="0"/>
                <a:cs typeface="Times New Roman" panose="02020603050405020304" pitchFamily="18" charset="0"/>
              </a:rPr>
              <a:t>To monitor the angle at which a mobile phone or tablet held to rotate the auto function.</a:t>
            </a:r>
          </a:p>
          <a:p>
            <a:r>
              <a:rPr lang="en-US" sz="2600" dirty="0">
                <a:latin typeface="Times New Roman" panose="02020603050405020304" pitchFamily="18" charset="0"/>
                <a:cs typeface="Times New Roman" panose="02020603050405020304" pitchFamily="18" charset="0"/>
              </a:rPr>
              <a:t>To indicate the position of hand-held game systems and in game controller.</a:t>
            </a:r>
          </a:p>
          <a:p>
            <a:r>
              <a:rPr lang="en-US" sz="2600" dirty="0">
                <a:latin typeface="Times New Roman" panose="02020603050405020304" pitchFamily="18" charset="0"/>
                <a:cs typeface="Times New Roman" panose="02020603050405020304" pitchFamily="18" charset="0"/>
              </a:rPr>
              <a:t>To indicate the roll of aircrafts, boats and vehicles</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r>
              <a:rPr lang="en-US" dirty="0"/>
              <a:t>.</a:t>
            </a:r>
            <a:r>
              <a:rPr lang="en-US" u="sng" dirty="0">
                <a:hlinkClick r:id="rId2"/>
              </a:rPr>
              <a:t>https://circuitdigest.com/microcontroller-projects/</a:t>
            </a:r>
            <a:r>
              <a:rPr lang="en-US" u="sng" dirty="0" err="1">
                <a:hlinkClick r:id="rId2"/>
              </a:rPr>
              <a:t>arduino</a:t>
            </a:r>
            <a:r>
              <a:rPr lang="en-US" u="sng" dirty="0">
                <a:hlinkClick r:id="rId2"/>
              </a:rPr>
              <a:t>-tilt-sensor-interfacing</a:t>
            </a:r>
            <a:endParaRPr lang="en-US" u="sng" dirty="0"/>
          </a:p>
          <a:p>
            <a:r>
              <a:rPr lang="en-US" u="sng" dirty="0">
                <a:hlinkClick r:id="rId3"/>
              </a:rPr>
              <a:t>https://www.elprocus.com/tilt-sensor-types-working-principle-and-its-applications/</a:t>
            </a:r>
            <a:endParaRPr lang="en-IN" dirty="0"/>
          </a:p>
        </p:txBody>
      </p:sp>
    </p:spTree>
    <p:extLst>
      <p:ext uri="{BB962C8B-B14F-4D97-AF65-F5344CB8AC3E}">
        <p14:creationId xmlns:p14="http://schemas.microsoft.com/office/powerpoint/2010/main" val="9601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The main objective of this project is to detect the orientation of an object using Tilt sensor with Arduino.</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a:latin typeface="Algerian" panose="04020705040A02060702" pitchFamily="82" charset="0"/>
              </a:rPr>
              <a:t>.</a:t>
            </a:r>
          </a:p>
        </p:txBody>
      </p:sp>
      <p:pic>
        <p:nvPicPr>
          <p:cNvPr id="4" name="Content Placeholder 3" descr="ank-you-letter.jpg"/>
          <p:cNvPicPr>
            <a:picLocks noGrp="1" noChangeAspect="1"/>
          </p:cNvPicPr>
          <p:nvPr>
            <p:ph idx="1"/>
          </p:nvPr>
        </p:nvPicPr>
        <p:blipFill>
          <a:blip r:embed="rId2"/>
          <a:stretch>
            <a:fillRect/>
          </a:stretch>
        </p:blipFill>
        <p:spPr>
          <a:xfrm>
            <a:off x="2125663" y="2440026"/>
            <a:ext cx="5713412" cy="321937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1435608" y="1447800"/>
            <a:ext cx="7498080" cy="5029200"/>
          </a:xfrm>
        </p:spPr>
        <p:txBody>
          <a:bodyPr>
            <a:normAutofit fontScale="85000" lnSpcReduction="20000"/>
          </a:bodyPr>
          <a:lstStyle/>
          <a:p>
            <a:pPr marL="596646" indent="-514350">
              <a:buFont typeface="+mj-lt"/>
              <a:buAutoNum type="arabicPeriod"/>
            </a:pPr>
            <a:r>
              <a:rPr lang="en-US" sz="2800" dirty="0">
                <a:latin typeface="Times New Roman" pitchFamily="18" charset="0"/>
                <a:cs typeface="Times New Roman" pitchFamily="18" charset="0"/>
              </a:rPr>
              <a:t>Introduction</a:t>
            </a:r>
          </a:p>
          <a:p>
            <a:pPr marL="596646" indent="-514350">
              <a:buFont typeface="+mj-lt"/>
              <a:buAutoNum type="arabicPeriod"/>
            </a:pPr>
            <a:r>
              <a:rPr lang="en-US" sz="2800" dirty="0">
                <a:latin typeface="Times New Roman" pitchFamily="18" charset="0"/>
                <a:cs typeface="Times New Roman" pitchFamily="18" charset="0"/>
              </a:rPr>
              <a:t>Components required</a:t>
            </a:r>
          </a:p>
          <a:p>
            <a:pPr marL="596646" indent="-514350">
              <a:buFont typeface="+mj-lt"/>
              <a:buAutoNum type="arabicPeriod"/>
            </a:pPr>
            <a:r>
              <a:rPr lang="en-US" sz="2800" dirty="0">
                <a:latin typeface="Times New Roman" pitchFamily="18" charset="0"/>
                <a:cs typeface="Times New Roman" pitchFamily="18" charset="0"/>
              </a:rPr>
              <a:t>Components Description</a:t>
            </a:r>
          </a:p>
          <a:p>
            <a:pPr marL="596646" indent="-514350">
              <a:buFont typeface="+mj-lt"/>
              <a:buAutoNum type="arabicPeriod"/>
            </a:pPr>
            <a:r>
              <a:rPr lang="en-US" sz="2800" dirty="0">
                <a:latin typeface="Times New Roman" pitchFamily="18" charset="0"/>
                <a:cs typeface="Times New Roman" pitchFamily="18" charset="0"/>
              </a:rPr>
              <a:t>Circuit Diagram</a:t>
            </a:r>
          </a:p>
          <a:p>
            <a:pPr marL="596646" indent="-514350">
              <a:buFont typeface="+mj-lt"/>
              <a:buAutoNum type="arabicPeriod"/>
            </a:pPr>
            <a:r>
              <a:rPr lang="en-US" sz="2800" dirty="0">
                <a:latin typeface="Times New Roman" pitchFamily="18" charset="0"/>
                <a:cs typeface="Times New Roman" pitchFamily="18" charset="0"/>
              </a:rPr>
              <a:t>Working</a:t>
            </a:r>
          </a:p>
          <a:p>
            <a:pPr marL="596646" indent="-514350">
              <a:buFont typeface="+mj-lt"/>
              <a:buAutoNum type="arabicPeriod"/>
            </a:pPr>
            <a:r>
              <a:rPr lang="en-US" sz="2800" dirty="0">
                <a:latin typeface="Times New Roman" pitchFamily="18" charset="0"/>
                <a:cs typeface="Times New Roman" pitchFamily="18" charset="0"/>
              </a:rPr>
              <a:t>Advantages</a:t>
            </a:r>
          </a:p>
          <a:p>
            <a:pPr marL="596646" indent="-514350">
              <a:buFont typeface="+mj-lt"/>
              <a:buAutoNum type="arabicPeriod"/>
            </a:pPr>
            <a:r>
              <a:rPr lang="en-US" sz="2800" dirty="0">
                <a:latin typeface="Times New Roman" pitchFamily="18" charset="0"/>
                <a:cs typeface="Times New Roman" pitchFamily="18" charset="0"/>
              </a:rPr>
              <a:t>Disadvantages</a:t>
            </a:r>
          </a:p>
          <a:p>
            <a:pPr marL="596646" indent="-514350">
              <a:buFont typeface="+mj-lt"/>
              <a:buAutoNum type="arabicPeriod"/>
            </a:pPr>
            <a:r>
              <a:rPr lang="en-US" sz="2800" dirty="0">
                <a:latin typeface="Times New Roman" pitchFamily="18" charset="0"/>
                <a:cs typeface="Times New Roman" pitchFamily="18" charset="0"/>
              </a:rPr>
              <a:t>Applications</a:t>
            </a:r>
          </a:p>
          <a:p>
            <a:pPr marL="596646" indent="-514350">
              <a:buFont typeface="+mj-lt"/>
              <a:buAutoNum type="arabicPeriod"/>
            </a:pPr>
            <a:r>
              <a:rPr lang="en-US" sz="2800" dirty="0">
                <a:latin typeface="Times New Roman" pitchFamily="18" charset="0"/>
                <a:cs typeface="Times New Roman" pitchFamily="18" charset="0"/>
              </a:rPr>
              <a:t>References</a:t>
            </a:r>
          </a:p>
          <a:p>
            <a:pPr marL="596646" indent="-514350">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fontScale="70000" lnSpcReduction="20000"/>
          </a:bodyPr>
          <a:lstStyle/>
          <a:p>
            <a:pPr algn="just"/>
            <a:r>
              <a:rPr lang="en-US" sz="2800" dirty="0">
                <a:latin typeface="Segoe Print" panose="02000600000000000000" pitchFamily="2" charset="0"/>
                <a:cs typeface="Times New Roman" pitchFamily="18" charset="0"/>
              </a:rPr>
              <a:t>A Tilt sensor switch is an electronic device that detects the orientation of an object and gives its output high or low accordingly. Basically, It has a mercury ball inside it which moves and makes the circuit. So Tilt sensor can turn ON or OFF the circuit based on the orientation. </a:t>
            </a:r>
          </a:p>
          <a:p>
            <a:pPr algn="just"/>
            <a:r>
              <a:rPr lang="en-US" sz="2800" dirty="0">
                <a:latin typeface="Segoe Print" panose="02000600000000000000" pitchFamily="2" charset="0"/>
                <a:cs typeface="Times New Roman" pitchFamily="18" charset="0"/>
              </a:rPr>
              <a:t>A simple tilt sensor is basically a switch that will turn ON or OFF based angle or orientation of the sensor. Such sensor is useful for single axis tilt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normAutofit fontScale="70000" lnSpcReduction="20000"/>
          </a:bodyPr>
          <a:lstStyle/>
          <a:p>
            <a:r>
              <a:rPr lang="en-US" sz="3000" dirty="0">
                <a:latin typeface="Times New Roman" panose="02020603050405020304" pitchFamily="18" charset="0"/>
                <a:cs typeface="Times New Roman" panose="02020603050405020304" pitchFamily="18" charset="0"/>
              </a:rPr>
              <a:t>Tilt sensors are devices that produce an electrical signal that varies with an angular movement. These sensors are used to measure slope and tilt within a limited range of motion. Sometimes, the tilt sensors are referred to as inclinometers because the sensors just generate a signal but inclinometers generate both readout and a signal.</a:t>
            </a:r>
            <a:endParaRPr lang="en-IN"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components here we using are Tilt sensor, Arduino, Resistor, Bread board,  Jumper wires.</a:t>
            </a:r>
            <a:endParaRPr lang="en-IN" sz="3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019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23273"/>
            <a:ext cx="7498080" cy="1143000"/>
          </a:xfrm>
        </p:spPr>
        <p:txBody>
          <a:bodyPr>
            <a:normAutofit/>
          </a:bodyPr>
          <a:lstStyle/>
          <a:p>
            <a:r>
              <a:rPr lang="en-US" sz="3600" dirty="0">
                <a:latin typeface="Times New Roman" pitchFamily="18" charset="0"/>
                <a:cs typeface="Times New Roman" pitchFamily="18" charset="0"/>
              </a:rPr>
              <a:t>Components Required</a:t>
            </a:r>
          </a:p>
        </p:txBody>
      </p:sp>
      <p:sp>
        <p:nvSpPr>
          <p:cNvPr id="3" name="Content Placeholder 2"/>
          <p:cNvSpPr>
            <a:spLocks noGrp="1"/>
          </p:cNvSpPr>
          <p:nvPr>
            <p:ph idx="1"/>
          </p:nvPr>
        </p:nvSpPr>
        <p:spPr/>
        <p:txBody>
          <a:bodyPr>
            <a:normAutofit fontScale="92500" lnSpcReduction="20000"/>
          </a:bodyPr>
          <a:lstStyle/>
          <a:p>
            <a:pPr marL="596646" indent="-514350">
              <a:buClr>
                <a:schemeClr val="accent3"/>
              </a:buClr>
              <a:buFont typeface="+mj-lt"/>
              <a:buAutoNum type="arabicPeriod"/>
            </a:pPr>
            <a:r>
              <a:rPr lang="en-US" sz="2800" dirty="0">
                <a:latin typeface="Times New Roman" pitchFamily="18" charset="0"/>
                <a:cs typeface="Times New Roman" pitchFamily="18" charset="0"/>
              </a:rPr>
              <a:t>Arduino Uno</a:t>
            </a:r>
          </a:p>
          <a:p>
            <a:pPr marL="596646" indent="-514350">
              <a:buClr>
                <a:schemeClr val="accent3"/>
              </a:buClr>
              <a:buFont typeface="+mj-lt"/>
              <a:buAutoNum type="arabicPeriod"/>
            </a:pPr>
            <a:r>
              <a:rPr lang="en-US" sz="2800" dirty="0">
                <a:latin typeface="Times New Roman" pitchFamily="18" charset="0"/>
                <a:cs typeface="Times New Roman" pitchFamily="18" charset="0"/>
              </a:rPr>
              <a:t>Tilt sensor</a:t>
            </a:r>
          </a:p>
          <a:p>
            <a:pPr marL="596646" indent="-514350">
              <a:buClr>
                <a:schemeClr val="accent3"/>
              </a:buClr>
              <a:buFont typeface="+mj-lt"/>
              <a:buAutoNum type="arabicPeriod"/>
            </a:pPr>
            <a:r>
              <a:rPr lang="en-US" sz="2800" dirty="0">
                <a:latin typeface="Times New Roman" pitchFamily="18" charset="0"/>
                <a:cs typeface="Times New Roman" pitchFamily="18" charset="0"/>
              </a:rPr>
              <a:t>LED</a:t>
            </a:r>
          </a:p>
          <a:p>
            <a:pPr marL="596646" indent="-514350">
              <a:buClr>
                <a:schemeClr val="accent3"/>
              </a:buClr>
              <a:buFont typeface="+mj-lt"/>
              <a:buAutoNum type="arabicPeriod"/>
            </a:pPr>
            <a:r>
              <a:rPr lang="en-US" sz="2800" dirty="0">
                <a:latin typeface="Times New Roman" pitchFamily="18" charset="0"/>
                <a:cs typeface="Times New Roman" pitchFamily="18" charset="0"/>
              </a:rPr>
              <a:t>Resistor – 220 ohms</a:t>
            </a:r>
          </a:p>
          <a:p>
            <a:pPr marL="596646" indent="-514350">
              <a:buClr>
                <a:schemeClr val="accent3"/>
              </a:buClr>
              <a:buFont typeface="+mj-lt"/>
              <a:buAutoNum type="arabicPeriod"/>
            </a:pPr>
            <a:r>
              <a:rPr lang="en-US" sz="2800" dirty="0">
                <a:latin typeface="Times New Roman" pitchFamily="18" charset="0"/>
                <a:cs typeface="Times New Roman" pitchFamily="18" charset="0"/>
              </a:rPr>
              <a:t>Buzzer</a:t>
            </a:r>
          </a:p>
          <a:p>
            <a:pPr marL="596646" indent="-514350">
              <a:buClr>
                <a:schemeClr val="accent3"/>
              </a:buClr>
              <a:buFont typeface="+mj-lt"/>
              <a:buAutoNum type="arabicPeriod"/>
            </a:pPr>
            <a:r>
              <a:rPr lang="en-US" sz="2800" dirty="0">
                <a:latin typeface="Times New Roman" pitchFamily="18" charset="0"/>
                <a:cs typeface="Times New Roman" pitchFamily="18" charset="0"/>
              </a:rPr>
              <a:t>Bread board</a:t>
            </a:r>
          </a:p>
          <a:p>
            <a:pPr marL="596646" indent="-514350">
              <a:buClr>
                <a:schemeClr val="accent3"/>
              </a:buClr>
              <a:buFont typeface="+mj-lt"/>
              <a:buAutoNum type="arabicPeriod"/>
            </a:pPr>
            <a:r>
              <a:rPr lang="en-US" sz="2800" dirty="0">
                <a:latin typeface="Times New Roman" pitchFamily="18" charset="0"/>
                <a:cs typeface="Times New Roman" pitchFamily="18" charset="0"/>
              </a:rPr>
              <a:t>Connecting wires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a:bodyPr>
          <a:lstStyle/>
          <a:p>
            <a:r>
              <a:rPr lang="en-US" sz="3600" dirty="0">
                <a:latin typeface="Times New Roman" panose="02020603050405020304" pitchFamily="18" charset="0"/>
                <a:cs typeface="Times New Roman" panose="02020603050405020304" pitchFamily="18" charset="0"/>
              </a:rPr>
              <a:t>Components Description</a:t>
            </a:r>
            <a:endParaRPr lang="en-IN"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fontScale="25000" lnSpcReduction="20000"/>
          </a:bodyPr>
          <a:lstStyle/>
          <a:p>
            <a:pPr marL="82296" indent="0">
              <a:buNone/>
            </a:pPr>
            <a:r>
              <a:rPr lang="en-US" sz="5800" b="1" dirty="0">
                <a:latin typeface="Times New Roman" panose="02020603050405020304" pitchFamily="18" charset="0"/>
                <a:cs typeface="Times New Roman" panose="02020603050405020304" pitchFamily="18" charset="0"/>
              </a:rPr>
              <a:t>Tilt Sensor</a:t>
            </a:r>
            <a:r>
              <a:rPr lang="en-US" sz="5800" dirty="0">
                <a:latin typeface="Times New Roman" panose="02020603050405020304" pitchFamily="18" charset="0"/>
                <a:cs typeface="Times New Roman" panose="02020603050405020304" pitchFamily="18" charset="0"/>
              </a:rPr>
              <a:t>:</a:t>
            </a:r>
            <a:endParaRPr lang="en-IN" sz="58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A Tilt sensor is an instrument that is used for measuring the tilt in multiple axes of a reference plane. Tilt  sensors measure the tilt position with reference to gravity and are used in numerous applications. They enable the easy detection of orientation or inclination</a:t>
            </a:r>
            <a:r>
              <a:rPr lang="en-US" sz="4000" b="1" dirty="0">
                <a:latin typeface="Times New Roman" panose="02020603050405020304" pitchFamily="18" charset="0"/>
                <a:cs typeface="Times New Roman" panose="02020603050405020304" pitchFamily="18" charset="0"/>
              </a:rPr>
              <a:t> . </a:t>
            </a:r>
          </a:p>
          <a:p>
            <a:endParaRPr lang="en-US" sz="4000" b="1" dirty="0">
              <a:latin typeface="Times New Roman" panose="02020603050405020304" pitchFamily="18" charset="0"/>
              <a:cs typeface="Times New Roman" panose="02020603050405020304" pitchFamily="18" charset="0"/>
            </a:endParaRPr>
          </a:p>
          <a:p>
            <a:endParaRPr lang="en-US" sz="4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82296" indent="0" algn="ctr">
              <a:buNone/>
            </a:pPr>
            <a:endParaRPr lang="en-US" b="1" dirty="0">
              <a:latin typeface="Times New Roman" panose="02020603050405020304" pitchFamily="18" charset="0"/>
              <a:cs typeface="Times New Roman" panose="02020603050405020304" pitchFamily="18" charset="0"/>
            </a:endParaRPr>
          </a:p>
          <a:p>
            <a:pPr marL="82296" indent="0" algn="ctr">
              <a:buNone/>
            </a:pPr>
            <a:r>
              <a:rPr lang="en-US" dirty="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Fig -1:Tilt sensor circuit</a:t>
            </a:r>
            <a:endParaRPr lang="en-IN" sz="5100" dirty="0">
              <a:latin typeface="Times New Roman" panose="02020603050405020304" pitchFamily="18" charset="0"/>
              <a:cs typeface="Times New Roman" panose="02020603050405020304" pitchFamily="18" charset="0"/>
            </a:endParaRPr>
          </a:p>
          <a:p>
            <a:pPr algn="ctr"/>
            <a:endParaRPr lang="en-IN" sz="5100"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429000"/>
            <a:ext cx="3658132" cy="2114728"/>
          </a:xfrm>
          <a:prstGeom prst="rect">
            <a:avLst/>
          </a:prstGeom>
        </p:spPr>
      </p:pic>
    </p:spTree>
    <p:extLst>
      <p:ext uri="{BB962C8B-B14F-4D97-AF65-F5344CB8AC3E}">
        <p14:creationId xmlns:p14="http://schemas.microsoft.com/office/powerpoint/2010/main" val="342542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LED:</a:t>
            </a:r>
          </a:p>
        </p:txBody>
      </p:sp>
      <p:sp>
        <p:nvSpPr>
          <p:cNvPr id="3" name="Content Placeholder 2"/>
          <p:cNvSpPr>
            <a:spLocks noGrp="1"/>
          </p:cNvSpPr>
          <p:nvPr>
            <p:ph idx="1"/>
          </p:nvPr>
        </p:nvSpPr>
        <p:spPr/>
        <p:txBody>
          <a:bodyPr>
            <a:normAutofit fontScale="77500" lnSpcReduction="20000"/>
          </a:bodyPr>
          <a:lstStyle/>
          <a:p>
            <a:pPr algn="just"/>
            <a:r>
              <a:rPr lang="en-US" sz="2800" dirty="0">
                <a:latin typeface="Times New Roman" panose="02020603050405020304" pitchFamily="18" charset="0"/>
                <a:cs typeface="Times New Roman" panose="02020603050405020304" pitchFamily="18" charset="0"/>
              </a:rPr>
              <a:t>As it’s name implies it is diode , which emits light when forward biased. Charge carrier recombination takes place when electrons from the N-side cross the junction and recombine with the holes on the p-side.</a:t>
            </a:r>
          </a:p>
          <a:p>
            <a:pPr algn="just"/>
            <a:r>
              <a:rPr lang="en-US" sz="2800" dirty="0">
                <a:latin typeface="Times New Roman" panose="02020603050405020304" pitchFamily="18" charset="0"/>
                <a:cs typeface="Times New Roman" panose="02020603050405020304" pitchFamily="18" charset="0"/>
              </a:rPr>
              <a:t>Electrons are in the higher conduction band on the n-side where as holes are in the lower valance band on the p-side during recombination, some of the energy is given up in the form of heat and light. </a:t>
            </a:r>
          </a:p>
        </p:txBody>
      </p:sp>
    </p:spTree>
    <p:extLst>
      <p:ext uri="{BB962C8B-B14F-4D97-AF65-F5344CB8AC3E}">
        <p14:creationId xmlns:p14="http://schemas.microsoft.com/office/powerpoint/2010/main" val="71291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BUZZER:</a:t>
            </a:r>
          </a:p>
        </p:txBody>
      </p:sp>
      <p:sp>
        <p:nvSpPr>
          <p:cNvPr id="3" name="Content Placeholder 2"/>
          <p:cNvSpPr>
            <a:spLocks noGrp="1"/>
          </p:cNvSpPr>
          <p:nvPr>
            <p:ph idx="1"/>
          </p:nvPr>
        </p:nvSpPr>
        <p:spPr>
          <a:xfrm>
            <a:off x="1219200" y="1447800"/>
            <a:ext cx="8001000" cy="4800600"/>
          </a:xfrm>
        </p:spPr>
        <p:txBody>
          <a:bodyPr>
            <a:normAutofit fontScale="85000" lnSpcReduction="10000"/>
          </a:bodyPr>
          <a:lstStyle/>
          <a:p>
            <a:r>
              <a:rPr lang="en-US" sz="2800" dirty="0">
                <a:latin typeface="Times New Roman" panose="02020603050405020304" pitchFamily="18" charset="0"/>
                <a:cs typeface="Times New Roman" panose="02020603050405020304" pitchFamily="18" charset="0"/>
              </a:rPr>
              <a:t> A buzzer or beeper is an audio  signaling device, which may be mechanical, piezoelectric, electromechanical uses of buzzers and beepers include devices, timers and confirmation of user input such as a mouse click or </a:t>
            </a:r>
            <a:r>
              <a:rPr lang="en-US" sz="2800" dirty="0" err="1">
                <a:latin typeface="Times New Roman" panose="02020603050405020304" pitchFamily="18" charset="0"/>
                <a:cs typeface="Times New Roman" panose="02020603050405020304" pitchFamily="18" charset="0"/>
              </a:rPr>
              <a:t>keystore</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82296" indent="0" algn="ctr">
              <a:buNone/>
            </a:pPr>
            <a:endParaRPr lang="en-US" sz="2800" dirty="0">
              <a:latin typeface="Times New Roman" panose="02020603050405020304" pitchFamily="18" charset="0"/>
              <a:cs typeface="Times New Roman" panose="02020603050405020304" pitchFamily="18" charset="0"/>
            </a:endParaRPr>
          </a:p>
          <a:p>
            <a:pPr marL="82296" indent="0" algn="ctr">
              <a:buNone/>
            </a:pPr>
            <a:r>
              <a:rPr lang="en-US" sz="2800" dirty="0">
                <a:latin typeface="Times New Roman" panose="02020603050405020304" pitchFamily="18" charset="0"/>
                <a:cs typeface="Times New Roman" panose="02020603050405020304" pitchFamily="18" charset="0"/>
              </a:rPr>
              <a:t>Fig 2: Buzzer</a:t>
            </a:r>
          </a:p>
        </p:txBody>
      </p:sp>
      <p:pic>
        <p:nvPicPr>
          <p:cNvPr id="4" name="Picture 3">
            <a:extLst>
              <a:ext uri="{FF2B5EF4-FFF2-40B4-BE49-F238E27FC236}">
                <a16:creationId xmlns:a16="http://schemas.microsoft.com/office/drawing/2014/main" id="{B0C03EF0-599D-43E3-A0E9-696C88EB6378}"/>
              </a:ext>
            </a:extLst>
          </p:cNvPr>
          <p:cNvPicPr>
            <a:picLocks noChangeAspect="1"/>
          </p:cNvPicPr>
          <p:nvPr/>
        </p:nvPicPr>
        <p:blipFill>
          <a:blip r:embed="rId2"/>
          <a:stretch>
            <a:fillRect/>
          </a:stretch>
        </p:blipFill>
        <p:spPr>
          <a:xfrm>
            <a:off x="3755012" y="3581400"/>
            <a:ext cx="2859272" cy="2209799"/>
          </a:xfrm>
          <a:prstGeom prst="rect">
            <a:avLst/>
          </a:prstGeom>
        </p:spPr>
      </p:pic>
    </p:spTree>
    <p:extLst>
      <p:ext uri="{BB962C8B-B14F-4D97-AF65-F5344CB8AC3E}">
        <p14:creationId xmlns:p14="http://schemas.microsoft.com/office/powerpoint/2010/main" val="470754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227</TotalTime>
  <Words>936</Words>
  <Application>Microsoft Office PowerPoint</Application>
  <PresentationFormat>On-screen Show (4:3)</PresentationFormat>
  <Paragraphs>117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MS Shell Dlg 2</vt:lpstr>
      <vt:lpstr>Segoe Print</vt:lpstr>
      <vt:lpstr>Times New Roman</vt:lpstr>
      <vt:lpstr>Wingdings</vt:lpstr>
      <vt:lpstr>Wingdings 3</vt:lpstr>
      <vt:lpstr>Madison</vt:lpstr>
      <vt:lpstr>MPMC MINOR PROJECT</vt:lpstr>
      <vt:lpstr>Abstract</vt:lpstr>
      <vt:lpstr>CONTENTS</vt:lpstr>
      <vt:lpstr>Introduction</vt:lpstr>
      <vt:lpstr>contd…</vt:lpstr>
      <vt:lpstr>Components Required</vt:lpstr>
      <vt:lpstr>Components Description</vt:lpstr>
      <vt:lpstr>LED:</vt:lpstr>
      <vt:lpstr>BUZZER:</vt:lpstr>
      <vt:lpstr>ARDUINO UNO:</vt:lpstr>
      <vt:lpstr>contd…</vt:lpstr>
      <vt:lpstr>Contd..</vt:lpstr>
      <vt:lpstr>Circuit Diagram </vt:lpstr>
      <vt:lpstr>Working</vt:lpstr>
      <vt:lpstr>contd…</vt:lpstr>
      <vt:lpstr>Advantages</vt:lpstr>
      <vt:lpstr>Disadvantages</vt:lpstr>
      <vt:lpstr>Applications</vt:lpstr>
      <vt:lpstr>References: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MPMC MINOR PROJECT</dc:title>
  <dc:creator>USER</dc:creator>
  <cp:lastModifiedBy>krishna pallerla</cp:lastModifiedBy>
  <cp:revision>31</cp:revision>
  <dcterms:created xsi:type="dcterms:W3CDTF">2020-12-17T08:20:19Z</dcterms:created>
  <dcterms:modified xsi:type="dcterms:W3CDTF">2021-01-11T14:35:53Z</dcterms:modified>
</cp:coreProperties>
</file>