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 Light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Light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regular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06284078a_4_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1b06284078a_4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1b06284078a_4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None/>
            </a:pP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/>
          </a:p>
          <a:p>
            <a:pPr indent="0" lvl="0" marL="0" rtl="0" algn="l">
              <a:spcBef>
                <a:spcPts val="363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f37d2f9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f37d2f9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0f37d2f9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0f37d2f9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0f37d2f90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0f37d2f9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0f37d2f90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0f37d2f90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0f37d2f90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0f37d2f90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0f37d2f90_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0f37d2f90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0628407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0628407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225998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225998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259983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259983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259983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2259983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0acfd2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0acfd2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f37d2f90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b0f37d2f90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f37d2f90_8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b0f37d2f90_8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f37d2f90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b0f37d2f90_8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64" name="Google Shape;64;p14"/>
          <p:cNvPicPr preferRelativeResize="0"/>
          <p:nvPr/>
        </p:nvPicPr>
        <p:blipFill rotWithShape="1">
          <a:blip r:embed="rId3">
            <a:alphaModFix/>
          </a:blip>
          <a:srcRect b="1989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67" name="Google Shape;67;p14"/>
          <p:cNvPicPr preferRelativeResize="0"/>
          <p:nvPr/>
        </p:nvPicPr>
        <p:blipFill rotWithShape="1">
          <a:blip r:embed="rId3">
            <a:alphaModFix/>
          </a:blip>
          <a:srcRect b="1989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标题幻灯片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92" name="Google Shape;92;p21"/>
          <p:cNvPicPr preferRelativeResize="0"/>
          <p:nvPr/>
        </p:nvPicPr>
        <p:blipFill rotWithShape="1">
          <a:blip r:embed="rId3">
            <a:alphaModFix/>
          </a:blip>
          <a:srcRect b="1989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95" name="Google Shape;95;p21"/>
          <p:cNvPicPr preferRelativeResize="0"/>
          <p:nvPr/>
        </p:nvPicPr>
        <p:blipFill rotWithShape="1">
          <a:blip r:embed="rId3">
            <a:alphaModFix/>
          </a:blip>
          <a:srcRect b="1989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仅标题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栏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空白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51" name="Google Shape;51;p13"/>
          <p:cNvPicPr preferRelativeResize="0"/>
          <p:nvPr/>
        </p:nvPicPr>
        <p:blipFill rotWithShape="1">
          <a:blip r:embed="rId1">
            <a:alphaModFix/>
          </a:blip>
          <a:srcRect b="39888" l="2893" r="20876" t="59550"/>
          <a:stretch/>
        </p:blipFill>
        <p:spPr>
          <a:xfrm>
            <a:off x="0" y="4845050"/>
            <a:ext cx="7658100" cy="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52" name="Google Shape;52;p13"/>
          <p:cNvPicPr preferRelativeResize="0"/>
          <p:nvPr/>
        </p:nvPicPr>
        <p:blipFill rotWithShape="1">
          <a:blip r:embed="rId1">
            <a:alphaModFix/>
          </a:blip>
          <a:srcRect b="39888" l="2893" r="20876" t="59550"/>
          <a:stretch/>
        </p:blipFill>
        <p:spPr>
          <a:xfrm>
            <a:off x="0" y="4845050"/>
            <a:ext cx="7658100" cy="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113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074400" y="6400800"/>
            <a:ext cx="279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1226800" y="6553200"/>
            <a:ext cx="279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379200" y="6705600"/>
            <a:ext cx="279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531600" y="6858000"/>
            <a:ext cx="279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4400" y="100013"/>
            <a:ext cx="5064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25.jpg"/><Relationship Id="rId5" Type="http://schemas.openxmlformats.org/officeDocument/2006/relationships/image" Target="../media/image24.jpg"/><Relationship Id="rId6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5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5"/>
          <p:cNvSpPr txBox="1"/>
          <p:nvPr/>
        </p:nvSpPr>
        <p:spPr>
          <a:xfrm>
            <a:off x="2209800" y="2201637"/>
            <a:ext cx="678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BFB</a:t>
            </a: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2133600" y="3638550"/>
            <a:ext cx="5257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Minghao Liang, Ruofan Shi, Srinivas Gudipudi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498025" y="412175"/>
            <a:ext cx="51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2：Membrane Like Reaction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63" y="904650"/>
            <a:ext cx="45243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/>
        </p:nvSpPr>
        <p:spPr>
          <a:xfrm>
            <a:off x="635425" y="1476925"/>
            <a:ext cx="276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Fully Developed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Spherical 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baseline="-25000" lang="en"/>
              <a:t>A0</a:t>
            </a:r>
            <a:r>
              <a:rPr lang="en"/>
              <a:t>=C</a:t>
            </a:r>
            <a:r>
              <a:rPr baseline="-25000" lang="en"/>
              <a:t>Ab0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Steady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 T and 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Mass Transfer Constants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532375" y="369225"/>
            <a:ext cx="3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ODE Expression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400" y="867088"/>
            <a:ext cx="4098100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025" y="1922200"/>
            <a:ext cx="6390750" cy="7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5925" y="2728900"/>
            <a:ext cx="4224251" cy="8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 txBox="1"/>
          <p:nvPr/>
        </p:nvSpPr>
        <p:spPr>
          <a:xfrm>
            <a:off x="686950" y="1107700"/>
            <a:ext cx="15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Bubble Phase :</a:t>
            </a:r>
            <a:endParaRPr b="1"/>
          </a:p>
        </p:txBody>
      </p:sp>
      <p:sp>
        <p:nvSpPr>
          <p:cNvPr id="179" name="Google Shape;179;p35"/>
          <p:cNvSpPr txBox="1"/>
          <p:nvPr/>
        </p:nvSpPr>
        <p:spPr>
          <a:xfrm>
            <a:off x="686950" y="2050875"/>
            <a:ext cx="1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Phase :</a:t>
            </a:r>
            <a:endParaRPr b="1"/>
          </a:p>
        </p:txBody>
      </p:sp>
      <p:sp>
        <p:nvSpPr>
          <p:cNvPr id="180" name="Google Shape;180;p35"/>
          <p:cNvSpPr txBox="1"/>
          <p:nvPr/>
        </p:nvSpPr>
        <p:spPr>
          <a:xfrm>
            <a:off x="686950" y="2979625"/>
            <a:ext cx="17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Emulsion</a:t>
            </a:r>
            <a:r>
              <a:rPr b="1" lang="en"/>
              <a:t> Phase :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506625" y="343475"/>
            <a:ext cx="3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Bubble Size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Comparison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75" y="444615"/>
            <a:ext cx="2858574" cy="170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175" y="810200"/>
            <a:ext cx="3434701" cy="21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840" y="2152250"/>
            <a:ext cx="2781647" cy="1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7312950" y="978900"/>
            <a:ext cx="136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14% Conversion</a:t>
            </a:r>
            <a:endParaRPr sz="1100"/>
          </a:p>
        </p:txBody>
      </p:sp>
      <p:sp>
        <p:nvSpPr>
          <p:cNvPr id="190" name="Google Shape;190;p36"/>
          <p:cNvSpPr txBox="1"/>
          <p:nvPr/>
        </p:nvSpPr>
        <p:spPr>
          <a:xfrm>
            <a:off x="7312950" y="2739175"/>
            <a:ext cx="124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87% Conversion</a:t>
            </a:r>
            <a:endParaRPr sz="1100"/>
          </a:p>
        </p:txBody>
      </p:sp>
      <p:sp>
        <p:nvSpPr>
          <p:cNvPr id="191" name="Google Shape;191;p36"/>
          <p:cNvSpPr txBox="1"/>
          <p:nvPr/>
        </p:nvSpPr>
        <p:spPr>
          <a:xfrm>
            <a:off x="1837575" y="2994300"/>
            <a:ext cx="164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43.58% Conversion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575325" y="326300"/>
            <a:ext cx="3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Emulsion Assumption Comparison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25" y="726500"/>
            <a:ext cx="3488400" cy="22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726500"/>
            <a:ext cx="3488400" cy="212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1342825" y="3805775"/>
            <a:ext cx="16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43.58% Conversion</a:t>
            </a:r>
            <a:endParaRPr sz="1100"/>
          </a:p>
        </p:txBody>
      </p:sp>
      <p:sp>
        <p:nvSpPr>
          <p:cNvPr id="200" name="Google Shape;200;p37"/>
          <p:cNvSpPr txBox="1"/>
          <p:nvPr/>
        </p:nvSpPr>
        <p:spPr>
          <a:xfrm>
            <a:off x="5298075" y="3838300"/>
            <a:ext cx="19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43.56% Conversion</a:t>
            </a:r>
            <a:endParaRPr sz="110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625" y="3108200"/>
            <a:ext cx="1203515" cy="53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249" y="3021274"/>
            <a:ext cx="1456450" cy="64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/>
        </p:nvSpPr>
        <p:spPr>
          <a:xfrm>
            <a:off x="446525" y="274775"/>
            <a:ext cx="25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Plug Flow Reactor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808512"/>
            <a:ext cx="3557100" cy="225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84" y="878900"/>
            <a:ext cx="3435964" cy="21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1683025" y="3134175"/>
            <a:ext cx="16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99% Conversion</a:t>
            </a:r>
            <a:endParaRPr sz="1100"/>
          </a:p>
        </p:txBody>
      </p:sp>
      <p:sp>
        <p:nvSpPr>
          <p:cNvPr id="211" name="Google Shape;211;p38"/>
          <p:cNvSpPr txBox="1"/>
          <p:nvPr/>
        </p:nvSpPr>
        <p:spPr>
          <a:xfrm>
            <a:off x="5547075" y="3177125"/>
            <a:ext cx="14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87% Conversion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996075" y="532375"/>
            <a:ext cx="25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Reference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1116275" y="1768875"/>
            <a:ext cx="60195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</a:rPr>
              <a:t>Levenspiel, Octave. Chemical Reaction Engineering, 3rd Edition, Wiley, New York , 1999, pp. 446–465. 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</a:rPr>
              <a:t>Li, Shaofen, et al. Reaction Engineering, Butterworth-Heinemann, Elsevier, Oxford, United Kingdom, 2017, pp. 380–386. 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618250" y="326300"/>
            <a:ext cx="3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BFB</a:t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850100" y="978900"/>
            <a:ext cx="217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it is?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Introduce phases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See levenspiel for more information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652600" y="437925"/>
            <a:ext cx="26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approach</a:t>
            </a: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1013250" y="1356725"/>
            <a:ext cx="382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Briefly</a:t>
            </a:r>
            <a:r>
              <a:rPr lang="en"/>
              <a:t> talk about the 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2.Assumptions(most can be found in levenspiel)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3.What is the result?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4.Compare with levenspiel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Mass balance(general form)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1261793" y="1525422"/>
            <a:ext cx="6490447" cy="20926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2169458" y="2702207"/>
            <a:ext cx="2043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 accumulation</a:t>
            </a:r>
            <a:endParaRPr/>
          </a:p>
        </p:txBody>
      </p:sp>
      <p:cxnSp>
        <p:nvCxnSpPr>
          <p:cNvPr id="143" name="Google Shape;143;p31"/>
          <p:cNvCxnSpPr/>
          <p:nvPr/>
        </p:nvCxnSpPr>
        <p:spPr>
          <a:xfrm>
            <a:off x="2886637" y="2223247"/>
            <a:ext cx="0" cy="486939"/>
          </a:xfrm>
          <a:prstGeom prst="straightConnector1">
            <a:avLst/>
          </a:prstGeom>
          <a:noFill/>
          <a:ln cap="flat" cmpd="sng" w="9525">
            <a:solidFill>
              <a:srgbClr val="7175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31"/>
          <p:cNvCxnSpPr/>
          <p:nvPr/>
        </p:nvCxnSpPr>
        <p:spPr>
          <a:xfrm rot="10800000">
            <a:off x="3806815" y="1319234"/>
            <a:ext cx="0" cy="4123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31"/>
          <p:cNvSpPr txBox="1"/>
          <p:nvPr/>
        </p:nvSpPr>
        <p:spPr>
          <a:xfrm>
            <a:off x="3290375" y="1002915"/>
            <a:ext cx="17346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 term</a:t>
            </a:r>
            <a:endParaRPr/>
          </a:p>
        </p:txBody>
      </p:sp>
      <p:cxnSp>
        <p:nvCxnSpPr>
          <p:cNvPr id="146" name="Google Shape;146;p31"/>
          <p:cNvCxnSpPr/>
          <p:nvPr/>
        </p:nvCxnSpPr>
        <p:spPr>
          <a:xfrm>
            <a:off x="5611906" y="2150960"/>
            <a:ext cx="0" cy="5512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31"/>
          <p:cNvSpPr txBox="1"/>
          <p:nvPr/>
        </p:nvSpPr>
        <p:spPr>
          <a:xfrm>
            <a:off x="4917142" y="2709174"/>
            <a:ext cx="17884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 transfer between phases</a:t>
            </a: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1109348" y="3439444"/>
            <a:ext cx="4864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subscript i, j denote two different phases </a:t>
            </a:r>
            <a:r>
              <a:rPr lang="en" sz="1100"/>
              <a:t>which </a:t>
            </a: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adjacent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 for bubble phase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 for cloud phase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 for emulsion phase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187" y="546068"/>
            <a:ext cx="2652018" cy="295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Mass balance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927" y="1513407"/>
            <a:ext cx="5162815" cy="2635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Influence of inlet gas velocity on conversion</a:t>
            </a:r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0" y="766980"/>
            <a:ext cx="3676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4572000" y="1810234"/>
            <a:ext cx="3467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 shows that the conversion increases with the inlet gas velocity.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