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86" r:id="rId1"/>
  </p:sldMasterIdLst>
  <p:sldIdLst>
    <p:sldId id="256" r:id="rId2"/>
    <p:sldId id="276" r:id="rId3"/>
    <p:sldId id="257" r:id="rId4"/>
    <p:sldId id="262" r:id="rId5"/>
    <p:sldId id="259" r:id="rId6"/>
    <p:sldId id="290" r:id="rId7"/>
    <p:sldId id="263" r:id="rId8"/>
    <p:sldId id="266" r:id="rId9"/>
    <p:sldId id="260" r:id="rId10"/>
    <p:sldId id="264" r:id="rId11"/>
    <p:sldId id="283" r:id="rId12"/>
    <p:sldId id="284" r:id="rId13"/>
    <p:sldId id="285" r:id="rId14"/>
    <p:sldId id="286" r:id="rId15"/>
    <p:sldId id="281" r:id="rId16"/>
    <p:sldId id="269" r:id="rId17"/>
    <p:sldId id="287" r:id="rId18"/>
    <p:sldId id="288" r:id="rId19"/>
    <p:sldId id="289" r:id="rId20"/>
    <p:sldId id="282" r:id="rId21"/>
    <p:sldId id="271" r:id="rId22"/>
    <p:sldId id="268" r:id="rId23"/>
    <p:sldId id="280" r:id="rId24"/>
    <p:sldId id="274" r:id="rId25"/>
    <p:sldId id="278" r:id="rId26"/>
    <p:sldId id="27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E853D3-540C-4957-ACF2-8CA7F43377E5}" type="datetimeFigureOut">
              <a:rPr lang="en-IN" smtClean="0"/>
              <a:t>18-11-2024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3A480-FDAC-4E5B-8B85-500C5AF0AA4F}" type="slidenum">
              <a:rPr lang="en-IN" smtClean="0"/>
              <a:t>‹#›</a:t>
            </a:fld>
            <a:endParaRPr lang="en-IN"/>
          </a:p>
        </p:txBody>
      </p:sp>
    </p:spTree>
    <p:extLst>
      <p:ext uri="{BB962C8B-B14F-4D97-AF65-F5344CB8AC3E}">
        <p14:creationId xmlns:p14="http://schemas.microsoft.com/office/powerpoint/2010/main" val="2997303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E853D3-540C-4957-ACF2-8CA7F43377E5}" type="datetimeFigureOut">
              <a:rPr lang="en-IN" smtClean="0"/>
              <a:t>18-11-2024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3A480-FDAC-4E5B-8B85-500C5AF0AA4F}" type="slidenum">
              <a:rPr lang="en-IN" smtClean="0"/>
              <a:t>‹#›</a:t>
            </a:fld>
            <a:endParaRPr lang="en-IN"/>
          </a:p>
        </p:txBody>
      </p:sp>
    </p:spTree>
    <p:extLst>
      <p:ext uri="{BB962C8B-B14F-4D97-AF65-F5344CB8AC3E}">
        <p14:creationId xmlns:p14="http://schemas.microsoft.com/office/powerpoint/2010/main" val="1408332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ACE853D3-540C-4957-ACF2-8CA7F43377E5}" type="datetimeFigureOut">
              <a:rPr lang="en-IN" smtClean="0"/>
              <a:t>18-11-2024</a:t>
            </a:fld>
            <a:endParaRPr lang="en-IN"/>
          </a:p>
        </p:txBody>
      </p:sp>
      <p:sp>
        <p:nvSpPr>
          <p:cNvPr id="5" name="Footer Placeholder 4"/>
          <p:cNvSpPr>
            <a:spLocks noGrp="1"/>
          </p:cNvSpPr>
          <p:nvPr>
            <p:ph type="ftr" sz="quarter" idx="11"/>
          </p:nvPr>
        </p:nvSpPr>
        <p:spPr>
          <a:xfrm>
            <a:off x="3776135" y="6422854"/>
            <a:ext cx="4279669" cy="365125"/>
          </a:xfrm>
        </p:spPr>
        <p:txBody>
          <a:bodyPr/>
          <a:lstStyle/>
          <a:p>
            <a:endParaRPr lang="en-IN"/>
          </a:p>
        </p:txBody>
      </p:sp>
      <p:sp>
        <p:nvSpPr>
          <p:cNvPr id="6" name="Slide Number Placeholder 5"/>
          <p:cNvSpPr>
            <a:spLocks noGrp="1"/>
          </p:cNvSpPr>
          <p:nvPr>
            <p:ph type="sldNum" sz="quarter" idx="12"/>
          </p:nvPr>
        </p:nvSpPr>
        <p:spPr>
          <a:xfrm>
            <a:off x="8073048" y="6422854"/>
            <a:ext cx="879759" cy="365125"/>
          </a:xfrm>
        </p:spPr>
        <p:txBody>
          <a:bodyPr/>
          <a:lstStyle/>
          <a:p>
            <a:fld id="{1763A480-FDAC-4E5B-8B85-500C5AF0AA4F}" type="slidenum">
              <a:rPr lang="en-IN" smtClean="0"/>
              <a:t>‹#›</a:t>
            </a:fld>
            <a:endParaRPr lang="en-IN"/>
          </a:p>
        </p:txBody>
      </p:sp>
    </p:spTree>
    <p:extLst>
      <p:ext uri="{BB962C8B-B14F-4D97-AF65-F5344CB8AC3E}">
        <p14:creationId xmlns:p14="http://schemas.microsoft.com/office/powerpoint/2010/main" val="2224422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E853D3-540C-4957-ACF2-8CA7F43377E5}" type="datetimeFigureOut">
              <a:rPr lang="en-IN" smtClean="0"/>
              <a:t>18-11-2024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3A480-FDAC-4E5B-8B85-500C5AF0AA4F}" type="slidenum">
              <a:rPr lang="en-IN" smtClean="0"/>
              <a:t>‹#›</a:t>
            </a:fld>
            <a:endParaRPr lang="en-IN"/>
          </a:p>
        </p:txBody>
      </p:sp>
    </p:spTree>
    <p:extLst>
      <p:ext uri="{BB962C8B-B14F-4D97-AF65-F5344CB8AC3E}">
        <p14:creationId xmlns:p14="http://schemas.microsoft.com/office/powerpoint/2010/main" val="2544684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ACE853D3-540C-4957-ACF2-8CA7F43377E5}" type="datetimeFigureOut">
              <a:rPr lang="en-IN" smtClean="0"/>
              <a:t>18-11-2024</a:t>
            </a:fld>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1763A480-FDAC-4E5B-8B85-500C5AF0AA4F}" type="slidenum">
              <a:rPr lang="en-IN" smtClean="0"/>
              <a:t>‹#›</a:t>
            </a:fld>
            <a:endParaRPr lang="en-IN"/>
          </a:p>
        </p:txBody>
      </p:sp>
    </p:spTree>
    <p:extLst>
      <p:ext uri="{BB962C8B-B14F-4D97-AF65-F5344CB8AC3E}">
        <p14:creationId xmlns:p14="http://schemas.microsoft.com/office/powerpoint/2010/main" val="319143163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E853D3-540C-4957-ACF2-8CA7F43377E5}" type="datetimeFigureOut">
              <a:rPr lang="en-IN" smtClean="0"/>
              <a:t>18-11-2024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63A480-FDAC-4E5B-8B85-500C5AF0AA4F}" type="slidenum">
              <a:rPr lang="en-IN" smtClean="0"/>
              <a:t>‹#›</a:t>
            </a:fld>
            <a:endParaRPr lang="en-IN"/>
          </a:p>
        </p:txBody>
      </p:sp>
    </p:spTree>
    <p:extLst>
      <p:ext uri="{BB962C8B-B14F-4D97-AF65-F5344CB8AC3E}">
        <p14:creationId xmlns:p14="http://schemas.microsoft.com/office/powerpoint/2010/main" val="2670183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E853D3-540C-4957-ACF2-8CA7F43377E5}" type="datetimeFigureOut">
              <a:rPr lang="en-IN" smtClean="0"/>
              <a:t>18-11-2024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63A480-FDAC-4E5B-8B85-500C5AF0AA4F}" type="slidenum">
              <a:rPr lang="en-IN" smtClean="0"/>
              <a:t>‹#›</a:t>
            </a:fld>
            <a:endParaRPr lang="en-IN"/>
          </a:p>
        </p:txBody>
      </p:sp>
    </p:spTree>
    <p:extLst>
      <p:ext uri="{BB962C8B-B14F-4D97-AF65-F5344CB8AC3E}">
        <p14:creationId xmlns:p14="http://schemas.microsoft.com/office/powerpoint/2010/main" val="14756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E853D3-540C-4957-ACF2-8CA7F43377E5}" type="datetimeFigureOut">
              <a:rPr lang="en-IN" smtClean="0"/>
              <a:t>18-11-2024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63A480-FDAC-4E5B-8B85-500C5AF0AA4F}" type="slidenum">
              <a:rPr lang="en-IN" smtClean="0"/>
              <a:t>‹#›</a:t>
            </a:fld>
            <a:endParaRPr lang="en-IN"/>
          </a:p>
        </p:txBody>
      </p:sp>
    </p:spTree>
    <p:extLst>
      <p:ext uri="{BB962C8B-B14F-4D97-AF65-F5344CB8AC3E}">
        <p14:creationId xmlns:p14="http://schemas.microsoft.com/office/powerpoint/2010/main" val="845879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E853D3-540C-4957-ACF2-8CA7F43377E5}" type="datetimeFigureOut">
              <a:rPr lang="en-IN" smtClean="0"/>
              <a:t>18-11-2024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763A480-FDAC-4E5B-8B85-500C5AF0AA4F}" type="slidenum">
              <a:rPr lang="en-IN" smtClean="0"/>
              <a:t>‹#›</a:t>
            </a:fld>
            <a:endParaRPr lang="en-IN"/>
          </a:p>
        </p:txBody>
      </p:sp>
    </p:spTree>
    <p:extLst>
      <p:ext uri="{BB962C8B-B14F-4D97-AF65-F5344CB8AC3E}">
        <p14:creationId xmlns:p14="http://schemas.microsoft.com/office/powerpoint/2010/main" val="2921043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E853D3-540C-4957-ACF2-8CA7F43377E5}" type="datetimeFigureOut">
              <a:rPr lang="en-IN" smtClean="0"/>
              <a:t>18-11-2024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63A480-FDAC-4E5B-8B85-500C5AF0AA4F}" type="slidenum">
              <a:rPr lang="en-IN" smtClean="0"/>
              <a:t>‹#›</a:t>
            </a:fld>
            <a:endParaRPr lang="en-IN"/>
          </a:p>
        </p:txBody>
      </p:sp>
    </p:spTree>
    <p:extLst>
      <p:ext uri="{BB962C8B-B14F-4D97-AF65-F5344CB8AC3E}">
        <p14:creationId xmlns:p14="http://schemas.microsoft.com/office/powerpoint/2010/main" val="2625677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E853D3-540C-4957-ACF2-8CA7F43377E5}" type="datetimeFigureOut">
              <a:rPr lang="en-IN" smtClean="0"/>
              <a:t>18-11-2024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63A480-FDAC-4E5B-8B85-500C5AF0AA4F}" type="slidenum">
              <a:rPr lang="en-IN" smtClean="0"/>
              <a:t>‹#›</a:t>
            </a:fld>
            <a:endParaRPr lang="en-IN"/>
          </a:p>
        </p:txBody>
      </p:sp>
    </p:spTree>
    <p:extLst>
      <p:ext uri="{BB962C8B-B14F-4D97-AF65-F5344CB8AC3E}">
        <p14:creationId xmlns:p14="http://schemas.microsoft.com/office/powerpoint/2010/main" val="1461397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ACE853D3-540C-4957-ACF2-8CA7F43377E5}" type="datetimeFigureOut">
              <a:rPr lang="en-IN" smtClean="0"/>
              <a:t>18-11-2024</a:t>
            </a:fld>
            <a:endParaRPr lang="en-IN"/>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IN"/>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1763A480-FDAC-4E5B-8B85-500C5AF0AA4F}" type="slidenum">
              <a:rPr lang="en-IN" smtClean="0"/>
              <a:t>‹#›</a:t>
            </a:fld>
            <a:endParaRPr lang="en-IN"/>
          </a:p>
        </p:txBody>
      </p:sp>
    </p:spTree>
    <p:extLst>
      <p:ext uri="{BB962C8B-B14F-4D97-AF65-F5344CB8AC3E}">
        <p14:creationId xmlns:p14="http://schemas.microsoft.com/office/powerpoint/2010/main" val="1006152785"/>
      </p:ext>
    </p:extLst>
  </p:cSld>
  <p:clrMap bg1="dk1" tx1="lt1" bg2="dk2" tx2="lt2" accent1="accent1" accent2="accent2" accent3="accent3" accent4="accent4" accent5="accent5" accent6="accent6" hlink="hlink" folHlink="folHlink"/>
  <p:sldLayoutIdLst>
    <p:sldLayoutId id="2147484187" r:id="rId1"/>
    <p:sldLayoutId id="2147484188" r:id="rId2"/>
    <p:sldLayoutId id="2147484189" r:id="rId3"/>
    <p:sldLayoutId id="2147484190" r:id="rId4"/>
    <p:sldLayoutId id="2147484191" r:id="rId5"/>
    <p:sldLayoutId id="2147484192" r:id="rId6"/>
    <p:sldLayoutId id="2147484193" r:id="rId7"/>
    <p:sldLayoutId id="2147484194" r:id="rId8"/>
    <p:sldLayoutId id="2147484195" r:id="rId9"/>
    <p:sldLayoutId id="2147484196" r:id="rId10"/>
    <p:sldLayoutId id="2147484197"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7D5EB-547C-E43F-289D-5A89A895109F}"/>
              </a:ext>
            </a:extLst>
          </p:cNvPr>
          <p:cNvSpPr>
            <a:spLocks noGrp="1"/>
          </p:cNvSpPr>
          <p:nvPr>
            <p:ph type="ctrTitle"/>
          </p:nvPr>
        </p:nvSpPr>
        <p:spPr>
          <a:xfrm>
            <a:off x="512846" y="1964266"/>
            <a:ext cx="11164047" cy="1965353"/>
          </a:xfrm>
        </p:spPr>
        <p:txBody>
          <a:bodyPr>
            <a:normAutofit/>
          </a:bodyPr>
          <a:lstStyle/>
          <a:p>
            <a:pPr algn="ctr"/>
            <a:r>
              <a:rPr lang="en-IN" sz="3600" cap="none" dirty="0">
                <a:latin typeface="Times New Roman" panose="02020603050405020304" pitchFamily="18" charset="0"/>
                <a:cs typeface="Times New Roman" panose="02020603050405020304" pitchFamily="18" charset="0"/>
              </a:rPr>
              <a:t>SALES PERFORMANCE DASHBOARD ANALYSIS USING POWER BI</a:t>
            </a:r>
          </a:p>
        </p:txBody>
      </p:sp>
      <p:sp>
        <p:nvSpPr>
          <p:cNvPr id="3" name="Subtitle 2">
            <a:extLst>
              <a:ext uri="{FF2B5EF4-FFF2-40B4-BE49-F238E27FC236}">
                <a16:creationId xmlns:a16="http://schemas.microsoft.com/office/drawing/2014/main" id="{C1BCDFE8-64DA-37EE-6399-2B37132F9EF7}"/>
              </a:ext>
            </a:extLst>
          </p:cNvPr>
          <p:cNvSpPr>
            <a:spLocks noGrp="1"/>
          </p:cNvSpPr>
          <p:nvPr>
            <p:ph type="subTitle" idx="1"/>
          </p:nvPr>
        </p:nvSpPr>
        <p:spPr>
          <a:xfrm>
            <a:off x="1559446" y="1396994"/>
            <a:ext cx="9070848" cy="567273"/>
          </a:xfrm>
        </p:spPr>
        <p:txBody>
          <a:bodyPr>
            <a:normAutofit/>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TEAM 3</a:t>
            </a:r>
            <a:endPar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9D5A5AF8-3F61-BCD4-606F-99360B8E69BD}"/>
              </a:ext>
            </a:extLst>
          </p:cNvPr>
          <p:cNvSpPr txBox="1">
            <a:spLocks/>
          </p:cNvSpPr>
          <p:nvPr/>
        </p:nvSpPr>
        <p:spPr>
          <a:xfrm>
            <a:off x="1686446" y="4809059"/>
            <a:ext cx="9070848" cy="567273"/>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0"/>
              </a:spcBef>
              <a:spcAft>
                <a:spcPts val="0"/>
              </a:spcAft>
              <a:buClr>
                <a:schemeClr val="tx1">
                  <a:lumMod val="85000"/>
                  <a:lumOff val="15000"/>
                </a:schemeClr>
              </a:buClr>
              <a:buFont typeface="Garamond" pitchFamily="18" charset="0"/>
              <a:buNone/>
              <a:defRPr sz="1600" kern="1200" spc="80" baseline="0">
                <a:solidFill>
                  <a:schemeClr val="tx1"/>
                </a:solidFill>
                <a:latin typeface="+mn-lt"/>
                <a:ea typeface="+mn-ea"/>
                <a:cs typeface="+mn-cs"/>
              </a:defRPr>
            </a:lvl1pPr>
            <a:lvl2pPr marL="457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9pPr>
          </a:lstStyle>
          <a:p>
            <a:r>
              <a:rPr 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TEAM NAME : PROFIT DETECTORS</a:t>
            </a:r>
            <a:endParaRPr lang="en-I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5615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AFC782-9A06-B4DC-FEAD-6983F95085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F23BBB-D197-6202-EFDA-AF352B01ACC2}"/>
              </a:ext>
            </a:extLst>
          </p:cNvPr>
          <p:cNvSpPr>
            <a:spLocks noGrp="1"/>
          </p:cNvSpPr>
          <p:nvPr>
            <p:ph type="title"/>
          </p:nvPr>
        </p:nvSpPr>
        <p:spPr>
          <a:xfrm>
            <a:off x="1066800" y="414865"/>
            <a:ext cx="10058400" cy="1033806"/>
          </a:xfrm>
        </p:spPr>
        <p:txBody>
          <a:bodyPr/>
          <a:lstStyle/>
          <a:p>
            <a:pPr algn="ctr"/>
            <a:r>
              <a:rPr lang="en-US" u="sng" dirty="0">
                <a:effectLst>
                  <a:outerShdw blurRad="38100" dist="38100" dir="2700000" algn="tl">
                    <a:srgbClr val="000000">
                      <a:alpha val="43137"/>
                    </a:srgbClr>
                  </a:outerShdw>
                </a:effectLst>
              </a:rPr>
              <a:t>Churn RISK ANALYSIS OF CUSTOMERS</a:t>
            </a:r>
            <a:endParaRPr lang="en-IN"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AD016AFC-4C49-FA1F-2567-5DAD9BF8FCCA}"/>
              </a:ext>
            </a:extLst>
          </p:cNvPr>
          <p:cNvSpPr>
            <a:spLocks noGrp="1"/>
          </p:cNvSpPr>
          <p:nvPr>
            <p:ph idx="1"/>
          </p:nvPr>
        </p:nvSpPr>
        <p:spPr>
          <a:xfrm>
            <a:off x="296334" y="2201336"/>
            <a:ext cx="4478078" cy="4241800"/>
          </a:xfrm>
        </p:spPr>
        <p:txBody>
          <a:bodyPr>
            <a:normAutofit fontScale="92500" lnSpcReduction="20000"/>
          </a:bodyPr>
          <a:lstStyle/>
          <a:p>
            <a:pPr>
              <a:lnSpc>
                <a:spcPct val="107000"/>
              </a:lnSpc>
              <a:spcAft>
                <a:spcPts val="800"/>
              </a:spcAft>
            </a:pPr>
            <a:r>
              <a:rPr lang="en-IN"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Objective</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Identify customers at risk of churning based on recent purchase frequency and categorize by regions.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Method</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 </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Stacked Bar Chart</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categorizes customers by churn risk level (At Risk, Inactive, Potential, Retained) across different regions.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Key Insight</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Regional churn analysis helps to understand areas with higher risk, guiding targeted retention strategies.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Example</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The chart reveals that the West region has the highest number of at-risk customers, prompting potential focus on engagement initiatives in that area.</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AAD1FB2A-441B-2544-852B-52AC4AB8B1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4411" y="2334479"/>
            <a:ext cx="7054150" cy="3975513"/>
          </a:xfrm>
          <a:prstGeom prst="rect">
            <a:avLst/>
          </a:prstGeom>
        </p:spPr>
      </p:pic>
    </p:spTree>
    <p:extLst>
      <p:ext uri="{BB962C8B-B14F-4D97-AF65-F5344CB8AC3E}">
        <p14:creationId xmlns:p14="http://schemas.microsoft.com/office/powerpoint/2010/main" val="3915719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DDA6B-A1DD-C827-FABB-4408EBFDBA1A}"/>
              </a:ext>
            </a:extLst>
          </p:cNvPr>
          <p:cNvSpPr>
            <a:spLocks noGrp="1"/>
          </p:cNvSpPr>
          <p:nvPr>
            <p:ph type="title"/>
          </p:nvPr>
        </p:nvSpPr>
        <p:spPr>
          <a:xfrm>
            <a:off x="799354" y="999068"/>
            <a:ext cx="9656979" cy="706964"/>
          </a:xfrm>
        </p:spPr>
        <p:txBody>
          <a:bodyPr>
            <a:normAutofit/>
          </a:bodyPr>
          <a:lstStyle/>
          <a:p>
            <a:pPr algn="ctr"/>
            <a:r>
              <a:rPr lang="en-US"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SALES PERSON ANALYSIS – PART 1</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D157C1E-9C5F-30F6-CC00-66D336054387}"/>
              </a:ext>
            </a:extLst>
          </p:cNvPr>
          <p:cNvSpPr>
            <a:spLocks noGrp="1"/>
          </p:cNvSpPr>
          <p:nvPr>
            <p:ph idx="1"/>
          </p:nvPr>
        </p:nvSpPr>
        <p:spPr>
          <a:xfrm>
            <a:off x="257490" y="2700868"/>
            <a:ext cx="4475378" cy="3361266"/>
          </a:xfrm>
        </p:spPr>
        <p:txBody>
          <a:bodyPr>
            <a:normAutofit/>
          </a:bodyP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Total Sales by Salesperson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Treemap</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Purpose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This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treemap</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shows the proportion of total sales contributed by each salesperson.</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Insight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Larger blocks represent salespeople with higher contributions. For example, Julio Lima and Carla Ferreira seem to have significant sales contributions.</a:t>
            </a:r>
          </a:p>
          <a:p>
            <a:endParaRPr lang="en-IN" dirty="0"/>
          </a:p>
        </p:txBody>
      </p:sp>
      <p:pic>
        <p:nvPicPr>
          <p:cNvPr id="7" name="Picture 6">
            <a:extLst>
              <a:ext uri="{FF2B5EF4-FFF2-40B4-BE49-F238E27FC236}">
                <a16:creationId xmlns:a16="http://schemas.microsoft.com/office/drawing/2014/main" id="{DED07EDA-7B5E-0B33-4E6D-8BEB92AB6039}"/>
              </a:ext>
            </a:extLst>
          </p:cNvPr>
          <p:cNvPicPr>
            <a:picLocks noChangeAspect="1"/>
          </p:cNvPicPr>
          <p:nvPr/>
        </p:nvPicPr>
        <p:blipFill>
          <a:blip r:embed="rId2"/>
          <a:stretch>
            <a:fillRect/>
          </a:stretch>
        </p:blipFill>
        <p:spPr>
          <a:xfrm>
            <a:off x="4732868" y="2528416"/>
            <a:ext cx="7103532" cy="3956751"/>
          </a:xfrm>
          <a:prstGeom prst="rect">
            <a:avLst/>
          </a:prstGeom>
        </p:spPr>
      </p:pic>
    </p:spTree>
    <p:extLst>
      <p:ext uri="{BB962C8B-B14F-4D97-AF65-F5344CB8AC3E}">
        <p14:creationId xmlns:p14="http://schemas.microsoft.com/office/powerpoint/2010/main" val="2261822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DF2C7-C4F9-91DA-7970-9CA83F3D4A2D}"/>
              </a:ext>
            </a:extLst>
          </p:cNvPr>
          <p:cNvSpPr>
            <a:spLocks noGrp="1"/>
          </p:cNvSpPr>
          <p:nvPr>
            <p:ph type="title"/>
          </p:nvPr>
        </p:nvSpPr>
        <p:spPr/>
        <p:txBody>
          <a:bodyPr/>
          <a:lstStyle/>
          <a:p>
            <a:r>
              <a:rPr lang="en-US"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SALES PERSON ANALYSIS – PART 2</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B625E6B-93CA-8169-24E6-D60A9687ACE0}"/>
              </a:ext>
            </a:extLst>
          </p:cNvPr>
          <p:cNvSpPr>
            <a:spLocks noGrp="1"/>
          </p:cNvSpPr>
          <p:nvPr>
            <p:ph idx="1"/>
          </p:nvPr>
        </p:nvSpPr>
        <p:spPr>
          <a:xfrm>
            <a:off x="799354" y="2468032"/>
            <a:ext cx="4526179" cy="3416300"/>
          </a:xfrm>
        </p:spPr>
        <p:txBody>
          <a:bodyPr>
            <a:normAutofit lnSpcReduction="10000"/>
          </a:bodyPr>
          <a:lstStyle/>
          <a:p>
            <a:r>
              <a:rPr lang="en-US" b="1" dirty="0"/>
              <a:t>. Total Sales by Supervisor (Pie Chart)</a:t>
            </a:r>
          </a:p>
          <a:p>
            <a:pPr>
              <a:buFont typeface="Arial" panose="020B0604020202020204" pitchFamily="34" charset="0"/>
              <a:buChar char="•"/>
            </a:pPr>
            <a:r>
              <a:rPr lang="en-US" b="1" dirty="0"/>
              <a:t>Purpose</a:t>
            </a:r>
            <a:r>
              <a:rPr lang="en-US" dirty="0"/>
              <a:t>: The pie chart breaks down sales by supervisors, indicating the contribution of sales managed under their teams.</a:t>
            </a:r>
          </a:p>
          <a:p>
            <a:pPr>
              <a:buFont typeface="Arial" panose="020B0604020202020204" pitchFamily="34" charset="0"/>
              <a:buChar char="•"/>
            </a:pPr>
            <a:r>
              <a:rPr lang="en-US" b="1" dirty="0"/>
              <a:t>Insight</a:t>
            </a:r>
            <a:r>
              <a:rPr lang="en-US" dirty="0"/>
              <a:t>: Diogo Carvalho and Diego Araujo account for a significant portion of the total sales compared to others.</a:t>
            </a:r>
          </a:p>
          <a:p>
            <a:endParaRPr lang="en-IN" dirty="0"/>
          </a:p>
        </p:txBody>
      </p:sp>
      <p:pic>
        <p:nvPicPr>
          <p:cNvPr id="5" name="Picture 4">
            <a:extLst>
              <a:ext uri="{FF2B5EF4-FFF2-40B4-BE49-F238E27FC236}">
                <a16:creationId xmlns:a16="http://schemas.microsoft.com/office/drawing/2014/main" id="{AEFEDE1E-ABA0-C6AE-2579-6A6DB6C68BAB}"/>
              </a:ext>
            </a:extLst>
          </p:cNvPr>
          <p:cNvPicPr>
            <a:picLocks noChangeAspect="1"/>
          </p:cNvPicPr>
          <p:nvPr/>
        </p:nvPicPr>
        <p:blipFill>
          <a:blip r:embed="rId2"/>
          <a:stretch>
            <a:fillRect/>
          </a:stretch>
        </p:blipFill>
        <p:spPr>
          <a:xfrm>
            <a:off x="5673876" y="2552698"/>
            <a:ext cx="6108761" cy="3103035"/>
          </a:xfrm>
          <a:prstGeom prst="rect">
            <a:avLst/>
          </a:prstGeom>
        </p:spPr>
      </p:pic>
    </p:spTree>
    <p:extLst>
      <p:ext uri="{BB962C8B-B14F-4D97-AF65-F5344CB8AC3E}">
        <p14:creationId xmlns:p14="http://schemas.microsoft.com/office/powerpoint/2010/main" val="3373098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4B933-086F-CE97-E58E-DA6FD0A0BD4F}"/>
              </a:ext>
            </a:extLst>
          </p:cNvPr>
          <p:cNvSpPr>
            <a:spLocks noGrp="1"/>
          </p:cNvSpPr>
          <p:nvPr>
            <p:ph type="title"/>
          </p:nvPr>
        </p:nvSpPr>
        <p:spPr/>
        <p:txBody>
          <a:bodyPr/>
          <a:lstStyle/>
          <a:p>
            <a:r>
              <a:rPr lang="en-US"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SALES PERSON ANALYSIS – PART 3</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AD58B6-FA5E-1015-5B6B-B698098C8EC4}"/>
              </a:ext>
            </a:extLst>
          </p:cNvPr>
          <p:cNvSpPr>
            <a:spLocks noGrp="1"/>
          </p:cNvSpPr>
          <p:nvPr>
            <p:ph idx="1"/>
          </p:nvPr>
        </p:nvSpPr>
        <p:spPr>
          <a:xfrm>
            <a:off x="587687" y="2624667"/>
            <a:ext cx="3908114" cy="3949157"/>
          </a:xfrm>
        </p:spPr>
        <p:txBody>
          <a:bodyPr/>
          <a:lstStyle/>
          <a:p>
            <a:r>
              <a:rPr lang="en-US" sz="2000" b="1" dirty="0"/>
              <a:t>Total Sales by Manager (Donut Chart)</a:t>
            </a:r>
          </a:p>
          <a:p>
            <a:pPr>
              <a:buFont typeface="Arial" panose="020B0604020202020204" pitchFamily="34" charset="0"/>
              <a:buChar char="•"/>
            </a:pPr>
            <a:r>
              <a:rPr lang="en-US" sz="2000" b="1" dirty="0"/>
              <a:t>Purpose</a:t>
            </a:r>
            <a:r>
              <a:rPr lang="en-US" sz="2000" dirty="0"/>
              <a:t>: This chart highlights the distribution of sales between managers.</a:t>
            </a:r>
          </a:p>
          <a:p>
            <a:pPr>
              <a:buFont typeface="Arial" panose="020B0604020202020204" pitchFamily="34" charset="0"/>
              <a:buChar char="•"/>
            </a:pPr>
            <a:r>
              <a:rPr lang="en-US" sz="2000" b="1" dirty="0"/>
              <a:t>Insight</a:t>
            </a:r>
            <a:r>
              <a:rPr lang="en-US" sz="2000" dirty="0"/>
              <a:t>: Gabriel Azevedo has a larger share (57.12%) of total sales compared to Victor Castro.</a:t>
            </a:r>
          </a:p>
          <a:p>
            <a:endParaRPr lang="en-IN" dirty="0"/>
          </a:p>
        </p:txBody>
      </p:sp>
      <p:pic>
        <p:nvPicPr>
          <p:cNvPr id="5" name="Picture 4">
            <a:extLst>
              <a:ext uri="{FF2B5EF4-FFF2-40B4-BE49-F238E27FC236}">
                <a16:creationId xmlns:a16="http://schemas.microsoft.com/office/drawing/2014/main" id="{C931CD02-AC8A-11C9-2E4D-12F3F3C45E79}"/>
              </a:ext>
            </a:extLst>
          </p:cNvPr>
          <p:cNvPicPr>
            <a:picLocks noChangeAspect="1"/>
          </p:cNvPicPr>
          <p:nvPr/>
        </p:nvPicPr>
        <p:blipFill>
          <a:blip r:embed="rId2"/>
          <a:stretch>
            <a:fillRect/>
          </a:stretch>
        </p:blipFill>
        <p:spPr>
          <a:xfrm>
            <a:off x="5008781" y="2196636"/>
            <a:ext cx="6409265" cy="4040624"/>
          </a:xfrm>
          <a:prstGeom prst="rect">
            <a:avLst/>
          </a:prstGeom>
        </p:spPr>
      </p:pic>
    </p:spTree>
    <p:extLst>
      <p:ext uri="{BB962C8B-B14F-4D97-AF65-F5344CB8AC3E}">
        <p14:creationId xmlns:p14="http://schemas.microsoft.com/office/powerpoint/2010/main" val="1269674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D1053-3D39-5E0F-CF7D-AFFB7098E2AD}"/>
              </a:ext>
            </a:extLst>
          </p:cNvPr>
          <p:cNvSpPr>
            <a:spLocks noGrp="1"/>
          </p:cNvSpPr>
          <p:nvPr>
            <p:ph type="title"/>
          </p:nvPr>
        </p:nvSpPr>
        <p:spPr>
          <a:xfrm>
            <a:off x="1632369" y="432978"/>
            <a:ext cx="8761413" cy="706964"/>
          </a:xfrm>
        </p:spPr>
        <p:txBody>
          <a:bodyPr>
            <a:normAutofit/>
          </a:bodyPr>
          <a:lstStyle/>
          <a:p>
            <a:r>
              <a:rPr lang="en-US"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SALES PERSON ANALYSIS – PART 4</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EBEC031-67A0-0744-0FD2-FB1BB1C2E10F}"/>
              </a:ext>
            </a:extLst>
          </p:cNvPr>
          <p:cNvSpPr>
            <a:spLocks noGrp="1"/>
          </p:cNvSpPr>
          <p:nvPr>
            <p:ph idx="1"/>
          </p:nvPr>
        </p:nvSpPr>
        <p:spPr>
          <a:xfrm>
            <a:off x="858622" y="5414433"/>
            <a:ext cx="10308911" cy="1471084"/>
          </a:xfrm>
        </p:spPr>
        <p:txBody>
          <a:bodyPr>
            <a:normAutofit lnSpcReduction="10000"/>
          </a:bodyPr>
          <a:lstStyle/>
          <a:p>
            <a:r>
              <a:rPr lang="en-US" sz="1600" b="1" dirty="0"/>
              <a:t>Sum of Profit Amount by Salesperson (Waterfall Chart)</a:t>
            </a:r>
          </a:p>
          <a:p>
            <a:pPr>
              <a:buFont typeface="Arial" panose="020B0604020202020204" pitchFamily="34" charset="0"/>
              <a:buChar char="•"/>
            </a:pPr>
            <a:r>
              <a:rPr lang="en-US" sz="1600" b="1" dirty="0"/>
              <a:t>Purpose</a:t>
            </a:r>
            <a:r>
              <a:rPr lang="en-US" sz="1600" dirty="0"/>
              <a:t>: This chart shows the contribution to total profit by individual salespeople, with increases and decreases clearly visualized.</a:t>
            </a:r>
          </a:p>
          <a:p>
            <a:pPr>
              <a:buFont typeface="Arial" panose="020B0604020202020204" pitchFamily="34" charset="0"/>
              <a:buChar char="•"/>
            </a:pPr>
            <a:r>
              <a:rPr lang="en-US" sz="1600" b="1" dirty="0"/>
              <a:t>Insight</a:t>
            </a:r>
            <a:r>
              <a:rPr lang="en-US" sz="1600" dirty="0"/>
              <a:t>: The chart highlights that some salespeople, like Leonardo Cardoso and Felipe Goncalves, contributed significantly to profits, while others made smaller contributions.</a:t>
            </a:r>
          </a:p>
          <a:p>
            <a:endParaRPr lang="en-IN" sz="1600" dirty="0"/>
          </a:p>
        </p:txBody>
      </p:sp>
      <p:pic>
        <p:nvPicPr>
          <p:cNvPr id="5" name="Picture 4">
            <a:extLst>
              <a:ext uri="{FF2B5EF4-FFF2-40B4-BE49-F238E27FC236}">
                <a16:creationId xmlns:a16="http://schemas.microsoft.com/office/drawing/2014/main" id="{FCB339E2-F848-3609-AE66-64E619FBBA20}"/>
              </a:ext>
            </a:extLst>
          </p:cNvPr>
          <p:cNvPicPr>
            <a:picLocks noChangeAspect="1"/>
          </p:cNvPicPr>
          <p:nvPr/>
        </p:nvPicPr>
        <p:blipFill>
          <a:blip r:embed="rId2"/>
          <a:stretch>
            <a:fillRect/>
          </a:stretch>
        </p:blipFill>
        <p:spPr>
          <a:xfrm>
            <a:off x="461433" y="1443567"/>
            <a:ext cx="11269133" cy="3970866"/>
          </a:xfrm>
          <a:prstGeom prst="rect">
            <a:avLst/>
          </a:prstGeom>
        </p:spPr>
      </p:pic>
    </p:spTree>
    <p:extLst>
      <p:ext uri="{BB962C8B-B14F-4D97-AF65-F5344CB8AC3E}">
        <p14:creationId xmlns:p14="http://schemas.microsoft.com/office/powerpoint/2010/main" val="2001701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3C0A9-E29D-500D-98C9-52201EDD5DDD}"/>
              </a:ext>
            </a:extLst>
          </p:cNvPr>
          <p:cNvSpPr>
            <a:spLocks noGrp="1"/>
          </p:cNvSpPr>
          <p:nvPr>
            <p:ph type="title"/>
          </p:nvPr>
        </p:nvSpPr>
        <p:spPr>
          <a:xfrm>
            <a:off x="220133" y="354727"/>
            <a:ext cx="11514667" cy="1371600"/>
          </a:xfrm>
        </p:spPr>
        <p:txBody>
          <a:bodyPr>
            <a:normAutofit/>
          </a:bodyPr>
          <a:lstStyle/>
          <a:p>
            <a:r>
              <a:rPr lang="en-US" sz="4800" u="sng" dirty="0">
                <a:effectLst>
                  <a:outerShdw blurRad="38100" dist="38100" dir="2700000" algn="tl">
                    <a:srgbClr val="000000">
                      <a:alpha val="43137"/>
                    </a:srgbClr>
                  </a:outerShdw>
                </a:effectLst>
              </a:rPr>
              <a:t>SALES ANALYSIS  BASED VISUALIZATIONS</a:t>
            </a:r>
            <a:endParaRPr lang="en-IN" dirty="0"/>
          </a:p>
        </p:txBody>
      </p:sp>
      <p:pic>
        <p:nvPicPr>
          <p:cNvPr id="5" name="Content Placeholder 4">
            <a:extLst>
              <a:ext uri="{FF2B5EF4-FFF2-40B4-BE49-F238E27FC236}">
                <a16:creationId xmlns:a16="http://schemas.microsoft.com/office/drawing/2014/main" id="{A4E6406B-0B5C-5C23-8245-C9BC506628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2467" y="1855565"/>
            <a:ext cx="8720667" cy="4912189"/>
          </a:xfrm>
        </p:spPr>
      </p:pic>
    </p:spTree>
    <p:extLst>
      <p:ext uri="{BB962C8B-B14F-4D97-AF65-F5344CB8AC3E}">
        <p14:creationId xmlns:p14="http://schemas.microsoft.com/office/powerpoint/2010/main" val="3278125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42349F-DA00-4400-AEC7-4729AEA675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92A768-2485-A955-A188-C192B894EB73}"/>
              </a:ext>
            </a:extLst>
          </p:cNvPr>
          <p:cNvSpPr>
            <a:spLocks noGrp="1"/>
          </p:cNvSpPr>
          <p:nvPr>
            <p:ph type="title"/>
          </p:nvPr>
        </p:nvSpPr>
        <p:spPr>
          <a:xfrm>
            <a:off x="905933" y="0"/>
            <a:ext cx="10058400" cy="1033806"/>
          </a:xfrm>
        </p:spPr>
        <p:txBody>
          <a:bodyPr>
            <a:normAutofit fontScale="90000"/>
          </a:bodyPr>
          <a:lstStyle/>
          <a:p>
            <a:pPr algn="ctr"/>
            <a:r>
              <a:rPr lang="en-US" u="sng" dirty="0">
                <a:effectLst>
                  <a:outerShdw blurRad="38100" dist="38100" dir="2700000" algn="tl">
                    <a:srgbClr val="000000">
                      <a:alpha val="43137"/>
                    </a:srgbClr>
                  </a:outerShdw>
                </a:effectLst>
              </a:rPr>
              <a:t>CUSTOMER RATING BASED PRODUCT ANALYSIS</a:t>
            </a:r>
            <a:endParaRPr lang="en-IN"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66A44F56-D3D8-90B5-8522-471776CECB34}"/>
              </a:ext>
            </a:extLst>
          </p:cNvPr>
          <p:cNvSpPr>
            <a:spLocks noGrp="1"/>
          </p:cNvSpPr>
          <p:nvPr>
            <p:ph idx="1"/>
          </p:nvPr>
        </p:nvSpPr>
        <p:spPr>
          <a:xfrm>
            <a:off x="186267" y="886897"/>
            <a:ext cx="4402666" cy="4578932"/>
          </a:xfrm>
        </p:spPr>
        <p:txBody>
          <a:bodyPr>
            <a:normAutofit/>
          </a:bodyPr>
          <a:lstStyle/>
          <a:p>
            <a:r>
              <a:rPr lang="en-US" sz="1400" dirty="0">
                <a:solidFill>
                  <a:schemeClr val="bg1"/>
                </a:solidFill>
              </a:rPr>
              <a:t>This </a:t>
            </a:r>
            <a:r>
              <a:rPr lang="en-US" sz="1400" b="1" dirty="0">
                <a:solidFill>
                  <a:schemeClr val="bg1"/>
                </a:solidFill>
              </a:rPr>
              <a:t>Donut Chart</a:t>
            </a:r>
            <a:r>
              <a:rPr lang="en-US" sz="1400" dirty="0">
                <a:solidFill>
                  <a:schemeClr val="bg1"/>
                </a:solidFill>
              </a:rPr>
              <a:t> represents the </a:t>
            </a:r>
            <a:r>
              <a:rPr lang="en-US" sz="1400" b="1" dirty="0">
                <a:solidFill>
                  <a:schemeClr val="bg1"/>
                </a:solidFill>
              </a:rPr>
              <a:t>Sum of Customer Ratings by Product Category</a:t>
            </a:r>
            <a:r>
              <a:rPr lang="en-US" sz="1400" dirty="0">
                <a:solidFill>
                  <a:schemeClr val="bg1"/>
                </a:solidFill>
              </a:rPr>
              <a:t>, providing a proportional breakdown of customer feedback across various product categories.</a:t>
            </a:r>
          </a:p>
          <a:p>
            <a:r>
              <a:rPr lang="en-US" sz="1400" b="1" dirty="0"/>
              <a:t>Key Insights:</a:t>
            </a:r>
          </a:p>
          <a:p>
            <a:pPr>
              <a:buFont typeface="+mj-lt"/>
              <a:buAutoNum type="arabicPeriod"/>
            </a:pPr>
            <a:r>
              <a:rPr lang="en-US" sz="1400" b="1" dirty="0"/>
              <a:t>Electronics Dominates</a:t>
            </a:r>
            <a:r>
              <a:rPr lang="en-US" sz="1400" dirty="0"/>
              <a:t>: The </a:t>
            </a:r>
            <a:r>
              <a:rPr lang="en-US" sz="1400" b="1" dirty="0"/>
              <a:t>Electronics</a:t>
            </a:r>
            <a:r>
              <a:rPr lang="en-US" sz="1400" dirty="0"/>
              <a:t> category has the highest customer ratings, contributing nearly 30% of the total ratings. </a:t>
            </a:r>
          </a:p>
          <a:p>
            <a:pPr>
              <a:buFont typeface="+mj-lt"/>
              <a:buAutoNum type="arabicPeriod"/>
            </a:pPr>
            <a:r>
              <a:rPr lang="en-US" sz="1400" b="1" dirty="0"/>
              <a:t>Home Appliances</a:t>
            </a:r>
            <a:r>
              <a:rPr lang="en-US" sz="1400" dirty="0"/>
              <a:t> follows with 27.86%, reflecting high interaction or sales in this category.</a:t>
            </a:r>
          </a:p>
          <a:p>
            <a:pPr>
              <a:buFont typeface="+mj-lt"/>
              <a:buAutoNum type="arabicPeriod"/>
            </a:pPr>
            <a:r>
              <a:rPr lang="en-US" sz="1400" b="1" dirty="0"/>
              <a:t>Computer Accessories</a:t>
            </a:r>
            <a:r>
              <a:rPr lang="en-US" sz="1400" dirty="0"/>
              <a:t> and </a:t>
            </a:r>
            <a:r>
              <a:rPr lang="en-US" sz="1400" b="1" dirty="0"/>
              <a:t>Home Automation</a:t>
            </a:r>
            <a:r>
              <a:rPr lang="en-US" sz="1400" dirty="0"/>
              <a:t> also show noticeable shares, indicating these categories perform well among customers.</a:t>
            </a:r>
          </a:p>
          <a:p>
            <a:pPr marL="742950" lvl="1" indent="-285750">
              <a:buFont typeface="+mj-lt"/>
              <a:buAutoNum type="arabicPeriod"/>
            </a:pPr>
            <a:endParaRPr lang="en-US" sz="1400" dirty="0"/>
          </a:p>
        </p:txBody>
      </p:sp>
      <p:pic>
        <p:nvPicPr>
          <p:cNvPr id="6" name="Picture 5">
            <a:extLst>
              <a:ext uri="{FF2B5EF4-FFF2-40B4-BE49-F238E27FC236}">
                <a16:creationId xmlns:a16="http://schemas.microsoft.com/office/drawing/2014/main" id="{922F8E29-0B07-FE88-EA0A-5ABABE7189EE}"/>
              </a:ext>
            </a:extLst>
          </p:cNvPr>
          <p:cNvPicPr>
            <a:picLocks noChangeAspect="1"/>
          </p:cNvPicPr>
          <p:nvPr/>
        </p:nvPicPr>
        <p:blipFill>
          <a:blip r:embed="rId2"/>
          <a:stretch>
            <a:fillRect/>
          </a:stretch>
        </p:blipFill>
        <p:spPr>
          <a:xfrm>
            <a:off x="4775200" y="1930037"/>
            <a:ext cx="7013093" cy="4504631"/>
          </a:xfrm>
          <a:prstGeom prst="rect">
            <a:avLst/>
          </a:prstGeom>
        </p:spPr>
      </p:pic>
      <p:sp>
        <p:nvSpPr>
          <p:cNvPr id="12" name="TextBox 11">
            <a:extLst>
              <a:ext uri="{FF2B5EF4-FFF2-40B4-BE49-F238E27FC236}">
                <a16:creationId xmlns:a16="http://schemas.microsoft.com/office/drawing/2014/main" id="{5184DD56-BBA7-0F9B-52CF-0F8434F39A99}"/>
              </a:ext>
            </a:extLst>
          </p:cNvPr>
          <p:cNvSpPr txBox="1"/>
          <p:nvPr/>
        </p:nvSpPr>
        <p:spPr>
          <a:xfrm>
            <a:off x="0" y="3852333"/>
            <a:ext cx="4741333" cy="3150671"/>
          </a:xfrm>
          <a:prstGeom prst="rect">
            <a:avLst/>
          </a:prstGeom>
          <a:noFill/>
        </p:spPr>
        <p:txBody>
          <a:bodyPr wrap="square" rtlCol="0">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285750" indent="-285750">
              <a:lnSpc>
                <a:spcPct val="107000"/>
              </a:lnSpc>
              <a:spcAft>
                <a:spcPts val="800"/>
              </a:spcAft>
              <a:buFont typeface="Arial" panose="020B0604020202020204" pitchFamily="34" charset="0"/>
              <a:buChar char="•"/>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Customer Preferences</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The chart helps identify popular product categories, guiding inventory and marketing strategies.</a:t>
            </a:r>
          </a:p>
          <a:p>
            <a:pPr marL="285750" indent="-285750">
              <a:lnSpc>
                <a:spcPct val="107000"/>
              </a:lnSpc>
              <a:spcAft>
                <a:spcPts val="800"/>
              </a:spcAft>
              <a:buFont typeface="Arial" panose="020B0604020202020204" pitchFamily="34" charset="0"/>
              <a:buChar char="•"/>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Target Opportunities</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Categories with lower ratings (e.g., Wearable, Office Supplies) may need better marketing, product improvement, or promotional efforts.</a:t>
            </a:r>
          </a:p>
          <a:p>
            <a:pPr marL="285750" indent="-285750">
              <a:lnSpc>
                <a:spcPct val="107000"/>
              </a:lnSpc>
              <a:spcAft>
                <a:spcPts val="800"/>
              </a:spcAft>
              <a:buFont typeface="Arial" panose="020B0604020202020204" pitchFamily="34" charset="0"/>
              <a:buChar char="•"/>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Customer Satisfaction</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High-rated categories reflect areas of strength, while lower-rated ones may signal improvement opportunities.</a:t>
            </a:r>
          </a:p>
          <a:p>
            <a:endParaRPr lang="en-IN" dirty="0"/>
          </a:p>
        </p:txBody>
      </p:sp>
    </p:spTree>
    <p:extLst>
      <p:ext uri="{BB962C8B-B14F-4D97-AF65-F5344CB8AC3E}">
        <p14:creationId xmlns:p14="http://schemas.microsoft.com/office/powerpoint/2010/main" val="3452904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9D1BC-6284-AF8B-AD60-40E9054B3BFD}"/>
              </a:ext>
            </a:extLst>
          </p:cNvPr>
          <p:cNvSpPr>
            <a:spLocks noGrp="1"/>
          </p:cNvSpPr>
          <p:nvPr>
            <p:ph type="title"/>
          </p:nvPr>
        </p:nvSpPr>
        <p:spPr>
          <a:xfrm>
            <a:off x="1202919" y="702733"/>
            <a:ext cx="9228014" cy="1083734"/>
          </a:xfrm>
        </p:spPr>
        <p:txBody>
          <a:bodyPr>
            <a:normAutofit fontScale="90000"/>
          </a:bodyPr>
          <a:lstStyle/>
          <a:p>
            <a:r>
              <a:rPr lang="en-IN" sz="4000" b="1" u="sng" kern="100" dirty="0">
                <a:latin typeface="Calibri" panose="020F0502020204030204" pitchFamily="34" charset="0"/>
                <a:ea typeface="Calibri" panose="020F0502020204030204" pitchFamily="34" charset="0"/>
                <a:cs typeface="Times New Roman" panose="02020603050405020304" pitchFamily="18" charset="0"/>
              </a:rPr>
              <a:t>Total Sales ANALYSIS by Year and Month</a:t>
            </a:r>
            <a:br>
              <a:rPr lang="en-IN" sz="4000" u="sng" kern="100" dirty="0">
                <a:latin typeface="Calibri" panose="020F0502020204030204" pitchFamily="34" charset="0"/>
                <a:ea typeface="Calibri" panose="020F0502020204030204" pitchFamily="34" charset="0"/>
                <a:cs typeface="Times New Roman" panose="02020603050405020304" pitchFamily="18" charset="0"/>
              </a:rPr>
            </a:br>
            <a:endParaRPr lang="en-IN" u="sng" dirty="0"/>
          </a:p>
        </p:txBody>
      </p:sp>
      <p:sp>
        <p:nvSpPr>
          <p:cNvPr id="3" name="Content Placeholder 2">
            <a:extLst>
              <a:ext uri="{FF2B5EF4-FFF2-40B4-BE49-F238E27FC236}">
                <a16:creationId xmlns:a16="http://schemas.microsoft.com/office/drawing/2014/main" id="{B2DA7218-9B6D-E8C0-F36A-1BFB64942ED3}"/>
              </a:ext>
            </a:extLst>
          </p:cNvPr>
          <p:cNvSpPr>
            <a:spLocks noGrp="1"/>
          </p:cNvSpPr>
          <p:nvPr>
            <p:ph idx="1"/>
          </p:nvPr>
        </p:nvSpPr>
        <p:spPr>
          <a:xfrm>
            <a:off x="0" y="1901613"/>
            <a:ext cx="4986214" cy="5151120"/>
          </a:xfrm>
        </p:spPr>
        <p:txBody>
          <a:bodyPr>
            <a:normAutofit lnSpcReduction="10000"/>
          </a:bodyP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Line Chart: Total Sales by Year and Month</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This chart shows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monthly sales trends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from 2020 to 2022. It highlights:</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Seasonal Peaks: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Certain months, like June and July, performed strongly in 2020 but declined sharply by 2022.</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Downward Trends: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Most months show declining sales over the years.</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Consistency:</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Some months, like February and September, show stable performance.</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Insights: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Use this chart to identify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seasonal patterns, address declining trends, and optimize strategies for high-performing months.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35462CD0-CFD6-3819-6440-32CEDF94A81F}"/>
              </a:ext>
            </a:extLst>
          </p:cNvPr>
          <p:cNvPicPr>
            <a:picLocks noChangeAspect="1"/>
          </p:cNvPicPr>
          <p:nvPr/>
        </p:nvPicPr>
        <p:blipFill>
          <a:blip r:embed="rId2"/>
          <a:stretch>
            <a:fillRect/>
          </a:stretch>
        </p:blipFill>
        <p:spPr>
          <a:xfrm>
            <a:off x="4955863" y="2179167"/>
            <a:ext cx="7236137" cy="4596011"/>
          </a:xfrm>
          <a:prstGeom prst="rect">
            <a:avLst/>
          </a:prstGeom>
        </p:spPr>
      </p:pic>
    </p:spTree>
    <p:extLst>
      <p:ext uri="{BB962C8B-B14F-4D97-AF65-F5344CB8AC3E}">
        <p14:creationId xmlns:p14="http://schemas.microsoft.com/office/powerpoint/2010/main" val="1534437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0650B-CE3A-F29D-D688-BAE231933CDA}"/>
              </a:ext>
            </a:extLst>
          </p:cNvPr>
          <p:cNvSpPr>
            <a:spLocks noGrp="1"/>
          </p:cNvSpPr>
          <p:nvPr>
            <p:ph type="title"/>
          </p:nvPr>
        </p:nvSpPr>
        <p:spPr>
          <a:xfrm>
            <a:off x="1202918" y="284176"/>
            <a:ext cx="10506481" cy="1508760"/>
          </a:xfrm>
        </p:spPr>
        <p:txBody>
          <a:bodyPr/>
          <a:lstStyle/>
          <a:p>
            <a:r>
              <a:rPr lang="en-US" b="1" u="sng" dirty="0"/>
              <a:t>PROFIT ANALYSIS BY PRODUCT CATEGORY</a:t>
            </a:r>
            <a:endParaRPr lang="en-IN" b="1" u="sng" dirty="0"/>
          </a:p>
        </p:txBody>
      </p:sp>
      <p:sp>
        <p:nvSpPr>
          <p:cNvPr id="3" name="Content Placeholder 2">
            <a:extLst>
              <a:ext uri="{FF2B5EF4-FFF2-40B4-BE49-F238E27FC236}">
                <a16:creationId xmlns:a16="http://schemas.microsoft.com/office/drawing/2014/main" id="{7EFC6977-3022-CBDF-2BEC-E74F187E1C68}"/>
              </a:ext>
            </a:extLst>
          </p:cNvPr>
          <p:cNvSpPr>
            <a:spLocks noGrp="1"/>
          </p:cNvSpPr>
          <p:nvPr>
            <p:ph idx="1"/>
          </p:nvPr>
        </p:nvSpPr>
        <p:spPr>
          <a:xfrm>
            <a:off x="7755466" y="2166468"/>
            <a:ext cx="4436534" cy="4208932"/>
          </a:xfrm>
        </p:spPr>
        <p:txBody>
          <a:bodyPr>
            <a:normAutofit fontScale="92500" lnSpcReduction="20000"/>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This waterfall chart shows the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contribution of each product category to total profit.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Here's the breakdown:</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Positive Contributors: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Categories like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Home Appliances, Electronics, and Cameras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have made significant positive contributions to overall profit.</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Moderate Contributors: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Categories like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Home Automation, Computer Accessories, and Photography Accessories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show smaller, consistent contributions.</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Negligible Contribution: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Categories like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Wearables and Office Supplies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have minimal impact.</a:t>
            </a:r>
          </a:p>
          <a:p>
            <a:endParaRPr lang="en-IN" dirty="0"/>
          </a:p>
        </p:txBody>
      </p:sp>
      <p:pic>
        <p:nvPicPr>
          <p:cNvPr id="5" name="Picture 4">
            <a:extLst>
              <a:ext uri="{FF2B5EF4-FFF2-40B4-BE49-F238E27FC236}">
                <a16:creationId xmlns:a16="http://schemas.microsoft.com/office/drawing/2014/main" id="{22452F1D-CC02-0ED2-414F-6A7893DBEADC}"/>
              </a:ext>
            </a:extLst>
          </p:cNvPr>
          <p:cNvPicPr>
            <a:picLocks noChangeAspect="1"/>
          </p:cNvPicPr>
          <p:nvPr/>
        </p:nvPicPr>
        <p:blipFill>
          <a:blip r:embed="rId2"/>
          <a:stretch>
            <a:fillRect/>
          </a:stretch>
        </p:blipFill>
        <p:spPr>
          <a:xfrm>
            <a:off x="20086" y="2062531"/>
            <a:ext cx="7735380" cy="4208932"/>
          </a:xfrm>
          <a:prstGeom prst="rect">
            <a:avLst/>
          </a:prstGeom>
        </p:spPr>
      </p:pic>
    </p:spTree>
    <p:extLst>
      <p:ext uri="{BB962C8B-B14F-4D97-AF65-F5344CB8AC3E}">
        <p14:creationId xmlns:p14="http://schemas.microsoft.com/office/powerpoint/2010/main" val="4290756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4938D-BB4C-1B66-7E15-63665FAD095F}"/>
              </a:ext>
            </a:extLst>
          </p:cNvPr>
          <p:cNvSpPr>
            <a:spLocks noGrp="1"/>
          </p:cNvSpPr>
          <p:nvPr>
            <p:ph type="title"/>
          </p:nvPr>
        </p:nvSpPr>
        <p:spPr/>
        <p:txBody>
          <a:bodyPr/>
          <a:lstStyle/>
          <a:p>
            <a:r>
              <a:rPr lang="en-US" b="1" u="sng" dirty="0"/>
              <a:t>ANALYSIS OF AVERAGE SALE BY MONTH</a:t>
            </a:r>
            <a:endParaRPr lang="en-IN" b="1" u="sng" dirty="0"/>
          </a:p>
        </p:txBody>
      </p:sp>
      <p:sp>
        <p:nvSpPr>
          <p:cNvPr id="3" name="Content Placeholder 2">
            <a:extLst>
              <a:ext uri="{FF2B5EF4-FFF2-40B4-BE49-F238E27FC236}">
                <a16:creationId xmlns:a16="http://schemas.microsoft.com/office/drawing/2014/main" id="{0ED68807-C122-AC3C-F094-AB7402B7173A}"/>
              </a:ext>
            </a:extLst>
          </p:cNvPr>
          <p:cNvSpPr>
            <a:spLocks noGrp="1"/>
          </p:cNvSpPr>
          <p:nvPr>
            <p:ph idx="1"/>
          </p:nvPr>
        </p:nvSpPr>
        <p:spPr>
          <a:xfrm>
            <a:off x="220704" y="2149969"/>
            <a:ext cx="5206429" cy="4676987"/>
          </a:xfrm>
        </p:spPr>
        <p:txBody>
          <a:bodyPr>
            <a:normAutofit fontScale="70000" lnSpcReduction="20000"/>
          </a:bodyPr>
          <a:lstStyle/>
          <a:p>
            <a:r>
              <a:rPr lang="en-US" dirty="0"/>
              <a:t>This chart illustrates the </a:t>
            </a:r>
            <a:r>
              <a:rPr lang="en-US" b="1" dirty="0"/>
              <a:t>Average Sale Price by Month</a:t>
            </a:r>
            <a:r>
              <a:rPr lang="en-US" dirty="0"/>
              <a:t>, showcasing a downward trend over the observed period. The average price starts at a peak in July and steadily declines, reaching its lowest point in May.</a:t>
            </a:r>
          </a:p>
          <a:p>
            <a:r>
              <a:rPr lang="en-US" dirty="0"/>
              <a:t>Key observations include:</a:t>
            </a:r>
          </a:p>
          <a:p>
            <a:pPr>
              <a:buFont typeface="+mj-lt"/>
              <a:buAutoNum type="arabicPeriod"/>
            </a:pPr>
            <a:r>
              <a:rPr lang="en-US" b="1" dirty="0"/>
              <a:t>Seasonal Trends</a:t>
            </a:r>
            <a:r>
              <a:rPr lang="en-US" dirty="0"/>
              <a:t>: The decline could be linked to seasonality, where higher prices in certain months (e.g., July) coincide with peak demand, while lower prices in others (e.g., May) reflect clearance sales or low demand periods.</a:t>
            </a:r>
          </a:p>
          <a:p>
            <a:pPr>
              <a:buFont typeface="+mj-lt"/>
              <a:buAutoNum type="arabicPeriod"/>
            </a:pPr>
            <a:r>
              <a:rPr lang="en-US" b="1" dirty="0"/>
              <a:t>Promotions or Discounts</a:t>
            </a:r>
            <a:r>
              <a:rPr lang="en-US" dirty="0"/>
              <a:t>: The consistent decline might also indicate the impact of promotional campaigns or strategic price reductions to drive sales volumes.</a:t>
            </a:r>
          </a:p>
          <a:p>
            <a:pPr>
              <a:buFont typeface="+mj-lt"/>
              <a:buAutoNum type="arabicPeriod"/>
            </a:pPr>
            <a:r>
              <a:rPr lang="en-US" b="1" dirty="0"/>
              <a:t>Market Dynamics</a:t>
            </a:r>
            <a:r>
              <a:rPr lang="en-US" dirty="0"/>
              <a:t>: External factors, such as increased competition or shifts in customer preferences, could be contributing to the price decrease.</a:t>
            </a:r>
          </a:p>
          <a:p>
            <a:r>
              <a:rPr lang="en-US" dirty="0"/>
              <a:t>This visualization is useful for identifying pricing strategies or anomalies and can guide decisions on how to optimize pricing models for improved profitability.</a:t>
            </a:r>
          </a:p>
          <a:p>
            <a:endParaRPr lang="en-IN" dirty="0"/>
          </a:p>
        </p:txBody>
      </p:sp>
      <p:pic>
        <p:nvPicPr>
          <p:cNvPr id="5" name="Picture 4">
            <a:extLst>
              <a:ext uri="{FF2B5EF4-FFF2-40B4-BE49-F238E27FC236}">
                <a16:creationId xmlns:a16="http://schemas.microsoft.com/office/drawing/2014/main" id="{F7FA54E4-1E9E-B2D9-A57C-112C3F673C72}"/>
              </a:ext>
            </a:extLst>
          </p:cNvPr>
          <p:cNvPicPr>
            <a:picLocks noChangeAspect="1"/>
          </p:cNvPicPr>
          <p:nvPr/>
        </p:nvPicPr>
        <p:blipFill>
          <a:blip r:embed="rId2"/>
          <a:stretch>
            <a:fillRect/>
          </a:stretch>
        </p:blipFill>
        <p:spPr>
          <a:xfrm>
            <a:off x="5509242" y="2035951"/>
            <a:ext cx="6555757" cy="4026182"/>
          </a:xfrm>
          <a:prstGeom prst="rect">
            <a:avLst/>
          </a:prstGeom>
        </p:spPr>
      </p:pic>
    </p:spTree>
    <p:extLst>
      <p:ext uri="{BB962C8B-B14F-4D97-AF65-F5344CB8AC3E}">
        <p14:creationId xmlns:p14="http://schemas.microsoft.com/office/powerpoint/2010/main" val="2742265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9FAFDC-1C3F-FD46-6631-7F833F65A9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636E50-7453-8DF0-C113-BC32B93ECCDE}"/>
              </a:ext>
            </a:extLst>
          </p:cNvPr>
          <p:cNvSpPr>
            <a:spLocks noGrp="1"/>
          </p:cNvSpPr>
          <p:nvPr>
            <p:ph type="title"/>
          </p:nvPr>
        </p:nvSpPr>
        <p:spPr>
          <a:xfrm>
            <a:off x="867193" y="272020"/>
            <a:ext cx="9784080" cy="1508760"/>
          </a:xfrm>
        </p:spPr>
        <p:txBody>
          <a:bodyPr/>
          <a:lstStyle/>
          <a:p>
            <a:pPr algn="ctr"/>
            <a:r>
              <a:rPr lang="en-US" u="sng" dirty="0">
                <a:effectLst>
                  <a:outerShdw blurRad="38100" dist="38100" dir="2700000" algn="tl">
                    <a:srgbClr val="000000">
                      <a:alpha val="43137"/>
                    </a:srgbClr>
                  </a:outerShdw>
                </a:effectLst>
              </a:rPr>
              <a:t>TEAM MEMBERS</a:t>
            </a:r>
            <a:endParaRPr lang="en-IN"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36441AFB-70E2-096B-45CE-C9051D77A808}"/>
              </a:ext>
            </a:extLst>
          </p:cNvPr>
          <p:cNvSpPr>
            <a:spLocks noGrp="1"/>
          </p:cNvSpPr>
          <p:nvPr>
            <p:ph idx="1"/>
          </p:nvPr>
        </p:nvSpPr>
        <p:spPr>
          <a:xfrm>
            <a:off x="1576701" y="2229551"/>
            <a:ext cx="8551333" cy="4352739"/>
          </a:xfrm>
        </p:spPr>
        <p:txBody>
          <a:bodyPr>
            <a:normAutofit/>
          </a:bodyPr>
          <a:lstStyle/>
          <a:p>
            <a:pPr algn="ctr">
              <a:lnSpc>
                <a:spcPct val="107000"/>
              </a:lnSpc>
              <a:spcAft>
                <a:spcPts val="800"/>
              </a:spcAft>
            </a:pPr>
            <a:r>
              <a:rPr lang="en-IN" sz="2800" kern="0" dirty="0">
                <a:effectLst/>
                <a:latin typeface="Times New Roman" panose="02020603050405020304" pitchFamily="18" charset="0"/>
                <a:ea typeface="Times New Roman" panose="02020603050405020304" pitchFamily="18" charset="0"/>
                <a:cs typeface="Times New Roman" panose="02020603050405020304" pitchFamily="18" charset="0"/>
              </a:rPr>
              <a:t> SHANTANU ANAND  </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2800" kern="0" dirty="0">
                <a:effectLst/>
                <a:latin typeface="Times New Roman" panose="02020603050405020304" pitchFamily="18" charset="0"/>
                <a:ea typeface="Times New Roman" panose="02020603050405020304" pitchFamily="18" charset="0"/>
                <a:cs typeface="Times New Roman" panose="02020603050405020304" pitchFamily="18" charset="0"/>
              </a:rPr>
              <a:t>UDAY KUMAR</a:t>
            </a:r>
          </a:p>
          <a:p>
            <a:pPr algn="ctr">
              <a:lnSpc>
                <a:spcPct val="107000"/>
              </a:lnSpc>
              <a:spcAft>
                <a:spcPts val="800"/>
              </a:spcAft>
            </a:pPr>
            <a:r>
              <a:rPr lang="en-IN" sz="2800" kern="0" dirty="0">
                <a:latin typeface="Times New Roman" panose="02020603050405020304" pitchFamily="18" charset="0"/>
                <a:ea typeface="Times New Roman" panose="02020603050405020304" pitchFamily="18" charset="0"/>
                <a:cs typeface="Times New Roman" panose="02020603050405020304" pitchFamily="18" charset="0"/>
              </a:rPr>
              <a:t>TANGUTURI SAI KUMAR</a:t>
            </a:r>
          </a:p>
          <a:p>
            <a:pPr algn="ctr">
              <a:lnSpc>
                <a:spcPct val="107000"/>
              </a:lnSpc>
              <a:spcAft>
                <a:spcPts val="800"/>
              </a:spcAft>
            </a:pPr>
            <a:r>
              <a:rPr lang="en-IN" sz="2800" kern="0" dirty="0">
                <a:effectLst/>
                <a:latin typeface="Times New Roman" panose="02020603050405020304" pitchFamily="18" charset="0"/>
                <a:ea typeface="Times New Roman" panose="02020603050405020304" pitchFamily="18" charset="0"/>
                <a:cs typeface="Times New Roman" panose="02020603050405020304" pitchFamily="18" charset="0"/>
              </a:rPr>
              <a:t>HINDAVI PATIL</a:t>
            </a:r>
          </a:p>
          <a:p>
            <a:pPr algn="ctr">
              <a:lnSpc>
                <a:spcPct val="107000"/>
              </a:lnSpc>
              <a:spcAft>
                <a:spcPts val="800"/>
              </a:spcAft>
            </a:pPr>
            <a:r>
              <a:rPr lang="en-IN" sz="2800" kern="0" dirty="0">
                <a:latin typeface="Times New Roman" panose="02020603050405020304" pitchFamily="18" charset="0"/>
                <a:ea typeface="Times New Roman" panose="02020603050405020304" pitchFamily="18" charset="0"/>
                <a:cs typeface="Times New Roman" panose="02020603050405020304" pitchFamily="18" charset="0"/>
              </a:rPr>
              <a:t>MUBASHEER (NOT IN CONTACT)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53521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21085-213F-E884-9FED-58E7ADC55A19}"/>
              </a:ext>
            </a:extLst>
          </p:cNvPr>
          <p:cNvSpPr>
            <a:spLocks noGrp="1"/>
          </p:cNvSpPr>
          <p:nvPr>
            <p:ph type="title"/>
          </p:nvPr>
        </p:nvSpPr>
        <p:spPr>
          <a:xfrm>
            <a:off x="656166" y="507999"/>
            <a:ext cx="10879668" cy="1108261"/>
          </a:xfrm>
        </p:spPr>
        <p:txBody>
          <a:bodyPr>
            <a:normAutofit/>
          </a:bodyPr>
          <a:lstStyle/>
          <a:p>
            <a:r>
              <a:rPr lang="en-US" sz="4000" u="sng" dirty="0">
                <a:effectLst>
                  <a:outerShdw blurRad="38100" dist="38100" dir="2700000" algn="tl">
                    <a:srgbClr val="000000">
                      <a:alpha val="43137"/>
                    </a:srgbClr>
                  </a:outerShdw>
                </a:effectLst>
              </a:rPr>
              <a:t>PRODUCT ANALYSIS  BASED VISUALIZATIONS</a:t>
            </a:r>
            <a:endParaRPr lang="en-IN" sz="4000" dirty="0"/>
          </a:p>
        </p:txBody>
      </p:sp>
      <p:pic>
        <p:nvPicPr>
          <p:cNvPr id="5" name="Content Placeholder 4">
            <a:extLst>
              <a:ext uri="{FF2B5EF4-FFF2-40B4-BE49-F238E27FC236}">
                <a16:creationId xmlns:a16="http://schemas.microsoft.com/office/drawing/2014/main" id="{6C2EBF25-F771-BBB3-7B35-7C2150288E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1898" y="1858963"/>
            <a:ext cx="8902701" cy="4931262"/>
          </a:xfrm>
        </p:spPr>
      </p:pic>
    </p:spTree>
    <p:extLst>
      <p:ext uri="{BB962C8B-B14F-4D97-AF65-F5344CB8AC3E}">
        <p14:creationId xmlns:p14="http://schemas.microsoft.com/office/powerpoint/2010/main" val="39002766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987354-D51F-D1E5-D6F2-8ACED4C813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5DF595-F6B1-6C58-FC24-6028405E639D}"/>
              </a:ext>
            </a:extLst>
          </p:cNvPr>
          <p:cNvSpPr>
            <a:spLocks noGrp="1"/>
          </p:cNvSpPr>
          <p:nvPr>
            <p:ph type="title"/>
          </p:nvPr>
        </p:nvSpPr>
        <p:spPr>
          <a:xfrm>
            <a:off x="1066800" y="414865"/>
            <a:ext cx="10058400" cy="1033806"/>
          </a:xfrm>
        </p:spPr>
        <p:txBody>
          <a:bodyPr/>
          <a:lstStyle/>
          <a:p>
            <a:pPr algn="ctr"/>
            <a:r>
              <a:rPr lang="en-US" u="sng" dirty="0">
                <a:effectLst>
                  <a:outerShdw blurRad="38100" dist="38100" dir="2700000" algn="tl">
                    <a:srgbClr val="000000">
                      <a:alpha val="43137"/>
                    </a:srgbClr>
                  </a:outerShdw>
                </a:effectLst>
              </a:rPr>
              <a:t>Total sales analysis by region</a:t>
            </a:r>
            <a:endParaRPr lang="en-IN"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3B95D6CC-97F3-6308-B587-8EE04EF0CC2E}"/>
              </a:ext>
            </a:extLst>
          </p:cNvPr>
          <p:cNvSpPr>
            <a:spLocks noGrp="1"/>
          </p:cNvSpPr>
          <p:nvPr>
            <p:ph idx="1"/>
          </p:nvPr>
        </p:nvSpPr>
        <p:spPr>
          <a:xfrm>
            <a:off x="296333" y="2201336"/>
            <a:ext cx="5401733" cy="4241800"/>
          </a:xfrm>
        </p:spPr>
        <p:txBody>
          <a:bodyPr>
            <a:normAutofit fontScale="85000" lnSpcReduction="20000"/>
          </a:bodyPr>
          <a:lstStyle/>
          <a:p>
            <a:pPr>
              <a:lnSpc>
                <a:spcPct val="107000"/>
              </a:lnSpc>
              <a:spcAft>
                <a:spcPts val="800"/>
              </a:spcAft>
            </a:pPr>
            <a:r>
              <a:rPr lang="en-IN"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Objective</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Map sales distribution by customer location to identify regions with high sales potential and growth trends.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Insights</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Visualizes total sales distribution across different global locations, providing insights into geographic performance.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Helps identify regions with significant sales contributions, enabling targeted marketing strategies.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Reveals areas of opportunity for expansion and regions needing more focus.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Visualization</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Map Visual</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Displays sales volume by geographic location with bubble size representing total sales. Allows users to observe monthly sales patterns across regions.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B7E22D65-550B-E67C-35EB-78C89934B6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1967" y="2201336"/>
            <a:ext cx="6233700" cy="3513124"/>
          </a:xfrm>
          <a:prstGeom prst="rect">
            <a:avLst/>
          </a:prstGeom>
        </p:spPr>
      </p:pic>
    </p:spTree>
    <p:extLst>
      <p:ext uri="{BB962C8B-B14F-4D97-AF65-F5344CB8AC3E}">
        <p14:creationId xmlns:p14="http://schemas.microsoft.com/office/powerpoint/2010/main" val="3276545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A139BC-B92F-6EE8-A254-D2D77C220E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69C50B-F268-85D4-5A6E-66479FF75124}"/>
              </a:ext>
            </a:extLst>
          </p:cNvPr>
          <p:cNvSpPr>
            <a:spLocks noGrp="1"/>
          </p:cNvSpPr>
          <p:nvPr>
            <p:ph type="title"/>
          </p:nvPr>
        </p:nvSpPr>
        <p:spPr>
          <a:xfrm>
            <a:off x="719666" y="660398"/>
            <a:ext cx="10938933" cy="1033806"/>
          </a:xfrm>
        </p:spPr>
        <p:txBody>
          <a:bodyPr>
            <a:normAutofit fontScale="90000"/>
          </a:bodyPr>
          <a:lstStyle/>
          <a:p>
            <a:pPr algn="ctr"/>
            <a:r>
              <a:rPr lang="en-US" u="sng" dirty="0">
                <a:effectLst>
                  <a:outerShdw blurRad="38100" dist="38100" dir="2700000" algn="tl">
                    <a:srgbClr val="000000">
                      <a:alpha val="43137"/>
                    </a:srgbClr>
                  </a:outerShdw>
                </a:effectLst>
              </a:rPr>
              <a:t>Product sales </a:t>
            </a:r>
            <a:r>
              <a:rPr lang="en-US" u="sng" dirty="0" err="1">
                <a:effectLst>
                  <a:outerShdw blurRad="38100" dist="38100" dir="2700000" algn="tl">
                    <a:srgbClr val="000000">
                      <a:alpha val="43137"/>
                    </a:srgbClr>
                  </a:outerShdw>
                </a:effectLst>
              </a:rPr>
              <a:t>performan</a:t>
            </a:r>
            <a:r>
              <a:rPr lang="en-US" u="sng" dirty="0">
                <a:effectLst>
                  <a:outerShdw blurRad="38100" dist="38100" dir="2700000" algn="tl">
                    <a:srgbClr val="000000">
                      <a:alpha val="43137"/>
                    </a:srgbClr>
                  </a:outerShdw>
                </a:effectLst>
              </a:rPr>
              <a:t> by customer rating</a:t>
            </a:r>
            <a:endParaRPr lang="en-IN"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549F4CEB-96E0-863C-87E0-2A236E92894E}"/>
              </a:ext>
            </a:extLst>
          </p:cNvPr>
          <p:cNvSpPr>
            <a:spLocks noGrp="1"/>
          </p:cNvSpPr>
          <p:nvPr>
            <p:ph idx="1"/>
          </p:nvPr>
        </p:nvSpPr>
        <p:spPr>
          <a:xfrm>
            <a:off x="284810" y="1885291"/>
            <a:ext cx="4853092" cy="4109112"/>
          </a:xfrm>
        </p:spPr>
        <p:txBody>
          <a:bodyPr>
            <a:noAutofit/>
          </a:bodyPr>
          <a:lstStyle/>
          <a:p>
            <a:r>
              <a:rPr lang="en-US" sz="1600" b="1" dirty="0"/>
              <a:t>Key Metrics:</a:t>
            </a:r>
          </a:p>
          <a:p>
            <a:pPr>
              <a:buFont typeface="+mj-lt"/>
              <a:buAutoNum type="arabicPeriod"/>
            </a:pPr>
            <a:r>
              <a:rPr lang="en-US" sz="1600" b="1" dirty="0"/>
              <a:t>Product Name</a:t>
            </a:r>
            <a:r>
              <a:rPr lang="en-US" sz="1600" dirty="0"/>
              <a:t>: Lists the individual products.</a:t>
            </a:r>
          </a:p>
          <a:p>
            <a:pPr>
              <a:buFont typeface="+mj-lt"/>
              <a:buAutoNum type="arabicPeriod"/>
            </a:pPr>
            <a:r>
              <a:rPr lang="en-US" sz="1600" b="1" dirty="0"/>
              <a:t>Average Customer Rating</a:t>
            </a:r>
            <a:r>
              <a:rPr lang="en-US" sz="1600" dirty="0"/>
              <a:t>: Reflects the average rating given by customers for each product, providing a direct measure of customer satisfaction.</a:t>
            </a:r>
          </a:p>
          <a:p>
            <a:pPr>
              <a:buFont typeface="+mj-lt"/>
              <a:buAutoNum type="arabicPeriod"/>
            </a:pPr>
            <a:r>
              <a:rPr lang="en-US" sz="1600" b="1" dirty="0"/>
              <a:t>Sum of Customer Rating</a:t>
            </a:r>
            <a:r>
              <a:rPr lang="en-US" sz="1600" dirty="0"/>
              <a:t>: Represents the total cumulative ratings received by each product, indicating the volume of feedback or interactions.</a:t>
            </a:r>
          </a:p>
          <a:p>
            <a:r>
              <a:rPr lang="en-US" sz="1600" b="1" dirty="0"/>
              <a:t>Insights:</a:t>
            </a:r>
          </a:p>
          <a:p>
            <a:pPr>
              <a:buFont typeface="Arial" panose="020B0604020202020204" pitchFamily="34" charset="0"/>
              <a:buChar char="•"/>
            </a:pPr>
            <a:r>
              <a:rPr lang="en-US" sz="1600" b="1" dirty="0"/>
              <a:t>High-Rated Products</a:t>
            </a:r>
            <a:r>
              <a:rPr lang="en-US" sz="1600" dirty="0"/>
              <a:t>:</a:t>
            </a:r>
          </a:p>
          <a:p>
            <a:pPr marL="742950" lvl="1" indent="-285750">
              <a:buFont typeface="Arial" panose="020B0604020202020204" pitchFamily="34" charset="0"/>
              <a:buChar char="•"/>
            </a:pPr>
            <a:r>
              <a:rPr lang="en-US" sz="1600" dirty="0"/>
              <a:t>Products like </a:t>
            </a:r>
            <a:r>
              <a:rPr lang="en-US" sz="1600" b="1" dirty="0"/>
              <a:t>Blender</a:t>
            </a:r>
            <a:r>
              <a:rPr lang="en-US" sz="1600" dirty="0"/>
              <a:t> (3.02) and </a:t>
            </a:r>
            <a:r>
              <a:rPr lang="en-US" sz="1600" b="1" dirty="0"/>
              <a:t>Ergonomic Mouse</a:t>
            </a:r>
            <a:r>
              <a:rPr lang="en-US" sz="1600" dirty="0"/>
              <a:t> (3.07) show the highest average ratings, reflecting strong customer satisfaction.</a:t>
            </a:r>
          </a:p>
          <a:p>
            <a:pPr marL="742950" lvl="1" indent="-285750">
              <a:buFont typeface="Arial" panose="020B0604020202020204" pitchFamily="34" charset="0"/>
              <a:buChar char="•"/>
            </a:pPr>
            <a:r>
              <a:rPr lang="en-US" sz="1600" dirty="0"/>
              <a:t>These products could be examples of successful quality and performance.</a:t>
            </a:r>
          </a:p>
        </p:txBody>
      </p:sp>
      <p:pic>
        <p:nvPicPr>
          <p:cNvPr id="7" name="Picture 6">
            <a:extLst>
              <a:ext uri="{FF2B5EF4-FFF2-40B4-BE49-F238E27FC236}">
                <a16:creationId xmlns:a16="http://schemas.microsoft.com/office/drawing/2014/main" id="{D1C575A1-670A-5962-EF20-4BC78D9D3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4765" y="1969957"/>
            <a:ext cx="6462425" cy="4473178"/>
          </a:xfrm>
          <a:prstGeom prst="rect">
            <a:avLst/>
          </a:prstGeom>
        </p:spPr>
      </p:pic>
    </p:spTree>
    <p:extLst>
      <p:ext uri="{BB962C8B-B14F-4D97-AF65-F5344CB8AC3E}">
        <p14:creationId xmlns:p14="http://schemas.microsoft.com/office/powerpoint/2010/main" val="3288947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3EE73-5364-FA65-669C-3BF1B879A56E}"/>
              </a:ext>
            </a:extLst>
          </p:cNvPr>
          <p:cNvSpPr>
            <a:spLocks noGrp="1"/>
          </p:cNvSpPr>
          <p:nvPr>
            <p:ph type="title"/>
          </p:nvPr>
        </p:nvSpPr>
        <p:spPr>
          <a:xfrm>
            <a:off x="567267" y="642593"/>
            <a:ext cx="11421534" cy="966073"/>
          </a:xfrm>
        </p:spPr>
        <p:txBody>
          <a:bodyPr>
            <a:noAutofit/>
          </a:bodyPr>
          <a:lstStyle/>
          <a:p>
            <a:r>
              <a:rPr lang="en-US" sz="4000" u="sng" dirty="0">
                <a:effectLst>
                  <a:outerShdw blurRad="38100" dist="38100" dir="2700000" algn="tl">
                    <a:srgbClr val="000000">
                      <a:alpha val="43137"/>
                    </a:srgbClr>
                  </a:outerShdw>
                </a:effectLst>
              </a:rPr>
              <a:t>CUSTOMER ANALYSIS  BASED VISUALIZATIONS</a:t>
            </a:r>
            <a:endParaRPr lang="en-IN" sz="4000" u="sng" dirty="0">
              <a:effectLst>
                <a:outerShdw blurRad="38100" dist="38100" dir="2700000" algn="tl">
                  <a:srgbClr val="000000">
                    <a:alpha val="43137"/>
                  </a:srgbClr>
                </a:outerShdw>
              </a:effectLst>
            </a:endParaRPr>
          </a:p>
        </p:txBody>
      </p:sp>
      <p:pic>
        <p:nvPicPr>
          <p:cNvPr id="5" name="Content Placeholder 4">
            <a:extLst>
              <a:ext uri="{FF2B5EF4-FFF2-40B4-BE49-F238E27FC236}">
                <a16:creationId xmlns:a16="http://schemas.microsoft.com/office/drawing/2014/main" id="{10DC4C04-20C1-4B13-BBE1-FE1D469A44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0828" y="1820333"/>
            <a:ext cx="8842372" cy="5037667"/>
          </a:xfrm>
        </p:spPr>
      </p:pic>
    </p:spTree>
    <p:extLst>
      <p:ext uri="{BB962C8B-B14F-4D97-AF65-F5344CB8AC3E}">
        <p14:creationId xmlns:p14="http://schemas.microsoft.com/office/powerpoint/2010/main" val="11758054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DA8A02-9C73-9399-16CD-AB6575F77C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2C1A0E-3BC4-7964-0F29-6A0B94BF89F9}"/>
              </a:ext>
            </a:extLst>
          </p:cNvPr>
          <p:cNvSpPr>
            <a:spLocks noGrp="1"/>
          </p:cNvSpPr>
          <p:nvPr>
            <p:ph type="title"/>
          </p:nvPr>
        </p:nvSpPr>
        <p:spPr/>
        <p:txBody>
          <a:bodyPr/>
          <a:lstStyle/>
          <a:p>
            <a:pPr algn="ctr"/>
            <a:r>
              <a:rPr lang="en-US" u="sng" dirty="0">
                <a:effectLst>
                  <a:outerShdw blurRad="38100" dist="38100" dir="2700000" algn="tl">
                    <a:srgbClr val="000000">
                      <a:alpha val="43137"/>
                    </a:srgbClr>
                  </a:outerShdw>
                </a:effectLst>
              </a:rPr>
              <a:t>CONCLUSION</a:t>
            </a:r>
            <a:endParaRPr lang="en-IN"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AAAD27CA-2EA5-747E-6E95-88557CA90DFC}"/>
              </a:ext>
            </a:extLst>
          </p:cNvPr>
          <p:cNvSpPr>
            <a:spLocks noGrp="1"/>
          </p:cNvSpPr>
          <p:nvPr>
            <p:ph idx="1"/>
          </p:nvPr>
        </p:nvSpPr>
        <p:spPr>
          <a:xfrm>
            <a:off x="1905001" y="1877604"/>
            <a:ext cx="8551333" cy="5065064"/>
          </a:xfrm>
        </p:spPr>
        <p:txBody>
          <a:bodyPr>
            <a:normAutofit/>
          </a:bodyPr>
          <a:lstStyle/>
          <a:p>
            <a:pPr>
              <a:lnSpc>
                <a:spcPct val="107000"/>
              </a:lnSpc>
              <a:spcAft>
                <a:spcPts val="800"/>
              </a:spcAft>
            </a:pPr>
            <a:r>
              <a:rPr lang="en-IN" sz="20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  The Sales Performance Dashboard offers a </a:t>
            </a:r>
            <a:r>
              <a:rPr lang="en-IN" sz="2000" b="1" kern="0" dirty="0">
                <a:effectLst/>
                <a:latin typeface="Times New Roman" panose="02020603050405020304" pitchFamily="18" charset="0"/>
                <a:ea typeface="Times New Roman" panose="02020603050405020304" pitchFamily="18" charset="0"/>
                <a:cs typeface="Times New Roman" panose="02020603050405020304" pitchFamily="18" charset="0"/>
              </a:rPr>
              <a:t>comprehensive view</a:t>
            </a: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 of sales dynamics, customer </a:t>
            </a:r>
            <a:r>
              <a:rPr lang="en-IN"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behaviors</a:t>
            </a: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 and product trends.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  Key analyses like </a:t>
            </a:r>
            <a:r>
              <a:rPr lang="en-IN" sz="2000" b="1" kern="0" dirty="0">
                <a:effectLst/>
                <a:latin typeface="Times New Roman" panose="02020603050405020304" pitchFamily="18" charset="0"/>
                <a:ea typeface="Times New Roman" panose="02020603050405020304" pitchFamily="18" charset="0"/>
                <a:cs typeface="Times New Roman" panose="02020603050405020304" pitchFamily="18" charset="0"/>
              </a:rPr>
              <a:t>CLTV, churn risk</a:t>
            </a: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sz="2000" b="1" kern="0" dirty="0">
                <a:effectLst/>
                <a:latin typeface="Times New Roman" panose="02020603050405020304" pitchFamily="18" charset="0"/>
                <a:ea typeface="Times New Roman" panose="02020603050405020304" pitchFamily="18" charset="0"/>
                <a:cs typeface="Times New Roman" panose="02020603050405020304" pitchFamily="18" charset="0"/>
              </a:rPr>
              <a:t>product sales cannibalization</a:t>
            </a: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 provide actionable insights for </a:t>
            </a:r>
            <a:r>
              <a:rPr lang="en-IN" sz="2000" b="1" kern="0" dirty="0">
                <a:effectLst/>
                <a:latin typeface="Times New Roman" panose="02020603050405020304" pitchFamily="18" charset="0"/>
                <a:ea typeface="Times New Roman" panose="02020603050405020304" pitchFamily="18" charset="0"/>
                <a:cs typeface="Times New Roman" panose="02020603050405020304" pitchFamily="18" charset="0"/>
              </a:rPr>
              <a:t>business growth</a:t>
            </a: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sz="2000" b="1" kern="0" dirty="0">
                <a:effectLst/>
                <a:latin typeface="Times New Roman" panose="02020603050405020304" pitchFamily="18" charset="0"/>
                <a:ea typeface="Times New Roman" panose="02020603050405020304" pitchFamily="18" charset="0"/>
                <a:cs typeface="Times New Roman" panose="02020603050405020304" pitchFamily="18" charset="0"/>
              </a:rPr>
              <a:t>customer retention</a:t>
            </a: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  Advanced visualizations, such as </a:t>
            </a:r>
            <a:r>
              <a:rPr lang="en-IN" sz="2000" b="1" kern="0" dirty="0">
                <a:effectLst/>
                <a:latin typeface="Times New Roman" panose="02020603050405020304" pitchFamily="18" charset="0"/>
                <a:ea typeface="Times New Roman" panose="02020603050405020304" pitchFamily="18" charset="0"/>
                <a:cs typeface="Times New Roman" panose="02020603050405020304" pitchFamily="18" charset="0"/>
              </a:rPr>
              <a:t>ribbon charts, pie charts</a:t>
            </a: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sz="2000" b="1" kern="0" dirty="0">
                <a:effectLst/>
                <a:latin typeface="Times New Roman" panose="02020603050405020304" pitchFamily="18" charset="0"/>
                <a:ea typeface="Times New Roman" panose="02020603050405020304" pitchFamily="18" charset="0"/>
                <a:cs typeface="Times New Roman" panose="02020603050405020304" pitchFamily="18" charset="0"/>
              </a:rPr>
              <a:t>geo-mapping</a:t>
            </a: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 ensure </a:t>
            </a:r>
            <a:r>
              <a:rPr lang="en-IN" sz="2000" b="1" kern="0" dirty="0">
                <a:effectLst/>
                <a:latin typeface="Times New Roman" panose="02020603050405020304" pitchFamily="18" charset="0"/>
                <a:ea typeface="Times New Roman" panose="02020603050405020304" pitchFamily="18" charset="0"/>
                <a:cs typeface="Times New Roman" panose="02020603050405020304" pitchFamily="18" charset="0"/>
              </a:rPr>
              <a:t>data is interpretable</a:t>
            </a: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 and actionable.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  Real-time decision-making is supported, enabling businesses to adapt to challenges and opportunities.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  A modular design ensures </a:t>
            </a:r>
            <a:r>
              <a:rPr lang="en-IN" sz="2000" b="1" kern="0" dirty="0">
                <a:effectLst/>
                <a:latin typeface="Times New Roman" panose="02020603050405020304" pitchFamily="18" charset="0"/>
                <a:ea typeface="Times New Roman" panose="02020603050405020304" pitchFamily="18" charset="0"/>
                <a:cs typeface="Times New Roman" panose="02020603050405020304" pitchFamily="18" charset="0"/>
              </a:rPr>
              <a:t>future scalability</a:t>
            </a: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 aligning with evolving business needs.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SzPts val="1000"/>
              <a:buNone/>
              <a:tabLst>
                <a:tab pos="457200" algn="l"/>
              </a:tabLst>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65887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A5D92-B017-4E0A-CAFE-0BFE53792995}"/>
              </a:ext>
            </a:extLst>
          </p:cNvPr>
          <p:cNvSpPr>
            <a:spLocks noGrp="1"/>
          </p:cNvSpPr>
          <p:nvPr>
            <p:ph type="title"/>
          </p:nvPr>
        </p:nvSpPr>
        <p:spPr/>
        <p:txBody>
          <a:bodyPr/>
          <a:lstStyle/>
          <a:p>
            <a:pPr algn="ctr"/>
            <a:r>
              <a:rPr lang="en-US" u="sng" dirty="0">
                <a:effectLst>
                  <a:outerShdw blurRad="38100" dist="38100" dir="2700000" algn="tl">
                    <a:srgbClr val="000000">
                      <a:alpha val="43137"/>
                    </a:srgbClr>
                  </a:outerShdw>
                </a:effectLst>
              </a:rPr>
              <a:t>FUTURE ENHANCEMENTS</a:t>
            </a:r>
            <a:endParaRPr lang="en-IN" u="sng" dirty="0">
              <a:effectLst>
                <a:outerShdw blurRad="38100" dist="38100" dir="2700000" algn="tl">
                  <a:srgbClr val="000000">
                    <a:alpha val="43137"/>
                  </a:srgbClr>
                </a:outerShdw>
              </a:effectLst>
            </a:endParaRPr>
          </a:p>
        </p:txBody>
      </p:sp>
      <p:sp>
        <p:nvSpPr>
          <p:cNvPr id="5" name="Rectangle 2">
            <a:extLst>
              <a:ext uri="{FF2B5EF4-FFF2-40B4-BE49-F238E27FC236}">
                <a16:creationId xmlns:a16="http://schemas.microsoft.com/office/drawing/2014/main" id="{BF2E02EC-9786-DFA1-0EEF-A5D9553EAD52}"/>
              </a:ext>
            </a:extLst>
          </p:cNvPr>
          <p:cNvSpPr>
            <a:spLocks noGrp="1" noChangeArrowheads="1"/>
          </p:cNvSpPr>
          <p:nvPr>
            <p:ph idx="1"/>
          </p:nvPr>
        </p:nvSpPr>
        <p:spPr bwMode="auto">
          <a:xfrm>
            <a:off x="2252132" y="2028282"/>
            <a:ext cx="7628467" cy="4516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nSpc>
                <a:spcPct val="107000"/>
              </a:lnSpc>
              <a:spcAft>
                <a:spcPts val="800"/>
              </a:spcAft>
              <a:buNone/>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Advanced Segmentation</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Categorize customers by </a:t>
            </a:r>
            <a:r>
              <a:rPr lang="en-IN"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behavior</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and demographics for personalized marketing.</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Predictive Analytics</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Employ machine learning for </a:t>
            </a: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sales forecasting</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and inventory optimization.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Marketing Impact Analysis</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Assess campaign effectiveness on customer acquisition and retention.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Enhanced Geo-Spatial Insights</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Use advanced maps to identify local trends and adjust strategies.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Product Velocity Analysis</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Measure product demand trends to optimize production.</a:t>
            </a:r>
            <a:endParaRPr lang="en-IN" sz="1600"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Discount Effectiveness Analysis</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Evaluate promotion impacts to maximize revenue.</a:t>
            </a:r>
            <a:endParaRPr lang="en-IN" sz="1600"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Sentiment Tracking</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Integrate customer feedback for better product development.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904754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AAEFB2-BC1D-121E-18A5-18011F2231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34EAAC-4EB8-BC1B-147C-FD89C2BA5D41}"/>
              </a:ext>
            </a:extLst>
          </p:cNvPr>
          <p:cNvSpPr>
            <a:spLocks noGrp="1"/>
          </p:cNvSpPr>
          <p:nvPr>
            <p:ph type="title"/>
          </p:nvPr>
        </p:nvSpPr>
        <p:spPr>
          <a:xfrm>
            <a:off x="982133" y="1675526"/>
            <a:ext cx="10058400" cy="2591673"/>
          </a:xfrm>
        </p:spPr>
        <p:txBody>
          <a:bodyPr>
            <a:noAutofit/>
          </a:bodyPr>
          <a:lstStyle/>
          <a:p>
            <a:pPr algn="ctr"/>
            <a:r>
              <a:rPr lang="en-US" sz="11200"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lang="en-IN" sz="11200"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523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2070E-51B5-5873-43A6-3A12DD263DBE}"/>
              </a:ext>
            </a:extLst>
          </p:cNvPr>
          <p:cNvSpPr>
            <a:spLocks noGrp="1"/>
          </p:cNvSpPr>
          <p:nvPr>
            <p:ph type="title"/>
          </p:nvPr>
        </p:nvSpPr>
        <p:spPr>
          <a:xfrm>
            <a:off x="2231136" y="676825"/>
            <a:ext cx="7729728" cy="1188720"/>
          </a:xfrm>
        </p:spPr>
        <p:txBody>
          <a:bodyPr/>
          <a:lstStyle/>
          <a:p>
            <a:pPr algn="ctr"/>
            <a:r>
              <a:rPr lang="en-US" u="sng" dirty="0">
                <a:effectLst>
                  <a:outerShdw blurRad="38100" dist="38100" dir="2700000" algn="tl">
                    <a:srgbClr val="000000">
                      <a:alpha val="43137"/>
                    </a:srgbClr>
                  </a:outerShdw>
                </a:effectLst>
              </a:rPr>
              <a:t>INTRODUCTION</a:t>
            </a:r>
            <a:endParaRPr lang="en-IN"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5EEDDEDD-C9DC-EDA2-1E93-26CE048EE0E9}"/>
              </a:ext>
            </a:extLst>
          </p:cNvPr>
          <p:cNvSpPr>
            <a:spLocks noGrp="1"/>
          </p:cNvSpPr>
          <p:nvPr>
            <p:ph idx="1"/>
          </p:nvPr>
        </p:nvSpPr>
        <p:spPr>
          <a:xfrm>
            <a:off x="1066800" y="2074333"/>
            <a:ext cx="10058400" cy="4258733"/>
          </a:xfrm>
        </p:spPr>
        <p:txBody>
          <a:bodyPr>
            <a:normAutofit fontScale="92500" lnSpcReduction="20000"/>
          </a:bodyPr>
          <a:lstStyle/>
          <a:p>
            <a:pPr marL="0" indent="0">
              <a:lnSpc>
                <a:spcPct val="107000"/>
              </a:lnSpc>
              <a:spcAft>
                <a:spcPts val="800"/>
              </a:spcAft>
              <a:buSzPts val="1000"/>
              <a:buNone/>
              <a:tabLst>
                <a:tab pos="457200" algn="l"/>
              </a:tabLst>
            </a:pPr>
            <a:r>
              <a:rPr lang="en-IN" sz="1600" dirty="0">
                <a:latin typeface="Times New Roman" panose="02020603050405020304" pitchFamily="18" charset="0"/>
                <a:cs typeface="Times New Roman" panose="02020603050405020304" pitchFamily="18" charset="0"/>
              </a:rPr>
              <a:t>The Sales Performance Dashboard leverages Power BI to turn complex sales data into actionable insights, providing a comprehensive view of sales and customer trends. This tool is tailored to help decision-makers understand key sales drivers and customer </a:t>
            </a:r>
            <a:r>
              <a:rPr lang="en-IN" sz="1600" dirty="0" err="1">
                <a:latin typeface="Times New Roman" panose="02020603050405020304" pitchFamily="18" charset="0"/>
                <a:cs typeface="Times New Roman" panose="02020603050405020304" pitchFamily="18" charset="0"/>
              </a:rPr>
              <a:t>behaviors</a:t>
            </a:r>
            <a:r>
              <a:rPr lang="en-IN" sz="1600" dirty="0">
                <a:latin typeface="Times New Roman" panose="02020603050405020304" pitchFamily="18" charset="0"/>
                <a:cs typeface="Times New Roman" panose="02020603050405020304" pitchFamily="18" charset="0"/>
              </a:rPr>
              <a:t>.</a:t>
            </a:r>
          </a:p>
          <a:p>
            <a:pPr>
              <a:lnSpc>
                <a:spcPct val="107000"/>
              </a:lnSpc>
              <a:spcAft>
                <a:spcPts val="800"/>
              </a:spcAft>
            </a:pPr>
            <a:r>
              <a:rPr lang="en-IN" sz="1600" dirty="0">
                <a:latin typeface="Times New Roman" panose="02020603050405020304" pitchFamily="18" charset="0"/>
                <a:cs typeface="Times New Roman" panose="02020603050405020304" pitchFamily="18" charset="0"/>
              </a:rPr>
              <a:t>Dataset Overview:</a:t>
            </a:r>
          </a:p>
          <a:p>
            <a:pPr marL="342900" lvl="0" indent="-342900">
              <a:lnSpc>
                <a:spcPct val="107000"/>
              </a:lnSpc>
              <a:spcAft>
                <a:spcPts val="800"/>
              </a:spcAft>
              <a:buSzPts val="1000"/>
              <a:buFont typeface="Symbol" panose="05050102010706020507" pitchFamily="18" charset="2"/>
              <a:buChar char=""/>
              <a:tabLst>
                <a:tab pos="457200" algn="l"/>
              </a:tabLst>
            </a:pPr>
            <a:r>
              <a:rPr lang="en-IN" sz="1600" dirty="0">
                <a:latin typeface="Times New Roman" panose="02020603050405020304" pitchFamily="18" charset="0"/>
                <a:cs typeface="Times New Roman" panose="02020603050405020304" pitchFamily="18" charset="0"/>
              </a:rPr>
              <a:t>The dataset integrates various data sources, including:</a:t>
            </a:r>
          </a:p>
          <a:p>
            <a:pPr marL="742950" lvl="1" indent="-285750">
              <a:lnSpc>
                <a:spcPct val="107000"/>
              </a:lnSpc>
              <a:spcAft>
                <a:spcPts val="800"/>
              </a:spcAft>
              <a:buSzPts val="1000"/>
              <a:buFont typeface="Courier New" panose="02070309020205020404" pitchFamily="49" charset="0"/>
              <a:buChar char="o"/>
              <a:tabLst>
                <a:tab pos="914400" algn="l"/>
              </a:tabLst>
            </a:pPr>
            <a:r>
              <a:rPr lang="en-IN" dirty="0">
                <a:latin typeface="Times New Roman" panose="02020603050405020304" pitchFamily="18" charset="0"/>
                <a:cs typeface="Times New Roman" panose="02020603050405020304" pitchFamily="18" charset="0"/>
              </a:rPr>
              <a:t>Customer Demographics: Information on customer regions, acquisition dates, and purchase frequency.</a:t>
            </a:r>
          </a:p>
          <a:p>
            <a:pPr marL="742950" lvl="1" indent="-285750">
              <a:lnSpc>
                <a:spcPct val="107000"/>
              </a:lnSpc>
              <a:spcAft>
                <a:spcPts val="800"/>
              </a:spcAft>
              <a:buSzPts val="1000"/>
              <a:buFont typeface="Courier New" panose="02070309020205020404" pitchFamily="49" charset="0"/>
              <a:buChar char="o"/>
              <a:tabLst>
                <a:tab pos="914400" algn="l"/>
              </a:tabLst>
            </a:pPr>
            <a:r>
              <a:rPr lang="en-IN" dirty="0">
                <a:latin typeface="Times New Roman" panose="02020603050405020304" pitchFamily="18" charset="0"/>
                <a:cs typeface="Times New Roman" panose="02020603050405020304" pitchFamily="18" charset="0"/>
              </a:rPr>
              <a:t>Sales Transactions: Detailed records of each sale, including order date, product sold, sale amount, and discount information.</a:t>
            </a:r>
          </a:p>
          <a:p>
            <a:pPr marL="742950" lvl="1" indent="-285750">
              <a:lnSpc>
                <a:spcPct val="107000"/>
              </a:lnSpc>
              <a:spcAft>
                <a:spcPts val="800"/>
              </a:spcAft>
              <a:buSzPts val="1000"/>
              <a:buFont typeface="Courier New" panose="02070309020205020404" pitchFamily="49" charset="0"/>
              <a:buChar char="o"/>
              <a:tabLst>
                <a:tab pos="914400" algn="l"/>
              </a:tabLst>
            </a:pPr>
            <a:r>
              <a:rPr lang="en-IN" dirty="0">
                <a:latin typeface="Times New Roman" panose="02020603050405020304" pitchFamily="18" charset="0"/>
                <a:cs typeface="Times New Roman" panose="02020603050405020304" pitchFamily="18" charset="0"/>
              </a:rPr>
              <a:t>Product Information: Data on product categories, pricing, release dates, and status (e.g., new vs. existing products).</a:t>
            </a:r>
          </a:p>
          <a:p>
            <a:pPr marL="742950" lvl="1" indent="-285750">
              <a:lnSpc>
                <a:spcPct val="107000"/>
              </a:lnSpc>
              <a:spcAft>
                <a:spcPts val="800"/>
              </a:spcAft>
              <a:buSzPts val="1000"/>
              <a:buFont typeface="Courier New" panose="02070309020205020404" pitchFamily="49" charset="0"/>
              <a:buChar char="o"/>
              <a:tabLst>
                <a:tab pos="914400" algn="l"/>
              </a:tabLst>
            </a:pPr>
            <a:r>
              <a:rPr lang="en-IN" dirty="0">
                <a:latin typeface="Times New Roman" panose="02020603050405020304" pitchFamily="18" charset="0"/>
                <a:cs typeface="Times New Roman" panose="02020603050405020304" pitchFamily="18" charset="0"/>
              </a:rPr>
              <a:t>Customer Feedback: Customer ratings and satisfaction metrics, allowing us to correlate sentiment with sales performance.</a:t>
            </a:r>
          </a:p>
        </p:txBody>
      </p:sp>
    </p:spTree>
    <p:extLst>
      <p:ext uri="{BB962C8B-B14F-4D97-AF65-F5344CB8AC3E}">
        <p14:creationId xmlns:p14="http://schemas.microsoft.com/office/powerpoint/2010/main" val="2544885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A42E82B-F9C8-1C73-51FC-442A4DDCC69B}"/>
              </a:ext>
            </a:extLst>
          </p:cNvPr>
          <p:cNvSpPr>
            <a:spLocks noGrp="1"/>
          </p:cNvSpPr>
          <p:nvPr>
            <p:ph type="title"/>
          </p:nvPr>
        </p:nvSpPr>
        <p:spPr>
          <a:xfrm>
            <a:off x="1066800" y="185394"/>
            <a:ext cx="10058400" cy="1371600"/>
          </a:xfrm>
        </p:spPr>
        <p:txBody>
          <a:bodyPr/>
          <a:lstStyle/>
          <a:p>
            <a:pPr algn="ctr"/>
            <a:r>
              <a:rPr lang="en-US" u="sng" dirty="0">
                <a:effectLst>
                  <a:outerShdw blurRad="38100" dist="38100" dir="2700000" algn="tl">
                    <a:srgbClr val="000000">
                      <a:alpha val="43137"/>
                    </a:srgbClr>
                  </a:outerShdw>
                </a:effectLst>
              </a:rPr>
              <a:t>DATASET MODEL VIEW</a:t>
            </a:r>
            <a:endParaRPr lang="en-IN" u="sng" dirty="0">
              <a:effectLst>
                <a:outerShdw blurRad="38100" dist="38100" dir="2700000" algn="tl">
                  <a:srgbClr val="000000">
                    <a:alpha val="43137"/>
                  </a:srgbClr>
                </a:outerShdw>
              </a:effectLst>
            </a:endParaRPr>
          </a:p>
        </p:txBody>
      </p:sp>
      <p:pic>
        <p:nvPicPr>
          <p:cNvPr id="5" name="Content Placeholder 4">
            <a:extLst>
              <a:ext uri="{FF2B5EF4-FFF2-40B4-BE49-F238E27FC236}">
                <a16:creationId xmlns:a16="http://schemas.microsoft.com/office/drawing/2014/main" id="{A0B37B42-50D0-2FA2-10A3-4F364B3059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8603" y="1811867"/>
            <a:ext cx="7372665" cy="5046133"/>
          </a:xfrm>
        </p:spPr>
      </p:pic>
    </p:spTree>
    <p:extLst>
      <p:ext uri="{BB962C8B-B14F-4D97-AF65-F5344CB8AC3E}">
        <p14:creationId xmlns:p14="http://schemas.microsoft.com/office/powerpoint/2010/main" val="222396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68FFDF-C498-7D28-B8E2-AA77847E45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7FC8D7-D557-0D93-8FCC-C0C177F6CEEB}"/>
              </a:ext>
            </a:extLst>
          </p:cNvPr>
          <p:cNvSpPr>
            <a:spLocks noGrp="1"/>
          </p:cNvSpPr>
          <p:nvPr>
            <p:ph type="title"/>
          </p:nvPr>
        </p:nvSpPr>
        <p:spPr/>
        <p:txBody>
          <a:bodyPr/>
          <a:lstStyle/>
          <a:p>
            <a:pPr algn="ctr"/>
            <a:r>
              <a:rPr lang="en-US" u="sng" dirty="0">
                <a:effectLst>
                  <a:outerShdw blurRad="38100" dist="38100" dir="2700000" algn="tl">
                    <a:srgbClr val="000000">
                      <a:alpha val="43137"/>
                    </a:srgbClr>
                  </a:outerShdw>
                </a:effectLst>
              </a:rPr>
              <a:t>PROJECT  OVERVIEW</a:t>
            </a:r>
            <a:endParaRPr lang="en-IN"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1BAF3198-3D6B-009F-93A4-8171B6926970}"/>
              </a:ext>
            </a:extLst>
          </p:cNvPr>
          <p:cNvSpPr>
            <a:spLocks noGrp="1"/>
          </p:cNvSpPr>
          <p:nvPr>
            <p:ph idx="1"/>
          </p:nvPr>
        </p:nvSpPr>
        <p:spPr>
          <a:xfrm>
            <a:off x="1065759" y="1651001"/>
            <a:ext cx="10058400" cy="4571999"/>
          </a:xfrm>
        </p:spPr>
        <p:txBody>
          <a:bodyPr>
            <a:normAutofit/>
          </a:bodyPr>
          <a:lstStyle/>
          <a:p>
            <a:pPr>
              <a:buFont typeface="Arial" panose="020B0604020202020204" pitchFamily="34" charset="0"/>
              <a:buChar char="•"/>
            </a:pPr>
            <a:endParaRPr lang="en-US" sz="2400" dirty="0"/>
          </a:p>
          <a:p>
            <a:pPr marL="742950" lvl="1" indent="-285750">
              <a:buFont typeface="Arial" panose="020B0604020202020204" pitchFamily="34" charset="0"/>
              <a:buChar char="•"/>
            </a:pPr>
            <a:r>
              <a:rPr lang="en-US" sz="2400" b="1" dirty="0"/>
              <a:t>Purpose</a:t>
            </a:r>
            <a:r>
              <a:rPr lang="en-US" sz="2400" dirty="0"/>
              <a:t>: To create an interactive Sales Performance Dashboard leveraging Power BI for actionable insights.</a:t>
            </a:r>
          </a:p>
          <a:p>
            <a:pPr marL="742950" lvl="1" indent="-285750">
              <a:buFont typeface="Arial" panose="020B0604020202020204" pitchFamily="34" charset="0"/>
              <a:buChar char="•"/>
            </a:pPr>
            <a:r>
              <a:rPr lang="en-US" sz="2400" b="1" dirty="0"/>
              <a:t>Key Features</a:t>
            </a:r>
            <a:r>
              <a:rPr lang="en-US" sz="2400" dirty="0"/>
              <a:t>:</a:t>
            </a:r>
          </a:p>
          <a:p>
            <a:pPr marL="1143000" lvl="2" indent="-228600">
              <a:buFont typeface="Arial" panose="020B0604020202020204" pitchFamily="34" charset="0"/>
              <a:buChar char="•"/>
            </a:pPr>
            <a:r>
              <a:rPr lang="en-US" sz="2400" dirty="0"/>
              <a:t>Integration of datasets: customer demographics, sales transactions, product data, and customer ratings.</a:t>
            </a:r>
          </a:p>
          <a:p>
            <a:pPr marL="1143000" lvl="2" indent="-228600">
              <a:buFont typeface="Arial" panose="020B0604020202020204" pitchFamily="34" charset="0"/>
              <a:buChar char="•"/>
            </a:pPr>
            <a:r>
              <a:rPr lang="en-US" sz="2400" dirty="0"/>
              <a:t>Advanced analyses: customer lifetime value, churn prediction, product cannibalization, and customer sentiment.</a:t>
            </a:r>
          </a:p>
          <a:p>
            <a:pPr marL="1143000" lvl="2" indent="-228600">
              <a:buFont typeface="Arial" panose="020B0604020202020204" pitchFamily="34" charset="0"/>
              <a:buChar char="•"/>
            </a:pPr>
            <a:r>
              <a:rPr lang="en-US" sz="2400" dirty="0"/>
              <a:t>Data visualization: Charts, maps, and analytics for better decision-making.</a:t>
            </a:r>
          </a:p>
          <a:p>
            <a:pPr marL="742950" lvl="1" indent="-285750">
              <a:buFont typeface="Arial" panose="020B0604020202020204" pitchFamily="34" charset="0"/>
              <a:buChar char="•"/>
            </a:pPr>
            <a:r>
              <a:rPr lang="en-US" sz="2400" b="1" dirty="0"/>
              <a:t>Outcome</a:t>
            </a:r>
            <a:r>
              <a:rPr lang="en-US" sz="2400" dirty="0"/>
              <a:t>: A dynamic tool for understanding sales trends, customer behavior, and product performance.</a:t>
            </a:r>
          </a:p>
          <a:p>
            <a:pPr marL="0" indent="0">
              <a:lnSpc>
                <a:spcPct val="107000"/>
              </a:lnSpc>
              <a:spcAft>
                <a:spcPts val="800"/>
              </a:spcAft>
              <a:buSzPts val="1000"/>
              <a:buNone/>
              <a:tabLst>
                <a:tab pos="457200" algn="l"/>
              </a:tabLst>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3799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A8539-E140-64A3-3304-B008622EA167}"/>
              </a:ext>
            </a:extLst>
          </p:cNvPr>
          <p:cNvSpPr>
            <a:spLocks noGrp="1"/>
          </p:cNvSpPr>
          <p:nvPr>
            <p:ph type="title"/>
          </p:nvPr>
        </p:nvSpPr>
        <p:spPr>
          <a:xfrm>
            <a:off x="65440" y="199509"/>
            <a:ext cx="6468532" cy="1508760"/>
          </a:xfrm>
        </p:spPr>
        <p:txBody>
          <a:bodyPr/>
          <a:lstStyle/>
          <a:p>
            <a:pPr algn="ctr"/>
            <a:r>
              <a:rPr lang="en-US" u="sng" dirty="0">
                <a:effectLst>
                  <a:outerShdw blurRad="38100" dist="38100" dir="2700000" algn="tl">
                    <a:srgbClr val="000000">
                      <a:alpha val="43137"/>
                    </a:srgbClr>
                  </a:outerShdw>
                </a:effectLst>
              </a:rPr>
              <a:t>Advanced Total sales analysis</a:t>
            </a:r>
            <a:endParaRPr lang="en-IN"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53DF8874-1398-F3C8-20C1-69299B23745F}"/>
              </a:ext>
            </a:extLst>
          </p:cNvPr>
          <p:cNvSpPr>
            <a:spLocks noGrp="1"/>
          </p:cNvSpPr>
          <p:nvPr>
            <p:ph idx="1"/>
          </p:nvPr>
        </p:nvSpPr>
        <p:spPr>
          <a:xfrm>
            <a:off x="338668" y="1792936"/>
            <a:ext cx="5520266" cy="4728091"/>
          </a:xfrm>
        </p:spPr>
        <p:txBody>
          <a:bodyPr>
            <a:normAutofit fontScale="85000" lnSpcReduction="20000"/>
          </a:bodyPr>
          <a:lstStyle/>
          <a:p>
            <a:endParaRPr lang="en-US" sz="1400" dirty="0"/>
          </a:p>
          <a:p>
            <a:r>
              <a:rPr lang="en-US" dirty="0"/>
              <a:t>This ribbon chart visualizes total sales by month and customer region, showcasing the rank and contribution of each region over time.</a:t>
            </a:r>
          </a:p>
          <a:p>
            <a:r>
              <a:rPr lang="en-US" dirty="0"/>
              <a:t>Key Components:</a:t>
            </a:r>
          </a:p>
          <a:p>
            <a:pPr>
              <a:buFont typeface="+mj-lt"/>
              <a:buAutoNum type="arabicPeriod"/>
            </a:pPr>
            <a:r>
              <a:rPr lang="en-US" dirty="0"/>
              <a:t>X-Axis (Months):</a:t>
            </a:r>
          </a:p>
          <a:p>
            <a:pPr marL="457200" lvl="1" indent="0">
              <a:buNone/>
            </a:pPr>
            <a:r>
              <a:rPr lang="en-US" dirty="0"/>
              <a:t>Represents the months within a selected year (2022 based on the slicer).</a:t>
            </a:r>
          </a:p>
          <a:p>
            <a:pPr>
              <a:buFont typeface="+mj-lt"/>
              <a:buAutoNum type="arabicPeriod"/>
            </a:pPr>
            <a:r>
              <a:rPr lang="en-US" dirty="0"/>
              <a:t>Y-Axis (Total Sales):</a:t>
            </a:r>
          </a:p>
          <a:p>
            <a:pPr marL="457200" lvl="1" indent="0">
              <a:buNone/>
            </a:pPr>
            <a:r>
              <a:rPr lang="en-US" dirty="0"/>
              <a:t>Indicates the total sales volume.</a:t>
            </a:r>
          </a:p>
          <a:p>
            <a:pPr>
              <a:buFont typeface="+mj-lt"/>
              <a:buAutoNum type="arabicPeriod"/>
            </a:pPr>
            <a:r>
              <a:rPr lang="en-US" dirty="0"/>
              <a:t>Ribbons (Regions):</a:t>
            </a:r>
          </a:p>
          <a:p>
            <a:pPr marL="800100" lvl="1" indent="-342900"/>
            <a:r>
              <a:rPr lang="en-US" dirty="0"/>
              <a:t>Highlight the rank changes of regions in total sales month over month.</a:t>
            </a:r>
          </a:p>
          <a:p>
            <a:pPr marL="800100" lvl="1" indent="-342900"/>
            <a:r>
              <a:rPr lang="en-US" dirty="0"/>
              <a:t>The width of the ribbon represents the contribution of each region's sales relative to others.</a:t>
            </a:r>
          </a:p>
          <a:p>
            <a:endParaRPr lang="en-IN" dirty="0"/>
          </a:p>
        </p:txBody>
      </p:sp>
      <p:pic>
        <p:nvPicPr>
          <p:cNvPr id="5" name="Picture 4">
            <a:extLst>
              <a:ext uri="{FF2B5EF4-FFF2-40B4-BE49-F238E27FC236}">
                <a16:creationId xmlns:a16="http://schemas.microsoft.com/office/drawing/2014/main" id="{9AF4E9CD-4F2D-2944-2687-5A0A9E1504C5}"/>
              </a:ext>
            </a:extLst>
          </p:cNvPr>
          <p:cNvPicPr>
            <a:picLocks noChangeAspect="1"/>
          </p:cNvPicPr>
          <p:nvPr/>
        </p:nvPicPr>
        <p:blipFill>
          <a:blip r:embed="rId2"/>
          <a:srcRect b="4143"/>
          <a:stretch/>
        </p:blipFill>
        <p:spPr>
          <a:xfrm>
            <a:off x="6533972" y="284176"/>
            <a:ext cx="5592588" cy="6573824"/>
          </a:xfrm>
          <a:prstGeom prst="rect">
            <a:avLst/>
          </a:prstGeom>
        </p:spPr>
      </p:pic>
    </p:spTree>
    <p:extLst>
      <p:ext uri="{BB962C8B-B14F-4D97-AF65-F5344CB8AC3E}">
        <p14:creationId xmlns:p14="http://schemas.microsoft.com/office/powerpoint/2010/main" val="249831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AF3E5E-9EB4-68D3-B9B5-D00E2B6DFD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072BB4-6DA9-5385-64F9-FC1E7C93B052}"/>
              </a:ext>
            </a:extLst>
          </p:cNvPr>
          <p:cNvSpPr>
            <a:spLocks noGrp="1"/>
          </p:cNvSpPr>
          <p:nvPr>
            <p:ph type="title"/>
          </p:nvPr>
        </p:nvSpPr>
        <p:spPr>
          <a:xfrm>
            <a:off x="1066800" y="82731"/>
            <a:ext cx="10058400" cy="830997"/>
          </a:xfrm>
        </p:spPr>
        <p:txBody>
          <a:bodyPr/>
          <a:lstStyle/>
          <a:p>
            <a:pPr algn="ctr"/>
            <a:r>
              <a:rPr lang="en-US" u="sng" dirty="0">
                <a:effectLst>
                  <a:outerShdw blurRad="38100" dist="38100" dir="2700000" algn="tl">
                    <a:srgbClr val="000000">
                      <a:alpha val="43137"/>
                    </a:srgbClr>
                  </a:outerShdw>
                </a:effectLst>
              </a:rPr>
              <a:t>CUSTOMER LIFETIME VALUE</a:t>
            </a:r>
            <a:endParaRPr lang="en-IN" u="sng"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D08535DD-332B-D225-0A06-7D4B40128267}"/>
              </a:ext>
            </a:extLst>
          </p:cNvPr>
          <p:cNvSpPr txBox="1"/>
          <p:nvPr/>
        </p:nvSpPr>
        <p:spPr>
          <a:xfrm>
            <a:off x="2548467" y="1392171"/>
            <a:ext cx="7255933" cy="830997"/>
          </a:xfrm>
          <a:prstGeom prst="rect">
            <a:avLst/>
          </a:prstGeom>
          <a:noFill/>
        </p:spPr>
        <p:txBody>
          <a:bodyPr wrap="square" rtlCol="0">
            <a:spAutoFit/>
          </a:bodyPr>
          <a:lstStyle/>
          <a:p>
            <a:pPr algn="ctr"/>
            <a:r>
              <a:rPr lang="en-US" sz="2400" b="1" u="sng" dirty="0">
                <a:latin typeface="Times New Roman" panose="02020603050405020304" pitchFamily="18" charset="0"/>
                <a:cs typeface="Times New Roman" panose="02020603050405020304" pitchFamily="18" charset="0"/>
              </a:rPr>
              <a:t>Proposal Part 2 - Customer Lifetime Value (CLTV) Analysis</a:t>
            </a:r>
            <a:endParaRPr lang="en-IN" u="sng" dirty="0"/>
          </a:p>
        </p:txBody>
      </p:sp>
      <p:pic>
        <p:nvPicPr>
          <p:cNvPr id="7" name="Picture 6">
            <a:extLst>
              <a:ext uri="{FF2B5EF4-FFF2-40B4-BE49-F238E27FC236}">
                <a16:creationId xmlns:a16="http://schemas.microsoft.com/office/drawing/2014/main" id="{2362B260-814F-4BE4-BACC-FBF42214F847}"/>
              </a:ext>
            </a:extLst>
          </p:cNvPr>
          <p:cNvPicPr>
            <a:picLocks noChangeAspect="1"/>
          </p:cNvPicPr>
          <p:nvPr/>
        </p:nvPicPr>
        <p:blipFill>
          <a:blip r:embed="rId2"/>
          <a:stretch>
            <a:fillRect/>
          </a:stretch>
        </p:blipFill>
        <p:spPr>
          <a:xfrm>
            <a:off x="77891" y="1874771"/>
            <a:ext cx="9565641" cy="4900498"/>
          </a:xfrm>
          <a:prstGeom prst="rect">
            <a:avLst/>
          </a:prstGeom>
        </p:spPr>
      </p:pic>
      <p:sp>
        <p:nvSpPr>
          <p:cNvPr id="9" name="Content Placeholder 8">
            <a:extLst>
              <a:ext uri="{FF2B5EF4-FFF2-40B4-BE49-F238E27FC236}">
                <a16:creationId xmlns:a16="http://schemas.microsoft.com/office/drawing/2014/main" id="{EDCF5B86-44A4-D137-7B58-E700076851EF}"/>
              </a:ext>
            </a:extLst>
          </p:cNvPr>
          <p:cNvSpPr>
            <a:spLocks noGrp="1"/>
          </p:cNvSpPr>
          <p:nvPr>
            <p:ph idx="1"/>
          </p:nvPr>
        </p:nvSpPr>
        <p:spPr>
          <a:xfrm>
            <a:off x="77892" y="758099"/>
            <a:ext cx="7018214" cy="1750745"/>
          </a:xfrm>
        </p:spPr>
        <p:txBody>
          <a:bodyPr>
            <a:normAutofit/>
          </a:bodyPr>
          <a:lstStyle/>
          <a:p>
            <a:pPr>
              <a:lnSpc>
                <a:spcPct val="107000"/>
              </a:lnSpc>
              <a:spcAft>
                <a:spcPts val="800"/>
              </a:spcAft>
            </a:pPr>
            <a:r>
              <a:rPr lang="en-IN" sz="12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Purpose:</a:t>
            </a: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This waterfall chart highlights the </a:t>
            </a:r>
            <a:r>
              <a:rPr lang="en-IN" sz="12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Customer Lifetime Value (CLTV)</a:t>
            </a: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contributions from different product categories, providing a cumulative breakdown of value generated.</a:t>
            </a:r>
            <a:endParaRPr lang="en-IN" sz="12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Each green bar represents the increase in CLTV from a specific product category, such as Electronics, Home Appliances, etc. The blue bar at the end aggregates all contributions to show the </a:t>
            </a:r>
            <a:r>
              <a:rPr lang="en-IN" sz="12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total CLTV</a:t>
            </a: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p>
          <a:p>
            <a:endParaRPr lang="en-IN" dirty="0">
              <a:solidFill>
                <a:schemeClr val="bg1"/>
              </a:solidFill>
            </a:endParaRPr>
          </a:p>
        </p:txBody>
      </p:sp>
      <p:sp>
        <p:nvSpPr>
          <p:cNvPr id="10" name="TextBox 9">
            <a:extLst>
              <a:ext uri="{FF2B5EF4-FFF2-40B4-BE49-F238E27FC236}">
                <a16:creationId xmlns:a16="http://schemas.microsoft.com/office/drawing/2014/main" id="{D6F02504-D8DD-AD57-B2CF-2FA5133580E8}"/>
              </a:ext>
            </a:extLst>
          </p:cNvPr>
          <p:cNvSpPr txBox="1"/>
          <p:nvPr/>
        </p:nvSpPr>
        <p:spPr>
          <a:xfrm>
            <a:off x="9801339" y="1993304"/>
            <a:ext cx="2312769" cy="4051109"/>
          </a:xfrm>
          <a:prstGeom prst="rect">
            <a:avLst/>
          </a:prstGeom>
          <a:noFill/>
        </p:spPr>
        <p:txBody>
          <a:bodyPr wrap="square" rtlCol="0">
            <a:spAutoFit/>
          </a:bodyPr>
          <a:lstStyle/>
          <a:p>
            <a:pPr marL="342900" lvl="0" indent="-342900">
              <a:lnSpc>
                <a:spcPct val="107000"/>
              </a:lnSpc>
              <a:spcAft>
                <a:spcPts val="800"/>
              </a:spcAft>
              <a:buFont typeface="+mj-lt"/>
              <a:buAutoNum type="arabicPeriod"/>
              <a:tabLst>
                <a:tab pos="457200" algn="l"/>
              </a:tabLst>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Key Observations: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Electronics is the highest contributor to the overall CLTV, followed by Home Appliances and Home Automation.</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Wearable and Office Supplies contribute the least.</a:t>
            </a:r>
          </a:p>
          <a:p>
            <a:pPr marL="342900" lvl="0" indent="-342900">
              <a:lnSpc>
                <a:spcPct val="107000"/>
              </a:lnSpc>
              <a:spcAft>
                <a:spcPts val="800"/>
              </a:spcAft>
              <a:buFont typeface="+mj-lt"/>
              <a:buAutoNum type="arabicPeriod"/>
              <a:tabLst>
                <a:tab pos="457200" algn="l"/>
              </a:tabLst>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Business Impact:</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This helps focus marketing, sales strategies, or resource allocation on categories that yield the highest lifetime value.</a:t>
            </a:r>
          </a:p>
        </p:txBody>
      </p:sp>
    </p:spTree>
    <p:extLst>
      <p:ext uri="{BB962C8B-B14F-4D97-AF65-F5344CB8AC3E}">
        <p14:creationId xmlns:p14="http://schemas.microsoft.com/office/powerpoint/2010/main" val="101519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BA6D4C-F72F-CFE8-CBF8-5224E8DFC0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0EF8D6-90E3-A56E-7A56-F4614BAE2D66}"/>
              </a:ext>
            </a:extLst>
          </p:cNvPr>
          <p:cNvSpPr>
            <a:spLocks noGrp="1"/>
          </p:cNvSpPr>
          <p:nvPr>
            <p:ph type="title"/>
          </p:nvPr>
        </p:nvSpPr>
        <p:spPr>
          <a:xfrm>
            <a:off x="232833" y="457199"/>
            <a:ext cx="5863167" cy="1413934"/>
          </a:xfrm>
        </p:spPr>
        <p:txBody>
          <a:bodyPr>
            <a:noAutofit/>
          </a:bodyPr>
          <a:lstStyle/>
          <a:p>
            <a:pPr algn="ctr"/>
            <a:r>
              <a:rPr lang="en-US" sz="3200" u="sng" dirty="0">
                <a:effectLst>
                  <a:outerShdw blurRad="38100" dist="38100" dir="2700000" algn="tl">
                    <a:srgbClr val="000000">
                      <a:alpha val="43137"/>
                    </a:srgbClr>
                  </a:outerShdw>
                </a:effectLst>
              </a:rPr>
              <a:t>New vs repeated customer analysis for total sales</a:t>
            </a:r>
            <a:endParaRPr lang="en-IN" sz="3200"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3079F7CD-FC87-7474-6721-F4770F46A9AD}"/>
              </a:ext>
            </a:extLst>
          </p:cNvPr>
          <p:cNvSpPr>
            <a:spLocks noGrp="1"/>
          </p:cNvSpPr>
          <p:nvPr>
            <p:ph idx="1"/>
          </p:nvPr>
        </p:nvSpPr>
        <p:spPr>
          <a:xfrm>
            <a:off x="474131" y="1871133"/>
            <a:ext cx="5105401" cy="4986866"/>
          </a:xfrm>
        </p:spPr>
        <p:txBody>
          <a:bodyPr>
            <a:normAutofit fontScale="25000" lnSpcReduction="20000"/>
          </a:bodyPr>
          <a:lstStyle/>
          <a:p>
            <a:pPr marL="0" indent="0">
              <a:lnSpc>
                <a:spcPct val="107000"/>
              </a:lnSpc>
              <a:spcAft>
                <a:spcPts val="800"/>
              </a:spcAft>
              <a:buSzPts val="1000"/>
              <a:buNone/>
              <a:tabLst>
                <a:tab pos="457200" algn="l"/>
              </a:tabLst>
            </a:pPr>
            <a:r>
              <a:rPr lang="en-US" sz="5600" b="1" dirty="0">
                <a:latin typeface="Times New Roman" panose="02020603050405020304" pitchFamily="18" charset="0"/>
                <a:cs typeface="Times New Roman" panose="02020603050405020304" pitchFamily="18" charset="0"/>
              </a:rPr>
              <a:t>Line Chart</a:t>
            </a:r>
            <a:r>
              <a:rPr lang="en-US" sz="5600" dirty="0">
                <a:latin typeface="Times New Roman" panose="02020603050405020304" pitchFamily="18" charset="0"/>
                <a:cs typeface="Times New Roman" panose="02020603050405020304" pitchFamily="18" charset="0"/>
              </a:rPr>
              <a:t>: Tracks monthly sales trends for both customer types over time, highlighting sales performance peaks and customer retention success.</a:t>
            </a:r>
          </a:p>
          <a:p>
            <a:r>
              <a:rPr lang="en-US" sz="5600" b="1" dirty="0"/>
              <a:t>Insights:</a:t>
            </a:r>
          </a:p>
          <a:p>
            <a:pPr>
              <a:buFont typeface="Arial" panose="020B0604020202020204" pitchFamily="34" charset="0"/>
              <a:buChar char="•"/>
            </a:pPr>
            <a:r>
              <a:rPr lang="en-US" sz="5600" b="1" dirty="0"/>
              <a:t>Sales Growth</a:t>
            </a:r>
            <a:r>
              <a:rPr lang="en-US" sz="5600" dirty="0"/>
              <a:t>:</a:t>
            </a:r>
          </a:p>
          <a:p>
            <a:pPr marL="742950" lvl="1" indent="-285750">
              <a:buFont typeface="Arial" panose="020B0604020202020204" pitchFamily="34" charset="0"/>
              <a:buChar char="•"/>
            </a:pPr>
            <a:r>
              <a:rPr lang="en-US" sz="5600" b="1" dirty="0"/>
              <a:t>Repeat Customers</a:t>
            </a:r>
            <a:r>
              <a:rPr lang="en-US" sz="5600" dirty="0"/>
              <a:t> contribute significantly to the overall sales growth, peaking in the latter half of the year.</a:t>
            </a:r>
          </a:p>
          <a:p>
            <a:pPr marL="742950" lvl="1" indent="-285750">
              <a:buFont typeface="Arial" panose="020B0604020202020204" pitchFamily="34" charset="0"/>
              <a:buChar char="•"/>
            </a:pPr>
            <a:r>
              <a:rPr lang="en-US" sz="5600" b="1" dirty="0"/>
              <a:t>New Customers</a:t>
            </a:r>
            <a:r>
              <a:rPr lang="en-US" sz="5600" dirty="0"/>
              <a:t> contribute a smaller share, with minimal growth trends.</a:t>
            </a:r>
          </a:p>
          <a:p>
            <a:pPr>
              <a:buFont typeface="Arial" panose="020B0604020202020204" pitchFamily="34" charset="0"/>
              <a:buChar char="•"/>
            </a:pPr>
            <a:r>
              <a:rPr lang="en-US" sz="5600" b="1" dirty="0"/>
              <a:t>Customer Dependency</a:t>
            </a:r>
            <a:r>
              <a:rPr lang="en-US" sz="5600" dirty="0"/>
              <a:t>:</a:t>
            </a:r>
          </a:p>
          <a:p>
            <a:pPr marL="742950" lvl="1" indent="-285750">
              <a:buFont typeface="Arial" panose="020B0604020202020204" pitchFamily="34" charset="0"/>
              <a:buChar char="•"/>
            </a:pPr>
            <a:r>
              <a:rPr lang="en-US" sz="5600" dirty="0"/>
              <a:t>The business heavily relies on repeat customers, with limited expansion to new customer acquisition.</a:t>
            </a:r>
          </a:p>
          <a:p>
            <a:r>
              <a:rPr lang="en-US" sz="5600" b="1" dirty="0"/>
              <a:t>Applications:</a:t>
            </a:r>
          </a:p>
          <a:p>
            <a:pPr>
              <a:buFont typeface="Arial" panose="020B0604020202020204" pitchFamily="34" charset="0"/>
              <a:buChar char="•"/>
            </a:pPr>
            <a:r>
              <a:rPr lang="en-US" sz="5600" b="1" dirty="0"/>
              <a:t>Retention Strategies</a:t>
            </a:r>
            <a:r>
              <a:rPr lang="en-US" sz="5600" dirty="0"/>
              <a:t>:</a:t>
            </a:r>
          </a:p>
          <a:p>
            <a:pPr marL="742950" lvl="1" indent="-285750">
              <a:buFont typeface="Arial" panose="020B0604020202020204" pitchFamily="34" charset="0"/>
              <a:buChar char="•"/>
            </a:pPr>
            <a:r>
              <a:rPr lang="en-US" sz="5600" dirty="0"/>
              <a:t>Prioritize retention strategies for repeat customers, as they drive the majority of revenue.</a:t>
            </a:r>
          </a:p>
          <a:p>
            <a:pPr>
              <a:buFont typeface="Arial" panose="020B0604020202020204" pitchFamily="34" charset="0"/>
              <a:buChar char="•"/>
            </a:pPr>
            <a:r>
              <a:rPr lang="en-US" sz="5600" b="1" dirty="0"/>
              <a:t>Acquisition Focus</a:t>
            </a:r>
            <a:r>
              <a:rPr lang="en-US" sz="5600" dirty="0"/>
              <a:t>:</a:t>
            </a:r>
          </a:p>
          <a:p>
            <a:pPr marL="742950" lvl="1" indent="-285750">
              <a:buFont typeface="Arial" panose="020B0604020202020204" pitchFamily="34" charset="0"/>
              <a:buChar char="•"/>
            </a:pPr>
            <a:r>
              <a:rPr lang="en-US" sz="5600" dirty="0"/>
              <a:t>Devise campaigns targeting new customer acquisition to balance dependency on existing customers.</a:t>
            </a:r>
          </a:p>
          <a:p>
            <a:pPr marL="0" indent="0">
              <a:lnSpc>
                <a:spcPct val="107000"/>
              </a:lnSpc>
              <a:spcAft>
                <a:spcPts val="800"/>
              </a:spcAft>
              <a:buSzPts val="1000"/>
              <a:buNone/>
              <a:tabLst>
                <a:tab pos="457200" algn="l"/>
              </a:tabLst>
            </a:pP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E847106-BF44-CA87-34E5-060386C20C01}"/>
              </a:ext>
            </a:extLst>
          </p:cNvPr>
          <p:cNvPicPr>
            <a:picLocks noChangeAspect="1"/>
          </p:cNvPicPr>
          <p:nvPr/>
        </p:nvPicPr>
        <p:blipFill>
          <a:blip r:embed="rId2"/>
          <a:stretch>
            <a:fillRect/>
          </a:stretch>
        </p:blipFill>
        <p:spPr>
          <a:xfrm>
            <a:off x="6409267" y="177800"/>
            <a:ext cx="5782733" cy="6680200"/>
          </a:xfrm>
          <a:prstGeom prst="rect">
            <a:avLst/>
          </a:prstGeom>
        </p:spPr>
      </p:pic>
    </p:spTree>
    <p:extLst>
      <p:ext uri="{BB962C8B-B14F-4D97-AF65-F5344CB8AC3E}">
        <p14:creationId xmlns:p14="http://schemas.microsoft.com/office/powerpoint/2010/main" val="293576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C0CB39-B21F-A9E4-8DBC-F6A165381A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A2A592-53BE-30F7-E074-A0FB6FBFC387}"/>
              </a:ext>
            </a:extLst>
          </p:cNvPr>
          <p:cNvSpPr>
            <a:spLocks noGrp="1"/>
          </p:cNvSpPr>
          <p:nvPr>
            <p:ph type="title"/>
          </p:nvPr>
        </p:nvSpPr>
        <p:spPr>
          <a:xfrm>
            <a:off x="1066800" y="414865"/>
            <a:ext cx="10058400" cy="1033806"/>
          </a:xfrm>
        </p:spPr>
        <p:txBody>
          <a:bodyPr/>
          <a:lstStyle/>
          <a:p>
            <a:pPr algn="ctr"/>
            <a:r>
              <a:rPr lang="en-US" u="sng" dirty="0">
                <a:effectLst>
                  <a:outerShdw blurRad="38100" dist="38100" dir="2700000" algn="tl">
                    <a:srgbClr val="000000">
                      <a:alpha val="43137"/>
                    </a:srgbClr>
                  </a:outerShdw>
                </a:effectLst>
              </a:rPr>
              <a:t>PRODUCT CANABILISM</a:t>
            </a:r>
            <a:endParaRPr lang="en-IN"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6AC152DA-7A30-D43B-AC53-2FAFA65C3385}"/>
              </a:ext>
            </a:extLst>
          </p:cNvPr>
          <p:cNvSpPr>
            <a:spLocks noGrp="1"/>
          </p:cNvSpPr>
          <p:nvPr>
            <p:ph idx="1"/>
          </p:nvPr>
        </p:nvSpPr>
        <p:spPr>
          <a:xfrm>
            <a:off x="296333" y="2201336"/>
            <a:ext cx="5401733" cy="4241800"/>
          </a:xfrm>
        </p:spPr>
        <p:txBody>
          <a:bodyPr>
            <a:normAutofit lnSpcReduction="10000"/>
          </a:bodyPr>
          <a:lstStyle/>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Objective</a:t>
            </a:r>
            <a:r>
              <a:rPr lang="en-US" dirty="0">
                <a:latin typeface="Times New Roman" panose="02020603050405020304" pitchFamily="18" charset="0"/>
                <a:cs typeface="Times New Roman" panose="02020603050405020304" pitchFamily="18" charset="0"/>
              </a:rPr>
              <a:t>: Determine if new product launches affect sales of existing products within the same category.</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Method</a:t>
            </a:r>
            <a:r>
              <a:rPr lang="en-US" dirty="0">
                <a:latin typeface="Times New Roman" panose="02020603050405020304" pitchFamily="18" charset="0"/>
                <a:cs typeface="Times New Roman" panose="02020603050405020304" pitchFamily="18" charset="0"/>
              </a:rPr>
              <a:t>: A </a:t>
            </a:r>
            <a:r>
              <a:rPr lang="en-US" b="1" dirty="0">
                <a:latin typeface="Times New Roman" panose="02020603050405020304" pitchFamily="18" charset="0"/>
                <a:cs typeface="Times New Roman" panose="02020603050405020304" pitchFamily="18" charset="0"/>
              </a:rPr>
              <a:t>Stacked Area Chart</a:t>
            </a:r>
            <a:r>
              <a:rPr lang="en-US" dirty="0">
                <a:latin typeface="Times New Roman" panose="02020603050405020304" pitchFamily="18" charset="0"/>
                <a:cs typeface="Times New Roman" panose="02020603050405020304" pitchFamily="18" charset="0"/>
              </a:rPr>
              <a:t> tracks monthly sales trends for "New" vs. "Existing" products.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Key Insight</a:t>
            </a:r>
            <a:r>
              <a:rPr lang="en-US" dirty="0">
                <a:latin typeface="Times New Roman" panose="02020603050405020304" pitchFamily="18" charset="0"/>
                <a:cs typeface="Times New Roman" panose="02020603050405020304" pitchFamily="18" charset="0"/>
              </a:rPr>
              <a:t>: If "Existing" product sales decline as "New" product sales increase, this indicates possible cannibalization.</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The chart shows fluctuations in sales, particularly during new product introductions, helping assess their impact on existing products.</a:t>
            </a:r>
          </a:p>
          <a:p>
            <a:pPr marL="0" indent="0">
              <a:lnSpc>
                <a:spcPct val="107000"/>
              </a:lnSpc>
              <a:spcAft>
                <a:spcPts val="800"/>
              </a:spcAft>
              <a:buSzPts val="1000"/>
              <a:buNone/>
              <a:tabLst>
                <a:tab pos="457200" algn="l"/>
              </a:tabLst>
            </a:pP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72AD6F2D-81BC-F55C-9A9E-24C884D7A6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3210" y="2308948"/>
            <a:ext cx="5778964" cy="3732739"/>
          </a:xfrm>
          <a:prstGeom prst="rect">
            <a:avLst/>
          </a:prstGeom>
        </p:spPr>
      </p:pic>
    </p:spTree>
    <p:extLst>
      <p:ext uri="{BB962C8B-B14F-4D97-AF65-F5344CB8AC3E}">
        <p14:creationId xmlns:p14="http://schemas.microsoft.com/office/powerpoint/2010/main" val="42021077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384</TotalTime>
  <Words>1900</Words>
  <Application>Microsoft Office PowerPoint</Application>
  <PresentationFormat>Widescreen</PresentationFormat>
  <Paragraphs>149</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Corbel</vt:lpstr>
      <vt:lpstr>Courier New</vt:lpstr>
      <vt:lpstr>Symbol</vt:lpstr>
      <vt:lpstr>Times New Roman</vt:lpstr>
      <vt:lpstr>Wingdings</vt:lpstr>
      <vt:lpstr>Banded</vt:lpstr>
      <vt:lpstr>SALES PERFORMANCE DASHBOARD ANALYSIS USING POWER BI</vt:lpstr>
      <vt:lpstr>TEAM MEMBERS</vt:lpstr>
      <vt:lpstr>INTRODUCTION</vt:lpstr>
      <vt:lpstr>DATASET MODEL VIEW</vt:lpstr>
      <vt:lpstr>PROJECT  OVERVIEW</vt:lpstr>
      <vt:lpstr>Advanced Total sales analysis</vt:lpstr>
      <vt:lpstr>CUSTOMER LIFETIME VALUE</vt:lpstr>
      <vt:lpstr>New vs repeated customer analysis for total sales</vt:lpstr>
      <vt:lpstr>PRODUCT CANABILISM</vt:lpstr>
      <vt:lpstr>Churn RISK ANALYSIS OF CUSTOMERS</vt:lpstr>
      <vt:lpstr>SALES PERSON ANALYSIS – PART 1</vt:lpstr>
      <vt:lpstr>SALES PERSON ANALYSIS – PART 2</vt:lpstr>
      <vt:lpstr>SALES PERSON ANALYSIS – PART 3</vt:lpstr>
      <vt:lpstr>SALES PERSON ANALYSIS – PART 4</vt:lpstr>
      <vt:lpstr>SALES ANALYSIS  BASED VISUALIZATIONS</vt:lpstr>
      <vt:lpstr>CUSTOMER RATING BASED PRODUCT ANALYSIS</vt:lpstr>
      <vt:lpstr>Total Sales ANALYSIS by Year and Month </vt:lpstr>
      <vt:lpstr>PROFIT ANALYSIS BY PRODUCT CATEGORY</vt:lpstr>
      <vt:lpstr>ANALYSIS OF AVERAGE SALE BY MONTH</vt:lpstr>
      <vt:lpstr>PRODUCT ANALYSIS  BASED VISUALIZATIONS</vt:lpstr>
      <vt:lpstr>Total sales analysis by region</vt:lpstr>
      <vt:lpstr>Product sales performan by customer rating</vt:lpstr>
      <vt:lpstr>CUSTOMER ANALYSIS  BASED VISUALIZATIONS</vt:lpstr>
      <vt:lpstr>CONCLUSION</vt:lpstr>
      <vt:lpstr>FUTURE ENHANCEMENTS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Shantanu Anand</dc:creator>
  <cp:lastModifiedBy>Shantanu Anand</cp:lastModifiedBy>
  <cp:revision>70</cp:revision>
  <dcterms:created xsi:type="dcterms:W3CDTF">2024-11-07T22:22:21Z</dcterms:created>
  <dcterms:modified xsi:type="dcterms:W3CDTF">2024-11-18T09:34:50Z</dcterms:modified>
</cp:coreProperties>
</file>