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3" d="100"/>
          <a:sy n="53" d="100"/>
        </p:scale>
        <p:origin x="52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6" name=""/>
        <p:cNvGrpSpPr/>
        <p:nvPr/>
      </p:nvGrpSpPr>
      <p:grpSpPr>
        <a:xfrm>
          <a:off x="0" y="0"/>
          <a:ext cx="0" cy="0"/>
          <a:chOff x="0" y="0"/>
          <a:chExt cx="0" cy="0"/>
        </a:xfrm>
      </p:grpSpPr>
      <p:sp>
        <p:nvSpPr>
          <p:cNvPr id="104870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7"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9"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type="body" idx="1"/>
          </p:nvPr>
        </p:nvSpPr>
        <p:spPr/>
        <p:txBody>
          <a:bodyPr bIns="0" lIns="0" rIns="0" tIns="0"/>
          <a:p/>
        </p:txBody>
      </p:sp>
      <p:sp>
        <p:nvSpPr>
          <p:cNvPr id="104868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104868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3" name=""/>
        <p:cNvGrpSpPr/>
        <p:nvPr/>
      </p:nvGrpSpPr>
      <p:grpSpPr>
        <a:xfrm>
          <a:off x="0" y="0"/>
          <a:ext cx="0" cy="0"/>
          <a:chOff x="0" y="0"/>
          <a:chExt cx="0" cy="0"/>
        </a:xfrm>
      </p:grpSpPr>
      <p:sp>
        <p:nvSpPr>
          <p:cNvPr id="104860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6"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7"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1048608"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4"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4.png"/><Relationship Id="rId3" Type="http://schemas.openxmlformats.org/officeDocument/2006/relationships/image" Target="../media/image6.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png"/><Relationship Id="rId3" Type="http://schemas.openxmlformats.org/officeDocument/2006/relationships/image" Target="../media/image11.png"/><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grpSp>
        <p:nvGrpSpPr>
          <p:cNvPr id="19"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3174896" y="1501457"/>
            <a:ext cx="6592661" cy="1464310"/>
          </a:xfrm>
          <a:prstGeom prst="rect"/>
        </p:spPr>
        <p:txBody>
          <a:bodyPr bIns="0" lIns="0" rIns="0" rtlCol="0" tIns="16510" vert="horz" wrap="square">
            <a:spAutoFit/>
          </a:bodyPr>
          <a:p>
            <a:pPr marL="3213735">
              <a:lnSpc>
                <a:spcPct val="100000"/>
              </a:lnSpc>
              <a:spcBef>
                <a:spcPts val="130"/>
              </a:spcBef>
            </a:pPr>
            <a:r>
              <a:rPr altLang="en-IN" dirty="0" lang="en-US" spc="15" err="1"/>
              <a:t>M</a:t>
            </a:r>
            <a:r>
              <a:rPr altLang="en-IN" dirty="0" lang="en-US" spc="15" err="1"/>
              <a:t>.</a:t>
            </a:r>
            <a:r>
              <a:rPr altLang="en-IN" dirty="0" lang="en-US" spc="15" err="1"/>
              <a:t>S</a:t>
            </a:r>
            <a:r>
              <a:rPr altLang="en-IN" dirty="0" lang="en-US" spc="15" err="1"/>
              <a:t>a</a:t>
            </a:r>
            <a:r>
              <a:rPr altLang="en-IN" dirty="0" lang="en-US" spc="15" err="1"/>
              <a:t>i</a:t>
            </a:r>
            <a:r>
              <a:rPr altLang="en-IN" dirty="0" lang="en-US" spc="15" err="1"/>
              <a:t>L</a:t>
            </a:r>
            <a:r>
              <a:rPr altLang="en-IN" dirty="0" lang="en-US" spc="15" err="1"/>
              <a:t>a</a:t>
            </a:r>
            <a:r>
              <a:rPr altLang="en-IN" dirty="0" lang="en-US" spc="15" err="1"/>
              <a:t>k</a:t>
            </a:r>
            <a:r>
              <a:rPr altLang="en-IN" dirty="0" lang="en-US" spc="15" err="1"/>
              <a:t>s</a:t>
            </a:r>
            <a:r>
              <a:rPr altLang="en-IN" dirty="0" lang="en-US" spc="15" err="1"/>
              <a:t>h</a:t>
            </a:r>
            <a:r>
              <a:rPr altLang="en-IN" dirty="0" lang="en-US" spc="15" err="1"/>
              <a:t>m</a:t>
            </a:r>
            <a:r>
              <a:rPr altLang="en-IN" dirty="0" lang="en-US" spc="15" err="1"/>
              <a:t>i</a:t>
            </a:r>
            <a:r>
              <a:rPr altLang="en-IN" dirty="0" lang="en-US" spc="15" err="1"/>
              <a:t> </a:t>
            </a:r>
            <a:r>
              <a:rPr altLang="en-IN" dirty="0" lang="en-US" spc="15" err="1"/>
              <a:t>P</a:t>
            </a:r>
            <a:r>
              <a:rPr altLang="en-IN" dirty="0" lang="en-US" spc="15" err="1"/>
              <a:t>r</a:t>
            </a:r>
            <a:r>
              <a:rPr altLang="en-IN" dirty="0" lang="en-US" spc="15" err="1"/>
              <a:t>i</a:t>
            </a:r>
            <a:r>
              <a:rPr altLang="en-IN" dirty="0" lang="en-US" spc="15" err="1"/>
              <a:t>y</a:t>
            </a:r>
            <a:r>
              <a:rPr altLang="en-IN" dirty="0" lang="en-US" spc="15" err="1"/>
              <a:t>a</a:t>
            </a:r>
            <a:br>
              <a:rPr altLang="en-IN" dirty="0" lang="en-US" spc="15" err="1"/>
            </a:br>
            <a:r>
              <a:rPr dirty="0" lang="en-GB" spc="15"/>
              <a:t>ID: </a:t>
            </a:r>
            <a:r>
              <a:rPr altLang="en-IN" dirty="0" lang="en-US" spc="15"/>
              <a:t>2</a:t>
            </a:r>
            <a:r>
              <a:rPr altLang="en-IN" dirty="0" lang="en-US" spc="15"/>
              <a:t>1</a:t>
            </a:r>
            <a:r>
              <a:rPr altLang="en-IN" dirty="0" lang="en-US" spc="15"/>
              <a:t>N</a:t>
            </a:r>
            <a:r>
              <a:rPr altLang="en-IN" dirty="0" lang="en-US" spc="15"/>
              <a:t>N</a:t>
            </a:r>
            <a:r>
              <a:rPr altLang="en-IN" dirty="0" lang="en-US" spc="15"/>
              <a:t>1</a:t>
            </a:r>
            <a:r>
              <a:rPr altLang="en-IN" dirty="0" lang="en-US" spc="15"/>
              <a:t>A</a:t>
            </a:r>
            <a:r>
              <a:rPr altLang="en-IN" dirty="0" lang="en-US" spc="15"/>
              <a:t>0</a:t>
            </a:r>
            <a:r>
              <a:rPr altLang="en-IN" dirty="0" lang="en-US" spc="15"/>
              <a:t>5</a:t>
            </a:r>
            <a:r>
              <a:rPr altLang="en-IN" dirty="0" lang="en-US" spc="15"/>
              <a:t>9</a:t>
            </a:r>
            <a:r>
              <a:rPr altLang="en-IN" dirty="0" lang="en-US" spc="15"/>
              <a:t>1</a:t>
            </a:r>
            <a:endParaRPr dirty="0" spc="15"/>
          </a:p>
        </p:txBody>
      </p:sp>
      <p:sp>
        <p:nvSpPr>
          <p:cNvPr id="1048601" name="object 8"/>
          <p:cNvSpPr txBox="1"/>
          <p:nvPr/>
        </p:nvSpPr>
        <p:spPr>
          <a:xfrm>
            <a:off x="6477000" y="2895600"/>
            <a:ext cx="1859280" cy="391795"/>
          </a:xfrm>
          <a:prstGeom prst="rect"/>
        </p:spPr>
        <p:txBody>
          <a:bodyPr bIns="0" lIns="0" rIns="0" rtlCol="0" tIns="12700" vert="horz" wrap="square">
            <a:spAutoFit/>
          </a:bodyPr>
          <a:p>
            <a:pPr marL="12700">
              <a:lnSpc>
                <a:spcPct val="100000"/>
              </a:lnSpc>
              <a:spcBef>
                <a:spcPts val="100"/>
              </a:spcBef>
            </a:pPr>
            <a:r>
              <a:rPr b="1" dirty="0" sz="2400" spc="10">
                <a:solidFill>
                  <a:srgbClr val="2D936B"/>
                </a:solidFill>
                <a:latin typeface="Trebuchet MS"/>
                <a:cs typeface="Trebuchet MS"/>
              </a:rPr>
              <a:t>Final</a:t>
            </a:r>
            <a:r>
              <a:rPr b="1" dirty="0" sz="2400" spc="-165">
                <a:solidFill>
                  <a:srgbClr val="2D936B"/>
                </a:solidFill>
                <a:latin typeface="Trebuchet MS"/>
                <a:cs typeface="Trebuchet MS"/>
              </a:rPr>
              <a:t> </a:t>
            </a:r>
            <a:r>
              <a:rPr b="1" dirty="0" sz="2400" spc="-5">
                <a:solidFill>
                  <a:srgbClr val="2D936B"/>
                </a:solidFill>
                <a:latin typeface="Trebuchet MS"/>
                <a:cs typeface="Trebuchet MS"/>
              </a:rPr>
              <a:t>Project</a:t>
            </a:r>
            <a:endParaRPr dirty="0" sz="2400">
              <a:latin typeface="Trebuchet MS"/>
              <a:cs typeface="Trebuchet MS"/>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3" name="Freeform 6"/>
          <p:cNvSpPr/>
          <p:nvPr/>
        </p:nvSpPr>
        <p:spPr>
          <a:xfrm>
            <a:off x="1838325" y="2762248"/>
            <a:ext cx="2312740" cy="1962152"/>
          </a:xfrm>
          <a:custGeom>
            <a:avLst/>
            <a:ahLst/>
            <a:rect l="l" t="t" r="r" b="b"/>
            <a:pathLst>
              <a:path w="358281" h="363569">
                <a:moveTo>
                  <a:pt x="0" y="0"/>
                </a:moveTo>
                <a:lnTo>
                  <a:pt x="358281" y="0"/>
                </a:lnTo>
                <a:lnTo>
                  <a:pt x="358281" y="363570"/>
                </a:lnTo>
                <a:lnTo>
                  <a:pt x="0" y="363570"/>
                </a:lnTo>
                <a:lnTo>
                  <a:pt x="0" y="0"/>
                </a:lnTo>
                <a:close/>
              </a:path>
            </a:pathLst>
          </a:custGeom>
          <a:blipFill>
            <a:blip xmlns:r="http://schemas.openxmlformats.org/officeDocument/2006/relationships" r:embed="rId2"/>
            <a:stretch>
              <a:fillRect/>
            </a:stretch>
          </a:blipFill>
        </p:spPr>
        <p:txBody>
          <a:bodyPr/>
          <a:p>
            <a:endParaRPr lang="en-IN"/>
          </a:p>
        </p:txBody>
      </p:sp>
      <p:sp>
        <p:nvSpPr>
          <p:cNvPr id="1048604" name="Freeform 7"/>
          <p:cNvSpPr/>
          <p:nvPr/>
        </p:nvSpPr>
        <p:spPr>
          <a:xfrm>
            <a:off x="2630588" y="3276600"/>
            <a:ext cx="728213" cy="685800"/>
          </a:xfrm>
          <a:custGeom>
            <a:avLst/>
            <a:ahLst/>
            <a:rect l="l" t="t" r="r" b="b"/>
            <a:pathLst>
              <a:path w="103876" h="140719">
                <a:moveTo>
                  <a:pt x="0" y="0"/>
                </a:moveTo>
                <a:lnTo>
                  <a:pt x="103877" y="0"/>
                </a:lnTo>
                <a:lnTo>
                  <a:pt x="103877" y="140719"/>
                </a:lnTo>
                <a:lnTo>
                  <a:pt x="0" y="140719"/>
                </a:lnTo>
                <a:lnTo>
                  <a:pt x="0" y="0"/>
                </a:lnTo>
                <a:close/>
              </a:path>
            </a:pathLst>
          </a:custGeom>
          <a:blipFill>
            <a:blip xmlns:r="http://schemas.openxmlformats.org/officeDocument/2006/relationships" r:embed="rId3"/>
            <a:stretch>
              <a:fillRect/>
            </a:stretch>
          </a:blipFill>
        </p:spPr>
        <p:txBody>
          <a:bodyPr/>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pic>
        <p:nvPicPr>
          <p:cNvPr id="2097169" name="Picture 9"/>
          <p:cNvPicPr>
            <a:picLocks noChangeAspect="1"/>
          </p:cNvPicPr>
          <p:nvPr/>
        </p:nvPicPr>
        <p:blipFill>
          <a:blip xmlns:r="http://schemas.openxmlformats.org/officeDocument/2006/relationships" r:embed="rId2"/>
          <a:srcRect/>
          <a:stretch>
            <a:fillRect/>
          </a:stretch>
        </p:blipFill>
        <p:spPr>
          <a:xfrm>
            <a:off x="79969" y="1447800"/>
            <a:ext cx="3212360" cy="3543795"/>
          </a:xfrm>
          <a:prstGeom prst="rect"/>
        </p:spPr>
      </p:pic>
      <p:pic>
        <p:nvPicPr>
          <p:cNvPr id="2097170" name="Picture 10"/>
          <p:cNvPicPr>
            <a:picLocks noChangeAspect="1"/>
          </p:cNvPicPr>
          <p:nvPr/>
        </p:nvPicPr>
        <p:blipFill>
          <a:blip xmlns:r="http://schemas.openxmlformats.org/officeDocument/2006/relationships" r:embed="rId3"/>
          <a:srcRect/>
          <a:stretch>
            <a:fillRect/>
          </a:stretch>
        </p:blipFill>
        <p:spPr>
          <a:xfrm>
            <a:off x="3519729" y="1500194"/>
            <a:ext cx="3047946" cy="3439005"/>
          </a:xfrm>
          <a:prstGeom prst="rect"/>
        </p:spPr>
      </p:pic>
      <p:pic>
        <p:nvPicPr>
          <p:cNvPr id="2097171" name="Picture 11"/>
          <p:cNvPicPr>
            <a:picLocks noChangeAspect="1"/>
          </p:cNvPicPr>
          <p:nvPr/>
        </p:nvPicPr>
        <p:blipFill>
          <a:blip xmlns:r="http://schemas.openxmlformats.org/officeDocument/2006/relationships" r:embed="rId4"/>
          <a:srcRect/>
          <a:stretch>
            <a:fillRect/>
          </a:stretch>
        </p:blipFill>
        <p:spPr>
          <a:xfrm>
            <a:off x="6705599" y="1524000"/>
            <a:ext cx="5311243" cy="335280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90" name="Title 1"/>
          <p:cNvSpPr>
            <a:spLocks noGrp="1"/>
          </p:cNvSpPr>
          <p:nvPr>
            <p:ph type="title"/>
          </p:nvPr>
        </p:nvSpPr>
        <p:spPr>
          <a:xfrm>
            <a:off x="755332" y="385444"/>
            <a:ext cx="10681335" cy="553998"/>
          </a:xfrm>
        </p:spPr>
        <p:txBody>
          <a:bodyPr/>
          <a:p>
            <a:r>
              <a:rPr dirty="0" sz="3600" lang="en-US"/>
              <a:t>GITHUB LINK</a:t>
            </a:r>
            <a:endParaRPr dirty="0" sz="3600" lang="en-IN"/>
          </a:p>
        </p:txBody>
      </p:sp>
      <p:sp>
        <p:nvSpPr>
          <p:cNvPr id="1048691" name="Text Placeholder 2"/>
          <p:cNvSpPr>
            <a:spLocks noGrp="1"/>
          </p:cNvSpPr>
          <p:nvPr>
            <p:ph type="body" idx="1"/>
          </p:nvPr>
        </p:nvSpPr>
        <p:spPr>
          <a:xfrm>
            <a:off x="1371600" y="1274802"/>
            <a:ext cx="9525000" cy="241300"/>
          </a:xfrm>
        </p:spPr>
        <p:txBody>
          <a:bodyPr/>
          <a:p>
            <a:r>
              <a:rPr sz="1800"/>
              <a:t>https://github.com/priyalakisai/cybersercurity.git</a:t>
            </a:r>
            <a:endParaRPr altLang="en-US" 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92" name="Title 1"/>
          <p:cNvSpPr>
            <a:spLocks noGrp="1"/>
          </p:cNvSpPr>
          <p:nvPr>
            <p:ph type="title"/>
          </p:nvPr>
        </p:nvSpPr>
        <p:spPr>
          <a:xfrm>
            <a:off x="755332" y="352193"/>
            <a:ext cx="10681335" cy="723901"/>
          </a:xfrm>
        </p:spPr>
        <p:txBody>
          <a:bodyPr/>
          <a:p>
            <a:r>
              <a:rPr dirty="0" lang="en-IN"/>
              <a:t>Output Explanation</a:t>
            </a:r>
          </a:p>
        </p:txBody>
      </p:sp>
      <p:sp>
        <p:nvSpPr>
          <p:cNvPr id="1048693" name="Rectangle 2"/>
          <p:cNvSpPr/>
          <p:nvPr/>
        </p:nvSpPr>
        <p:spPr>
          <a:xfrm>
            <a:off x="533400" y="1524000"/>
            <a:ext cx="6096000" cy="2758440"/>
          </a:xfrm>
          <a:prstGeom prst="rect"/>
        </p:spPr>
        <p:txBody>
          <a:bodyPr>
            <a:spAutoFit/>
          </a:bodyPr>
          <a:p>
            <a:pPr algn="just" indent="-285750" marL="285750">
              <a:buFont typeface="Arial" panose="020B0604020202020204" pitchFamily="34" charset="0"/>
              <a:buChar char="•"/>
            </a:pPr>
            <a:r>
              <a:rPr dirty="0" lang="en-GB"/>
              <a:t>When we click on the start button the keylogger will start.</a:t>
            </a:r>
          </a:p>
          <a:p>
            <a:pPr algn="just"/>
            <a:endParaRPr dirty="0" lang="en-GB"/>
          </a:p>
          <a:p>
            <a:pPr algn="just"/>
            <a:endParaRPr dirty="0" lang="en-GB"/>
          </a:p>
          <a:p>
            <a:pPr algn="just" indent="-285750" marL="285750">
              <a:buFont typeface="Arial" panose="020B0604020202020204" pitchFamily="34" charset="0"/>
              <a:buChar char="•"/>
            </a:pPr>
            <a:r>
              <a:rPr dirty="0" lang="en-GB"/>
              <a:t>Then you can type on your keyboard. </a:t>
            </a:r>
          </a:p>
          <a:p>
            <a:pPr algn="just" indent="-285750" marL="285750">
              <a:buFont typeface="Arial" panose="020B0604020202020204" pitchFamily="34" charset="0"/>
              <a:buChar char="•"/>
            </a:pPr>
            <a:endParaRPr dirty="0" lang="en-GB"/>
          </a:p>
          <a:p>
            <a:pPr algn="just"/>
            <a:endParaRPr dirty="0" lang="en-GB"/>
          </a:p>
          <a:p>
            <a:pPr algn="just" indent="-285750" marL="285750">
              <a:buFont typeface="Arial" panose="020B0604020202020204" pitchFamily="34" charset="0"/>
              <a:buChar char="•"/>
            </a:pPr>
            <a:r>
              <a:rPr dirty="0" lang="en-GB"/>
              <a:t>Whatever you type on your keyboard will be saved or recorded in a text file which is located in your project directory.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4" name="Rectangle 2"/>
          <p:cNvSpPr/>
          <p:nvPr/>
        </p:nvSpPr>
        <p:spPr>
          <a:xfrm>
            <a:off x="4038600" y="3244334"/>
            <a:ext cx="3429000" cy="769441"/>
          </a:xfrm>
          <a:prstGeom prst="rect"/>
        </p:spPr>
        <p:txBody>
          <a:bodyPr wrap="square">
            <a:spAutoFit/>
          </a:bodyPr>
          <a:p>
            <a:r>
              <a:rPr dirty="0" sz="4400" lang="en-US">
                <a:solidFill>
                  <a:srgbClr val="92D050"/>
                </a:solidFill>
              </a:rPr>
              <a:t>THANK YOU</a:t>
            </a:r>
            <a:endParaRPr dirty="0" sz="4400" lang="en-IN">
              <a:solidFill>
                <a:srgbClr val="92D050"/>
              </a:solidFill>
            </a:endParaRPr>
          </a:p>
        </p:txBody>
      </p:sp>
      <p:pic>
        <p:nvPicPr>
          <p:cNvPr id="2097172" name="Picture 3"/>
          <p:cNvPicPr>
            <a:picLocks noChangeAspect="1"/>
          </p:cNvPicPr>
          <p:nvPr/>
        </p:nvPicPr>
        <p:blipFill>
          <a:blip xmlns:r="http://schemas.openxmlformats.org/officeDocument/2006/relationships" r:embed="rId1" cstate="print"/>
          <a:stretch>
            <a:fillRect/>
          </a:stretch>
        </p:blipFill>
        <p:spPr>
          <a:xfrm>
            <a:off x="1066800" y="1636833"/>
            <a:ext cx="2074822" cy="3584333"/>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4" name=""/>
        <p:cNvGrpSpPr/>
        <p:nvPr/>
      </p:nvGrpSpPr>
      <p:grpSpPr>
        <a:xfrm>
          <a:off x="0" y="0"/>
          <a:ext cx="0" cy="0"/>
          <a:chOff x="0" y="0"/>
          <a:chExt cx="0" cy="0"/>
        </a:xfrm>
      </p:grpSpPr>
      <p:sp>
        <p:nvSpPr>
          <p:cNvPr id="1048609" name="object 2"/>
          <p:cNvSpPr/>
          <p:nvPr/>
        </p:nvSpPr>
        <p:spPr>
          <a:xfrm>
            <a:off x="0" y="20286"/>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5" name="object 3"/>
          <p:cNvGrpSpPr/>
          <p:nvPr/>
        </p:nvGrpSpPr>
        <p:grpSpPr>
          <a:xfrm>
            <a:off x="7443849" y="0"/>
            <a:ext cx="4752975" cy="6863080"/>
            <a:chOff x="7443849" y="0"/>
            <a:chExt cx="4752975" cy="6863080"/>
          </a:xfrm>
        </p:grpSpPr>
        <p:sp>
          <p:nvSpPr>
            <p:cNvPr id="104861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15"/>
          <p:cNvSpPr/>
          <p:nvPr/>
        </p:nvSpPr>
        <p:spPr>
          <a:xfrm>
            <a:off x="7076999" y="1695666"/>
            <a:ext cx="628574"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lang="en-GB" spc="5"/>
              <a:t>KEYLOGGER</a:t>
            </a:r>
            <a:endParaRPr dirty="0" sz="4250"/>
          </a:p>
        </p:txBody>
      </p:sp>
      <p:grpSp>
        <p:nvGrpSpPr>
          <p:cNvPr id="26"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rot="10800000" flipH="1" flipV="1">
            <a:off x="496111" y="1355805"/>
            <a:ext cx="6385562" cy="5425439"/>
          </a:xfrm>
          <a:prstGeom prst="rect"/>
          <a:noFill/>
        </p:spPr>
        <p:txBody>
          <a:bodyPr rtlCol="0" wrap="square">
            <a:spAutoFit/>
          </a:bodyPr>
          <a:p>
            <a:pPr algn="just" indent="-285750" marL="285750">
              <a:buFont typeface="Arial" panose="020B0604020202020204" pitchFamily="34" charset="0"/>
              <a:buChar char="•"/>
            </a:pPr>
            <a:r>
              <a:rPr dirty="0" lang="en-GB"/>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algn="just" indent="-285750" marL="285750">
              <a:buFont typeface="Arial" panose="020B0604020202020204" pitchFamily="34" charset="0"/>
              <a:buChar char="•"/>
            </a:pPr>
            <a:endParaRPr dirty="0" lang="en-GB"/>
          </a:p>
          <a:p>
            <a:pPr algn="just" indent="-285750" marL="285750">
              <a:buFont typeface="Arial" panose="020B0604020202020204" pitchFamily="34" charset="0"/>
              <a:buChar char="•"/>
            </a:pPr>
            <a:r>
              <a:rPr dirty="0" lang="en-GB"/>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endParaRPr dirty="0" lang="en-GB"/>
          </a:p>
          <a:p>
            <a:endParaRPr dirty="0" lang="en-GB"/>
          </a:p>
          <a:p>
            <a:endParaRPr dirty="0" lang="en-GB"/>
          </a:p>
          <a:p>
            <a:endParaRPr dirty="0" lang="en-GB"/>
          </a:p>
          <a:p>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26"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8"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9"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838200" y="1524000"/>
            <a:ext cx="6886575" cy="2758440"/>
          </a:xfrm>
          <a:prstGeom prst="rect"/>
          <a:noFill/>
        </p:spPr>
        <p:txBody>
          <a:bodyPr rtlCol="0" wrap="square">
            <a:spAutoFit/>
          </a:bodyPr>
          <a:p>
            <a:pPr indent="-285750" marL="285750">
              <a:buFont typeface="Arial" panose="020B0604020202020204" pitchFamily="34" charset="0"/>
              <a:buChar char="•"/>
            </a:pPr>
            <a:r>
              <a:rPr dirty="0" lang="en-GB"/>
              <a:t>The presentation starts by emphasizing the significance of keyloggers, and then provides a comprehensive examination of the project's goals. It delves into the technical aspects of capturing key presses and the functionality of logging keystrokes into both text and JSON files.</a:t>
            </a:r>
          </a:p>
          <a:p>
            <a:pPr indent="-285750" marL="285750">
              <a:buFont typeface="Arial" panose="020B0604020202020204" pitchFamily="34" charset="0"/>
              <a:buChar char="•"/>
            </a:pPr>
            <a:r>
              <a:rPr dirty="0" lang="en-GB"/>
              <a:t>The agenda features a demonstration of the graphical user interface (GUI), a discussion on the ethical implications of using keyloggers, and a live demonstration showcasing the keylogger in action.</a:t>
            </a:r>
          </a:p>
          <a:p>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9"/>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8"/>
          <p:cNvSpPr>
            <a:spLocks noChangeArrowheads="1"/>
          </p:cNvSpPr>
          <p:nvPr/>
        </p:nvSpPr>
        <p:spPr bwMode="auto">
          <a:xfrm>
            <a:off x="834072" y="2090847"/>
            <a:ext cx="6705600" cy="2694941"/>
          </a:xfrm>
          <a:prstGeom prst="rect"/>
          <a:noFill/>
          <a:ln>
            <a:noFill/>
          </a:ln>
          <a:effectLst/>
        </p:spPr>
        <p:txBody>
          <a:bodyPr anchor="ctr" anchorCtr="0" bIns="45720" compatLnSpc="1" lIns="91440" numCol="1" rIns="91440" tIns="45720" vert="horz" wrap="square">
            <a:prstTxWarp prst="textNoShape"/>
            <a:spAutoFit/>
          </a:bodyPr>
          <a:p>
            <a:pPr algn="just"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dirty="0" lang="en-US"/>
              <a:t>Create an advanced keylogger using Python, incorporating the </a:t>
            </a:r>
            <a:r>
              <a:rPr altLang="en-US" dirty="0" lang="en-US" err="1"/>
              <a:t>pynput</a:t>
            </a:r>
            <a:r>
              <a:rPr altLang="en-US" dirty="0" lang="en-US"/>
              <a:t> library for monitoring key presses and a user-friendly GUI developed with </a:t>
            </a:r>
            <a:r>
              <a:rPr altLang="en-US" dirty="0" lang="en-US" err="1"/>
              <a:t>tkinter</a:t>
            </a:r>
            <a:r>
              <a:rPr altLang="en-US" dirty="0" lang="en-US"/>
              <a:t>. The primary goal is to develop a secure and efficient keylogging tool that accurately records and stores keystrokes in various file formats. </a:t>
            </a:r>
          </a:p>
          <a:p>
            <a:pPr algn="just"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dirty="0" lang="en-US"/>
              <a:t>This project aims to meet the need for a dependable keylogging solution that balances technical complexity with user accessibility, ensuring data integrity and ethical use in cybersecurity and software development</a:t>
            </a:r>
            <a:r>
              <a:rPr altLang="en-US" baseline="0" b="0" cap="none" dirty="0" sz="1400" i="0" kumimoji="0" lang="en-US" normalizeH="0" strike="noStrike" u="none">
                <a:ln>
                  <a:noFill/>
                </a:ln>
                <a:solidFill>
                  <a:schemeClr val="tx1"/>
                </a:solidFill>
                <a:effectLst/>
              </a:rPr>
              <a:t>.</a:t>
            </a:r>
            <a:endParaRPr altLang="en-US" baseline="0" b="0" cap="none" dirty="0" sz="1400" i="0" kumimoji="0" lang="en-US" normalizeH="0" strike="noStrike" u="none">
              <a:ln>
                <a:noFill/>
              </a:ln>
              <a:solidFill>
                <a:schemeClr val="tx1"/>
              </a:solidFill>
              <a:effectLst/>
              <a:latin typeface="Arial" panose="020B060402020202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endParaRPr altLang="en-US" baseline="0" b="0" cap="none" dirty="0" sz="14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Rectangle 2"/>
          <p:cNvSpPr>
            <a:spLocks noChangeArrowheads="1"/>
          </p:cNvSpPr>
          <p:nvPr/>
        </p:nvSpPr>
        <p:spPr bwMode="auto">
          <a:xfrm>
            <a:off x="669290" y="1952445"/>
            <a:ext cx="5883910" cy="3291839"/>
          </a:xfrm>
          <a:prstGeom prst="rect"/>
          <a:noFill/>
          <a:ln>
            <a:noFill/>
          </a:ln>
          <a:effectLst/>
        </p:spPr>
        <p:txBody>
          <a:bodyPr anchor="ctr" anchorCtr="0" bIns="45720" compatLnSpc="1" lIns="91440" numCol="1" rIns="91440" tIns="45720" vert="horz" wrap="square">
            <a:prstTxWarp prst="textNoShape"/>
            <a:spAutoFit/>
          </a:bodyPr>
          <a:p>
            <a:pPr algn="just"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dirty="0" lang="en-US"/>
              <a:t>Embark on a journey into cybersecurity by creating a sophisticated Python keylogger featuring a sleek graphical interface built with </a:t>
            </a:r>
            <a:r>
              <a:rPr altLang="en-US" dirty="0" lang="en-US" err="1"/>
              <a:t>tkinter</a:t>
            </a:r>
            <a:r>
              <a:rPr altLang="en-US" dirty="0" lang="en-US"/>
              <a:t>. This project aims to merge the art of key press monitoring with user-friendly design, resulting in a dynamic tool that accurately captures keystrokes and presents them in an engaging format.</a:t>
            </a:r>
          </a:p>
          <a:p>
            <a:pPr algn="just"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dirty="0" lang="en-US"/>
              <a:t>By combining technical expertise with aesthetic design, this endeavor not only improves data logging efficiency but also enhances the user experience, offering a fresh perspective on the intersection of functionality and style in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Rectangle 8"/>
          <p:cNvSpPr/>
          <p:nvPr/>
        </p:nvSpPr>
        <p:spPr>
          <a:xfrm>
            <a:off x="761393" y="2209800"/>
            <a:ext cx="6096000" cy="3291840"/>
          </a:xfrm>
          <a:prstGeom prst="rect"/>
        </p:spPr>
        <p:txBody>
          <a:bodyPr>
            <a:spAutoFit/>
          </a:bodyPr>
          <a:p>
            <a:pPr algn="just" indent="-285750" marL="285750">
              <a:buFont typeface="Arial" panose="020B0604020202020204" pitchFamily="34" charset="0"/>
              <a:buChar char="•"/>
            </a:pPr>
            <a:r>
              <a:rPr dirty="0" lang="en-GB"/>
              <a:t>This project could benefit a variety of end users, including cybersecurity professionals, software developers, ethical hackers, and individuals looking to monitor and log keystrokes for security or productivity purposes.</a:t>
            </a:r>
          </a:p>
          <a:p>
            <a:pPr algn="just" indent="-285750" marL="285750">
              <a:buFont typeface="Arial" panose="020B0604020202020204" pitchFamily="34" charset="0"/>
              <a:buChar char="•"/>
            </a:pPr>
            <a:r>
              <a:rPr dirty="0" lang="en-GB"/>
              <a:t>Additionally, students and researchers interested in cybersecurity concepts and Python programming may find this project valuable for learning and experimentation. The user-friendly GUI could also attract those who prefer an intuitive and visually appealing interface for interacting with the keylogging tool.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40"/>
              <a:t>Y</a:t>
            </a: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5" name="Picture 9"/>
          <p:cNvPicPr>
            <a:picLocks noChangeAspect="1"/>
          </p:cNvPicPr>
          <p:nvPr/>
        </p:nvPicPr>
        <p:blipFill>
          <a:blip xmlns:r="http://schemas.openxmlformats.org/officeDocument/2006/relationships" r:embed="rId3"/>
          <a:stretch>
            <a:fillRect/>
          </a:stretch>
        </p:blipFill>
        <p:spPr>
          <a:xfrm>
            <a:off x="3474383" y="1407307"/>
            <a:ext cx="3064848" cy="5257800"/>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1" name="object 7"/>
          <p:cNvSpPr txBox="1">
            <a:spLocks noGrp="1"/>
          </p:cNvSpPr>
          <p:nvPr>
            <p:ph type="title"/>
          </p:nvPr>
        </p:nvSpPr>
        <p:spPr>
          <a:xfrm>
            <a:off x="739775" y="654938"/>
            <a:ext cx="754316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spc="10"/>
              <a:t>WOW</a:t>
            </a:r>
            <a:r>
              <a:rPr dirty="0" sz="4250" spc="85"/>
              <a:t> </a:t>
            </a:r>
            <a:r>
              <a:rPr dirty="0" sz="4250" spc="10"/>
              <a:t>IN</a:t>
            </a:r>
            <a:r>
              <a:rPr dirty="0" sz="4250" spc="-5"/>
              <a:t> </a:t>
            </a:r>
            <a:r>
              <a:rPr dirty="0" sz="4250" spc="15"/>
              <a:t>YOUR</a:t>
            </a:r>
            <a:r>
              <a:rPr dirty="0" sz="4250" spc="-10"/>
              <a:t> </a:t>
            </a:r>
            <a:r>
              <a:rPr dirty="0" sz="4250" spc="20"/>
              <a:t>SOLUTION</a:t>
            </a:r>
            <a:endParaRPr dirty="0" sz="4250"/>
          </a:p>
        </p:txBody>
      </p:sp>
      <p:sp>
        <p:nvSpPr>
          <p:cNvPr id="104867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3" name="Rectangle 8"/>
          <p:cNvSpPr/>
          <p:nvPr/>
        </p:nvSpPr>
        <p:spPr>
          <a:xfrm>
            <a:off x="2217420" y="2133600"/>
            <a:ext cx="6096000" cy="2491741"/>
          </a:xfrm>
          <a:prstGeom prst="rect"/>
        </p:spPr>
        <p:txBody>
          <a:bodyPr>
            <a:spAutoFit/>
          </a:bodyPr>
          <a:p>
            <a:pPr algn="just"/>
            <a:r>
              <a:rPr dirty="0" lang="en-GB"/>
              <a:t>The Wow factor in the keylogger project lies in its seamless integration of advanced functionality with an intuitive and aesthetically pleasing user interface. </a:t>
            </a:r>
          </a:p>
          <a:p>
            <a:pPr algn="just" indent="-285750" marL="285750">
              <a:buFont typeface="Arial" panose="020B0604020202020204" pitchFamily="34" charset="0"/>
              <a:buChar char="•"/>
            </a:pPr>
            <a:endParaRPr dirty="0" lang="en-GB"/>
          </a:p>
          <a:p>
            <a:pPr algn="just"/>
            <a:r>
              <a:rPr dirty="0" lang="en-GB"/>
              <a:t>Factors:</a:t>
            </a:r>
          </a:p>
          <a:p>
            <a:pPr algn="just" indent="-342900" marL="342900">
              <a:buFont typeface="+mj-lt"/>
              <a:buAutoNum type="arabicPeriod"/>
            </a:pPr>
            <a:r>
              <a:rPr b="1" dirty="0" lang="en-IN"/>
              <a:t>Sophisticated Keystroke Capture</a:t>
            </a:r>
            <a:r>
              <a:rPr dirty="0" lang="en-IN"/>
              <a:t>:</a:t>
            </a:r>
          </a:p>
          <a:p>
            <a:pPr algn="just" indent="-342900" marL="342900">
              <a:buFont typeface="+mj-lt"/>
              <a:buAutoNum type="arabicPeriod"/>
            </a:pPr>
            <a:r>
              <a:rPr b="1" dirty="0" lang="en-IN"/>
              <a:t>User-Friendly GUI</a:t>
            </a:r>
            <a:r>
              <a:rPr dirty="0" lang="en-IN"/>
              <a:t>:</a:t>
            </a:r>
          </a:p>
          <a:p>
            <a:pPr algn="just" indent="-342900" marL="342900">
              <a:buFont typeface="+mj-lt"/>
              <a:buAutoNum type="arabicPeriod"/>
            </a:pPr>
            <a:r>
              <a:rPr b="1" dirty="0" lang="en-IN"/>
              <a:t>Ethical and Secure Usage</a:t>
            </a:r>
            <a:r>
              <a:rPr dirty="0" lang="en-IN"/>
              <a:t>:</a:t>
            </a:r>
          </a:p>
          <a:p>
            <a:pPr algn="just" indent="-342900" marL="342900">
              <a:buFont typeface="+mj-lt"/>
              <a:buAutoNum type="arabicPeriod"/>
            </a:pPr>
            <a:r>
              <a:rPr b="1" dirty="0" lang="en-IN"/>
              <a:t>Versatile Application</a:t>
            </a:r>
            <a:r>
              <a:rPr dirty="0" lang="en-IN"/>
              <a:t>:</a:t>
            </a:r>
            <a:endParaRPr dirty="0"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7924800" y="1205928"/>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7"/>
          <p:cNvSpPr txBox="1"/>
          <p:nvPr/>
        </p:nvSpPr>
        <p:spPr>
          <a:xfrm>
            <a:off x="565466" y="1136416"/>
            <a:ext cx="6956426" cy="4673600"/>
          </a:xfrm>
          <a:prstGeom prst="rect"/>
        </p:spPr>
        <p:txBody>
          <a:bodyPr bIns="0" lIns="0" rIns="0" rtlCol="0" tIns="12700" vert="horz" wrap="square">
            <a:spAutoFit/>
          </a:bodyPr>
          <a:p>
            <a:pPr marL="12700">
              <a:lnSpc>
                <a:spcPct val="100000"/>
              </a:lnSpc>
              <a:spcBef>
                <a:spcPts val="100"/>
              </a:spcBef>
            </a:pPr>
            <a:r>
              <a:rPr dirty="0" lang="en-IN" spc="-45">
                <a:latin typeface="Trebuchet MS"/>
                <a:cs typeface="Trebuchet MS"/>
              </a:rPr>
              <a:t>The Main Modules used in this </a:t>
            </a:r>
            <a:r>
              <a:rPr dirty="0" lang="en-IN" spc="-45" err="1">
                <a:latin typeface="Trebuchet MS"/>
                <a:cs typeface="Trebuchet MS"/>
              </a:rPr>
              <a:t>KeyLogger</a:t>
            </a:r>
            <a:r>
              <a:rPr dirty="0" lang="en-IN" spc="-45">
                <a:latin typeface="Trebuchet MS"/>
                <a:cs typeface="Trebuchet MS"/>
              </a:rPr>
              <a:t> Project are:</a:t>
            </a:r>
          </a:p>
          <a:p>
            <a:pPr indent="-342900" marL="355600">
              <a:lnSpc>
                <a:spcPct val="100000"/>
              </a:lnSpc>
              <a:spcBef>
                <a:spcPts val="100"/>
              </a:spcBef>
              <a:buFont typeface="+mj-lt"/>
              <a:buAutoNum type="arabicPeriod"/>
            </a:pPr>
            <a:r>
              <a:rPr b="1" dirty="0" sz="1800" lang="en-IN" spc="-45" u="sng">
                <a:latin typeface="Trebuchet MS"/>
                <a:cs typeface="Trebuchet MS"/>
              </a:rPr>
              <a:t>Keylogger </a:t>
            </a:r>
            <a:r>
              <a:rPr b="1" dirty="0" sz="1800" lang="en-IN" spc="-45" err="1" u="sng">
                <a:latin typeface="Trebuchet MS"/>
                <a:cs typeface="Trebuchet MS"/>
              </a:rPr>
              <a:t>Module:</a:t>
            </a:r>
            <a:r>
              <a:rPr dirty="0" sz="1800" lang="en-IN" spc="-45" err="1">
                <a:latin typeface="Trebuchet MS"/>
                <a:cs typeface="Trebuchet MS"/>
              </a:rPr>
              <a:t>This</a:t>
            </a:r>
            <a:r>
              <a:rPr dirty="0" sz="1800" lang="en-IN" spc="-45">
                <a:latin typeface="Trebuchet MS"/>
                <a:cs typeface="Trebuchet MS"/>
              </a:rPr>
              <a:t> uses the ‘</a:t>
            </a:r>
            <a:r>
              <a:rPr dirty="0" sz="1800" lang="en-IN" spc="-45" err="1">
                <a:latin typeface="Trebuchet MS"/>
                <a:cs typeface="Trebuchet MS"/>
              </a:rPr>
              <a:t>pynput</a:t>
            </a:r>
            <a:r>
              <a:rPr dirty="0" lang="en-IN" spc="-45">
                <a:latin typeface="Trebuchet MS"/>
                <a:cs typeface="Trebuchet MS"/>
              </a:rPr>
              <a:t>’ library to maintain the keylogger functionality.</a:t>
            </a:r>
          </a:p>
          <a:p>
            <a:pPr indent="-342900" marL="355600">
              <a:lnSpc>
                <a:spcPct val="100000"/>
              </a:lnSpc>
              <a:spcBef>
                <a:spcPts val="100"/>
              </a:spcBef>
              <a:buFont typeface="+mj-lt"/>
              <a:buAutoNum type="arabicPeriod"/>
            </a:pPr>
            <a:endParaRPr dirty="0" sz="1800" lang="en-IN" spc="-45">
              <a:latin typeface="Trebuchet MS"/>
              <a:cs typeface="Trebuchet MS"/>
            </a:endParaRPr>
          </a:p>
          <a:p>
            <a:pPr indent="-342900" marL="355600">
              <a:lnSpc>
                <a:spcPct val="100000"/>
              </a:lnSpc>
              <a:spcBef>
                <a:spcPts val="100"/>
              </a:spcBef>
              <a:buFont typeface="+mj-lt"/>
              <a:buAutoNum type="arabicPeriod"/>
            </a:pPr>
            <a:endParaRPr dirty="0" sz="1800" lang="en-IN" spc="-45">
              <a:latin typeface="Trebuchet MS"/>
              <a:cs typeface="Trebuchet MS"/>
            </a:endParaRPr>
          </a:p>
          <a:p>
            <a:pPr indent="-342900" marL="355600">
              <a:lnSpc>
                <a:spcPct val="100000"/>
              </a:lnSpc>
              <a:spcBef>
                <a:spcPts val="100"/>
              </a:spcBef>
              <a:buFont typeface="+mj-lt"/>
              <a:buAutoNum type="arabicPeriod"/>
            </a:pPr>
            <a:r>
              <a:rPr b="1" dirty="0" lang="en-IN" spc="-45" err="1" u="sng">
                <a:latin typeface="Trebuchet MS"/>
                <a:cs typeface="Trebuchet MS"/>
              </a:rPr>
              <a:t>Pynput:</a:t>
            </a:r>
            <a:r>
              <a:rPr dirty="0" lang="en-IN" spc="-45" err="1">
                <a:latin typeface="Trebuchet MS"/>
                <a:cs typeface="Trebuchet MS"/>
              </a:rPr>
              <a:t>This</a:t>
            </a:r>
            <a:r>
              <a:rPr dirty="0" lang="en-IN" spc="-45">
                <a:latin typeface="Trebuchet MS"/>
                <a:cs typeface="Trebuchet MS"/>
              </a:rPr>
              <a:t> library enables you to control and monitor input devices such as the mouse and keyboard.</a:t>
            </a:r>
          </a:p>
          <a:p>
            <a:pPr indent="-342900" marL="355600">
              <a:lnSpc>
                <a:spcPct val="100000"/>
              </a:lnSpc>
              <a:spcBef>
                <a:spcPts val="100"/>
              </a:spcBef>
              <a:buFont typeface="+mj-lt"/>
              <a:buAutoNum type="arabicPeriod"/>
            </a:pPr>
            <a:endParaRPr dirty="0" lang="en-IN" spc="-45">
              <a:latin typeface="Trebuchet MS"/>
              <a:cs typeface="Trebuchet MS"/>
            </a:endParaRPr>
          </a:p>
          <a:p>
            <a:pPr indent="-342900" marL="355600">
              <a:lnSpc>
                <a:spcPct val="100000"/>
              </a:lnSpc>
              <a:spcBef>
                <a:spcPts val="100"/>
              </a:spcBef>
              <a:buFont typeface="+mj-lt"/>
              <a:buAutoNum type="arabicPeriod"/>
            </a:pPr>
            <a:endParaRPr dirty="0" lang="en-IN" spc="-45">
              <a:latin typeface="Trebuchet MS"/>
              <a:cs typeface="Trebuchet MS"/>
            </a:endParaRPr>
          </a:p>
          <a:p>
            <a:pPr indent="-342900" marL="355600">
              <a:lnSpc>
                <a:spcPct val="100000"/>
              </a:lnSpc>
              <a:spcBef>
                <a:spcPts val="100"/>
              </a:spcBef>
              <a:buFont typeface="+mj-lt"/>
              <a:buAutoNum type="arabicPeriod"/>
            </a:pPr>
            <a:r>
              <a:rPr b="1" dirty="0" lang="en-IN" spc="-45" err="1" u="sng">
                <a:latin typeface="Trebuchet MS"/>
                <a:cs typeface="Trebuchet MS"/>
              </a:rPr>
              <a:t>Jsonlib</a:t>
            </a:r>
            <a:r>
              <a:rPr b="1" dirty="0" lang="en-IN" spc="-45" u="sng">
                <a:latin typeface="Trebuchet MS"/>
                <a:cs typeface="Trebuchet MS"/>
              </a:rPr>
              <a:t>:</a:t>
            </a:r>
            <a:r>
              <a:rPr dirty="0" lang="en-IN" spc="-45">
                <a:latin typeface="Trebuchet MS"/>
                <a:cs typeface="Trebuchet MS"/>
              </a:rPr>
              <a:t> This library is used for working with JSON data in </a:t>
            </a:r>
            <a:r>
              <a:rPr dirty="0" lang="en-IN" spc="-45" err="1">
                <a:latin typeface="Trebuchet MS"/>
                <a:cs typeface="Trebuchet MS"/>
              </a:rPr>
              <a:t>Python.It</a:t>
            </a:r>
            <a:r>
              <a:rPr dirty="0" lang="en-IN" spc="-45">
                <a:latin typeface="Trebuchet MS"/>
                <a:cs typeface="Trebuchet MS"/>
              </a:rPr>
              <a:t> provides functions for encoding python objects into JSON strings and decoding JSON strings into Python objects.</a:t>
            </a:r>
          </a:p>
          <a:p>
            <a:pPr indent="-342900" marL="355600">
              <a:lnSpc>
                <a:spcPct val="100000"/>
              </a:lnSpc>
              <a:spcBef>
                <a:spcPts val="100"/>
              </a:spcBef>
              <a:buFont typeface="+mj-lt"/>
              <a:buAutoNum type="arabicPeriod"/>
            </a:pPr>
            <a:endParaRPr dirty="0" lang="en-IN" spc="-45">
              <a:latin typeface="Trebuchet MS"/>
              <a:cs typeface="Trebuchet MS"/>
            </a:endParaRPr>
          </a:p>
          <a:p>
            <a:pPr indent="-342900" marL="355600">
              <a:lnSpc>
                <a:spcPct val="100000"/>
              </a:lnSpc>
              <a:spcBef>
                <a:spcPts val="100"/>
              </a:spcBef>
              <a:buFont typeface="+mj-lt"/>
              <a:buAutoNum type="arabicPeriod"/>
            </a:pPr>
            <a:endParaRPr dirty="0" lang="en-IN" spc="-45">
              <a:latin typeface="Trebuchet MS"/>
              <a:cs typeface="Trebuchet MS"/>
            </a:endParaRPr>
          </a:p>
          <a:p>
            <a:pPr indent="-342900" marL="355600">
              <a:lnSpc>
                <a:spcPct val="100000"/>
              </a:lnSpc>
              <a:spcBef>
                <a:spcPts val="100"/>
              </a:spcBef>
              <a:buFont typeface="+mj-lt"/>
              <a:buAutoNum type="arabicPeriod"/>
            </a:pPr>
            <a:r>
              <a:rPr b="1" dirty="0" lang="en-IN" spc="-45" u="sng">
                <a:latin typeface="Trebuchet MS"/>
                <a:cs typeface="Trebuchet MS"/>
              </a:rPr>
              <a:t>GUI module:</a:t>
            </a:r>
            <a:r>
              <a:rPr dirty="0" lang="en-GB" spc="-45">
                <a:latin typeface="Trebuchet MS"/>
                <a:cs typeface="Trebuchet MS"/>
              </a:rPr>
              <a:t> The GUI module will be responsible for creating the graphical user interface using '</a:t>
            </a:r>
            <a:r>
              <a:rPr dirty="0" lang="en-GB" spc="-45" err="1">
                <a:latin typeface="Trebuchet MS"/>
                <a:cs typeface="Trebuchet MS"/>
              </a:rPr>
              <a:t>tkinter</a:t>
            </a:r>
            <a:r>
              <a:rPr dirty="0" lang="en-GB" spc="-45">
                <a:latin typeface="Trebuchet MS"/>
                <a:cs typeface="Trebuchet MS"/>
              </a:rPr>
              <a:t>' to provide a visually appealing way for users to interact with the keylogger.</a:t>
            </a:r>
            <a:endParaRPr dirty="0" lang="en-IN" spc="-45">
              <a:latin typeface="Trebuchet MS"/>
              <a:cs typeface="Trebuchet MS"/>
            </a:endParaRPr>
          </a:p>
        </p:txBody>
      </p:sp>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K.S.V Aravind</dc:title>
  <dc:creator>Kodamanchili Sri Venkat Aravind</dc:creator>
  <cp:lastModifiedBy>srikanth chalasani</cp:lastModifiedBy>
  <dcterms:created xsi:type="dcterms:W3CDTF">2024-06-02T18:48:59Z</dcterms:created>
  <dcterms:modified xsi:type="dcterms:W3CDTF">2024-06-26T15:40:05Z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y fmtid="{D5CDD505-2E9C-101B-9397-08002B2CF9AE}" pid="4" name="ICV">
    <vt:lpwstr>32def9dc40014828b64703d656ffdea5</vt:lpwstr>
  </property>
</Properties>
</file>