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9" r:id="rId4"/>
    <p:sldId id="267" r:id="rId5"/>
    <p:sldId id="258" r:id="rId6"/>
    <p:sldId id="295" r:id="rId7"/>
    <p:sldId id="296" r:id="rId8"/>
    <p:sldId id="297" r:id="rId9"/>
    <p:sldId id="298" r:id="rId10"/>
    <p:sldId id="301" r:id="rId11"/>
    <p:sldId id="311" r:id="rId12"/>
    <p:sldId id="309" r:id="rId13"/>
    <p:sldId id="308" r:id="rId14"/>
    <p:sldId id="306" r:id="rId15"/>
    <p:sldId id="303" r:id="rId16"/>
    <p:sldId id="300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18" r:id="rId25"/>
    <p:sldId id="320" r:id="rId26"/>
    <p:sldId id="32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D" initials="gD" lastIdx="3" clrIdx="0">
    <p:extLst>
      <p:ext uri="{19B8F6BF-5375-455C-9EA6-DF929625EA0E}">
        <p15:presenceInfo xmlns:p15="http://schemas.microsoft.com/office/powerpoint/2012/main" userId="505409bfbab301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B8B8B8"/>
    <a:srgbClr val="FE4844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EBEAF-7463-4801-BF2B-71171829CB13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752C002-FFF0-420D-9047-FEAD13BCDC17}">
      <dgm:prSet phldrT="[Text]"/>
      <dgm:spPr/>
      <dgm:t>
        <a:bodyPr/>
        <a:lstStyle/>
        <a:p>
          <a:r>
            <a:rPr lang="en-US"/>
            <a:t>Raw data </a:t>
          </a:r>
          <a:endParaRPr lang="en-IN"/>
        </a:p>
      </dgm:t>
    </dgm:pt>
    <dgm:pt modelId="{0B242383-4E70-4BFC-A62A-730E5DE98D23}" type="parTrans" cxnId="{6E094F0C-7EA2-40F9-9125-412216216F53}">
      <dgm:prSet/>
      <dgm:spPr/>
      <dgm:t>
        <a:bodyPr/>
        <a:lstStyle/>
        <a:p>
          <a:endParaRPr lang="en-IN"/>
        </a:p>
      </dgm:t>
    </dgm:pt>
    <dgm:pt modelId="{785C964A-6A4E-481D-8331-FF2D304B1901}" type="sibTrans" cxnId="{6E094F0C-7EA2-40F9-9125-412216216F53}">
      <dgm:prSet/>
      <dgm:spPr/>
      <dgm:t>
        <a:bodyPr/>
        <a:lstStyle/>
        <a:p>
          <a:endParaRPr lang="en-IN"/>
        </a:p>
      </dgm:t>
    </dgm:pt>
    <dgm:pt modelId="{B4AD9EF2-247B-40CB-B169-046420B9AD35}">
      <dgm:prSet phldrT="[Text]"/>
      <dgm:spPr/>
      <dgm:t>
        <a:bodyPr/>
        <a:lstStyle/>
        <a:p>
          <a:r>
            <a:rPr lang="en-US"/>
            <a:t>Pre processing of data </a:t>
          </a:r>
          <a:endParaRPr lang="en-IN"/>
        </a:p>
      </dgm:t>
    </dgm:pt>
    <dgm:pt modelId="{B13E2BB3-3D88-4CB3-A877-70EFAE3EDB42}" type="parTrans" cxnId="{7A1DD734-34BC-4C07-B548-E379153B7D83}">
      <dgm:prSet/>
      <dgm:spPr/>
      <dgm:t>
        <a:bodyPr/>
        <a:lstStyle/>
        <a:p>
          <a:endParaRPr lang="en-IN"/>
        </a:p>
      </dgm:t>
    </dgm:pt>
    <dgm:pt modelId="{A08CA597-8055-499E-9405-310C80CADF17}" type="sibTrans" cxnId="{7A1DD734-34BC-4C07-B548-E379153B7D83}">
      <dgm:prSet/>
      <dgm:spPr/>
      <dgm:t>
        <a:bodyPr/>
        <a:lstStyle/>
        <a:p>
          <a:endParaRPr lang="en-IN"/>
        </a:p>
      </dgm:t>
    </dgm:pt>
    <dgm:pt modelId="{D2A7023A-2B49-48B7-897A-895592899090}">
      <dgm:prSet phldrT="[Text]"/>
      <dgm:spPr/>
      <dgm:t>
        <a:bodyPr/>
        <a:lstStyle/>
        <a:p>
          <a:r>
            <a:rPr lang="en-US"/>
            <a:t>Final data set </a:t>
          </a:r>
        </a:p>
      </dgm:t>
    </dgm:pt>
    <dgm:pt modelId="{C233A9F2-D01B-4284-BB3A-2310434A0DF5}" type="parTrans" cxnId="{7480C960-E019-456C-819A-34A55E032644}">
      <dgm:prSet/>
      <dgm:spPr/>
      <dgm:t>
        <a:bodyPr/>
        <a:lstStyle/>
        <a:p>
          <a:endParaRPr lang="en-IN"/>
        </a:p>
      </dgm:t>
    </dgm:pt>
    <dgm:pt modelId="{AE10383B-D830-468A-9E8A-188D26343B0A}" type="sibTrans" cxnId="{7480C960-E019-456C-819A-34A55E032644}">
      <dgm:prSet/>
      <dgm:spPr/>
      <dgm:t>
        <a:bodyPr/>
        <a:lstStyle/>
        <a:p>
          <a:endParaRPr lang="en-IN"/>
        </a:p>
      </dgm:t>
    </dgm:pt>
    <dgm:pt modelId="{868D180A-B76D-465D-A105-3E6476D9199B}" type="pres">
      <dgm:prSet presAssocID="{1EFEBEAF-7463-4801-BF2B-71171829CB13}" presName="outerComposite" presStyleCnt="0">
        <dgm:presLayoutVars>
          <dgm:chMax val="5"/>
          <dgm:dir/>
          <dgm:resizeHandles val="exact"/>
        </dgm:presLayoutVars>
      </dgm:prSet>
      <dgm:spPr/>
    </dgm:pt>
    <dgm:pt modelId="{7D7110FB-39D7-4834-A7F5-E44A3013F061}" type="pres">
      <dgm:prSet presAssocID="{1EFEBEAF-7463-4801-BF2B-71171829CB13}" presName="dummyMaxCanvas" presStyleCnt="0">
        <dgm:presLayoutVars/>
      </dgm:prSet>
      <dgm:spPr/>
    </dgm:pt>
    <dgm:pt modelId="{D170D8B9-DD6D-4C63-93F0-7DC60282171C}" type="pres">
      <dgm:prSet presAssocID="{1EFEBEAF-7463-4801-BF2B-71171829CB13}" presName="ThreeNodes_1" presStyleLbl="node1" presStyleIdx="0" presStyleCnt="3">
        <dgm:presLayoutVars>
          <dgm:bulletEnabled val="1"/>
        </dgm:presLayoutVars>
      </dgm:prSet>
      <dgm:spPr/>
    </dgm:pt>
    <dgm:pt modelId="{C7A61588-824A-4ACA-AA1A-DF843752F992}" type="pres">
      <dgm:prSet presAssocID="{1EFEBEAF-7463-4801-BF2B-71171829CB13}" presName="ThreeNodes_2" presStyleLbl="node1" presStyleIdx="1" presStyleCnt="3">
        <dgm:presLayoutVars>
          <dgm:bulletEnabled val="1"/>
        </dgm:presLayoutVars>
      </dgm:prSet>
      <dgm:spPr/>
    </dgm:pt>
    <dgm:pt modelId="{D0B00CF5-7461-4C46-8644-EAC946D34C26}" type="pres">
      <dgm:prSet presAssocID="{1EFEBEAF-7463-4801-BF2B-71171829CB13}" presName="ThreeNodes_3" presStyleLbl="node1" presStyleIdx="2" presStyleCnt="3">
        <dgm:presLayoutVars>
          <dgm:bulletEnabled val="1"/>
        </dgm:presLayoutVars>
      </dgm:prSet>
      <dgm:spPr/>
    </dgm:pt>
    <dgm:pt modelId="{655DCB38-1300-4071-965B-CCB2AB680813}" type="pres">
      <dgm:prSet presAssocID="{1EFEBEAF-7463-4801-BF2B-71171829CB13}" presName="ThreeConn_1-2" presStyleLbl="fgAccFollowNode1" presStyleIdx="0" presStyleCnt="2">
        <dgm:presLayoutVars>
          <dgm:bulletEnabled val="1"/>
        </dgm:presLayoutVars>
      </dgm:prSet>
      <dgm:spPr/>
    </dgm:pt>
    <dgm:pt modelId="{ADD309A8-B45D-4C9A-BDDC-3763F0C6E1CE}" type="pres">
      <dgm:prSet presAssocID="{1EFEBEAF-7463-4801-BF2B-71171829CB13}" presName="ThreeConn_2-3" presStyleLbl="fgAccFollowNode1" presStyleIdx="1" presStyleCnt="2">
        <dgm:presLayoutVars>
          <dgm:bulletEnabled val="1"/>
        </dgm:presLayoutVars>
      </dgm:prSet>
      <dgm:spPr/>
    </dgm:pt>
    <dgm:pt modelId="{7472B963-2B2D-48EC-844B-93259BF5BEDA}" type="pres">
      <dgm:prSet presAssocID="{1EFEBEAF-7463-4801-BF2B-71171829CB13}" presName="ThreeNodes_1_text" presStyleLbl="node1" presStyleIdx="2" presStyleCnt="3">
        <dgm:presLayoutVars>
          <dgm:bulletEnabled val="1"/>
        </dgm:presLayoutVars>
      </dgm:prSet>
      <dgm:spPr/>
    </dgm:pt>
    <dgm:pt modelId="{94305C7B-83A5-4DF6-9107-50AD94010791}" type="pres">
      <dgm:prSet presAssocID="{1EFEBEAF-7463-4801-BF2B-71171829CB13}" presName="ThreeNodes_2_text" presStyleLbl="node1" presStyleIdx="2" presStyleCnt="3">
        <dgm:presLayoutVars>
          <dgm:bulletEnabled val="1"/>
        </dgm:presLayoutVars>
      </dgm:prSet>
      <dgm:spPr/>
    </dgm:pt>
    <dgm:pt modelId="{AAB688A5-43DA-4BF3-82F5-EC75389E6D68}" type="pres">
      <dgm:prSet presAssocID="{1EFEBEAF-7463-4801-BF2B-71171829CB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E094F0C-7EA2-40F9-9125-412216216F53}" srcId="{1EFEBEAF-7463-4801-BF2B-71171829CB13}" destId="{E752C002-FFF0-420D-9047-FEAD13BCDC17}" srcOrd="0" destOrd="0" parTransId="{0B242383-4E70-4BFC-A62A-730E5DE98D23}" sibTransId="{785C964A-6A4E-481D-8331-FF2D304B1901}"/>
    <dgm:cxn modelId="{34280C1D-561D-4B86-A9F9-44C169F14D94}" type="presOf" srcId="{A08CA597-8055-499E-9405-310C80CADF17}" destId="{ADD309A8-B45D-4C9A-BDDC-3763F0C6E1CE}" srcOrd="0" destOrd="0" presId="urn:microsoft.com/office/officeart/2005/8/layout/vProcess5"/>
    <dgm:cxn modelId="{7A1DD734-34BC-4C07-B548-E379153B7D83}" srcId="{1EFEBEAF-7463-4801-BF2B-71171829CB13}" destId="{B4AD9EF2-247B-40CB-B169-046420B9AD35}" srcOrd="1" destOrd="0" parTransId="{B13E2BB3-3D88-4CB3-A877-70EFAE3EDB42}" sibTransId="{A08CA597-8055-499E-9405-310C80CADF17}"/>
    <dgm:cxn modelId="{7480C960-E019-456C-819A-34A55E032644}" srcId="{1EFEBEAF-7463-4801-BF2B-71171829CB13}" destId="{D2A7023A-2B49-48B7-897A-895592899090}" srcOrd="2" destOrd="0" parTransId="{C233A9F2-D01B-4284-BB3A-2310434A0DF5}" sibTransId="{AE10383B-D830-468A-9E8A-188D26343B0A}"/>
    <dgm:cxn modelId="{E5315963-5E7F-437A-891B-E373B97FB52C}" type="presOf" srcId="{785C964A-6A4E-481D-8331-FF2D304B1901}" destId="{655DCB38-1300-4071-965B-CCB2AB680813}" srcOrd="0" destOrd="0" presId="urn:microsoft.com/office/officeart/2005/8/layout/vProcess5"/>
    <dgm:cxn modelId="{BF36AF64-502D-40FF-89AC-82BF8FE20D28}" type="presOf" srcId="{E752C002-FFF0-420D-9047-FEAD13BCDC17}" destId="{D170D8B9-DD6D-4C63-93F0-7DC60282171C}" srcOrd="0" destOrd="0" presId="urn:microsoft.com/office/officeart/2005/8/layout/vProcess5"/>
    <dgm:cxn modelId="{9DD5548B-F9C9-4C70-B17D-9172CA0299D8}" type="presOf" srcId="{B4AD9EF2-247B-40CB-B169-046420B9AD35}" destId="{C7A61588-824A-4ACA-AA1A-DF843752F992}" srcOrd="0" destOrd="0" presId="urn:microsoft.com/office/officeart/2005/8/layout/vProcess5"/>
    <dgm:cxn modelId="{1DB9448C-A5B0-4BC0-A52D-D12B4CBB3675}" type="presOf" srcId="{E752C002-FFF0-420D-9047-FEAD13BCDC17}" destId="{7472B963-2B2D-48EC-844B-93259BF5BEDA}" srcOrd="1" destOrd="0" presId="urn:microsoft.com/office/officeart/2005/8/layout/vProcess5"/>
    <dgm:cxn modelId="{6C6211D3-FDC3-48BD-80C0-B0B1DC490761}" type="presOf" srcId="{D2A7023A-2B49-48B7-897A-895592899090}" destId="{AAB688A5-43DA-4BF3-82F5-EC75389E6D68}" srcOrd="1" destOrd="0" presId="urn:microsoft.com/office/officeart/2005/8/layout/vProcess5"/>
    <dgm:cxn modelId="{6C7E28D4-E858-4E43-BFF2-2792DF4E3CE6}" type="presOf" srcId="{D2A7023A-2B49-48B7-897A-895592899090}" destId="{D0B00CF5-7461-4C46-8644-EAC946D34C26}" srcOrd="0" destOrd="0" presId="urn:microsoft.com/office/officeart/2005/8/layout/vProcess5"/>
    <dgm:cxn modelId="{081ED1EE-1328-43BB-B832-1672BFF4D617}" type="presOf" srcId="{1EFEBEAF-7463-4801-BF2B-71171829CB13}" destId="{868D180A-B76D-465D-A105-3E6476D9199B}" srcOrd="0" destOrd="0" presId="urn:microsoft.com/office/officeart/2005/8/layout/vProcess5"/>
    <dgm:cxn modelId="{54017AF2-65EB-4A74-91F4-941F86C8D86D}" type="presOf" srcId="{B4AD9EF2-247B-40CB-B169-046420B9AD35}" destId="{94305C7B-83A5-4DF6-9107-50AD94010791}" srcOrd="1" destOrd="0" presId="urn:microsoft.com/office/officeart/2005/8/layout/vProcess5"/>
    <dgm:cxn modelId="{377F0285-44E8-4E38-878F-E6BFF75630B9}" type="presParOf" srcId="{868D180A-B76D-465D-A105-3E6476D9199B}" destId="{7D7110FB-39D7-4834-A7F5-E44A3013F061}" srcOrd="0" destOrd="0" presId="urn:microsoft.com/office/officeart/2005/8/layout/vProcess5"/>
    <dgm:cxn modelId="{276EA737-F09A-41FF-956C-7846DE718C4F}" type="presParOf" srcId="{868D180A-B76D-465D-A105-3E6476D9199B}" destId="{D170D8B9-DD6D-4C63-93F0-7DC60282171C}" srcOrd="1" destOrd="0" presId="urn:microsoft.com/office/officeart/2005/8/layout/vProcess5"/>
    <dgm:cxn modelId="{A90BFED8-CC73-4E1C-97A9-9B2DDE0FEA9D}" type="presParOf" srcId="{868D180A-B76D-465D-A105-3E6476D9199B}" destId="{C7A61588-824A-4ACA-AA1A-DF843752F992}" srcOrd="2" destOrd="0" presId="urn:microsoft.com/office/officeart/2005/8/layout/vProcess5"/>
    <dgm:cxn modelId="{85BA3B49-01F8-4A6C-8652-13CC6589343E}" type="presParOf" srcId="{868D180A-B76D-465D-A105-3E6476D9199B}" destId="{D0B00CF5-7461-4C46-8644-EAC946D34C26}" srcOrd="3" destOrd="0" presId="urn:microsoft.com/office/officeart/2005/8/layout/vProcess5"/>
    <dgm:cxn modelId="{31206E54-E082-44AF-A3C2-A3B90C08B711}" type="presParOf" srcId="{868D180A-B76D-465D-A105-3E6476D9199B}" destId="{655DCB38-1300-4071-965B-CCB2AB680813}" srcOrd="4" destOrd="0" presId="urn:microsoft.com/office/officeart/2005/8/layout/vProcess5"/>
    <dgm:cxn modelId="{8840DED3-BB31-4782-83EB-448CEB254AA6}" type="presParOf" srcId="{868D180A-B76D-465D-A105-3E6476D9199B}" destId="{ADD309A8-B45D-4C9A-BDDC-3763F0C6E1CE}" srcOrd="5" destOrd="0" presId="urn:microsoft.com/office/officeart/2005/8/layout/vProcess5"/>
    <dgm:cxn modelId="{3DB9629D-DA31-48F9-ADA2-A462AF23B736}" type="presParOf" srcId="{868D180A-B76D-465D-A105-3E6476D9199B}" destId="{7472B963-2B2D-48EC-844B-93259BF5BEDA}" srcOrd="6" destOrd="0" presId="urn:microsoft.com/office/officeart/2005/8/layout/vProcess5"/>
    <dgm:cxn modelId="{56CEABA1-02A6-4502-AE8B-D78E8B139793}" type="presParOf" srcId="{868D180A-B76D-465D-A105-3E6476D9199B}" destId="{94305C7B-83A5-4DF6-9107-50AD94010791}" srcOrd="7" destOrd="0" presId="urn:microsoft.com/office/officeart/2005/8/layout/vProcess5"/>
    <dgm:cxn modelId="{39B39157-DCC2-4D27-9E4E-84EA4C2E2BE6}" type="presParOf" srcId="{868D180A-B76D-465D-A105-3E6476D9199B}" destId="{AAB688A5-43DA-4BF3-82F5-EC75389E6D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0D8B9-DD6D-4C63-93F0-7DC60282171C}">
      <dsp:nvSpPr>
        <dsp:cNvPr id="0" name=""/>
        <dsp:cNvSpPr/>
      </dsp:nvSpPr>
      <dsp:spPr>
        <a:xfrm>
          <a:off x="0" y="0"/>
          <a:ext cx="3366374" cy="71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Raw data </a:t>
          </a:r>
          <a:endParaRPr lang="en-IN" sz="2000" kern="1200"/>
        </a:p>
      </dsp:txBody>
      <dsp:txXfrm>
        <a:off x="20880" y="20880"/>
        <a:ext cx="2597120" cy="671119"/>
      </dsp:txXfrm>
    </dsp:sp>
    <dsp:sp modelId="{C7A61588-824A-4ACA-AA1A-DF843752F992}">
      <dsp:nvSpPr>
        <dsp:cNvPr id="0" name=""/>
        <dsp:cNvSpPr/>
      </dsp:nvSpPr>
      <dsp:spPr>
        <a:xfrm>
          <a:off x="297032" y="831692"/>
          <a:ext cx="3366374" cy="71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03561"/>
                <a:satOff val="19717"/>
                <a:lumOff val="39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203561"/>
                <a:satOff val="19717"/>
                <a:lumOff val="39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203561"/>
                <a:satOff val="19717"/>
                <a:lumOff val="39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 processing of data </a:t>
          </a:r>
          <a:endParaRPr lang="en-IN" sz="2000" kern="1200"/>
        </a:p>
      </dsp:txBody>
      <dsp:txXfrm>
        <a:off x="317912" y="852572"/>
        <a:ext cx="2564209" cy="671119"/>
      </dsp:txXfrm>
    </dsp:sp>
    <dsp:sp modelId="{D0B00CF5-7461-4C46-8644-EAC946D34C26}">
      <dsp:nvSpPr>
        <dsp:cNvPr id="0" name=""/>
        <dsp:cNvSpPr/>
      </dsp:nvSpPr>
      <dsp:spPr>
        <a:xfrm>
          <a:off x="594065" y="1663384"/>
          <a:ext cx="3366374" cy="71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407122"/>
                <a:satOff val="39434"/>
                <a:lumOff val="78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407122"/>
                <a:satOff val="39434"/>
                <a:lumOff val="78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407122"/>
                <a:satOff val="39434"/>
                <a:lumOff val="78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data set </a:t>
          </a:r>
        </a:p>
      </dsp:txBody>
      <dsp:txXfrm>
        <a:off x="614945" y="1684264"/>
        <a:ext cx="2564209" cy="671119"/>
      </dsp:txXfrm>
    </dsp:sp>
    <dsp:sp modelId="{655DCB38-1300-4071-965B-CCB2AB680813}">
      <dsp:nvSpPr>
        <dsp:cNvPr id="0" name=""/>
        <dsp:cNvSpPr/>
      </dsp:nvSpPr>
      <dsp:spPr>
        <a:xfrm>
          <a:off x="2903002" y="540600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007260" y="540600"/>
        <a:ext cx="254855" cy="348687"/>
      </dsp:txXfrm>
    </dsp:sp>
    <dsp:sp modelId="{ADD309A8-B45D-4C9A-BDDC-3763F0C6E1CE}">
      <dsp:nvSpPr>
        <dsp:cNvPr id="0" name=""/>
        <dsp:cNvSpPr/>
      </dsp:nvSpPr>
      <dsp:spPr>
        <a:xfrm>
          <a:off x="3200035" y="1367539"/>
          <a:ext cx="463371" cy="463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797637"/>
            <a:satOff val="6264"/>
            <a:lumOff val="94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2797637"/>
              <a:satOff val="6264"/>
              <a:lumOff val="9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304293" y="1367539"/>
        <a:ext cx="254855" cy="34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9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8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5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4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3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6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42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3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42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785E-191D-43F2-A664-057811065E4D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5153-9AAD-4322-AE38-349B4ABB5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1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5" y="188640"/>
            <a:ext cx="4561057" cy="1583545"/>
          </a:xfrm>
        </p:spPr>
        <p:txBody>
          <a:bodyPr>
            <a:noAutofit/>
          </a:bodyPr>
          <a:lstStyle/>
          <a:p>
            <a:pPr algn="ctr"/>
            <a:r>
              <a:rPr lang="en-IN" sz="60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Apple stock Forecasting </a:t>
            </a:r>
            <a:endParaRPr lang="en-US" sz="138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12CF30-0F34-AB1E-983A-73FBAB1C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06" y="2636912"/>
            <a:ext cx="3005815" cy="1368150"/>
          </a:xfrm>
        </p:spPr>
        <p:txBody>
          <a:bodyPr>
            <a:normAutofit lnSpcReduction="10000"/>
          </a:bodyPr>
          <a:lstStyle/>
          <a:p>
            <a:r>
              <a:rPr lang="en-US" b="1" u="sng">
                <a:solidFill>
                  <a:srgbClr val="003366"/>
                </a:solidFill>
                <a:latin typeface="Arial Black" panose="020B0A04020102020204" pitchFamily="34" charset="0"/>
              </a:rPr>
              <a:t>PROJECT GUIDEs:</a:t>
            </a:r>
            <a:endParaRPr lang="en-US" b="1">
              <a:solidFill>
                <a:srgbClr val="003366"/>
              </a:solidFill>
              <a:latin typeface="Arial Black" panose="020B0A04020102020204" pitchFamily="34" charset="0"/>
            </a:endParaRPr>
          </a:p>
          <a:p>
            <a:r>
              <a:rPr lang="en-IN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ocs-Calibri"/>
              </a:rPr>
              <a:t>Karthik</a:t>
            </a:r>
          </a:p>
          <a:p>
            <a:r>
              <a:rPr lang="en-IN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ocs-Calibri"/>
              </a:rPr>
              <a:t>Hareesh</a:t>
            </a:r>
            <a:endParaRPr lang="en-IN" b="1">
              <a:solidFill>
                <a:srgbClr val="B8B8B8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E0811-0981-724A-56AA-F1CCC7EA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0"/>
            <a:ext cx="6981252" cy="6858000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A397EFB0-A9CD-D321-B835-386EE8666C77}"/>
              </a:ext>
            </a:extLst>
          </p:cNvPr>
          <p:cNvSpPr txBox="1">
            <a:spLocks/>
          </p:cNvSpPr>
          <p:nvPr/>
        </p:nvSpPr>
        <p:spPr>
          <a:xfrm>
            <a:off x="1646514" y="3861048"/>
            <a:ext cx="3149830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u="sng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 members:</a:t>
            </a:r>
            <a:endParaRPr lang="en-US" sz="1800" b="1" i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Akula Sri Ranganayakula Naidu</a:t>
            </a: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Doddapaneni Ganesh</a:t>
            </a: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Mr. Sai Likhith Sarabu</a:t>
            </a: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Shaik Abdul Rehman</a:t>
            </a: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FATHIMA SHIRIN C  a</a:t>
            </a:r>
          </a:p>
          <a:p>
            <a:r>
              <a:rPr lang="en-IN" sz="1200" b="1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Prajakta Dhananjay Mapari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" b="1">
              <a:solidFill>
                <a:srgbClr val="B8B8B8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" b="1">
              <a:solidFill>
                <a:srgbClr val="B8B8B8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462F4-234F-EEDC-8F54-3643235E230F}"/>
              </a:ext>
            </a:extLst>
          </p:cNvPr>
          <p:cNvSpPr txBox="1"/>
          <p:nvPr/>
        </p:nvSpPr>
        <p:spPr>
          <a:xfrm>
            <a:off x="551384" y="1861679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docs-Calibri"/>
              </a:rPr>
              <a:t>stock market analysis----P403 /group 3 </a:t>
            </a:r>
            <a:endParaRPr lang="en-IN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761CC1-2282-8A71-1BBC-F71C48F3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24150" r="3525" b="8652"/>
          <a:stretch/>
        </p:blipFill>
        <p:spPr>
          <a:xfrm>
            <a:off x="0" y="0"/>
            <a:ext cx="1213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8F38017-BF44-9A53-F565-E2B69C3D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4" t="32550" r="4911" b="32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6ACB738-A833-2200-F1E7-221B6BF7F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1" t="25200" r="3932" b="7601"/>
          <a:stretch/>
        </p:blipFill>
        <p:spPr>
          <a:xfrm>
            <a:off x="0" y="116632"/>
            <a:ext cx="12192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8DE8E5B-4E2B-E36A-E66D-EF22BE4F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39111" r="30750" b="6290"/>
          <a:stretch/>
        </p:blipFill>
        <p:spPr>
          <a:xfrm>
            <a:off x="-11088" y="139553"/>
            <a:ext cx="1207266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CA2C-0907-D657-2543-39FD514A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52" y="423295"/>
            <a:ext cx="3932237" cy="1752600"/>
          </a:xfrm>
        </p:spPr>
        <p:txBody>
          <a:bodyPr/>
          <a:lstStyle/>
          <a:p>
            <a:r>
              <a:rPr lang="en-IN"/>
              <a:t>Trends of closing price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4CFBDC3-DF72-E866-CE75-5EBB8CB492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23750" r="27562" b="17450"/>
          <a:stretch/>
        </p:blipFill>
        <p:spPr>
          <a:xfrm>
            <a:off x="0" y="0"/>
            <a:ext cx="696009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531DD-1D77-EF98-634E-074D8FC8F2EF}"/>
              </a:ext>
            </a:extLst>
          </p:cNvPr>
          <p:cNvSpPr txBox="1"/>
          <p:nvPr/>
        </p:nvSpPr>
        <p:spPr>
          <a:xfrm>
            <a:off x="119336" y="260648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9.The ADF (Augmented Dickey-Fuller) test</a:t>
            </a:r>
            <a:r>
              <a:rPr lang="en-US" sz="2800" b="1">
                <a:solidFill>
                  <a:srgbClr val="202124"/>
                </a:solidFill>
                <a:latin typeface="Google Sans"/>
              </a:rPr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The ADF (Augmented Dickey-Fuller) test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used to see if a time series is stationary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Here's how to interpret the results: The Hypothesis: The test has a null hypothesis that the data has a unit root, which means it's not 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 The alternative hypothesis is that the data is stationary or trend-stationary.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372A5-C3A2-5CE4-B645-61837C2C8731}"/>
              </a:ext>
            </a:extLst>
          </p:cNvPr>
          <p:cNvSpPr txBox="1"/>
          <p:nvPr/>
        </p:nvSpPr>
        <p:spPr>
          <a:xfrm>
            <a:off x="0" y="2420888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10. Kpss test:-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The KPSS test, short for, Kwiatkowski-Phillips-Schmidt-Shin (KPSS).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type of Unit root test that tests for the stationarity of a given series around a deterministic trend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In other words, the test is somewhat similar in spirit to the ADF test.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0D10-C838-78EB-F9AD-D4EA6AB2F70B}"/>
              </a:ext>
            </a:extLst>
          </p:cNvPr>
          <p:cNvSpPr txBox="1"/>
          <p:nvPr/>
        </p:nvSpPr>
        <p:spPr>
          <a:xfrm>
            <a:off x="119336" y="4437112"/>
            <a:ext cx="10801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sz="4000" b="1" i="0">
                <a:effectLst/>
                <a:latin typeface="Google Sans"/>
              </a:rPr>
              <a:t>standardization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is a data processing workflow that converts the structure of different datasets into one common format of data.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deals with the transformation of datasets after the data are collected from different sources and before it is loaded into target systems.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7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8E8F-1CBB-36CC-E27E-249890CC72C5}"/>
              </a:ext>
            </a:extLst>
          </p:cNvPr>
          <p:cNvSpPr txBox="1"/>
          <p:nvPr/>
        </p:nvSpPr>
        <p:spPr>
          <a:xfrm>
            <a:off x="47328" y="1700808"/>
            <a:ext cx="12097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Results: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ADF Test: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ADF Statistic: -13.626         Before: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ADF Statistic: 0.5929875922244102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p-value: 1.7631e-25             Before :p-value :-0.986947845844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p-value is extremely small (far less than 0.05), which means we reject the null hypothesis of a unit root. This suggests that the time series is stationary according to the ADF test.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KPSS Test: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KPSS Statistic: 0.24616          before  KPSS Statistic:5.96847854584221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p-value: 0.1                     Before P-value :-0.01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p-value is relatively high (greater than 0.05), which means we fail to reject the null hypothesis of stationarity around a deterministic trend. This further confirms that the time series is stationary according to the KPSS test.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Yes, the data is stationary.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conclusion is derived from the results of both the ADF and KPSS tests, which collectively confirm the stationarity of the time series.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6D14C-6D3D-4CC6-F5CE-F30A3A428E48}"/>
              </a:ext>
            </a:extLst>
          </p:cNvPr>
          <p:cNvSpPr txBox="1"/>
          <p:nvPr/>
        </p:nvSpPr>
        <p:spPr>
          <a:xfrm>
            <a:off x="191344" y="26503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</a:t>
            </a:r>
            <a:r>
              <a:rPr lang="en-IN" sz="3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3776-BFF5-3B0E-E5A7-FEFF08A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0D40-78EA-54F9-E655-4FC21FF7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08" y="1484784"/>
            <a:ext cx="4941212" cy="1944216"/>
          </a:xfrm>
        </p:spPr>
        <p:txBody>
          <a:bodyPr>
            <a:normAutofit/>
          </a:bodyPr>
          <a:lstStyle/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Score: 4.005078057732966 RMSE </a:t>
            </a: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Score: 5.863188020295062 RMSE </a:t>
            </a: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0.9904608337828202 </a:t>
            </a: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R²: 0.9376118592015867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58437-554F-74F3-10AF-E65EC554AB45}"/>
              </a:ext>
            </a:extLst>
          </p:cNvPr>
          <p:cNvSpPr txBox="1"/>
          <p:nvPr/>
        </p:nvSpPr>
        <p:spPr>
          <a:xfrm>
            <a:off x="4727848" y="2492896"/>
            <a:ext cx="3888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Predictions for the next 30 days: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1: 256.1569519042969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2: 255.2490997314453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3: 254.20848083496094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4: 253.12591552734375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5: 252.05772399902344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6: 251.03500366210938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7: 250.0726318359375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8: 249.1766357421875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9: 248.34774780273438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10: 247.5840301513672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11: 246.8820343017578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12: 246.23785400390625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13: 245.64720153808594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14: 245.1059112548828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15: 244.61004638671875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7A08D-DFEB-E77D-C27B-14CB79C6059A}"/>
              </a:ext>
            </a:extLst>
          </p:cNvPr>
          <p:cNvSpPr txBox="1"/>
          <p:nvPr/>
        </p:nvSpPr>
        <p:spPr>
          <a:xfrm>
            <a:off x="8544272" y="2708920"/>
            <a:ext cx="357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16: 244.15579223632812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17: 243.73971557617188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18: 243.35855102539062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19: 243.0093536376953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20: 242.68943786621094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21: 242.39627075195312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22: 242.1276092529297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23: 241.88137817382812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24: 241.65567016601562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25: 241.4487762451172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26: 241.25909423828125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27: 241.0851593017578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28: 240.92567443847656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29: 240.7794189453125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Day 30: 240.6453094482422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82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14864-92DC-44A9-62A8-9BDAD13FF174}"/>
              </a:ext>
            </a:extLst>
          </p:cNvPr>
          <p:cNvSpPr txBox="1"/>
          <p:nvPr/>
        </p:nvSpPr>
        <p:spPr>
          <a:xfrm>
            <a:off x="1055440" y="54868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LSTM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63B10-942D-CDE2-24CB-D3B95F47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95034"/>
            <a:ext cx="10081120" cy="57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AED9-FCAB-4B9E-9D1B-BD2EE6D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FBE0-A5FC-1A98-A373-E12FFE6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3664" cy="811287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  <a:latin typeface="Consolas" panose="020B0609020204030204" pitchFamily="49" charset="0"/>
              </a:rPr>
              <a:t>RMSE: 2.4918234331333564 </a:t>
            </a:r>
          </a:p>
          <a:p>
            <a:r>
              <a:rPr lang="en-IN" sz="2000" b="0" i="0" dirty="0">
                <a:effectLst/>
                <a:latin typeface="Consolas" panose="020B0609020204030204" pitchFamily="49" charset="0"/>
              </a:rPr>
              <a:t>R²: 0.9973526787718372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B959F-35DC-4CB7-8680-AEBE6D2ED69C}"/>
              </a:ext>
            </a:extLst>
          </p:cNvPr>
          <p:cNvSpPr txBox="1"/>
          <p:nvPr/>
        </p:nvSpPr>
        <p:spPr>
          <a:xfrm>
            <a:off x="4583832" y="213285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Predictions for the next 30 days:</a:t>
            </a:r>
          </a:p>
          <a:p>
            <a:r>
              <a:rPr lang="en-US"/>
              <a:t>Day 1: 266.7031447158607</a:t>
            </a:r>
          </a:p>
          <a:p>
            <a:r>
              <a:rPr lang="en-US"/>
              <a:t>Day 2: 266.6001543376136</a:t>
            </a:r>
          </a:p>
          <a:p>
            <a:r>
              <a:rPr lang="en-US"/>
              <a:t>Day 3: 266.6013528135186</a:t>
            </a:r>
          </a:p>
          <a:p>
            <a:r>
              <a:rPr lang="en-US"/>
              <a:t>Day 4: 266.60753538315265</a:t>
            </a:r>
          </a:p>
          <a:p>
            <a:r>
              <a:rPr lang="en-US"/>
              <a:t>Day 5: 266.6081576049743</a:t>
            </a:r>
          </a:p>
          <a:p>
            <a:r>
              <a:rPr lang="en-US"/>
              <a:t>Day 6: 266.6078642261978</a:t>
            </a:r>
          </a:p>
          <a:p>
            <a:r>
              <a:rPr lang="en-US"/>
              <a:t>Day 7: 266.6077948191475</a:t>
            </a:r>
          </a:p>
          <a:p>
            <a:r>
              <a:rPr lang="en-US"/>
              <a:t>Day 8: 266.60780427303536</a:t>
            </a:r>
          </a:p>
          <a:p>
            <a:r>
              <a:rPr lang="en-US"/>
              <a:t>Day 9: 266.60780940817443</a:t>
            </a:r>
          </a:p>
          <a:p>
            <a:r>
              <a:rPr lang="en-US"/>
              <a:t>Day 10: 266.6078094282424</a:t>
            </a:r>
          </a:p>
          <a:p>
            <a:r>
              <a:rPr lang="en-US"/>
              <a:t>Day 11: 266.6078091289195</a:t>
            </a:r>
          </a:p>
          <a:p>
            <a:r>
              <a:rPr lang="en-US"/>
              <a:t>Day 12: 266.6078090942092</a:t>
            </a:r>
          </a:p>
          <a:p>
            <a:r>
              <a:rPr lang="en-US"/>
              <a:t>Day 13: 266.6078091078991</a:t>
            </a:r>
          </a:p>
          <a:p>
            <a:r>
              <a:rPr lang="en-US"/>
              <a:t>Day 14: 266.6078091114711</a:t>
            </a:r>
          </a:p>
          <a:p>
            <a:r>
              <a:rPr lang="en-US"/>
              <a:t>Day 15: 266.6078091110673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20E4D-977E-4932-8F77-74333E8BF98A}"/>
              </a:ext>
            </a:extLst>
          </p:cNvPr>
          <p:cNvSpPr txBox="1"/>
          <p:nvPr/>
        </p:nvSpPr>
        <p:spPr>
          <a:xfrm>
            <a:off x="7896200" y="240478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 16: 266.6078091108123</a:t>
            </a:r>
          </a:p>
          <a:p>
            <a:r>
              <a:rPr lang="en-US" dirty="0"/>
              <a:t>Day 17: 266.60780911080747</a:t>
            </a:r>
          </a:p>
          <a:p>
            <a:r>
              <a:rPr lang="en-US" dirty="0"/>
              <a:t>Day 18: 266.6078091108219</a:t>
            </a:r>
          </a:p>
          <a:p>
            <a:r>
              <a:rPr lang="en-US" dirty="0"/>
              <a:t>Day 19: 266.6078091108238</a:t>
            </a:r>
          </a:p>
          <a:p>
            <a:r>
              <a:rPr lang="en-US" dirty="0"/>
              <a:t>Day 20: 266.60780911082315</a:t>
            </a:r>
          </a:p>
          <a:p>
            <a:r>
              <a:rPr lang="en-US" dirty="0"/>
              <a:t>Day 21: 266.607809110823</a:t>
            </a:r>
          </a:p>
          <a:p>
            <a:r>
              <a:rPr lang="en-US" dirty="0"/>
              <a:t>Day 22: 266.607809110823</a:t>
            </a:r>
          </a:p>
          <a:p>
            <a:r>
              <a:rPr lang="en-US" dirty="0"/>
              <a:t>Day 23: 266.607809110823</a:t>
            </a:r>
          </a:p>
          <a:p>
            <a:r>
              <a:rPr lang="en-US" dirty="0"/>
              <a:t>Day 24: 266.607809110823</a:t>
            </a:r>
          </a:p>
          <a:p>
            <a:r>
              <a:rPr lang="en-US" dirty="0"/>
              <a:t>Day 25: 266.607809110823</a:t>
            </a:r>
          </a:p>
          <a:p>
            <a:r>
              <a:rPr lang="en-US" dirty="0"/>
              <a:t>Day 26: 266.607809110823</a:t>
            </a:r>
          </a:p>
          <a:p>
            <a:r>
              <a:rPr lang="en-US" dirty="0"/>
              <a:t>Day 27: 266.607809110823</a:t>
            </a:r>
          </a:p>
          <a:p>
            <a:r>
              <a:rPr lang="en-US" dirty="0"/>
              <a:t>Day 28: 266.607809110823</a:t>
            </a:r>
          </a:p>
          <a:p>
            <a:r>
              <a:rPr lang="en-US" dirty="0"/>
              <a:t>Day 29: 266.607809110823</a:t>
            </a:r>
          </a:p>
          <a:p>
            <a:r>
              <a:rPr lang="en-US" dirty="0"/>
              <a:t>Day 30: 266.607809110823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9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7720" cy="1325563"/>
          </a:xfrm>
        </p:spPr>
        <p:txBody>
          <a:bodyPr/>
          <a:lstStyle/>
          <a:p>
            <a:r>
              <a:rPr lang="en-IN" b="1">
                <a:latin typeface="Garamond" panose="02020404030301010803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496" y="1713203"/>
            <a:ext cx="7994104" cy="4626075"/>
          </a:xfrm>
        </p:spPr>
        <p:txBody>
          <a:bodyPr>
            <a:normAutofit fontScale="92500" lnSpcReduction="10000"/>
          </a:bodyPr>
          <a:lstStyle/>
          <a:p>
            <a:r>
              <a:rPr lang="en-IN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Sdlc methodology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set detailes</a:t>
            </a:r>
          </a:p>
          <a:p>
            <a:r>
              <a:rPr lang="en-IN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r>
              <a:rPr lang="en-IN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Visuvalizations on data</a:t>
            </a:r>
          </a:p>
          <a:p>
            <a:r>
              <a:rPr lang="en-I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ADF&amp;KPSS tests</a:t>
            </a:r>
            <a:endParaRPr lang="en-IN" b="1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I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Standardization</a:t>
            </a:r>
          </a:p>
          <a:p>
            <a:r>
              <a:rPr lang="en-I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I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Deployment 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14806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80A47-245B-7B58-2B1F-3D627D07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" y="260648"/>
            <a:ext cx="10823491" cy="65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2B07-0071-66C3-393A-8C39C253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836712"/>
            <a:ext cx="3744044" cy="823912"/>
          </a:xfrm>
        </p:spPr>
        <p:txBody>
          <a:bodyPr/>
          <a:lstStyle/>
          <a:p>
            <a:r>
              <a:rPr lang="en-IN" dirty="0"/>
              <a:t>GATED RECURRENT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4A2B-8056-CFCA-A8C9-411B4EBF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72" y="1772816"/>
            <a:ext cx="4320108" cy="1571997"/>
          </a:xfrm>
        </p:spPr>
        <p:txBody>
          <a:bodyPr>
            <a:normAutofit/>
          </a:bodyPr>
          <a:lstStyle/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Train Score: 2473.675962567261 RMSE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Test Score: 6364.16352445738 RMSE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Train R²: -1.163666144853087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Test R²: -26.458218328548547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C1768-94E4-37F5-09DB-03DFCA42A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376" y="3369171"/>
            <a:ext cx="1940024" cy="487040"/>
          </a:xfrm>
        </p:spPr>
        <p:txBody>
          <a:bodyPr/>
          <a:lstStyle/>
          <a:p>
            <a:r>
              <a:rPr lang="en-IN" dirty="0"/>
              <a:t>CNN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18780-A5BF-A373-4510-98387ABE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376" y="4017243"/>
            <a:ext cx="4748336" cy="1427981"/>
          </a:xfrm>
        </p:spPr>
        <p:txBody>
          <a:bodyPr>
            <a:normAutofit/>
          </a:bodyPr>
          <a:lstStyle/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Train Score: 19335.494840265204 RMSE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Test Score: 27418.48444896289 RMSE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Train R²: 0.9213269597178926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Test R²: 0.5401970508852643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3B47B-874F-8D96-C4A6-8C1D3623EA9E}"/>
              </a:ext>
            </a:extLst>
          </p:cNvPr>
          <p:cNvSpPr txBox="1"/>
          <p:nvPr/>
        </p:nvSpPr>
        <p:spPr>
          <a:xfrm>
            <a:off x="5631328" y="11671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Bidirectional LSTM Model(</a:t>
            </a:r>
            <a:r>
              <a:rPr lang="en-IN" sz="2400" b="1" dirty="0" err="1"/>
              <a:t>BiLSTM</a:t>
            </a:r>
            <a:r>
              <a:rPr lang="en-IN" sz="24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E3390-CDF3-9A96-75FF-BF09642390BA}"/>
              </a:ext>
            </a:extLst>
          </p:cNvPr>
          <p:cNvSpPr txBox="1"/>
          <p:nvPr/>
        </p:nvSpPr>
        <p:spPr>
          <a:xfrm>
            <a:off x="5688632" y="1703710"/>
            <a:ext cx="6096000" cy="15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Consolas" panose="020B0609020204030204" pitchFamily="49" charset="0"/>
              </a:rPr>
              <a:t>Train Score: 8757768.231163299 RMSE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Consolas" panose="020B0609020204030204" pitchFamily="49" charset="0"/>
              </a:rPr>
              <a:t>Test Score: 15299003.487922141 RMSE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Consolas" panose="020B0609020204030204" pitchFamily="49" charset="0"/>
              </a:rPr>
              <a:t>Train R²: -8.601500722036164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Consolas" panose="020B0609020204030204" pitchFamily="49" charset="0"/>
              </a:rPr>
              <a:t>Test R²: -84.16242526837488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9DCB1-2DA2-9D29-C5E1-F3FBA07F52A2}"/>
              </a:ext>
            </a:extLst>
          </p:cNvPr>
          <p:cNvSpPr txBox="1"/>
          <p:nvPr/>
        </p:nvSpPr>
        <p:spPr>
          <a:xfrm>
            <a:off x="5616624" y="3428025"/>
            <a:ext cx="472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TEMPORAL CONVOLUTIONAL NETWORKS (TCN)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DD9A8-2DEA-AFB2-E596-F1F9E7242115}"/>
              </a:ext>
            </a:extLst>
          </p:cNvPr>
          <p:cNvSpPr txBox="1"/>
          <p:nvPr/>
        </p:nvSpPr>
        <p:spPr>
          <a:xfrm>
            <a:off x="5616624" y="3856211"/>
            <a:ext cx="5015880" cy="15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Consolas" panose="020B0609020204030204" pitchFamily="49" charset="0"/>
              </a:rPr>
              <a:t>Train Score: 358473444.04937893 RMSE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Consolas" panose="020B0609020204030204" pitchFamily="49" charset="0"/>
              </a:rPr>
              <a:t>Test Score: 626211356.9564492 RMSE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Consolas" panose="020B0609020204030204" pitchFamily="49" charset="0"/>
              </a:rPr>
              <a:t>Train R²: -8.569804650661666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Consolas" panose="020B0609020204030204" pitchFamily="49" charset="0"/>
              </a:rPr>
              <a:t>Test R²: -83.87904513888272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573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015-7C01-8EB6-105A-C6C20D6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D7973-167B-BB80-3BE0-2E2964FB8ABA}"/>
              </a:ext>
            </a:extLst>
          </p:cNvPr>
          <p:cNvSpPr txBox="1"/>
          <p:nvPr/>
        </p:nvSpPr>
        <p:spPr>
          <a:xfrm>
            <a:off x="335360" y="2060848"/>
            <a:ext cx="10789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Selected floatfoam is streamlit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Creating vertuval environment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Instlling reqired packages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Rooting codes and files based on reqiremts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Web deployment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/>
              <a:t>Project maintnace</a:t>
            </a:r>
          </a:p>
        </p:txBody>
      </p:sp>
    </p:spTree>
    <p:extLst>
      <p:ext uri="{BB962C8B-B14F-4D97-AF65-F5344CB8AC3E}">
        <p14:creationId xmlns:p14="http://schemas.microsoft.com/office/powerpoint/2010/main" val="27325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45EA-0854-2725-C58B-48B417A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11BAB-EC07-FC27-8880-F37E17F4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" b="71007"/>
          <a:stretch/>
        </p:blipFill>
        <p:spPr>
          <a:xfrm>
            <a:off x="0" y="1484784"/>
            <a:ext cx="12192000" cy="5373216"/>
          </a:xfrm>
        </p:spPr>
      </p:pic>
    </p:spTree>
    <p:extLst>
      <p:ext uri="{BB962C8B-B14F-4D97-AF65-F5344CB8AC3E}">
        <p14:creationId xmlns:p14="http://schemas.microsoft.com/office/powerpoint/2010/main" val="63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8433-17EA-87C2-9A8B-9151266A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Challenges and Resolutions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E87EF-2E87-38EC-AE49-CB42A51CF153}"/>
              </a:ext>
            </a:extLst>
          </p:cNvPr>
          <p:cNvSpPr txBox="1"/>
          <p:nvPr/>
        </p:nvSpPr>
        <p:spPr>
          <a:xfrm>
            <a:off x="263352" y="1844824"/>
            <a:ext cx="376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8C2650-19ED-1471-6EB4-CC181CC7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649409"/>
            <a:ext cx="1202533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Data Loading and Formatting</a:t>
            </a:r>
            <a:endParaRPr lang="en-US" altLang="en-US">
              <a:latin typeface="Arial Rounded MT Bold" panose="020F07040305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Incorrect date format or missing values could lead to issues when processing the data.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code converts the 'Date' column to datetime format and sorts the data by date, ensuring it is correctly 	formatted and ready for analysis.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Handling Outliers</a:t>
            </a:r>
            <a:endParaRPr lang="en-US" altLang="en-US">
              <a:latin typeface="Arial Rounded MT Bold" panose="020F07040305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Outliers in the dataset can skew the results and affect the performance of the model.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An Isolation Forest algorithm is used to detect and remove outliers, ensuring </a:t>
            </a:r>
            <a:endParaRPr lang="en-US" altLang="en-US" sz="1400">
              <a:latin typeface="Arial Rounded MT Bold" panose="020F07040305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cleaner dataset for analysis.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Data Stationarity</a:t>
            </a:r>
            <a:endParaRPr lang="en-US" altLang="en-US">
              <a:latin typeface="Arial Rounded MT Bold" panose="020F07040305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Non-stationary data can lead to poor performance of time series models.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Differencing is applied to the 'Close' price series to achieve stationarity, which is a 	common preprocessing step 	in time series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Data Standardization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Differences in scale between training and testing data can affect model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data is standardized using StandardScaler to ensure that the model receives data with a mean of 0 and 	standard deviation of 1, which helps in improving model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774-EBED-0EF6-A724-0950A1CE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Challenges and Resolutions</a:t>
            </a:r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37F464-CC7F-23BA-AD96-292AD970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4" y="1726070"/>
            <a:ext cx="121446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Data Partitioning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Incorrect splitting of training and testing data can lead to data leakage or inadequate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data is split into training and testing sets based on the year, ensuring a clear separation between the training 	and testing phases.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Model Building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Choosing an appropriate model architecture for time series forecasting can be complex.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code uses an LSTM model, which is well-suited for time series data, ensuring that the model can capture 	temporal dependencies.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Model Evaluation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Evaluating the model’s performance on unseen data is crucial for understanding its effectiveness.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model’s performance is evaluated using metrics such as mean squared error (MSE) and R-squared (R²) score, 	providing insights into how well the model is performing.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Challenge: User Interface Integration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Problem: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Displaying results and user interaction can be challenging in a web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latin typeface="Arial Rounded MT Bold" panose="020F0704030504030204" pitchFamily="34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Resolution: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code uses Streamlit for creating an interactive web interface, making it easier for users to visualize results and 	interact with</a:t>
            </a:r>
            <a:r>
              <a:rPr lang="en-US" altLang="en-US" sz="1400">
                <a:latin typeface="Arial Rounded MT Bold" panose="020F0704030504030204" pitchFamily="34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DA3EA-92DD-64C6-8C97-47D7B31F7822}"/>
              </a:ext>
            </a:extLst>
          </p:cNvPr>
          <p:cNvSpPr txBox="1"/>
          <p:nvPr/>
        </p:nvSpPr>
        <p:spPr>
          <a:xfrm>
            <a:off x="3575720" y="3075057"/>
            <a:ext cx="4344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22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7DA3-6C77-EB62-A212-98DB3951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704" y="457200"/>
            <a:ext cx="4032448" cy="1097532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b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/>
              <a:t>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7840-6C47-D6B3-E293-326615F8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is a crucial task in the field of finance and investment.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kern="0" spc="-61">
                <a:solidFill>
                  <a:schemeClr val="tx1"/>
                </a:solidFill>
                <a:latin typeface="Times New Roman" panose="02020603050405020304" pitchFamily="18" charset="0"/>
                <a:ea typeface="Roboto Mono" pitchFamily="34" charset="-122"/>
                <a:cs typeface="Times New Roman" panose="02020603050405020304" pitchFamily="18" charset="0"/>
              </a:rPr>
              <a:t>Understand Stock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b="1" kern="0" spc="-61">
                <a:solidFill>
                  <a:schemeClr val="tx1"/>
                </a:solidFill>
                <a:latin typeface="Times New Roman" panose="02020603050405020304" pitchFamily="18" charset="0"/>
                <a:ea typeface="Roboto Mono" pitchFamily="34" charset="-122"/>
                <a:cs typeface="Times New Roman" panose="02020603050405020304" pitchFamily="18" charset="0"/>
              </a:rPr>
              <a:t>Identify External Influences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techniques have been widely used to analyze and predict stock prices.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different ml algorithms, long short-term memory (lstm) has proven to be effective in time-series prediction of stock market prices.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ML-LSTM model provides an effective approach for stock price prediction.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3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368F31E-EF67-83B6-BE0F-7F47FAA12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661888"/>
              </p:ext>
            </p:extLst>
          </p:nvPr>
        </p:nvGraphicFramePr>
        <p:xfrm>
          <a:off x="263352" y="1844824"/>
          <a:ext cx="3960440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F676301-3CC0-399A-FFEC-AD85BF697ADB}"/>
              </a:ext>
            </a:extLst>
          </p:cNvPr>
          <p:cNvSpPr/>
          <p:nvPr/>
        </p:nvSpPr>
        <p:spPr>
          <a:xfrm>
            <a:off x="4223792" y="364502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704A5BD-719B-D9FB-2B61-0B8E37A19C30}"/>
              </a:ext>
            </a:extLst>
          </p:cNvPr>
          <p:cNvSpPr/>
          <p:nvPr/>
        </p:nvSpPr>
        <p:spPr>
          <a:xfrm>
            <a:off x="3647728" y="4215572"/>
            <a:ext cx="504056" cy="605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8F570E7-D86A-FDF9-9EE1-7AEF741FE1D0}"/>
              </a:ext>
            </a:extLst>
          </p:cNvPr>
          <p:cNvSpPr/>
          <p:nvPr/>
        </p:nvSpPr>
        <p:spPr>
          <a:xfrm>
            <a:off x="4799856" y="3447002"/>
            <a:ext cx="1440160" cy="8460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data set </a:t>
            </a:r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D8CA99-1D6B-3E20-62A0-CC1952198168}"/>
              </a:ext>
            </a:extLst>
          </p:cNvPr>
          <p:cNvSpPr/>
          <p:nvPr/>
        </p:nvSpPr>
        <p:spPr>
          <a:xfrm>
            <a:off x="3179676" y="4821250"/>
            <a:ext cx="1440160" cy="83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data set </a:t>
            </a:r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4E7C45D-A2A4-D71B-F823-B6B574F48756}"/>
              </a:ext>
            </a:extLst>
          </p:cNvPr>
          <p:cNvSpPr/>
          <p:nvPr/>
        </p:nvSpPr>
        <p:spPr>
          <a:xfrm>
            <a:off x="6240016" y="36450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AFF404-1007-771D-01A1-9E9D89F224E4}"/>
              </a:ext>
            </a:extLst>
          </p:cNvPr>
          <p:cNvSpPr/>
          <p:nvPr/>
        </p:nvSpPr>
        <p:spPr>
          <a:xfrm>
            <a:off x="4619836" y="5129282"/>
            <a:ext cx="2592288" cy="15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74DB4C-316E-299F-6374-1CA609D631A4}"/>
              </a:ext>
            </a:extLst>
          </p:cNvPr>
          <p:cNvSpPr/>
          <p:nvPr/>
        </p:nvSpPr>
        <p:spPr>
          <a:xfrm>
            <a:off x="7212124" y="4794479"/>
            <a:ext cx="201622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testing for prediction </a:t>
            </a:r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1EBB6E-2139-5377-5D65-E9902A1114FD}"/>
              </a:ext>
            </a:extLst>
          </p:cNvPr>
          <p:cNvSpPr/>
          <p:nvPr/>
        </p:nvSpPr>
        <p:spPr>
          <a:xfrm>
            <a:off x="7248128" y="3464293"/>
            <a:ext cx="1980220" cy="8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 model building and training </a:t>
            </a:r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30088A-4346-B594-6F91-28FB539DACF4}"/>
              </a:ext>
            </a:extLst>
          </p:cNvPr>
          <p:cNvSpPr/>
          <p:nvPr/>
        </p:nvSpPr>
        <p:spPr>
          <a:xfrm>
            <a:off x="8040218" y="4310387"/>
            <a:ext cx="385327" cy="43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A8BE5C-04C7-44D5-4208-AC6D9B8819C2}"/>
              </a:ext>
            </a:extLst>
          </p:cNvPr>
          <p:cNvSpPr/>
          <p:nvPr/>
        </p:nvSpPr>
        <p:spPr>
          <a:xfrm>
            <a:off x="10392411" y="3827644"/>
            <a:ext cx="16201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Recently predicted values </a:t>
            </a:r>
            <a:endParaRPr lang="en-IN"/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5D3D9817-09EE-F133-1810-380006177515}"/>
              </a:ext>
            </a:extLst>
          </p:cNvPr>
          <p:cNvSpPr/>
          <p:nvPr/>
        </p:nvSpPr>
        <p:spPr>
          <a:xfrm rot="20442549">
            <a:off x="9042970" y="5233451"/>
            <a:ext cx="2566999" cy="775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D7519BEA-71AA-2ABF-15F9-1ADA84722232}"/>
              </a:ext>
            </a:extLst>
          </p:cNvPr>
          <p:cNvSpPr/>
          <p:nvPr/>
        </p:nvSpPr>
        <p:spPr>
          <a:xfrm rot="11293734">
            <a:off x="8868093" y="2653904"/>
            <a:ext cx="2893348" cy="10000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FBD93-80BC-10C1-46F3-0301326C0D92}"/>
              </a:ext>
            </a:extLst>
          </p:cNvPr>
          <p:cNvSpPr txBox="1"/>
          <p:nvPr/>
        </p:nvSpPr>
        <p:spPr>
          <a:xfrm>
            <a:off x="10200456" y="199751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Rebuilding model </a:t>
            </a:r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6D9B57-77B7-B10E-7EC9-BCD10BA11DF1}"/>
              </a:ext>
            </a:extLst>
          </p:cNvPr>
          <p:cNvSpPr/>
          <p:nvPr/>
        </p:nvSpPr>
        <p:spPr>
          <a:xfrm>
            <a:off x="7296777" y="6027700"/>
            <a:ext cx="1872208" cy="76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 of data </a:t>
            </a:r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3E66AC-74B0-96BB-0E6F-42525AA7BFE7}"/>
              </a:ext>
            </a:extLst>
          </p:cNvPr>
          <p:cNvSpPr/>
          <p:nvPr/>
        </p:nvSpPr>
        <p:spPr>
          <a:xfrm>
            <a:off x="8040218" y="5754398"/>
            <a:ext cx="484632" cy="273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1122B9-8591-8E8C-9313-12C960441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" y="4662184"/>
            <a:ext cx="2916324" cy="2184428"/>
          </a:xfrm>
          <a:prstGeom prst="rect">
            <a:avLst/>
          </a:prstGeom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236449F6-8D1B-496B-868E-7EE1A9B5DDA0}"/>
              </a:ext>
            </a:extLst>
          </p:cNvPr>
          <p:cNvSpPr/>
          <p:nvPr/>
        </p:nvSpPr>
        <p:spPr>
          <a:xfrm>
            <a:off x="3036038" y="6260598"/>
            <a:ext cx="4260739" cy="317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810E-1FA6-5540-E542-1DDB4EDC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Garamond" panose="02020404030301010803" pitchFamily="18" charset="0"/>
                <a:cs typeface="Times New Roman" panose="02020603050405020304" pitchFamily="18" charset="0"/>
              </a:rPr>
              <a:t>DATA SET DETAILS</a:t>
            </a:r>
            <a:endParaRPr lang="en-IN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4F880-67A5-FAB5-ECD5-91D09D789DEE}"/>
              </a:ext>
            </a:extLst>
          </p:cNvPr>
          <p:cNvSpPr txBox="1"/>
          <p:nvPr/>
        </p:nvSpPr>
        <p:spPr>
          <a:xfrm>
            <a:off x="119336" y="1484784"/>
            <a:ext cx="10801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entries: 2011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Columns:-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Date of the stock price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Opening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Highest price of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Lowest price of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Closing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 Close:-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closing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Volume of stocks traded.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8B5A-91F1-2E65-1F2B-B8EBF6CB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EDA(Exploratory Data Analysis)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EB238-AF85-A06E-0FC4-1809BE4D7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" y="1488084"/>
            <a:ext cx="12037506" cy="266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AEE23-B3B1-76D8-AB88-BD320FB8A2E4}"/>
              </a:ext>
            </a:extLst>
          </p:cNvPr>
          <p:cNvSpPr txBox="1"/>
          <p:nvPr/>
        </p:nvSpPr>
        <p:spPr>
          <a:xfrm>
            <a:off x="3935760" y="4293096"/>
            <a:ext cx="5616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Step 1: Understand the Dataset</a:t>
            </a:r>
          </a:p>
          <a:p>
            <a:r>
              <a:rPr lang="en-IN" sz="2000" b="1"/>
              <a:t>Step 2: Data Cleaning</a:t>
            </a:r>
          </a:p>
          <a:p>
            <a:r>
              <a:rPr lang="en-IN" sz="2000" b="1"/>
              <a:t>Step 3: Univariate Analysis</a:t>
            </a:r>
          </a:p>
          <a:p>
            <a:r>
              <a:rPr lang="en-IN" sz="2000" b="1"/>
              <a:t>Step 4: Bivariate Analysis</a:t>
            </a:r>
          </a:p>
          <a:p>
            <a:r>
              <a:rPr lang="en-IN" sz="2000" b="1"/>
              <a:t>Step 5: Multivariate Analysis</a:t>
            </a:r>
          </a:p>
          <a:p>
            <a:r>
              <a:rPr lang="en-IN" sz="2000" b="1"/>
              <a:t>Step 6: Feature Engineering</a:t>
            </a:r>
          </a:p>
          <a:p>
            <a:r>
              <a:rPr lang="en-IN" sz="2000" b="1"/>
              <a:t>Step 7: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590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29CD-A6AA-2C60-B9A1-1E29FE57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AE886-0A0D-52C7-25A8-53FE1088367E}"/>
              </a:ext>
            </a:extLst>
          </p:cNvPr>
          <p:cNvSpPr txBox="1"/>
          <p:nvPr/>
        </p:nvSpPr>
        <p:spPr>
          <a:xfrm>
            <a:off x="263352" y="1772816"/>
            <a:ext cx="49685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1. 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AAPL.csv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</a:t>
            </a:r>
            <a:r>
              <a:rPr lang="en-IN" sz="20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2011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Date Range: 01-Jan-2010 to 31-Dec-2019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Columns: Date, Open, High, Low, Close, Volume, Adj Close</a:t>
            </a:r>
          </a:p>
          <a:p>
            <a:endParaRPr lang="en-I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01BE-59C7-10F7-A083-226DAB9AF064}"/>
              </a:ext>
            </a:extLst>
          </p:cNvPr>
          <p:cNvSpPr txBox="1"/>
          <p:nvPr/>
        </p:nvSpPr>
        <p:spPr>
          <a:xfrm>
            <a:off x="127517" y="4142696"/>
            <a:ext cx="58326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2. Handling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No missing values detected in the dataset.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/>
              <a:t>3. Outlier Detection and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Isolation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0.01 (1%)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Outliers Detected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21 records marked as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 Taken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Outliers removed from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D22F2-B27A-5B8E-3114-D8CC61588E77}"/>
              </a:ext>
            </a:extLst>
          </p:cNvPr>
          <p:cNvSpPr txBox="1"/>
          <p:nvPr/>
        </p:nvSpPr>
        <p:spPr>
          <a:xfrm>
            <a:off x="5591944" y="1803039"/>
            <a:ext cx="6144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Univariate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Closing Prices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closing prices is right-skewed with most values concentrated around the mean.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Mean Close Price: $65.42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Median Close Price: $57.32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$33.78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Volume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variability in trading volume with spikes during significant market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Mean Volume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~98 million shares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Median Volume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~77 million shares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~60 million shares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5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531DD-1D77-EF98-634E-074D8FC8F2EF}"/>
              </a:ext>
            </a:extLst>
          </p:cNvPr>
          <p:cNvSpPr txBox="1"/>
          <p:nvPr/>
        </p:nvSpPr>
        <p:spPr>
          <a:xfrm>
            <a:off x="119336" y="260648"/>
            <a:ext cx="8784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Bivariate Analysis:-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Close Price vs Volume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Weak negative correlation between closing price and trading volume.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Higher volumes do not necessarily correspond to higher prices.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91B91-BFA6-8DD9-341D-BC967ED43ED5}"/>
              </a:ext>
            </a:extLst>
          </p:cNvPr>
          <p:cNvSpPr txBox="1"/>
          <p:nvPr/>
        </p:nvSpPr>
        <p:spPr>
          <a:xfrm>
            <a:off x="119336" y="1772816"/>
            <a:ext cx="8784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6. Multivariate Analysis:-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between Open, High, Low, and Close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 between Volume and price-related columns.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372A5-C3A2-5CE4-B645-61837C2C8731}"/>
              </a:ext>
            </a:extLst>
          </p:cNvPr>
          <p:cNvSpPr txBox="1"/>
          <p:nvPr/>
        </p:nvSpPr>
        <p:spPr>
          <a:xfrm>
            <a:off x="0" y="3429000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7. Feature Engineering:-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Daily Returns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 feature created to analyze the daily percentage change in closing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Mean Daily Return: 0.0007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0.017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D3A4C-D694-BEBC-C8FA-61793AF51594}"/>
              </a:ext>
            </a:extLst>
          </p:cNvPr>
          <p:cNvSpPr txBox="1"/>
          <p:nvPr/>
        </p:nvSpPr>
        <p:spPr>
          <a:xfrm>
            <a:off x="100539" y="5207514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8. Data standrdization:-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Method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Min-Max Scaling applied to the 'Close'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Transformed 'Close' prices to the range [0, 1]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219841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D3A4C-D694-BEBC-C8FA-61793AF51594}"/>
              </a:ext>
            </a:extLst>
          </p:cNvPr>
          <p:cNvSpPr txBox="1"/>
          <p:nvPr/>
        </p:nvSpPr>
        <p:spPr>
          <a:xfrm>
            <a:off x="0" y="0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8. Visuvalizations of data:-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>
                <a:latin typeface="Arial Narrow" panose="020B0606020202030204" pitchFamily="34" charset="0"/>
              </a:rPr>
              <a:t>Data vizuvalizations are used to give drief explanation of data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>
                <a:latin typeface="Arial Narrow" panose="020B0606020202030204" pitchFamily="34" charset="0"/>
              </a:rPr>
              <a:t>It will helping in finding patrenns and good undrstaning of data flow</a:t>
            </a:r>
            <a:endParaRPr lang="en-US" sz="3600" b="1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>
                <a:latin typeface="Arial Narrow" panose="020B0606020202030204" pitchFamily="34" charset="0"/>
              </a:rPr>
              <a:t>Following are some of data vizuvalitions</a:t>
            </a:r>
            <a:endParaRPr lang="en-US" sz="1050" b="1">
              <a:latin typeface="Arial Narrow" panose="020B0606020202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5FEDF8-7F16-C179-00E5-820EC25D5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3" t="22923" r="3829" b="11978"/>
          <a:stretch/>
        </p:blipFill>
        <p:spPr>
          <a:xfrm>
            <a:off x="119336" y="1398584"/>
            <a:ext cx="11809312" cy="52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1711</TotalTime>
  <Words>1768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</vt:lpstr>
      <vt:lpstr>Arial Black</vt:lpstr>
      <vt:lpstr>Arial Narrow</vt:lpstr>
      <vt:lpstr>Arial Rounded MT Bold</vt:lpstr>
      <vt:lpstr>Calibri</vt:lpstr>
      <vt:lpstr>Calibri Light</vt:lpstr>
      <vt:lpstr>Consolas</vt:lpstr>
      <vt:lpstr>docs-Calibri</vt:lpstr>
      <vt:lpstr>Franklin Gothic Medium</vt:lpstr>
      <vt:lpstr>Garamond</vt:lpstr>
      <vt:lpstr>Google Sans</vt:lpstr>
      <vt:lpstr>Helvetica Neue</vt:lpstr>
      <vt:lpstr>Times New Roman</vt:lpstr>
      <vt:lpstr>var(--jp-code-font-family)</vt:lpstr>
      <vt:lpstr>Wingdings</vt:lpstr>
      <vt:lpstr>Medical Design 16x9</vt:lpstr>
      <vt:lpstr>Office Theme</vt:lpstr>
      <vt:lpstr>Apple stock Forecasting </vt:lpstr>
      <vt:lpstr>CONTENTS:</vt:lpstr>
      <vt:lpstr> Business Objective  </vt:lpstr>
      <vt:lpstr>System Architecture </vt:lpstr>
      <vt:lpstr>DATA SET DETAILS</vt:lpstr>
      <vt:lpstr>EDA(Exploratory Data Analysis)</vt:lpstr>
      <vt:lpstr>Eda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of closing price</vt:lpstr>
      <vt:lpstr>PowerPoint Presentation</vt:lpstr>
      <vt:lpstr>PowerPoint Presentation</vt:lpstr>
      <vt:lpstr>LSTM Model</vt:lpstr>
      <vt:lpstr>PowerPoint Presentation</vt:lpstr>
      <vt:lpstr>ARIMA Model</vt:lpstr>
      <vt:lpstr>PowerPoint Presentation</vt:lpstr>
      <vt:lpstr>PowerPoint Presentation</vt:lpstr>
      <vt:lpstr>Deployment steps</vt:lpstr>
      <vt:lpstr>Deployment</vt:lpstr>
      <vt:lpstr>Challenges and Resolutions</vt:lpstr>
      <vt:lpstr>Challenges and Resolutions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Machine learning</dc:title>
  <dc:creator>ganesh D</dc:creator>
  <cp:lastModifiedBy>ganesh D</cp:lastModifiedBy>
  <cp:revision>45</cp:revision>
  <dcterms:created xsi:type="dcterms:W3CDTF">2023-04-27T07:19:29Z</dcterms:created>
  <dcterms:modified xsi:type="dcterms:W3CDTF">2024-07-04T09:00:42Z</dcterms:modified>
</cp:coreProperties>
</file>