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7" r:id="rId2"/>
    <p:sldId id="304" r:id="rId3"/>
    <p:sldId id="305" r:id="rId4"/>
    <p:sldId id="306" r:id="rId5"/>
    <p:sldId id="307" r:id="rId6"/>
    <p:sldId id="308" r:id="rId7"/>
    <p:sldId id="309" r:id="rId8"/>
    <p:sldId id="31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3299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70982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2833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417512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337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012664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61939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71791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92898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21149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5A87C-D702-403A-A729-4774D55BBBF3}"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10902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05A87C-D702-403A-A729-4774D55BBBF3}"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02819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05A87C-D702-403A-A729-4774D55BBBF3}"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1009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5A87C-D702-403A-A729-4774D55BBBF3}"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000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220764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5068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05A87C-D702-403A-A729-4774D55BBBF3}" type="datetimeFigureOut">
              <a:rPr lang="en-IN" smtClean="0"/>
              <a:t>24-01-2023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AA570E-F860-491C-88EB-CD855F8B8C9A}" type="slidenum">
              <a:rPr lang="en-IN" smtClean="0"/>
              <a:t>‹#›</a:t>
            </a:fld>
            <a:endParaRPr lang="en-IN"/>
          </a:p>
        </p:txBody>
      </p:sp>
    </p:spTree>
    <p:extLst>
      <p:ext uri="{BB962C8B-B14F-4D97-AF65-F5344CB8AC3E}">
        <p14:creationId xmlns:p14="http://schemas.microsoft.com/office/powerpoint/2010/main" val="1693140305"/>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mygreatlearning.com/blog/gradient-descent/" TargetMode="External"/><Relationship Id="rId2" Type="http://schemas.openxmlformats.org/officeDocument/2006/relationships/hyperlink" Target="https://www.mygreatlearning.com/blog/bias-variance-trade-off-in-machine-learnin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3600" dirty="0" smtClean="0">
                <a:solidFill>
                  <a:schemeClr val="tx1"/>
                </a:solidFill>
                <a:latin typeface="Times New Roman" panose="02020603050405020304" pitchFamily="18" charset="0"/>
                <a:cs typeface="Times New Roman" panose="02020603050405020304" pitchFamily="18" charset="0"/>
              </a:rPr>
              <a:t>A COMPARATIVE STUDY OF MACHINE LEARNING AND DEEP LEARNING</a:t>
            </a:r>
          </a:p>
          <a:p>
            <a:pPr algn="ctr">
              <a:lnSpc>
                <a:spcPct val="150000"/>
              </a:lnSpc>
            </a:pPr>
            <a:r>
              <a:rPr lang="en-US" sz="3600" dirty="0" smtClean="0">
                <a:solidFill>
                  <a:schemeClr val="tx1"/>
                </a:solidFill>
                <a:latin typeface="Times New Roman" panose="02020603050405020304" pitchFamily="18" charset="0"/>
                <a:cs typeface="Times New Roman" panose="02020603050405020304" pitchFamily="18" charset="0"/>
              </a:rPr>
              <a:t>TECHNIQUES FOR FAKE REVIEW DETECTION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581428" y="30586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048432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095554" y="383556"/>
          <a:ext cx="9975012" cy="6111237"/>
        </p:xfrm>
        <a:graphic>
          <a:graphicData uri="http://schemas.openxmlformats.org/drawingml/2006/table">
            <a:tbl>
              <a:tblPr firstRow="1" lastCol="1" bandRow="1">
                <a:gradFill rotWithShape="1">
                  <a:gsLst>
                    <a:gs pos="0">
                      <a:srgbClr val="ACD433">
                        <a:tint val="64000"/>
                        <a:lumMod val="118000"/>
                      </a:srgbClr>
                    </a:gs>
                    <a:gs pos="100000">
                      <a:srgbClr val="ACD433">
                        <a:tint val="92000"/>
                        <a:alpha val="100000"/>
                        <a:lumMod val="110000"/>
                      </a:srgbClr>
                    </a:gs>
                  </a:gsLst>
                  <a:lin ang="5400000" scaled="0"/>
                </a:gradFill>
                <a:effectLst/>
              </a:tblPr>
              <a:tblGrid>
                <a:gridCol w="2524090"/>
                <a:gridCol w="2524866"/>
                <a:gridCol w="2523315"/>
                <a:gridCol w="2402741"/>
              </a:tblGrid>
              <a:tr h="311389">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solidFill>
                            <a:schemeClr val="accent2"/>
                          </a:solidFill>
                          <a:latin typeface="Times New Roman" panose="02020603050405020304" pitchFamily="18" charset="0"/>
                          <a:cs typeface="Times New Roman" panose="02020603050405020304" pitchFamily="18" charset="0"/>
                        </a:rPr>
                        <a:t>Author and </a:t>
                      </a:r>
                      <a:r>
                        <a:rPr lang="en-US" sz="1200" b="0" dirty="0" smtClean="0">
                          <a:solidFill>
                            <a:schemeClr val="accent2"/>
                          </a:solidFill>
                          <a:latin typeface="Times New Roman" panose="02020603050405020304" pitchFamily="18" charset="0"/>
                          <a:cs typeface="Times New Roman" panose="02020603050405020304" pitchFamily="18" charset="0"/>
                        </a:rPr>
                        <a:t>years</a:t>
                      </a:r>
                      <a:endParaRPr lang="en-US" sz="1200" b="0" dirty="0">
                        <a:solidFill>
                          <a:schemeClr val="accent2"/>
                        </a:solidFill>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solidFill>
                            <a:srgbClr val="FF0000"/>
                          </a:solidFill>
                          <a:latin typeface="Times New Roman" panose="02020603050405020304" pitchFamily="18" charset="0"/>
                          <a:cs typeface="Times New Roman" panose="02020603050405020304" pitchFamily="18" charset="0"/>
                        </a:rPr>
                        <a:t>Tittle</a:t>
                      </a:r>
                    </a:p>
                  </a:txBody>
                  <a:tcPr>
                    <a:lnL>
                      <a:noFill/>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latin typeface="Times New Roman" panose="02020603050405020304" pitchFamily="18" charset="0"/>
                          <a:cs typeface="Times New Roman" panose="02020603050405020304" pitchFamily="18" charset="0"/>
                        </a:rPr>
                        <a:t>Proposed</a:t>
                      </a:r>
                    </a:p>
                  </a:txBody>
                  <a:tcPr>
                    <a:lnL>
                      <a:noFill/>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latin typeface="Times New Roman" panose="02020603050405020304" pitchFamily="18" charset="0"/>
                          <a:cs typeface="Times New Roman" panose="02020603050405020304" pitchFamily="18" charset="0"/>
                        </a:rPr>
                        <a:t>Outcomes</a:t>
                      </a:r>
                    </a:p>
                  </a:txBody>
                  <a:tcPr>
                    <a:lnL>
                      <a:noFill/>
                    </a:lnL>
                    <a:lnR w="9525" cap="rnd" cmpd="sng" algn="ctr">
                      <a:solidFill>
                        <a:srgbClr val="ACD433"/>
                      </a:solidFill>
                      <a:prstDash val="solid"/>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r>
              <a:tr h="2564322">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dirty="0" err="1" smtClean="0">
                          <a:latin typeface="Times New Roman" panose="02020603050405020304" pitchFamily="18" charset="0"/>
                          <a:cs typeface="Times New Roman" panose="02020603050405020304" pitchFamily="18" charset="0"/>
                        </a:rPr>
                        <a:t>Yafeng</a:t>
                      </a:r>
                      <a:r>
                        <a:rPr lang="en-US" sz="1200" b="0" dirty="0" smtClean="0">
                          <a:latin typeface="Times New Roman" panose="02020603050405020304" pitchFamily="18" charset="0"/>
                          <a:cs typeface="Times New Roman" panose="02020603050405020304" pitchFamily="18" charset="0"/>
                        </a:rPr>
                        <a:t> Ren and Yue Zhang</a:t>
                      </a: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r>
                        <a:rPr lang="en-US" sz="1200" b="0" dirty="0" smtClean="0">
                          <a:latin typeface="Times New Roman" panose="02020603050405020304" pitchFamily="18" charset="0"/>
                          <a:cs typeface="Times New Roman" panose="02020603050405020304" pitchFamily="18" charset="0"/>
                        </a:rPr>
                        <a:t> Deceptive Opinion Spam Detection Using Neural Network</a:t>
                      </a:r>
                      <a:endParaRPr lang="en-US" sz="1200" b="0" i="0" kern="1200" dirty="0">
                        <a:solidFill>
                          <a:schemeClr val="dk1"/>
                        </a:solidFill>
                        <a:effectLst/>
                        <a:latin typeface="Times New Roman" panose="02020603050405020304" pitchFamily="18" charset="0"/>
                        <a:ea typeface=""/>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Deceptive opinion spam detection has attracted significant attention from both business and research communities. Existing approaches are based on manual discrete features, which can</a:t>
                      </a:r>
                    </a:p>
                    <a:p>
                      <a:pPr algn="just">
                        <a:lnSpc>
                          <a:spcPct val="150000"/>
                        </a:lnSpc>
                      </a:pPr>
                      <a:r>
                        <a:rPr lang="en-US" sz="1200" b="0" dirty="0" smtClean="0">
                          <a:latin typeface="Times New Roman" panose="02020603050405020304" pitchFamily="18" charset="0"/>
                          <a:cs typeface="Times New Roman" panose="02020603050405020304" pitchFamily="18" charset="0"/>
                        </a:rPr>
                        <a:t>capture linguistic and psychological cues. .</a:t>
                      </a: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19050"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such features fail to encode the semantic</a:t>
                      </a:r>
                    </a:p>
                    <a:p>
                      <a:pPr algn="just">
                        <a:lnSpc>
                          <a:spcPct val="150000"/>
                        </a:lnSpc>
                      </a:pPr>
                      <a:r>
                        <a:rPr lang="en-US" sz="1200" b="0" dirty="0" smtClean="0">
                          <a:latin typeface="Times New Roman" panose="02020603050405020304" pitchFamily="18" charset="0"/>
                          <a:cs typeface="Times New Roman" panose="02020603050405020304" pitchFamily="18" charset="0"/>
                        </a:rPr>
                        <a:t>meaning of a document from the discourse perspective</a:t>
                      </a: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r>
              <a:tr h="2815395">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pt-BR" sz="1200" b="0" i="0" dirty="0" smtClean="0">
                          <a:latin typeface="Times New Roman" panose="02020603050405020304" pitchFamily="18" charset="0"/>
                          <a:cs typeface="Times New Roman" panose="02020603050405020304" pitchFamily="18" charset="0"/>
                        </a:rPr>
                        <a:t>Arjun Mukherjee†</a:t>
                      </a:r>
                    </a:p>
                    <a:p>
                      <a:pPr algn="just">
                        <a:lnSpc>
                          <a:spcPct val="150000"/>
                        </a:lnSpc>
                      </a:pPr>
                      <a:r>
                        <a:rPr lang="pt-BR" sz="1200" b="0" i="0" dirty="0" smtClean="0">
                          <a:latin typeface="Times New Roman" panose="02020603050405020304" pitchFamily="18" charset="0"/>
                          <a:cs typeface="Times New Roman" panose="02020603050405020304" pitchFamily="18" charset="0"/>
                        </a:rPr>
                        <a:t>, Vivek Venkataraman†</a:t>
                      </a:r>
                    </a:p>
                    <a:p>
                      <a:pPr algn="just">
                        <a:lnSpc>
                          <a:spcPct val="150000"/>
                        </a:lnSpc>
                      </a:pPr>
                      <a:r>
                        <a:rPr lang="pt-BR" sz="1200" b="0" i="0" dirty="0" smtClean="0">
                          <a:latin typeface="Times New Roman" panose="02020603050405020304" pitchFamily="18" charset="0"/>
                          <a:cs typeface="Times New Roman" panose="02020603050405020304" pitchFamily="18" charset="0"/>
                        </a:rPr>
                        <a:t>, Bing Liu†</a:t>
                      </a:r>
                    </a:p>
                    <a:p>
                      <a:pPr algn="just">
                        <a:lnSpc>
                          <a:spcPct val="150000"/>
                        </a:lnSpc>
                      </a:pPr>
                      <a:r>
                        <a:rPr lang="pt-BR" sz="1200" b="0" i="0" dirty="0" smtClean="0">
                          <a:latin typeface="Times New Roman" panose="02020603050405020304" pitchFamily="18" charset="0"/>
                          <a:cs typeface="Times New Roman" panose="02020603050405020304" pitchFamily="18" charset="0"/>
                        </a:rPr>
                        <a:t>, Natalie Glance‡</a:t>
                      </a:r>
                    </a:p>
                  </a:txBody>
                  <a:tcPr>
                    <a:lnL w="9525"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 Fake Review Detection: Classification and Analysis of Real</a:t>
                      </a:r>
                    </a:p>
                    <a:p>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and Pseudo Reviews</a:t>
                      </a:r>
                      <a:endParaRPr lang="en-US" sz="1200" b="0" i="0" kern="1200" dirty="0">
                        <a:solidFill>
                          <a:schemeClr val="dk1"/>
                        </a:solidFill>
                        <a:effectLst/>
                        <a:latin typeface="Times New Roman" panose="02020603050405020304" pitchFamily="18" charset="0"/>
                        <a:ea typeface=""/>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In recent years, fake review detection has attracted significant</a:t>
                      </a:r>
                    </a:p>
                    <a:p>
                      <a:pPr algn="just">
                        <a:lnSpc>
                          <a:spcPct val="150000"/>
                        </a:lnSpc>
                      </a:pPr>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attention from both businesses and the research community. For</a:t>
                      </a:r>
                    </a:p>
                    <a:p>
                      <a:pPr algn="just">
                        <a:lnSpc>
                          <a:spcPct val="150000"/>
                        </a:lnSpc>
                      </a:pPr>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reviews to reflect genuine user experiences and opinions, detecting</a:t>
                      </a:r>
                    </a:p>
                    <a:p>
                      <a:pPr algn="just">
                        <a:lnSpc>
                          <a:spcPct val="150000"/>
                        </a:lnSpc>
                      </a:pPr>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fake reviews is an important problem.</a:t>
                      </a:r>
                      <a:endParaRPr lang="en-US" sz="1200" b="0" i="0" kern="1200" dirty="0">
                        <a:solidFill>
                          <a:schemeClr val="dk1"/>
                        </a:solidFill>
                        <a:effectLst/>
                        <a:latin typeface="Times New Roman" panose="02020603050405020304" pitchFamily="18" charset="0"/>
                        <a:ea typeface=""/>
                        <a:cs typeface="Times New Roman" panose="02020603050405020304" pitchFamily="18" charset="0"/>
                      </a:endParaRPr>
                    </a:p>
                  </a:txBody>
                  <a:tcPr>
                    <a:lnL w="9525" cap="rnd" cmpd="sng" algn="ctr">
                      <a:solidFill>
                        <a:srgbClr val="ACD433"/>
                      </a:solidFill>
                      <a:prstDash val="solid"/>
                    </a:lnL>
                    <a:lnR w="19050"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Supervised learning has</a:t>
                      </a:r>
                    </a:p>
                    <a:p>
                      <a:pPr algn="just">
                        <a:lnSpc>
                          <a:spcPct val="150000"/>
                        </a:lnSpc>
                      </a:pPr>
                      <a:r>
                        <a:rPr lang="en-US" sz="1200" b="0" dirty="0" smtClean="0">
                          <a:latin typeface="Times New Roman" panose="02020603050405020304" pitchFamily="18" charset="0"/>
                          <a:cs typeface="Times New Roman" panose="02020603050405020304" pitchFamily="18" charset="0"/>
                        </a:rPr>
                        <a:t>been one of the main approaches for solving the problem..</a:t>
                      </a: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r>
              <a:tr h="334765">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round/>
                      <a:headEnd type="none" w="med" len="med"/>
                      <a:tailEnd type="none" w="med" len="med"/>
                    </a:lnL>
                    <a:lnR w="9525"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round/>
                      <a:headEnd type="none" w="med" len="med"/>
                      <a:tailEnd type="none" w="med" len="med"/>
                    </a:lnL>
                    <a:lnR w="19050"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round/>
                      <a:headEnd type="none" w="med" len="med"/>
                      <a:tailEnd type="none" w="med" len="med"/>
                    </a:lnL>
                    <a:lnR w="9525" cap="rnd" cmpd="sng" algn="ctr">
                      <a:solidFill>
                        <a:srgbClr val="ACD433"/>
                      </a:solidFill>
                      <a:prstDash val="soli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53146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86168" y="778491"/>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996287" y="1742699"/>
            <a:ext cx="10481480" cy="258532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increasing growth of machine learning, computer techniques divided into traditional methods and machine learning methods. This section describes the related works of classification of </a:t>
            </a:r>
            <a:r>
              <a:rPr lang="en-US" dirty="0" smtClean="0">
                <a:latin typeface="Times New Roman" panose="02020603050405020304" pitchFamily="18" charset="0"/>
                <a:cs typeface="Times New Roman" panose="02020603050405020304" pitchFamily="18" charset="0"/>
              </a:rPr>
              <a:t>A Comparative Study Of Machine Learning And Deep Learning Techniques For Fake review  Detection and how machine learning methods are better than traditional methods. The existing method in this project have a certain flow is used for model development CNN are used algorithms in existing system. But it requires large memory and result is not accurate.</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1E4843DE-2C3D-4A28-B1A6-D0085E9E13B1}"/>
              </a:ext>
            </a:extLst>
          </p:cNvPr>
          <p:cNvSpPr txBox="1"/>
          <p:nvPr/>
        </p:nvSpPr>
        <p:spPr>
          <a:xfrm>
            <a:off x="996287" y="4021153"/>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3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1240145" y="0"/>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881645"/>
            <a:ext cx="10764326" cy="3416320"/>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Proposed several machine learning models model to classify but none have adequately addressed this misdiagnosis problem. That can be used for this purpose are Integrating Machine Learning Algorithms with A Comparative Study Of Machine Learning And Deep Learning Techniques For Fake </a:t>
            </a:r>
            <a:r>
              <a:rPr lang="en-US" dirty="0" smtClean="0">
                <a:latin typeface="Times New Roman" panose="02020603050405020304" pitchFamily="18" charset="0"/>
                <a:cs typeface="Times New Roman" panose="02020603050405020304" pitchFamily="18" charset="0"/>
              </a:rPr>
              <a:t>review </a:t>
            </a:r>
            <a:r>
              <a:rPr lang="en-US" dirty="0">
                <a:latin typeface="Times New Roman" panose="02020603050405020304" pitchFamily="18" charset="0"/>
                <a:cs typeface="Times New Roman" panose="02020603050405020304" pitchFamily="18" charset="0"/>
              </a:rPr>
              <a:t>Detection . Also, similar studies that have proposed models for evaluation of such tumors mostly do not consider the heterogeneity and the size of the data Therefore, we propose a machine learning-based approach which combines a new technique of preprocessing the data for features transformation, Logistic Regression, Support Vector Machine , Random forest , Naive Bayes , Decision Tree and XGBoost as machine learning LSTM, Bi-LSTM and </a:t>
            </a:r>
            <a:r>
              <a:rPr lang="en-US" dirty="0" smtClean="0">
                <a:latin typeface="Times New Roman" panose="02020603050405020304" pitchFamily="18" charset="0"/>
                <a:cs typeface="Times New Roman" panose="02020603050405020304" pitchFamily="18" charset="0"/>
              </a:rPr>
              <a:t>BERT give </a:t>
            </a:r>
            <a:r>
              <a:rPr lang="en-US" dirty="0">
                <a:latin typeface="Times New Roman" panose="02020603050405020304" pitchFamily="18" charset="0"/>
                <a:cs typeface="Times New Roman" panose="02020603050405020304" pitchFamily="18" charset="0"/>
              </a:rPr>
              <a:t>the best accuracy techniques to eliminate the bias and the deviation of instability and performing classifier tests based.</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4091502"/>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2994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58059" y="137962"/>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5" name="Picture 4"/>
          <p:cNvPicPr/>
          <p:nvPr/>
        </p:nvPicPr>
        <p:blipFill>
          <a:blip r:embed="rId2"/>
          <a:stretch>
            <a:fillRect/>
          </a:stretch>
        </p:blipFill>
        <p:spPr>
          <a:xfrm>
            <a:off x="3094454" y="1029441"/>
            <a:ext cx="5429885" cy="5096510"/>
          </a:xfrm>
          <a:prstGeom prst="rect">
            <a:avLst/>
          </a:prstGeom>
        </p:spPr>
      </p:pic>
    </p:spTree>
    <p:extLst>
      <p:ext uri="{BB962C8B-B14F-4D97-AF65-F5344CB8AC3E}">
        <p14:creationId xmlns:p14="http://schemas.microsoft.com/office/powerpoint/2010/main" val="1985419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68492" y="513086"/>
            <a:ext cx="11013058" cy="4567917"/>
          </a:xfrm>
          <a:prstGeom prst="rect">
            <a:avLst/>
          </a:prstGeom>
        </p:spPr>
        <p:txBody>
          <a:bodyPr wrap="square">
            <a:spAutoFit/>
          </a:bodyPr>
          <a:lstStyle/>
          <a:p>
            <a:pPr>
              <a:lnSpc>
                <a:spcPts val="2475"/>
              </a:lnSpc>
            </a:pPr>
            <a:r>
              <a:rPr lang="en-IN" sz="2000" b="1" dirty="0" smtClean="0">
                <a:latin typeface="Times New Roman" panose="02020603050405020304" pitchFamily="18" charset="0"/>
                <a:ea typeface="Times New Roman" panose="02020603050405020304" pitchFamily="18" charset="0"/>
              </a:rPr>
              <a:t>1. Random </a:t>
            </a:r>
            <a:r>
              <a:rPr lang="en-IN" sz="2000" b="1" dirty="0">
                <a:latin typeface="Times New Roman" panose="02020603050405020304" pitchFamily="18" charset="0"/>
                <a:ea typeface="Times New Roman" panose="02020603050405020304" pitchFamily="18" charset="0"/>
              </a:rPr>
              <a:t>Forest:</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r>
              <a:rPr lang="en-IN" dirty="0" smtClean="0">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825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966" y="353683"/>
            <a:ext cx="10305691"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Features of a Random Forest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It’s more accurate than the decision tree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provides an effective way of handling missing data.</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can produce a reasonable prediction without hyper-parameter tuning.</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solves the issue of over fitting in decision trees.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In every random forest tree, a subset of features is selected randomly at the node’s splitting point.</a:t>
            </a:r>
            <a:endParaRPr lang="en-US" dirty="0">
              <a:latin typeface="Times New Roman" panose="02020603050405020304" pitchFamily="18" charset="0"/>
              <a:ea typeface="Times New Roman" panose="02020603050405020304" pitchFamily="18" charset="0"/>
            </a:endParaRPr>
          </a:p>
        </p:txBody>
      </p:sp>
      <p:sp>
        <p:nvSpPr>
          <p:cNvPr id="5" name="Rectangle 4"/>
          <p:cNvSpPr/>
          <p:nvPr/>
        </p:nvSpPr>
        <p:spPr>
          <a:xfrm>
            <a:off x="554966" y="3160737"/>
            <a:ext cx="10806023"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346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2770" y="333462"/>
            <a:ext cx="10504098" cy="5909310"/>
          </a:xfrm>
          <a:prstGeom prst="rect">
            <a:avLst/>
          </a:prstGeom>
        </p:spPr>
        <p:txBody>
          <a:bodyPr wrap="square">
            <a:spAutoFit/>
          </a:bodyPr>
          <a:lstStyle/>
          <a:p>
            <a:pPr>
              <a:lnSpc>
                <a:spcPct val="150000"/>
              </a:lnSpc>
              <a:tabLst>
                <a:tab pos="1733550" algn="l"/>
              </a:tabLst>
            </a:pP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2. Neural </a:t>
            </a:r>
            <a:r>
              <a:rPr lang="en-IN" b="1" dirty="0">
                <a:latin typeface="Times New Roman" panose="02020603050405020304" pitchFamily="18" charset="0"/>
                <a:ea typeface="Times New Roman" panose="02020603050405020304" pitchFamily="18" charset="0"/>
                <a:cs typeface="Times New Roman" panose="02020603050405020304" pitchFamily="18" charset="0"/>
              </a:rPr>
              <a:t>Networks: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artificial neural network (ANN) is the piece of a computing system designed to simulate the way the human brain analyses and processes information. It is the foundation of artificial intelligence (AI) and solves problems that would prove impossible or difficult by human or statistical standards. ANNs have self-learning capabilities that enable them to produce better results as more data becomes available.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ANN has hundreds or thousands of artificial neurons called processing units, which are interconnected by nodes. These processing units are made up of input and output units. The input units receive various forms and structures of information based on an internal weighting system, and the neural network attempts to learn about the information presented to produce one output report. Just like humans need rules and guidelines to come up with a result or output, ANNs also use a set of learning rules called back propagation, an abbreviation for backward propagation of error, to perfect their output results</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An ANN initially goes through a training phase where it learns to recognize patterns in data, whether visually, aurally, or textually. During this supervised phase, the network compares its actual output produced with what it was meant to produce—the desired output. The difference between both outcomes is adjusted using back propagation.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1473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26" y="213521"/>
            <a:ext cx="2912336" cy="507831"/>
          </a:xfrm>
          <a:prstGeom prst="rect">
            <a:avLst/>
          </a:prstGeom>
        </p:spPr>
        <p:txBody>
          <a:bodyPr wrap="none">
            <a:spAutoFit/>
          </a:bodyPr>
          <a:lstStyle/>
          <a:p>
            <a:pPr algn="just">
              <a:lnSpc>
                <a:spcPct val="150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a:t>
            </a:r>
            <a:r>
              <a:rPr lang="en-IN" b="1" dirty="0" smtClean="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Support Vector Machine</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09026" y="721352"/>
            <a:ext cx="11764371" cy="300082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 The goal of the SVM algorithm is to create the best line or decision boundary that can segregate n-dimensional space into classes so that we can easily put the new data point in the correct category in the future. This best decision boundary is called a hyperplane. 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29052" y="4025948"/>
            <a:ext cx="6851176" cy="2695575"/>
          </a:xfrm>
          <a:prstGeom prst="rect">
            <a:avLst/>
          </a:prstGeom>
        </p:spPr>
      </p:pic>
    </p:spTree>
    <p:extLst>
      <p:ext uri="{BB962C8B-B14F-4D97-AF65-F5344CB8AC3E}">
        <p14:creationId xmlns:p14="http://schemas.microsoft.com/office/powerpoint/2010/main" val="39414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913" y="148840"/>
            <a:ext cx="11969087" cy="2790508"/>
          </a:xfrm>
          <a:prstGeom prst="rect">
            <a:avLst/>
          </a:prstGeom>
        </p:spPr>
        <p:txBody>
          <a:bodyPr wrap="square">
            <a:spAutoFit/>
          </a:bodyPr>
          <a:lstStyle/>
          <a:p>
            <a:pPr algn="just">
              <a:lnSpc>
                <a:spcPct val="150000"/>
              </a:lnSpc>
            </a:pPr>
            <a:r>
              <a:rPr lang="en-IN" b="1" dirty="0">
                <a:latin typeface="Times New Roman" panose="02020603050405020304" pitchFamily="18" charset="0"/>
                <a:ea typeface="Times New Roman" panose="02020603050405020304" pitchFamily="18" charset="0"/>
                <a:cs typeface="Times New Roman" panose="02020603050405020304" pitchFamily="18" charset="0"/>
              </a:rPr>
              <a:t>SVM can be of two types: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Linear SVM:</a:t>
            </a:r>
            <a:r>
              <a:rPr lang="en-IN" dirty="0">
                <a:latin typeface="Times New Roman" panose="02020603050405020304" pitchFamily="18" charset="0"/>
                <a:ea typeface="Calibri" panose="020F0502020204030204" pitchFamily="34" charset="0"/>
                <a:cs typeface="Times New Roman" panose="02020603050405020304" pitchFamily="18" charset="0"/>
              </a:rPr>
              <a:t> Linear SVM is used for linearly separable data, which means if a dataset can be classified into two classes by using a single straight line, then such data is termed as linearly separable data, and classifier is used called as Linear SVM classifier.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Non-linear SVM:</a:t>
            </a:r>
            <a:r>
              <a:rPr lang="en-IN" dirty="0">
                <a:latin typeface="Times New Roman" panose="02020603050405020304" pitchFamily="18" charset="0"/>
                <a:ea typeface="Calibri" panose="020F0502020204030204" pitchFamily="34" charset="0"/>
                <a:cs typeface="Times New Roman" panose="02020603050405020304" pitchFamily="18" charset="0"/>
              </a:rPr>
              <a:t> Non-Linear SVM is used for non-linearly separated data, which means if a dataset cannot be classified by using a straight line, then such data is termed as non-linear data and classifier used is called as Non-linear SVM classifier.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222913" y="3270241"/>
            <a:ext cx="11773469" cy="2974148"/>
          </a:xfrm>
          <a:prstGeom prst="rect">
            <a:avLst/>
          </a:prstGeom>
        </p:spPr>
        <p:txBody>
          <a:bodyPr wrap="square">
            <a:spAutoFit/>
          </a:bodyPr>
          <a:lstStyle/>
          <a:p>
            <a:pPr algn="just">
              <a:lnSpc>
                <a:spcPct val="115000"/>
              </a:lnSpc>
              <a:spcBef>
                <a:spcPts val="200"/>
              </a:spcBef>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Hyperplane and Support Vectors in the SVM algorithm:</a:t>
            </a:r>
          </a:p>
          <a:p>
            <a:pPr algn="just">
              <a:lnSpc>
                <a:spcPct val="115000"/>
              </a:lnSpc>
              <a:spcBef>
                <a:spcPts val="200"/>
              </a:spcBef>
            </a:pPr>
            <a:endParaRPr lang="en-US" sz="20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ea typeface="Times New Roman" panose="02020603050405020304" pitchFamily="18" charset="0"/>
              </a:rPr>
              <a:t>Hyperplane:</a:t>
            </a:r>
            <a:r>
              <a:rPr lang="en-IN"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There can be multiple lines/decision boundaries to segregate the classes in n-dimensional space, but we need to find out the best decision boundary that helps to classify the data points. This best boundary is known as the hyperplane of SVM.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 dimensions of the hyperplane depend on the features present in the dataset, which means if there are 2 features (as shown in image), then hyperplane will be a straight line. And if there are 3 features, then hyperplane will be a 2-dimension plane.</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0360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4" y="433402"/>
            <a:ext cx="11518711" cy="3831818"/>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The dimensions of the hyperplane depend on the features present in the dataset, which means if there are 2 features (as shown in image), then hyperplane will be a straight line. And if there are 3 features, then hyperplane will be a 2-dimension plane.</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We always create a hyperplane that has a maximum margin, which means the maximum distance between the data points.</a:t>
            </a:r>
          </a:p>
          <a:p>
            <a:pPr algn="just">
              <a:lnSpc>
                <a:spcPct val="150000"/>
              </a:lnSpc>
            </a:pPr>
            <a:endParaRPr lang="en-IN" dirty="0">
              <a:latin typeface="Times New Roman" panose="02020603050405020304" pitchFamily="18" charset="0"/>
              <a:ea typeface="Times New Roman" panose="02020603050405020304" pitchFamily="18" charset="0"/>
            </a:endParaRPr>
          </a:p>
          <a:p>
            <a:pPr algn="just">
              <a:lnSpc>
                <a:spcPct val="150000"/>
              </a:lnSpc>
            </a:pPr>
            <a:endParaRPr lang="en-US" dirty="0">
              <a:latin typeface="Times New Roman" panose="02020603050405020304" pitchFamily="18" charset="0"/>
              <a:ea typeface="Times New Roman" panose="02020603050405020304" pitchFamily="18" charset="0"/>
            </a:endParaRPr>
          </a:p>
          <a:p>
            <a:pPr algn="just">
              <a:lnSpc>
                <a:spcPct val="150000"/>
              </a:lnSpc>
            </a:pPr>
            <a:r>
              <a:rPr lang="en-IN" b="1" dirty="0">
                <a:latin typeface="Times New Roman" panose="02020603050405020304" pitchFamily="18" charset="0"/>
                <a:ea typeface="Times New Roman" panose="02020603050405020304" pitchFamily="18" charset="0"/>
              </a:rPr>
              <a:t>Support Vectors: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 data points or vectors that are the closest to the hyperplane and which affect the position of the hyperplane are termed as Support Vector. Since these vectors support the hyperplane, hence called a Support vector</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785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33606" y="0"/>
            <a:ext cx="3330054" cy="582949"/>
          </a:xfrm>
        </p:spPr>
        <p:txBody>
          <a:bodyPr>
            <a:normAutofit fontScale="90000"/>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601878" y="1392573"/>
            <a:ext cx="11130775" cy="466281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With the continual evolution , online evaluations are increasingly seen as a critical aspect in establishing and keeping a positive reputation. Furthermore, they play an important part in the decision-making process for end consumers. A good review for a specific object typically draws more consumers and leads to a significant rise in sales. Deceptive or </a:t>
            </a:r>
            <a:r>
              <a:rPr lang="en-US" dirty="0" err="1">
                <a:latin typeface="Times New Roman" panose="02020603050405020304" pitchFamily="18" charset="0"/>
                <a:cs typeface="Times New Roman" panose="02020603050405020304" pitchFamily="18" charset="0"/>
              </a:rPr>
              <a:t>phoney</a:t>
            </a:r>
            <a:r>
              <a:rPr lang="en-US" dirty="0">
                <a:latin typeface="Times New Roman" panose="02020603050405020304" pitchFamily="18" charset="0"/>
                <a:cs typeface="Times New Roman" panose="02020603050405020304" pitchFamily="18" charset="0"/>
              </a:rPr>
              <a:t> evaluations are now purposefully generated in order to develop a virtual reputation and attract potential clients. As a result, detecting false reviews is an active and ongoing research topic. Identifying </a:t>
            </a:r>
            <a:r>
              <a:rPr lang="en-US" dirty="0" err="1">
                <a:latin typeface="Times New Roman" panose="02020603050405020304" pitchFamily="18" charset="0"/>
                <a:cs typeface="Times New Roman" panose="02020603050405020304" pitchFamily="18" charset="0"/>
              </a:rPr>
              <a:t>phoney</a:t>
            </a:r>
            <a:r>
              <a:rPr lang="en-US" dirty="0">
                <a:latin typeface="Times New Roman" panose="02020603050405020304" pitchFamily="18" charset="0"/>
                <a:cs typeface="Times New Roman" panose="02020603050405020304" pitchFamily="18" charset="0"/>
              </a:rPr>
              <a:t> reviews is dependent not only on the essential elements of the reviews, but also on the reviewers'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This research provides a machine learning method for detecting false reviews. In addition to the review features extraction approach, this research employs different features engineering techniques to extract diverse reviewer </a:t>
            </a:r>
            <a:r>
              <a:rPr lang="en-US" dirty="0" err="1">
                <a:latin typeface="Times New Roman" panose="02020603050405020304" pitchFamily="18" charset="0"/>
                <a:cs typeface="Times New Roman" panose="02020603050405020304" pitchFamily="18" charset="0"/>
              </a:rPr>
              <a:t>behaviours</a:t>
            </a:r>
            <a:r>
              <a:rPr lang="en-US" dirty="0">
                <a:latin typeface="Times New Roman" panose="02020603050405020304" pitchFamily="18" charset="0"/>
                <a:cs typeface="Times New Roman" panose="02020603050405020304" pitchFamily="18" charset="0"/>
              </a:rPr>
              <a:t>. The study examines the performance of machine learning classifiers; Decision Tree, Random Forest, SVC, CNN, Naïve Bias, Logistic Regression, XGBoost, ANN, LSTM, BERT. The results demonstrate that the algorithm is better at determining whether a review is bad or genuine.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74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328" y="456985"/>
            <a:ext cx="11314982" cy="5847755"/>
          </a:xfrm>
          <a:prstGeom prst="rect">
            <a:avLst/>
          </a:prstGeom>
        </p:spPr>
        <p:txBody>
          <a:bodyPr wrap="square">
            <a:spAutoFit/>
          </a:bodyPr>
          <a:lstStyle/>
          <a:p>
            <a:pPr>
              <a:lnSpc>
                <a:spcPct val="150000"/>
              </a:lnSpc>
              <a:spcAft>
                <a:spcPts val="1000"/>
              </a:spcAft>
            </a:pPr>
            <a:r>
              <a:rPr lang="en-US" b="1" dirty="0" smtClean="0">
                <a:latin typeface="Times New Roman" panose="02020603050405020304" pitchFamily="18" charset="0"/>
                <a:ea typeface="Calibri" panose="020F0502020204030204" pitchFamily="34" charset="0"/>
              </a:rPr>
              <a:t>4. LOGISTIC </a:t>
            </a:r>
            <a:r>
              <a:rPr lang="en-US" b="1" dirty="0">
                <a:latin typeface="Times New Roman" panose="02020603050405020304" pitchFamily="18" charset="0"/>
                <a:ea typeface="Calibri" panose="020F0502020204030204" pitchFamily="34" charset="0"/>
              </a:rPr>
              <a:t>REGRESSION</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Logistic Regression was used in the biological sciences in early twentieth century. It was then used in many social science applications. Logistic Regression is used when the dependent variable (target) is categorical.</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For example,</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To predict whether an email is spam (1) or (0)</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Whether the tumor is malignant (1) or not (0)</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From this example, it can be inferred that linear regression is not suitable for classification problem. Linear regression is unbounded, and this brings logistic regression into picture. Their value strictly ranges from 0 to 1.</a:t>
            </a: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8770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0"/>
            <a:ext cx="11197085" cy="6709529"/>
          </a:xfrm>
          <a:prstGeom prst="rect">
            <a:avLst/>
          </a:prstGeom>
        </p:spPr>
        <p:txBody>
          <a:bodyPr wrap="square">
            <a:spAutoFit/>
          </a:bodyPr>
          <a:lstStyle/>
          <a:p>
            <a:pPr algn="just">
              <a:lnSpc>
                <a:spcPct val="150000"/>
              </a:lnSpc>
              <a:spcAft>
                <a:spcPts val="1000"/>
              </a:spcAft>
            </a:pPr>
            <a:r>
              <a:rPr lang="en-US" b="1" dirty="0" smtClean="0">
                <a:latin typeface="Times New Roman" panose="02020603050405020304" pitchFamily="18" charset="0"/>
                <a:ea typeface="Calibri" panose="020F0502020204030204" pitchFamily="34" charset="0"/>
              </a:rPr>
              <a:t>5.Decision </a:t>
            </a:r>
            <a:r>
              <a:rPr lang="en-US" b="1" dirty="0">
                <a:latin typeface="Times New Roman" panose="02020603050405020304" pitchFamily="18" charset="0"/>
                <a:ea typeface="Calibri" panose="020F0502020204030204" pitchFamily="34" charset="0"/>
              </a:rPr>
              <a:t>Tree</a:t>
            </a:r>
            <a:endParaRPr lang="en-US"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p>
          <a:p>
            <a:pPr algn="just">
              <a:lnSpc>
                <a:spcPct val="150000"/>
              </a:lnSpc>
              <a:spcAft>
                <a:spcPts val="1000"/>
              </a:spcAft>
            </a:pPr>
            <a:r>
              <a:rPr lang="en-US" dirty="0">
                <a:latin typeface="Times New Roman" panose="02020603050405020304" pitchFamily="18" charset="0"/>
                <a:ea typeface="Calibri" panose="020F0502020204030204" pitchFamily="34"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p>
          <a:p>
            <a:pPr algn="just">
              <a:lnSpc>
                <a:spcPct val="150000"/>
              </a:lnSpc>
              <a:spcAft>
                <a:spcPts val="1000"/>
              </a:spcAft>
            </a:pPr>
            <a:r>
              <a:rPr lang="en-US" dirty="0">
                <a:latin typeface="Times New Roman" panose="02020603050405020304" pitchFamily="18" charset="0"/>
                <a:ea typeface="Calibri" panose="020F0502020204030204" pitchFamily="34"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87567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02" y="210344"/>
            <a:ext cx="11297728" cy="1467068"/>
          </a:xfrm>
          <a:prstGeom prst="rect">
            <a:avLst/>
          </a:prstGeom>
        </p:spPr>
        <p:txBody>
          <a:bodyPr wrap="square">
            <a:spAutoFit/>
          </a:bodyPr>
          <a:lstStyle/>
          <a:p>
            <a:pPr algn="just">
              <a:lnSpc>
                <a:spcPct val="150000"/>
              </a:lnSpc>
              <a:spcAft>
                <a:spcPts val="10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6.NAIVE </a:t>
            </a:r>
            <a:r>
              <a:rPr lang="en-IN" b="1" dirty="0">
                <a:latin typeface="Times New Roman" panose="02020603050405020304" pitchFamily="18" charset="0"/>
                <a:ea typeface="Calibri" panose="020F0502020204030204" pitchFamily="34" charset="0"/>
                <a:cs typeface="Times New Roman" panose="02020603050405020304" pitchFamily="18" charset="0"/>
              </a:rPr>
              <a:t>BAYES: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 Naive Bayes classifier is a probabilistic machine learning model that’s used for classification task. The crux of the classifier is based on the Bayes theorem.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4325913" y="1677412"/>
            <a:ext cx="3583305" cy="758190"/>
          </a:xfrm>
          <a:prstGeom prst="rect">
            <a:avLst/>
          </a:prstGeom>
        </p:spPr>
      </p:pic>
      <p:sp>
        <p:nvSpPr>
          <p:cNvPr id="4" name="Rectangle 3"/>
          <p:cNvSpPr/>
          <p:nvPr/>
        </p:nvSpPr>
        <p:spPr>
          <a:xfrm>
            <a:off x="388188" y="2706007"/>
            <a:ext cx="11148204" cy="4216539"/>
          </a:xfrm>
          <a:prstGeom prst="rect">
            <a:avLst/>
          </a:prstGeom>
        </p:spPr>
        <p:txBody>
          <a:bodyPr wrap="square">
            <a:spAutoFit/>
          </a:bodyPr>
          <a:lstStyle/>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Using Bayes theorem, we can find the probability of </a:t>
            </a:r>
            <a:r>
              <a:rPr lang="en-IN" b="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happening, given that </a:t>
            </a:r>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has occurred. Here, </a:t>
            </a:r>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is the evidence and </a:t>
            </a:r>
            <a:r>
              <a:rPr lang="en-IN" b="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is the hypothesis. The assumption made here is that the predictors/features are independent. That is presence of one particular feature does not affect the other. Hence it is called naive.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Let’s understand it using an example. Below I have a training data set of weather and corresponding target variable ‘Play’ (suggesting possibilities of playing). Now, we need to classify whether players will play or not based on weather condition. Let’s follow the below steps to perform it.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Step 1: Convert the data set into a frequency table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Step 2: Create Likelihood table by finding the probabilities like Overcast probability = 0.29 and probability of playing is 0.64.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516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035" y="0"/>
            <a:ext cx="11041811" cy="6658233"/>
          </a:xfrm>
          <a:prstGeom prst="rect">
            <a:avLst/>
          </a:prstGeom>
        </p:spPr>
        <p:txBody>
          <a:bodyPr wrap="square">
            <a:spAutoFit/>
          </a:bodyPr>
          <a:lstStyle/>
          <a:p>
            <a:pPr algn="just">
              <a:lnSpc>
                <a:spcPts val="2250"/>
              </a:lnSpc>
              <a:spcAft>
                <a:spcPts val="1575"/>
              </a:spcAft>
            </a:pPr>
            <a:r>
              <a:rPr lang="en-IN" sz="2400" b="1" u="sng" spc="20" dirty="0" smtClean="0">
                <a:latin typeface="Times New Roman" panose="02020603050405020304" pitchFamily="18" charset="0"/>
                <a:ea typeface="Times New Roman" panose="02020603050405020304" pitchFamily="18" charset="0"/>
                <a:cs typeface="Times New Roman" panose="02020603050405020304" pitchFamily="18" charset="0"/>
              </a:rPr>
              <a:t>7. XGBoost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Aft>
                <a:spcPts val="1575"/>
              </a:spcAft>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XGBoost stands for “Extreme Gradient Boosting”. 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 </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2250"/>
              </a:lnSpc>
              <a:spcAft>
                <a:spcPts val="1575"/>
              </a:spcAft>
            </a:pPr>
            <a:r>
              <a:rPr lang="en-IN" b="1" spc="20" dirty="0" smtClean="0">
                <a:latin typeface="Times New Roman" panose="02020603050405020304" pitchFamily="18" charset="0"/>
                <a:ea typeface="Times New Roman" panose="02020603050405020304" pitchFamily="18" charset="0"/>
                <a:cs typeface="Times New Roman" panose="02020603050405020304" pitchFamily="18" charset="0"/>
              </a:rPr>
              <a:t>Boosting</a:t>
            </a:r>
            <a:r>
              <a:rPr lang="en-IN" b="1" spc="2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Aft>
                <a:spcPts val="1575"/>
              </a:spcAft>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Boosting is an ensemble learning technique to build a strong classifier from several weak classifiers in series. Boosting algorithms play a crucial role in dealing with </a:t>
            </a:r>
            <a:r>
              <a:rPr lang="en-IN" spc="20" dirty="0">
                <a:latin typeface="Times New Roman" panose="02020603050405020304" pitchFamily="18" charset="0"/>
                <a:ea typeface="Times New Roman" panose="02020603050405020304" pitchFamily="18" charset="0"/>
                <a:cs typeface="Times New Roman" panose="02020603050405020304" pitchFamily="18" charset="0"/>
                <a:hlinkClick r:id="rId2"/>
              </a:rPr>
              <a:t>bias-variance trade-off</a:t>
            </a:r>
            <a:r>
              <a:rPr lang="en-IN" spc="20" dirty="0">
                <a:latin typeface="Times New Roman" panose="02020603050405020304" pitchFamily="18" charset="0"/>
                <a:ea typeface="Times New Roman" panose="02020603050405020304" pitchFamily="18" charset="0"/>
                <a:cs typeface="Times New Roman" panose="02020603050405020304" pitchFamily="18" charset="0"/>
              </a:rPr>
              <a:t>. Unlike bagging algorithms, which only controls for high variance in a model, boosting controls both the aspects (bias &amp; variance) and is considered to be more effective.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Aft>
                <a:spcPts val="1575"/>
              </a:spcAft>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Below are the few types of boosting algorithms: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AdaBoost (Adaptive Boosting)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hlinkClick r:id="rId3"/>
              </a:rPr>
              <a:t>Gradient Boosting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XGBoost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CatBoost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Light GBM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560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189" y="-64401"/>
            <a:ext cx="11153955" cy="6578083"/>
          </a:xfrm>
          <a:prstGeom prst="rect">
            <a:avLst/>
          </a:prstGeom>
        </p:spPr>
        <p:txBody>
          <a:bodyPr wrap="square">
            <a:spAutoFit/>
          </a:bodyPr>
          <a:lstStyle/>
          <a:p>
            <a:pPr algn="just">
              <a:lnSpc>
                <a:spcPct val="150000"/>
              </a:lnSpc>
              <a:spcBef>
                <a:spcPts val="1200"/>
              </a:spcBef>
              <a:spcAft>
                <a:spcPts val="1000"/>
              </a:spcAft>
            </a:pPr>
            <a:r>
              <a:rPr lang="en-US" sz="1600" b="1" u="sng" dirty="0" smtClean="0">
                <a:latin typeface="Times New Roman" panose="02020603050405020304" pitchFamily="18" charset="0"/>
                <a:ea typeface="Calibri" panose="020F0502020204030204" pitchFamily="34" charset="0"/>
              </a:rPr>
              <a:t>8.LSTM</a:t>
            </a:r>
            <a:r>
              <a:rPr lang="en-US" sz="1600" b="1" u="sng" dirty="0">
                <a:latin typeface="Times New Roman" panose="02020603050405020304" pitchFamily="18" charset="0"/>
                <a:ea typeface="Calibri" panose="020F0502020204030204" pitchFamily="34" charset="0"/>
              </a:rPr>
              <a:t>:</a:t>
            </a:r>
            <a:endParaRPr lang="en-US" sz="1600" dirty="0">
              <a:latin typeface="Times New Roman" panose="02020603050405020304" pitchFamily="18" charset="0"/>
              <a:ea typeface="Calibri" panose="020F0502020204030204" pitchFamily="34" charset="0"/>
            </a:endParaRP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Why Recurrent Neural Networks?</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Recurrent neural networks were created because there were a few issues in the feed-forward neural network:</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Cannot handle sequential data</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Considers only the current input</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Cannot memorize previous inputs</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The solution to these issues is the Recurrent Neural Network (RNN). An RNN can handle sequential data, accepting the current input data, and previously received inputs. RNNs can memorize previous inputs due to their internal memory</a:t>
            </a:r>
            <a:r>
              <a:rPr lang="en-US" sz="1600" dirty="0">
                <a:latin typeface="&amp;quot"/>
                <a:ea typeface="Calibri" panose="020F0502020204030204" pitchFamily="34" charset="0"/>
              </a:rPr>
              <a:t>.</a:t>
            </a:r>
            <a:endParaRPr lang="en-US" sz="1600" dirty="0">
              <a:latin typeface="Times New Roman" panose="02020603050405020304" pitchFamily="18" charset="0"/>
              <a:ea typeface="Calibri" panose="020F0502020204030204" pitchFamily="34" charset="0"/>
            </a:endParaRP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It is a variety of recurrent neural networks (RNNs) that are capable of learning long-term dependencies, especially in sequence prediction problems. LSTM has feedback connections, i.e., it is capable of processing the entire sequence of data, apart from single data points such as images.</a:t>
            </a:r>
          </a:p>
          <a:p>
            <a:pPr marL="342900" marR="0" lvl="0" indent="-342900" algn="just">
              <a:lnSpc>
                <a:spcPct val="150000"/>
              </a:lnSpc>
              <a:spcBef>
                <a:spcPts val="1200"/>
              </a:spcBef>
              <a:spcAft>
                <a:spcPts val="100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The central role of an LSTM model is held by a memory cell known as a ‘cell state’ that maintains its state over time. The cell state is the horizontal line that runs through the top of the below diagram. It can be visualized as a conveyor belt through which information just flows, unchanged.</a:t>
            </a:r>
            <a:endParaRPr lang="en-US"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73965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33" y="1172403"/>
            <a:ext cx="11327642" cy="3970318"/>
          </a:xfrm>
          <a:prstGeom prst="rect">
            <a:avLst/>
          </a:prstGeom>
        </p:spPr>
        <p:txBody>
          <a:bodyPr wrap="square">
            <a:spAutoFit/>
          </a:bodyPr>
          <a:lstStyle/>
          <a:p>
            <a:pPr>
              <a:lnSpc>
                <a:spcPct val="150000"/>
              </a:lnSpc>
              <a:spcBef>
                <a:spcPts val="35"/>
              </a:spcBef>
              <a:spcAft>
                <a:spcPts val="0"/>
              </a:spcAft>
            </a:pPr>
            <a:r>
              <a:rPr lang="en-US" sz="2400" b="1" dirty="0" smtClean="0">
                <a:latin typeface="Times New Roman" panose="02020603050405020304" pitchFamily="18" charset="0"/>
                <a:ea typeface="Times New Roman" panose="02020603050405020304" pitchFamily="18" charset="0"/>
              </a:rPr>
              <a:t>9. </a:t>
            </a:r>
            <a:r>
              <a:rPr lang="en-US" sz="2400" b="1" dirty="0">
                <a:latin typeface="Times New Roman" panose="02020603050405020304" pitchFamily="18" charset="0"/>
                <a:ea typeface="Times New Roman" panose="02020603050405020304" pitchFamily="18" charset="0"/>
              </a:rPr>
              <a:t>CNN(Convolutional neural Network):</a:t>
            </a:r>
            <a:endParaRPr lang="en-IN" dirty="0">
              <a:latin typeface="Times New Roman" panose="02020603050405020304" pitchFamily="18" charset="0"/>
              <a:ea typeface="Times New Roman" panose="02020603050405020304" pitchFamily="18" charset="0"/>
            </a:endParaRPr>
          </a:p>
          <a:p>
            <a:pPr>
              <a:lnSpc>
                <a:spcPct val="150000"/>
              </a:lnSpc>
              <a:spcBef>
                <a:spcPts val="35"/>
              </a:spcBef>
              <a:spcAft>
                <a:spcPts val="0"/>
              </a:spcAft>
            </a:pPr>
            <a:r>
              <a:rPr lang="en-US" sz="2400"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gn="just">
              <a:lnSpc>
                <a:spcPct val="150000"/>
              </a:lnSpc>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Convolutional Neural Networks were developed as a result of the fact that only some individual neuronal cells in the brain fire when certain orientation edges are present. For example, some neurons respond when exposed to vertical edges, while others respond when exposed to horizontal or diagonal edges.</a:t>
            </a:r>
          </a:p>
          <a:p>
            <a:pPr algn="just">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Convolutional neural networks, sometimes referred to as </a:t>
            </a:r>
            <a:r>
              <a:rPr lang="en-IN" sz="2000" dirty="0" err="1">
                <a:latin typeface="Times New Roman" panose="02020603050405020304" pitchFamily="18" charset="0"/>
                <a:ea typeface="Calibri" panose="020F0502020204030204" pitchFamily="34" charset="0"/>
                <a:cs typeface="Times New Roman" panose="02020603050405020304" pitchFamily="18" charset="0"/>
              </a:rPr>
              <a:t>covnets</a:t>
            </a:r>
            <a:r>
              <a:rPr lang="en-IN" sz="2000" dirty="0">
                <a:latin typeface="Times New Roman" panose="02020603050405020304" pitchFamily="18" charset="0"/>
                <a:ea typeface="Calibri" panose="020F0502020204030204" pitchFamily="34" charset="0"/>
                <a:cs typeface="Times New Roman" panose="02020603050405020304" pitchFamily="18" charset="0"/>
              </a:rPr>
              <a:t>, are neural networks with shared parameters, to put it simply. Think of a cuboid-shaped picture with the following measurements: length, width, and height. The Red, Green, and Blue channels here provide as an example of the size of the picture,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43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9290" y="766772"/>
            <a:ext cx="10739887" cy="5858014"/>
          </a:xfrm>
          <a:prstGeom prst="rect">
            <a:avLst/>
          </a:prstGeom>
        </p:spPr>
        <p:txBody>
          <a:bodyPr wrap="square">
            <a:spAutoFit/>
          </a:bodyPr>
          <a:lstStyle/>
          <a:p>
            <a:pPr fontAlgn="base">
              <a:lnSpc>
                <a:spcPct val="150000"/>
              </a:lnSpc>
            </a:pPr>
            <a:r>
              <a:rPr lang="en-US" dirty="0">
                <a:latin typeface="Lato"/>
              </a:rPr>
              <a:t>BERT is an open-source library created in 2018 at Google. It's a new technique for NLP and it takes a completely different approach to training models than any other technique.</a:t>
            </a:r>
          </a:p>
          <a:p>
            <a:pPr fontAlgn="base">
              <a:lnSpc>
                <a:spcPct val="150000"/>
              </a:lnSpc>
            </a:pPr>
            <a:r>
              <a:rPr lang="en-US" dirty="0">
                <a:latin typeface="Lato"/>
              </a:rPr>
              <a:t>BERT is an acronym for Bidirectional Encoder Representations from Transformers. That means unlike most techniques that analyze sentences from left-to-right or right-to-left, BERT goes both directions using the </a:t>
            </a:r>
            <a:r>
              <a:rPr lang="en-US" u="sng" dirty="0">
                <a:latin typeface="inherit"/>
                <a:hlinkClick r:id="rId2"/>
              </a:rPr>
              <a:t>Transformer encoder</a:t>
            </a:r>
            <a:r>
              <a:rPr lang="en-US" dirty="0">
                <a:latin typeface="Lato"/>
              </a:rPr>
              <a:t>. Its goal is to generate a language model.</a:t>
            </a:r>
          </a:p>
          <a:p>
            <a:pPr fontAlgn="base">
              <a:lnSpc>
                <a:spcPct val="150000"/>
              </a:lnSpc>
            </a:pPr>
            <a:r>
              <a:rPr lang="en-US" dirty="0">
                <a:latin typeface="Lato"/>
              </a:rPr>
              <a:t>This gives it incredible accuracy and performance on smaller data sets which solves a huge problem in natural language processing.</a:t>
            </a:r>
          </a:p>
          <a:p>
            <a:pPr fontAlgn="base">
              <a:lnSpc>
                <a:spcPct val="150000"/>
              </a:lnSpc>
            </a:pPr>
            <a:r>
              <a:rPr lang="en-US" dirty="0">
                <a:latin typeface="Lato"/>
              </a:rPr>
              <a:t>While there is a huge amount of text-based data available, very little of it has been labeled to use for training a machine learning model. Since most of the approaches to NLP problems take advantage of deep learning, you need large amounts of data to train with.</a:t>
            </a:r>
          </a:p>
          <a:p>
            <a:pPr fontAlgn="base">
              <a:lnSpc>
                <a:spcPct val="150000"/>
              </a:lnSpc>
            </a:pPr>
            <a:r>
              <a:rPr lang="en-US" dirty="0">
                <a:latin typeface="Lato"/>
              </a:rPr>
              <a:t>You really see the huge improvements in a model when it has been trained with millions of data points. To help get around this problem of not having enough labelled data, researchers came up with ways to train general purpose language representation models through pre-training using text from around the internet.</a:t>
            </a:r>
            <a:endParaRPr lang="en-US" b="0" i="0" dirty="0">
              <a:effectLst/>
              <a:latin typeface="Lato"/>
            </a:endParaRPr>
          </a:p>
        </p:txBody>
      </p:sp>
      <p:sp>
        <p:nvSpPr>
          <p:cNvPr id="3" name="Rectangle 2"/>
          <p:cNvSpPr/>
          <p:nvPr/>
        </p:nvSpPr>
        <p:spPr>
          <a:xfrm>
            <a:off x="556631" y="305107"/>
            <a:ext cx="1553630" cy="461665"/>
          </a:xfrm>
          <a:prstGeom prst="rect">
            <a:avLst/>
          </a:prstGeom>
        </p:spPr>
        <p:txBody>
          <a:bodyPr wrap="none">
            <a:spAutoFit/>
          </a:bodyPr>
          <a:lstStyle/>
          <a:p>
            <a:r>
              <a:rPr lang="en-US" sz="2400" b="1" u="sng" dirty="0" smtClean="0">
                <a:latin typeface="Times New Roman" panose="02020603050405020304" pitchFamily="18" charset="0"/>
                <a:cs typeface="Times New Roman" panose="02020603050405020304" pitchFamily="18" charset="0"/>
              </a:rPr>
              <a:t>10. BERT:</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197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782" y="659105"/>
            <a:ext cx="11180617" cy="5211683"/>
          </a:xfrm>
          <a:prstGeom prst="rect">
            <a:avLst/>
          </a:prstGeom>
        </p:spPr>
        <p:txBody>
          <a:bodyPr wrap="squar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UML </a:t>
            </a:r>
            <a:r>
              <a:rPr lang="en-IN" dirty="0">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r>
              <a:rPr lang="en-IN"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dirty="0">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dirty="0">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t>
            </a:r>
            <a:r>
              <a:rPr lang="en-IN" dirty="0" err="1">
                <a:latin typeface="Times New Roman" panose="02020603050405020304" pitchFamily="18" charset="0"/>
                <a:ea typeface="Calibri" panose="020F0502020204030204" pitchFamily="34" charset="0"/>
                <a:cs typeface="Times New Roman" panose="02020603050405020304" pitchFamily="18" charset="0"/>
              </a:rPr>
              <a:t>artifacts</a:t>
            </a:r>
            <a:r>
              <a:rPr lang="en-IN" dirty="0">
                <a:latin typeface="Times New Roman" panose="02020603050405020304" pitchFamily="18" charset="0"/>
                <a:ea typeface="Calibri" panose="020F0502020204030204" pitchFamily="34" charset="0"/>
                <a:cs typeface="Times New Roman" panose="02020603050405020304" pitchFamily="18" charset="0"/>
              </a:rPr>
              <a:t> of software system, as well as for business modelling and other non-software systems. </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dirty="0">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systems.</a:t>
            </a:r>
          </a:p>
          <a:p>
            <a:pPr algn="just"/>
            <a:r>
              <a:rPr lang="en-IN" dirty="0">
                <a:latin typeface="Times New Roman" panose="02020603050405020304" pitchFamily="18" charset="0"/>
                <a:ea typeface="Calibri" panose="020F0502020204030204" pitchFamily="34" charset="0"/>
                <a:cs typeface="Times New Roman" panose="02020603050405020304" pitchFamily="18" charset="0"/>
              </a:rPr>
              <a:t> The UML is a very important part of developing objects-oriented software and the software development process. The UML uses mostly graphical notations to express the design of software projects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215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236" y="1181042"/>
            <a:ext cx="11125200" cy="4108817"/>
          </a:xfrm>
          <a:prstGeom prst="rect">
            <a:avLst/>
          </a:prstGeom>
        </p:spPr>
        <p:txBody>
          <a:bodyPr wrap="square">
            <a:spAutoFit/>
          </a:bodyPr>
          <a:lstStyle/>
          <a:p>
            <a:pPr marL="457200" algn="just">
              <a:lnSpc>
                <a:spcPct val="150000"/>
              </a:lnSpc>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p>
          <a:p>
            <a:pPr marL="342900" lvl="0" indent="-342900" algn="just">
              <a:lnSpc>
                <a:spcPct val="150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p>
          <a:p>
            <a:pPr marL="342900" lvl="0" indent="-342900" algn="just">
              <a:lnSpc>
                <a:spcPct val="150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p>
          <a:p>
            <a:pPr marL="342900" lvl="0" indent="-342900" algn="just">
              <a:lnSpc>
                <a:spcPct val="150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p>
          <a:p>
            <a:pPr marL="342900" lvl="0" indent="-342900" algn="just">
              <a:lnSpc>
                <a:spcPct val="150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p>
          <a:p>
            <a:pPr marL="342900" lvl="0" indent="-342900" algn="just">
              <a:lnSpc>
                <a:spcPct val="150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p>
          <a:p>
            <a:pPr marL="342900" lvl="0" indent="-342900" algn="just">
              <a:lnSpc>
                <a:spcPct val="150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p>
          <a:p>
            <a:pPr algn="just"/>
            <a:r>
              <a:rPr lang="en-IN" dirty="0">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349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1428" y="1510747"/>
            <a:ext cx="10299512" cy="4442242"/>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latin typeface="Times New Roman" panose="02020603050405020304" pitchFamily="18" charset="0"/>
                <a:ea typeface="DejaVu Sans"/>
                <a:cs typeface="DejaVu Sans"/>
              </a:rPr>
              <a:t>A use case diagram in the unified modeling language (</a:t>
            </a:r>
            <a:r>
              <a:rPr lang="en-US" sz="2000" kern="150" dirty="0" err="1">
                <a:latin typeface="Times New Roman" panose="02020603050405020304" pitchFamily="18" charset="0"/>
                <a:ea typeface="DejaVu Sans"/>
                <a:cs typeface="DejaVu Sans"/>
              </a:rPr>
              <a:t>uml</a:t>
            </a:r>
            <a:r>
              <a:rPr lang="en-US" sz="2000" kern="150" dirty="0">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sz="2000" kern="150" dirty="0">
              <a:latin typeface="Times New Roman" panose="02020603050405020304" pitchFamily="18" charset="0"/>
              <a:ea typeface="DejaVu Sans"/>
              <a:cs typeface="DejaVu Sans"/>
            </a:endParaRPr>
          </a:p>
          <a:p>
            <a:pPr algn="just">
              <a:lnSpc>
                <a:spcPct val="150000"/>
              </a:lnSpc>
            </a:pPr>
            <a:endParaRPr lang="en-US" sz="2000" kern="150" dirty="0">
              <a:effectLst/>
              <a:latin typeface="Liberation Serif"/>
              <a:ea typeface="DejaVu Sans"/>
              <a:cs typeface="DejaVu Sans"/>
            </a:endParaRPr>
          </a:p>
        </p:txBody>
      </p:sp>
    </p:spTree>
    <p:extLst>
      <p:ext uri="{BB962C8B-B14F-4D97-AF65-F5344CB8AC3E}">
        <p14:creationId xmlns:p14="http://schemas.microsoft.com/office/powerpoint/2010/main" val="322334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16129" y="467810"/>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00669" y="947367"/>
            <a:ext cx="11542143" cy="544405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Nowadays, when customers want to draw a decision about services or products, reviews become the main source of their information. For example, when customers take the initiation to book a hotel, they read the reviews on the opinions of other customers on the hotel services. Depending on the feedback of the reviews, they decide to book room or not. If they came to a positive feedback from the reviews, they probably proceed to book the room. Thus, historical reviews became very credible sources of information to most people in several online services. Since, reviews are considered forms of sharing authentic feedback about positive or negative services, any attempt to manipulate those reviews by writing misleading or inauthentic content is considered as deceptive action and such reviews are labelled as fake Such case leads us to think what if not all the written reviews are honest or credible. What if some of these reviews are fake. Thus, detecting fake review has become and still in the state of active and required research area. The rise of social media has blurred the line between authentic content and advertising, leading to an explosion in deceptive endorsements across the marketplace. Fake online reviews and other deceptive endorsements often tout products throughout the online world. Consequently, the FTC is now using its Penalty Offense Authority to remind advertisers of the law and deter them from breaking it. By sending a Notice of Penalty Offenses to more than 700 companies,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547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a16="http://schemas.microsoft.com/office/drawing/2014/main" xmlns:w="http://schemas.openxmlformats.org/wordprocessingml/2006/main" xmlns:w10="urn:schemas-microsoft-com:office:word" xmlns:v="urn:schemas-microsoft-com:vml" xmlns:o="urn:schemas-microsoft-com:office:office" xmlns:lc="http://schemas.openxmlformats.org/drawingml/2006/lockedCanvas" id="{EE426704-8B3C-4ED7-B647-81BC1828FF01}"/>
              </a:ext>
            </a:extLst>
          </p:cNvPr>
          <p:cNvPicPr/>
          <p:nvPr/>
        </p:nvPicPr>
        <p:blipFill>
          <a:blip r:embed="rId2"/>
          <a:stretch>
            <a:fillRect/>
          </a:stretch>
        </p:blipFill>
        <p:spPr>
          <a:xfrm>
            <a:off x="3230245" y="443547"/>
            <a:ext cx="5731510" cy="5970905"/>
          </a:xfrm>
          <a:prstGeom prst="rect">
            <a:avLst/>
          </a:prstGeom>
        </p:spPr>
      </p:pic>
    </p:spTree>
    <p:extLst>
      <p:ext uri="{BB962C8B-B14F-4D97-AF65-F5344CB8AC3E}">
        <p14:creationId xmlns:p14="http://schemas.microsoft.com/office/powerpoint/2010/main" val="360068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9618" y="1493949"/>
            <a:ext cx="8416055" cy="3113673"/>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uml</a:t>
            </a:r>
            <a:r>
              <a:rPr lang="en-US" sz="2000" dirty="0">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550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a16="http://schemas.microsoft.com/office/drawing/2014/main" xmlns:w="http://schemas.openxmlformats.org/wordprocessingml/2006/main" xmlns:w10="urn:schemas-microsoft-com:office:word" xmlns:v="urn:schemas-microsoft-com:vml" xmlns:o="urn:schemas-microsoft-com:office:office" xmlns:lc="http://schemas.openxmlformats.org/drawingml/2006/lockedCanvas" id="{49F5AFE6-3A07-4760-A7B3-A3123C0AF4A1}"/>
              </a:ext>
            </a:extLst>
          </p:cNvPr>
          <p:cNvPicPr/>
          <p:nvPr/>
        </p:nvPicPr>
        <p:blipFill>
          <a:blip r:embed="rId2"/>
          <a:stretch>
            <a:fillRect/>
          </a:stretch>
        </p:blipFill>
        <p:spPr>
          <a:xfrm>
            <a:off x="3230245" y="1933892"/>
            <a:ext cx="5731510" cy="2990215"/>
          </a:xfrm>
          <a:prstGeom prst="rect">
            <a:avLst/>
          </a:prstGeom>
        </p:spPr>
      </p:pic>
    </p:spTree>
    <p:extLst>
      <p:ext uri="{BB962C8B-B14F-4D97-AF65-F5344CB8AC3E}">
        <p14:creationId xmlns:p14="http://schemas.microsoft.com/office/powerpoint/2010/main" val="2099879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486" y="1249250"/>
            <a:ext cx="8584250" cy="3067506"/>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uml</a:t>
            </a:r>
            <a:r>
              <a:rPr lang="en-US" sz="2000" dirty="0">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6246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a16="http://schemas.microsoft.com/office/drawing/2014/main" xmlns:w="http://schemas.openxmlformats.org/wordprocessingml/2006/main" xmlns:w10="urn:schemas-microsoft-com:office:word" xmlns:v="urn:schemas-microsoft-com:vml" xmlns:o="urn:schemas-microsoft-com:office:office" xmlns:lc="http://schemas.openxmlformats.org/drawingml/2006/lockedCanvas" id="{4CEC5A5E-3F0D-45B9-A192-7C926128B1C9}"/>
              </a:ext>
            </a:extLst>
          </p:cNvPr>
          <p:cNvPicPr/>
          <p:nvPr/>
        </p:nvPicPr>
        <p:blipFill>
          <a:blip r:embed="rId2"/>
          <a:stretch>
            <a:fillRect/>
          </a:stretch>
        </p:blipFill>
        <p:spPr>
          <a:xfrm>
            <a:off x="3877627" y="1012507"/>
            <a:ext cx="4436745" cy="4832985"/>
          </a:xfrm>
          <a:prstGeom prst="rect">
            <a:avLst/>
          </a:prstGeom>
        </p:spPr>
      </p:pic>
    </p:spTree>
    <p:extLst>
      <p:ext uri="{BB962C8B-B14F-4D97-AF65-F5344CB8AC3E}">
        <p14:creationId xmlns:p14="http://schemas.microsoft.com/office/powerpoint/2010/main" val="2679466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3341" y="1197735"/>
            <a:ext cx="9865217" cy="3518912"/>
          </a:xfrm>
          <a:prstGeom prst="rect">
            <a:avLst/>
          </a:prstGeom>
        </p:spPr>
        <p:txBody>
          <a:bodyPr wrap="square">
            <a:spAutoFit/>
          </a:bodyPr>
          <a:lstStyle/>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61751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a16="http://schemas.microsoft.com/office/drawing/2014/main" xmlns:w="http://schemas.openxmlformats.org/wordprocessingml/2006/main" xmlns:w10="urn:schemas-microsoft-com:office:word" xmlns:v="urn:schemas-microsoft-com:vml" xmlns:o="urn:schemas-microsoft-com:office:office" xmlns:lc="http://schemas.openxmlformats.org/drawingml/2006/lockedCanvas" id="{B35C89CE-A47F-4220-B4C2-0905C411BE4E}"/>
              </a:ext>
            </a:extLst>
          </p:cNvPr>
          <p:cNvPicPr/>
          <p:nvPr/>
        </p:nvPicPr>
        <p:blipFill>
          <a:blip r:embed="rId2"/>
          <a:stretch>
            <a:fillRect/>
          </a:stretch>
        </p:blipFill>
        <p:spPr>
          <a:xfrm>
            <a:off x="3230245" y="2184082"/>
            <a:ext cx="5731510" cy="2489835"/>
          </a:xfrm>
          <a:prstGeom prst="rect">
            <a:avLst/>
          </a:prstGeom>
        </p:spPr>
      </p:pic>
    </p:spTree>
    <p:extLst>
      <p:ext uri="{BB962C8B-B14F-4D97-AF65-F5344CB8AC3E}">
        <p14:creationId xmlns:p14="http://schemas.microsoft.com/office/powerpoint/2010/main" val="3244570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797" y="1313645"/>
            <a:ext cx="9688823" cy="2595582"/>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990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670478" y="2137893"/>
            <a:ext cx="5318975" cy="1755551"/>
          </a:xfrm>
          <a:prstGeom prst="rect">
            <a:avLst/>
          </a:prstGeom>
        </p:spPr>
      </p:pic>
    </p:spTree>
    <p:extLst>
      <p:ext uri="{BB962C8B-B14F-4D97-AF65-F5344CB8AC3E}">
        <p14:creationId xmlns:p14="http://schemas.microsoft.com/office/powerpoint/2010/main" val="1557244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3309" y="1197736"/>
            <a:ext cx="8985097" cy="3416320"/>
          </a:xfrm>
          <a:prstGeom prst="rect">
            <a:avLst/>
          </a:prstGeom>
        </p:spPr>
        <p:txBody>
          <a:bodyPr wrap="square">
            <a:spAutoFit/>
          </a:bodyPr>
          <a:lstStyle/>
          <a:p>
            <a:pPr algn="just">
              <a:lnSpc>
                <a:spcPct val="150000"/>
              </a:lnSpc>
            </a:pPr>
            <a:r>
              <a:rPr lang="en-US" sz="2400" b="1" dirty="0">
                <a:latin typeface="Times New Roman" panose="02020603050405020304" pitchFamily="18" charset="0"/>
                <a:ea typeface="Times New Roman" panose="02020603050405020304" pitchFamily="18" charset="0"/>
              </a:rPr>
              <a:t>Component diagram:</a:t>
            </a:r>
          </a:p>
          <a:p>
            <a:pPr algn="just">
              <a:lnSpc>
                <a:spcPct val="150000"/>
              </a:lnSpc>
            </a:pPr>
            <a:r>
              <a:rPr lang="en-US" sz="2000" dirty="0">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latin typeface="Times New Roman" panose="02020603050405020304" pitchFamily="18" charset="0"/>
                <a:ea typeface="Times New Roman" panose="02020603050405020304" pitchFamily="18" charset="0"/>
              </a:rPr>
              <a:t>uml</a:t>
            </a:r>
            <a:r>
              <a:rPr lang="en-US" sz="2000" dirty="0">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293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982" y="228103"/>
            <a:ext cx="10774392" cy="6740307"/>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agency is placing them on notice they could incur significant civil penalties—up to $43,792 per violation—if they use endorsements in ways that run counter to prior FTC administrative cases. “Fake reviews and other forms of deceptive endorsements cheat consumers and undercut honest businesses,” said Samuel Levine, Director of the FTC’s Bureau of Consumer Protection. “Advertisers will pay a price if they engage in these deceptive practices.”</a:t>
            </a:r>
          </a:p>
          <a:p>
            <a:pPr algn="just">
              <a:lnSpc>
                <a:spcPct val="150000"/>
              </a:lnSpc>
            </a:pPr>
            <a:r>
              <a:rPr lang="en-US" dirty="0">
                <a:latin typeface="Times New Roman" panose="02020603050405020304" pitchFamily="18" charset="0"/>
                <a:cs typeface="Times New Roman" panose="02020603050405020304" pitchFamily="18" charset="0"/>
              </a:rPr>
              <a:t>The Notice of Penalty Offenses allows the agency to seek civil penalties against a company that engages in conduct that it knows has been found unlawful in a previous FTC administrative order, other than a consent order</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The Notice sent to the companies outlines a number of practices that the FTC determined to be unfair or deceptive in prior administrative cases. These include, but are not limited to: falsely claiming an endorsement by a third party; misrepresenting whether an endorser is an actual, current, or  recent user; using an endorsement to make deceptive performance claims; failing to disclose an unexpected material connection with an endorser; and misrepresenting that the experience of endorsers represents consumers’ typical or ordinary experience.</a:t>
            </a:r>
          </a:p>
          <a:p>
            <a:pPr algn="just">
              <a:lnSpc>
                <a:spcPct val="150000"/>
              </a:lnSpc>
            </a:pPr>
            <a:r>
              <a:rPr lang="en-US" dirty="0">
                <a:latin typeface="Times New Roman" panose="02020603050405020304" pitchFamily="18" charset="0"/>
                <a:cs typeface="Times New Roman" panose="02020603050405020304" pitchFamily="18" charset="0"/>
              </a:rPr>
              <a:t>Companies receiving the notice represent an array of large companies, top advertisers, leading retailers, top consumer product companies, and major advertising agencies. A full list of the businesses receiving the Notice from the FTC is available on the FTC’s website. A recipient’s presence on this list does not in any way suggest that it has engaged in deceptive or unfair conduct.</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066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859110" y="2099257"/>
            <a:ext cx="5988676" cy="2004811"/>
          </a:xfrm>
          <a:prstGeom prst="rect">
            <a:avLst/>
          </a:prstGeom>
        </p:spPr>
      </p:pic>
    </p:spTree>
    <p:extLst>
      <p:ext uri="{BB962C8B-B14F-4D97-AF65-F5344CB8AC3E}">
        <p14:creationId xmlns:p14="http://schemas.microsoft.com/office/powerpoint/2010/main" val="2216311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2824" y="1600237"/>
            <a:ext cx="8666328" cy="3057247"/>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204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a16="http://schemas.microsoft.com/office/drawing/2014/main" xmlns:w="http://schemas.openxmlformats.org/wordprocessingml/2006/main" xmlns:w10="urn:schemas-microsoft-com:office:word" xmlns:v="urn:schemas-microsoft-com:vml" xmlns:o="urn:schemas-microsoft-com:office:office" xmlns:lc="http://schemas.openxmlformats.org/drawingml/2006/lockedCanvas" id="{6C69C00A-05E4-4D8C-B248-074437C9E451}"/>
              </a:ext>
            </a:extLst>
          </p:cNvPr>
          <p:cNvPicPr/>
          <p:nvPr/>
        </p:nvPicPr>
        <p:blipFill>
          <a:blip r:embed="rId2"/>
          <a:stretch>
            <a:fillRect/>
          </a:stretch>
        </p:blipFill>
        <p:spPr>
          <a:xfrm>
            <a:off x="4006850" y="166052"/>
            <a:ext cx="4178300" cy="6525895"/>
          </a:xfrm>
          <a:prstGeom prst="rect">
            <a:avLst/>
          </a:prstGeom>
        </p:spPr>
      </p:pic>
    </p:spTree>
    <p:extLst>
      <p:ext uri="{BB962C8B-B14F-4D97-AF65-F5344CB8AC3E}">
        <p14:creationId xmlns:p14="http://schemas.microsoft.com/office/powerpoint/2010/main" val="23722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090" y="1455312"/>
            <a:ext cx="9122921" cy="2595582"/>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ER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9961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a16="http://schemas.microsoft.com/office/drawing/2014/main" xmlns:w="http://schemas.openxmlformats.org/wordprocessingml/2006/main" xmlns:w10="urn:schemas-microsoft-com:office:word" xmlns:v="urn:schemas-microsoft-com:vml" xmlns:o="urn:schemas-microsoft-com:office:office" xmlns:lc="http://schemas.openxmlformats.org/drawingml/2006/lockedCanvas" id="{061E0913-0EFD-49E9-BC3F-41D163F8891A}"/>
              </a:ext>
            </a:extLst>
          </p:cNvPr>
          <p:cNvPicPr/>
          <p:nvPr/>
        </p:nvPicPr>
        <p:blipFill>
          <a:blip r:embed="rId2"/>
          <a:stretch>
            <a:fillRect/>
          </a:stretch>
        </p:blipFill>
        <p:spPr>
          <a:xfrm>
            <a:off x="3230245" y="2390775"/>
            <a:ext cx="5731510" cy="2076450"/>
          </a:xfrm>
          <a:prstGeom prst="rect">
            <a:avLst/>
          </a:prstGeom>
        </p:spPr>
      </p:pic>
    </p:spTree>
    <p:extLst>
      <p:ext uri="{BB962C8B-B14F-4D97-AF65-F5344CB8AC3E}">
        <p14:creationId xmlns:p14="http://schemas.microsoft.com/office/powerpoint/2010/main" val="396837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6519" y="1056068"/>
            <a:ext cx="9127340" cy="4442242"/>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DFD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9691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711" y="277338"/>
            <a:ext cx="2832827" cy="504625"/>
          </a:xfrm>
          <a:prstGeom prst="rect">
            <a:avLst/>
          </a:prstGeom>
        </p:spPr>
        <p:txBody>
          <a:bodyPr wrap="none">
            <a:spAutoFit/>
          </a:bodyPr>
          <a:lstStyle/>
          <a:p>
            <a:pPr algn="just">
              <a:lnSpc>
                <a:spcPct val="150000"/>
              </a:lnSpc>
              <a:spcAft>
                <a:spcPts val="800"/>
              </a:spcAft>
            </a:pPr>
            <a:r>
              <a:rPr lang="en-US" sz="20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Context Level </a:t>
            </a:r>
            <a:r>
              <a:rPr lang="en-US" sz="20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Diagram:</a:t>
            </a:r>
            <a:endPar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a16="http://schemas.microsoft.com/office/drawing/2014/main" xmlns=""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FDD07F6A-8018-47AC-914C-6C4223D43EC4}"/>
              </a:ext>
            </a:extLst>
          </p:cNvPr>
          <p:cNvPicPr/>
          <p:nvPr/>
        </p:nvPicPr>
        <p:blipFill>
          <a:blip r:embed="rId2"/>
          <a:stretch>
            <a:fillRect/>
          </a:stretch>
        </p:blipFill>
        <p:spPr>
          <a:xfrm>
            <a:off x="5075237" y="1796097"/>
            <a:ext cx="2041525" cy="3265805"/>
          </a:xfrm>
          <a:prstGeom prst="rect">
            <a:avLst/>
          </a:prstGeom>
        </p:spPr>
      </p:pic>
    </p:spTree>
    <p:extLst>
      <p:ext uri="{BB962C8B-B14F-4D97-AF65-F5344CB8AC3E}">
        <p14:creationId xmlns:p14="http://schemas.microsoft.com/office/powerpoint/2010/main" val="1657293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9276" y="125676"/>
            <a:ext cx="2380780" cy="566502"/>
          </a:xfrm>
          <a:prstGeom prst="rect">
            <a:avLst/>
          </a:prstGeom>
        </p:spPr>
        <p:txBody>
          <a:bodyPr wrap="none">
            <a:spAutoFit/>
          </a:bodyPr>
          <a:lstStyle/>
          <a:p>
            <a:pPr algn="just">
              <a:lnSpc>
                <a:spcPct val="150000"/>
              </a:lnSpc>
              <a:spcAft>
                <a:spcPts val="800"/>
              </a:spcAft>
            </a:pPr>
            <a:r>
              <a:rPr lang="en-US" sz="23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Level 1 Diagram:</a:t>
            </a:r>
            <a:endParaRPr lang="en-US" sz="23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a16="http://schemas.microsoft.com/office/drawing/2014/main" xmlns:w="http://schemas.openxmlformats.org/wordprocessingml/2006/main" xmlns:w10="urn:schemas-microsoft-com:office:word" xmlns:v="urn:schemas-microsoft-com:vml" xmlns:o="urn:schemas-microsoft-com:office:office" xmlns:lc="http://schemas.openxmlformats.org/drawingml/2006/lockedCanvas" id="{F1C802FC-0696-4D44-8122-52DD89750E72}"/>
              </a:ext>
            </a:extLst>
          </p:cNvPr>
          <p:cNvPicPr/>
          <p:nvPr/>
        </p:nvPicPr>
        <p:blipFill>
          <a:blip r:embed="rId2"/>
          <a:stretch>
            <a:fillRect/>
          </a:stretch>
        </p:blipFill>
        <p:spPr>
          <a:xfrm>
            <a:off x="3230245" y="832485"/>
            <a:ext cx="5731510" cy="5193030"/>
          </a:xfrm>
          <a:prstGeom prst="rect">
            <a:avLst/>
          </a:prstGeom>
        </p:spPr>
      </p:pic>
    </p:spTree>
    <p:extLst>
      <p:ext uri="{BB962C8B-B14F-4D97-AF65-F5344CB8AC3E}">
        <p14:creationId xmlns:p14="http://schemas.microsoft.com/office/powerpoint/2010/main" val="2023383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9333" y="172770"/>
            <a:ext cx="2380780" cy="566502"/>
          </a:xfrm>
          <a:prstGeom prst="rect">
            <a:avLst/>
          </a:prstGeom>
        </p:spPr>
        <p:txBody>
          <a:bodyPr wrap="none">
            <a:spAutoFit/>
          </a:bodyPr>
          <a:lstStyle/>
          <a:p>
            <a:pPr algn="just">
              <a:lnSpc>
                <a:spcPct val="150000"/>
              </a:lnSpc>
              <a:spcAft>
                <a:spcPts val="800"/>
              </a:spcAft>
            </a:pPr>
            <a:r>
              <a:rPr lang="en-US" sz="23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Level 2 Diagram:</a:t>
            </a:r>
            <a:endParaRPr lang="en-US" sz="23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a16="http://schemas.microsoft.com/office/drawing/2014/main" xmlns:w="http://schemas.openxmlformats.org/wordprocessingml/2006/main" xmlns:w10="urn:schemas-microsoft-com:office:word" xmlns:v="urn:schemas-microsoft-com:vml" xmlns:o="urn:schemas-microsoft-com:office:office" xmlns:lc="http://schemas.openxmlformats.org/drawingml/2006/lockedCanvas" id="{0367645B-511B-44FC-A8BB-CFD6B2AA9015}"/>
              </a:ext>
            </a:extLst>
          </p:cNvPr>
          <p:cNvPicPr/>
          <p:nvPr/>
        </p:nvPicPr>
        <p:blipFill>
          <a:blip r:embed="rId2"/>
          <a:stretch>
            <a:fillRect/>
          </a:stretch>
        </p:blipFill>
        <p:spPr>
          <a:xfrm>
            <a:off x="3230245" y="999807"/>
            <a:ext cx="5731510" cy="4858385"/>
          </a:xfrm>
          <a:prstGeom prst="rect">
            <a:avLst/>
          </a:prstGeom>
        </p:spPr>
      </p:pic>
    </p:spTree>
    <p:extLst>
      <p:ext uri="{BB962C8B-B14F-4D97-AF65-F5344CB8AC3E}">
        <p14:creationId xmlns:p14="http://schemas.microsoft.com/office/powerpoint/2010/main" val="156060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789" y="261835"/>
            <a:ext cx="10610491" cy="627505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addition to the Notice, the FTC has created multiple resources for business to ensure that they are following the law when using endorsements to advertise their products and services, which can be found on the FTC’s website.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To this end, this paper applies several machine learning classifiers to identify fake reviews based on the content of the reviews as well as several extracted features from the reviewers. We apply the classifiers on real corpus of reviews taken from open source sites. Besides the normal natural language processing on the corpus to extract and feed the features of the reviews to the classifiers, the paper also applies several features engineering on the corpus to extract various </a:t>
            </a:r>
            <a:r>
              <a:rPr lang="en-US" dirty="0" err="1">
                <a:latin typeface="Times New Roman" panose="02020603050405020304" pitchFamily="18" charset="0"/>
                <a:cs typeface="Times New Roman" panose="02020603050405020304" pitchFamily="18" charset="0"/>
              </a:rPr>
              <a:t>behaviours</a:t>
            </a:r>
            <a:r>
              <a:rPr lang="en-US" dirty="0">
                <a:latin typeface="Times New Roman" panose="02020603050405020304" pitchFamily="18" charset="0"/>
                <a:cs typeface="Times New Roman" panose="02020603050405020304" pitchFamily="18" charset="0"/>
              </a:rPr>
              <a:t> of the reviewers. The paper compares the impact of extracted features of the reviewers if they are taken into consideration within the classifiers. The papers compares the results in the absence and the presence of the extracted features in two different language models namely TF-IDF. The results indicates that the engineered features increase the performance of fake reviews detection </a:t>
            </a:r>
            <a:r>
              <a:rPr lang="en-US" dirty="0" err="1">
                <a:latin typeface="Times New Roman" panose="02020603050405020304" pitchFamily="18" charset="0"/>
                <a:cs typeface="Times New Roman" panose="02020603050405020304" pitchFamily="18" charset="0"/>
              </a:rPr>
              <a:t>process.The</a:t>
            </a:r>
            <a:r>
              <a:rPr lang="en-US" dirty="0">
                <a:latin typeface="Times New Roman" panose="02020603050405020304" pitchFamily="18" charset="0"/>
                <a:cs typeface="Times New Roman" panose="02020603050405020304" pitchFamily="18" charset="0"/>
              </a:rPr>
              <a:t> rapid growth of the Internet influenced many of our daily activities. One of the very rapid growth area is </a:t>
            </a:r>
          </a:p>
          <a:p>
            <a:pPr algn="just">
              <a:lnSpc>
                <a:spcPct val="150000"/>
              </a:lnSpc>
            </a:pPr>
            <a:r>
              <a:rPr lang="en-US" dirty="0">
                <a:latin typeface="Times New Roman" panose="02020603050405020304" pitchFamily="18" charset="0"/>
                <a:cs typeface="Times New Roman" panose="02020603050405020304" pitchFamily="18" charset="0"/>
              </a:rPr>
              <a:t>ecommerce. Generally e-commerce provide facility for customers to write reviews related with its service. The existence of these reviews can be used as a source of information. For examples,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24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621" y="309093"/>
            <a:ext cx="11323607" cy="544405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companies can use it to make design decisions of their products or services, while potential customers can use it to decide either to buy or to use a product. Unfortunately, the importance of the review is misused by certain parties who tried to create fake reviews, both aimed at raising the popularity or to discredit the product. This research aims to detect fake reviews for a product by using the text and rating property from a </a:t>
            </a:r>
            <a:r>
              <a:rPr lang="en-US" dirty="0" err="1">
                <a:latin typeface="Times New Roman" panose="02020603050405020304" pitchFamily="18" charset="0"/>
                <a:cs typeface="Times New Roman" panose="02020603050405020304" pitchFamily="18" charset="0"/>
              </a:rPr>
              <a:t>review.The</a:t>
            </a:r>
            <a:r>
              <a:rPr lang="en-US" dirty="0">
                <a:latin typeface="Times New Roman" panose="02020603050405020304" pitchFamily="18" charset="0"/>
                <a:cs typeface="Times New Roman" panose="02020603050405020304" pitchFamily="18" charset="0"/>
              </a:rPr>
              <a:t> rapid growth of the Internet influenced many of our daily activities. One of the very rapid growth area is ecommerce. Generally e-commerce provide facility for customers to write reviews related with its service. The existence of these reviews can be used as a source of information. For </a:t>
            </a:r>
            <a:r>
              <a:rPr lang="en-US" dirty="0" err="1">
                <a:latin typeface="Times New Roman" panose="02020603050405020304" pitchFamily="18" charset="0"/>
                <a:cs typeface="Times New Roman" panose="02020603050405020304" pitchFamily="18" charset="0"/>
              </a:rPr>
              <a:t>examples,companies</a:t>
            </a:r>
            <a:r>
              <a:rPr lang="en-US" dirty="0">
                <a:latin typeface="Times New Roman" panose="02020603050405020304" pitchFamily="18" charset="0"/>
                <a:cs typeface="Times New Roman" panose="02020603050405020304" pitchFamily="18" charset="0"/>
              </a:rPr>
              <a:t> can use it to make design decisions of their products or services, while potential customers can use it to decide either to buy or to use a product. Unfortunately, the importance of the review is misused by certain parties who tried to create fake reviews, both aimed at raising the popularity or to discredit the product. This research aims to detect fake reviews for a product by using the text and rating property from a </a:t>
            </a:r>
            <a:r>
              <a:rPr lang="en-US" dirty="0" err="1">
                <a:latin typeface="Times New Roman" panose="02020603050405020304" pitchFamily="18" charset="0"/>
                <a:cs typeface="Times New Roman" panose="02020603050405020304" pitchFamily="18" charset="0"/>
              </a:rPr>
              <a:t>review.The</a:t>
            </a:r>
            <a:r>
              <a:rPr lang="en-US" dirty="0">
                <a:latin typeface="Times New Roman" panose="02020603050405020304" pitchFamily="18" charset="0"/>
                <a:cs typeface="Times New Roman" panose="02020603050405020304" pitchFamily="18" charset="0"/>
              </a:rPr>
              <a:t> rapid growth of the Internet influenced many of our daily activities. One of the very rapid growth area is ecommerce. Generally e-commerce provide facility for customers to write reviews related with its service. The existence of these reviews can be used as a source of information. For examples,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81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518" y="328684"/>
            <a:ext cx="10625071" cy="5909310"/>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companies can use it to make design decisions of their products or services, while potential customers can use it to decide either to buy or to use a product. Unfortunately, the importance of the review is misused by certain parties who tried to create fake reviews, both aimed at raising the popularity or to discredit the product. This research aims to detect fake reviews for a product by using the text and rating property from a review. Machine learning techniques can provide a big contribution to detect fake reviews of web contents. Generally, web mining techniques find and extract useful information using several machine learning algorithms. One of the web mining tasks is content mining. A traditional example of content mining is opinion mining which is concerned of finding the sentiment of text (positive or negative) by machine learning where a classifier is trained to </a:t>
            </a:r>
            <a:r>
              <a:rPr lang="en-US" dirty="0" err="1">
                <a:latin typeface="Times New Roman" panose="02020603050405020304" pitchFamily="18" charset="0"/>
                <a:ea typeface="Calibri" panose="020F0502020204030204" pitchFamily="34" charset="0"/>
                <a:cs typeface="Times New Roman" panose="02020603050405020304" pitchFamily="18" charset="0"/>
              </a:rPr>
              <a:t>analyse</a:t>
            </a:r>
            <a:r>
              <a:rPr lang="en-US" dirty="0">
                <a:latin typeface="Times New Roman" panose="02020603050405020304" pitchFamily="18" charset="0"/>
                <a:ea typeface="Calibri" panose="020F0502020204030204" pitchFamily="34" charset="0"/>
                <a:cs typeface="Times New Roman" panose="02020603050405020304" pitchFamily="18" charset="0"/>
              </a:rPr>
              <a:t> the features of the reviews together with the sentiments. Usually, fake reviews detection depends not only on the category of reviews but also on certain features that are not directly connected to the content. Building features of reviews normally involves text and natural language processing NLP. However, fake reviews may require building other features linked to the reviewer himself like for example review time/date or his writing styles. Thus the successful fake reviews detection lies on the construction of meaningful features extraction of the reviewers.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80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335" y="758300"/>
            <a:ext cx="11384924" cy="1477328"/>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Usually, fake reviews detection depends not only on the category of reviews but also on certain features that are not directly connected to the content. Building features of reviews normally involves text and natural language processing NLP. However, fake reviews may require building other features linked to the reviewer himself like for example review time/date or his writing styles. Thus the successful fake reviews detection lies on the construction of meaningful features extraction of the reviewers</a:t>
            </a:r>
            <a:endParaRPr lang="en-IN" dirty="0"/>
          </a:p>
        </p:txBody>
      </p:sp>
    </p:spTree>
    <p:extLst>
      <p:ext uri="{BB962C8B-B14F-4D97-AF65-F5344CB8AC3E}">
        <p14:creationId xmlns:p14="http://schemas.microsoft.com/office/powerpoint/2010/main" val="2172502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11B5DA1-3539-48F6-8C44-316AF97CA330}"/>
              </a:ext>
            </a:extLst>
          </p:cNvPr>
          <p:cNvSpPr>
            <a:spLocks noGrp="1"/>
          </p:cNvSpPr>
          <p:nvPr>
            <p:ph type="title"/>
          </p:nvPr>
        </p:nvSpPr>
        <p:spPr>
          <a:xfrm>
            <a:off x="527067" y="-342855"/>
            <a:ext cx="10515600" cy="1210456"/>
          </a:xfrm>
        </p:spPr>
        <p:txBody>
          <a:bodyPr>
            <a:normAutofit/>
          </a:bodyPr>
          <a:lstStyle/>
          <a:p>
            <a:pPr algn="ctr"/>
            <a:r>
              <a:rPr lang="en-US" sz="2400" dirty="0">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extLst/>
          </p:nvPr>
        </p:nvGraphicFramePr>
        <p:xfrm>
          <a:off x="1397479" y="461193"/>
          <a:ext cx="9975012" cy="7101259"/>
        </p:xfrm>
        <a:graphic>
          <a:graphicData uri="http://schemas.openxmlformats.org/drawingml/2006/table">
            <a:tbl>
              <a:tblPr firstRow="1" lastCol="1" bandRow="1">
                <a:gradFill rotWithShape="1">
                  <a:gsLst>
                    <a:gs pos="0">
                      <a:srgbClr val="ACD433">
                        <a:tint val="64000"/>
                        <a:lumMod val="118000"/>
                      </a:srgbClr>
                    </a:gs>
                    <a:gs pos="100000">
                      <a:srgbClr val="ACD433">
                        <a:tint val="92000"/>
                        <a:alpha val="100000"/>
                        <a:lumMod val="110000"/>
                      </a:srgbClr>
                    </a:gs>
                  </a:gsLst>
                  <a:lin ang="5400000" scaled="0"/>
                </a:gradFill>
                <a:effectLst/>
              </a:tblPr>
              <a:tblGrid>
                <a:gridCol w="2524090"/>
                <a:gridCol w="2524866"/>
                <a:gridCol w="2523315"/>
                <a:gridCol w="2402741"/>
              </a:tblGrid>
              <a:tr h="352346">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solidFill>
                            <a:schemeClr val="accent2"/>
                          </a:solidFill>
                          <a:latin typeface="Times New Roman" panose="02020603050405020304" pitchFamily="18" charset="0"/>
                          <a:cs typeface="Times New Roman" panose="02020603050405020304" pitchFamily="18" charset="0"/>
                        </a:rPr>
                        <a:t>Author and </a:t>
                      </a:r>
                      <a:r>
                        <a:rPr lang="en-US" sz="1200" b="0" dirty="0" smtClean="0">
                          <a:solidFill>
                            <a:schemeClr val="accent2"/>
                          </a:solidFill>
                          <a:latin typeface="Times New Roman" panose="02020603050405020304" pitchFamily="18" charset="0"/>
                          <a:cs typeface="Times New Roman" panose="02020603050405020304" pitchFamily="18" charset="0"/>
                        </a:rPr>
                        <a:t>years</a:t>
                      </a:r>
                      <a:endParaRPr lang="en-US" sz="1200" b="0" dirty="0">
                        <a:solidFill>
                          <a:schemeClr val="accent2"/>
                        </a:solidFill>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solidFill>
                            <a:srgbClr val="FF0000"/>
                          </a:solidFill>
                          <a:latin typeface="Times New Roman" panose="02020603050405020304" pitchFamily="18" charset="0"/>
                          <a:cs typeface="Times New Roman" panose="02020603050405020304" pitchFamily="18" charset="0"/>
                        </a:rPr>
                        <a:t>Tittle</a:t>
                      </a:r>
                    </a:p>
                  </a:txBody>
                  <a:tcPr>
                    <a:lnL>
                      <a:noFill/>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latin typeface="Times New Roman" panose="02020603050405020304" pitchFamily="18" charset="0"/>
                          <a:cs typeface="Times New Roman" panose="02020603050405020304" pitchFamily="18" charset="0"/>
                        </a:rPr>
                        <a:t>Proposed</a:t>
                      </a:r>
                    </a:p>
                  </a:txBody>
                  <a:tcPr>
                    <a:lnL>
                      <a:noFill/>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latin typeface="Times New Roman" panose="02020603050405020304" pitchFamily="18" charset="0"/>
                          <a:cs typeface="Times New Roman" panose="02020603050405020304" pitchFamily="18" charset="0"/>
                        </a:rPr>
                        <a:t>Outcomes</a:t>
                      </a:r>
                    </a:p>
                  </a:txBody>
                  <a:tcPr>
                    <a:lnL>
                      <a:noFill/>
                    </a:lnL>
                    <a:lnR w="9525" cap="rnd" cmpd="sng" algn="ctr">
                      <a:solidFill>
                        <a:srgbClr val="ACD433"/>
                      </a:solidFill>
                      <a:prstDash val="solid"/>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r>
              <a:tr h="3491768">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RAMI MOHAWESH 1</a:t>
                      </a:r>
                    </a:p>
                    <a:p>
                      <a:pPr algn="just">
                        <a:lnSpc>
                          <a:spcPct val="150000"/>
                        </a:lnSpc>
                      </a:pPr>
                      <a:r>
                        <a:rPr lang="en-US" sz="1200" b="0" dirty="0" smtClean="0">
                          <a:latin typeface="Times New Roman" panose="02020603050405020304" pitchFamily="18" charset="0"/>
                          <a:cs typeface="Times New Roman" panose="02020603050405020304" pitchFamily="18" charset="0"/>
                        </a:rPr>
                        <a:t>, SHUXIANG XU </a:t>
                      </a: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r>
                        <a:rPr lang="en-US" sz="1200" b="0" dirty="0" smtClean="0">
                          <a:latin typeface="Times New Roman" panose="02020603050405020304" pitchFamily="18" charset="0"/>
                          <a:cs typeface="Times New Roman" panose="02020603050405020304" pitchFamily="18" charset="0"/>
                        </a:rPr>
                        <a:t>Fake Reviews Detection: A Survey</a:t>
                      </a:r>
                    </a:p>
                  </a:txBody>
                  <a:tcPr>
                    <a:lnL w="9525"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In e-commerce, user reviews can play a significant role in determining the revenue of an</a:t>
                      </a:r>
                    </a:p>
                    <a:p>
                      <a:pPr algn="just">
                        <a:lnSpc>
                          <a:spcPct val="150000"/>
                        </a:lnSpc>
                      </a:pPr>
                      <a:r>
                        <a:rPr lang="en-US" sz="1200" b="0" dirty="0" err="1" smtClean="0">
                          <a:latin typeface="Times New Roman" panose="02020603050405020304" pitchFamily="18" charset="0"/>
                          <a:cs typeface="Times New Roman" panose="02020603050405020304" pitchFamily="18" charset="0"/>
                        </a:rPr>
                        <a:t>organisation</a:t>
                      </a:r>
                      <a:r>
                        <a:rPr lang="en-US" sz="1200" b="0" dirty="0" smtClean="0">
                          <a:latin typeface="Times New Roman" panose="02020603050405020304" pitchFamily="18" charset="0"/>
                          <a:cs typeface="Times New Roman" panose="02020603050405020304" pitchFamily="18" charset="0"/>
                        </a:rPr>
                        <a:t>. Online users rely on reviews before making decisions about any product and service. As such,</a:t>
                      </a:r>
                    </a:p>
                    <a:p>
                      <a:pPr algn="just">
                        <a:lnSpc>
                          <a:spcPct val="150000"/>
                        </a:lnSpc>
                      </a:pPr>
                      <a:r>
                        <a:rPr lang="en-US" sz="1200" b="0" dirty="0" smtClean="0">
                          <a:latin typeface="Times New Roman" panose="02020603050405020304" pitchFamily="18" charset="0"/>
                          <a:cs typeface="Times New Roman" panose="02020603050405020304" pitchFamily="18" charset="0"/>
                        </a:rPr>
                        <a:t>the credibility of online reviews is crucial for businesses and can directly affect companies’ reputation</a:t>
                      </a:r>
                    </a:p>
                    <a:p>
                      <a:pPr algn="just">
                        <a:lnSpc>
                          <a:spcPct val="150000"/>
                        </a:lnSpc>
                      </a:pPr>
                      <a:r>
                        <a:rPr lang="en-US" sz="1200" b="0" dirty="0" smtClean="0">
                          <a:latin typeface="Times New Roman" panose="02020603050405020304" pitchFamily="18" charset="0"/>
                          <a:cs typeface="Times New Roman" panose="02020603050405020304" pitchFamily="18" charset="0"/>
                        </a:rPr>
                        <a:t>and profitability. That is why some businesses are paying spammers to post fake reviews.</a:t>
                      </a: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19050"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These fake</a:t>
                      </a:r>
                    </a:p>
                    <a:p>
                      <a:pPr algn="just">
                        <a:lnSpc>
                          <a:spcPct val="150000"/>
                        </a:lnSpc>
                      </a:pPr>
                      <a:r>
                        <a:rPr lang="en-US" sz="1200" b="0" dirty="0" smtClean="0">
                          <a:latin typeface="Times New Roman" panose="02020603050405020304" pitchFamily="18" charset="0"/>
                          <a:cs typeface="Times New Roman" panose="02020603050405020304" pitchFamily="18" charset="0"/>
                        </a:rPr>
                        <a:t>reviews exploit consumer purchasing decisions. Consequently</a:t>
                      </a: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r>
              <a:tr h="2712139">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i="0" dirty="0" smtClean="0">
                          <a:latin typeface="Times New Roman" panose="02020603050405020304" pitchFamily="18" charset="0"/>
                          <a:cs typeface="Times New Roman" panose="02020603050405020304" pitchFamily="18" charset="0"/>
                        </a:rPr>
                        <a:t>Emerson F. Cardoso, Renato M. Silva, Tiago A. Almeida∗</a:t>
                      </a:r>
                      <a:endParaRPr lang="en-US" sz="1200" b="0" i="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Towards automatic filtering of fake reviews</a:t>
                      </a:r>
                      <a:endParaRPr lang="en-US" sz="1200" b="0" i="0" kern="1200" dirty="0">
                        <a:solidFill>
                          <a:schemeClr val="dk1"/>
                        </a:solidFill>
                        <a:effectLst/>
                        <a:latin typeface="Times New Roman" panose="02020603050405020304" pitchFamily="18" charset="0"/>
                        <a:ea typeface=""/>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Online opinions significantly influence consumer purchase decisions. Unfortunately, this has led to a dramatic increase of fake (or spam) reviews that can damage the reputation of brands and artificially manipulate users’ perceptions about products and companies</a:t>
                      </a:r>
                      <a:endParaRPr lang="en-US" sz="1200" b="0" i="0" kern="1200" dirty="0">
                        <a:solidFill>
                          <a:schemeClr val="dk1"/>
                        </a:solidFill>
                        <a:effectLst/>
                        <a:latin typeface="Times New Roman" panose="02020603050405020304" pitchFamily="18" charset="0"/>
                        <a:ea typeface=""/>
                        <a:cs typeface="Times New Roman" panose="02020603050405020304" pitchFamily="18" charset="0"/>
                      </a:endParaRPr>
                    </a:p>
                  </a:txBody>
                  <a:tcPr>
                    <a:lnL w="9525" cap="rnd" cmpd="sng" algn="ctr">
                      <a:solidFill>
                        <a:srgbClr val="ACD433"/>
                      </a:solidFill>
                      <a:prstDash val="solid"/>
                    </a:lnL>
                    <a:lnR w="19050"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r>
                        <a:rPr lang="en-US" sz="1200" b="0" smtClean="0">
                          <a:latin typeface="Times New Roman" panose="02020603050405020304" pitchFamily="18" charset="0"/>
                          <a:cs typeface="Times New Roman" panose="02020603050405020304" pitchFamily="18" charset="0"/>
                        </a:rPr>
                        <a:t>fake</a:t>
                      </a:r>
                    </a:p>
                    <a:p>
                      <a:pPr algn="just">
                        <a:lnSpc>
                          <a:spcPct val="150000"/>
                        </a:lnSpc>
                      </a:pPr>
                      <a:r>
                        <a:rPr lang="en-US" sz="1200" b="0" smtClean="0">
                          <a:latin typeface="Times New Roman" panose="02020603050405020304" pitchFamily="18" charset="0"/>
                          <a:cs typeface="Times New Roman" panose="02020603050405020304" pitchFamily="18" charset="0"/>
                        </a:rPr>
                        <a:t>review detection, important questions still remain open. For instance,</a:t>
                      </a: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r>
              <a:tr h="352346">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round/>
                      <a:headEnd type="none" w="med" len="med"/>
                      <a:tailEnd type="none" w="med" len="med"/>
                    </a:lnL>
                    <a:lnR w="9525"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round/>
                      <a:headEnd type="none" w="med" len="med"/>
                      <a:tailEnd type="none" w="med" len="med"/>
                    </a:lnL>
                    <a:lnR w="19050"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round/>
                      <a:headEnd type="none" w="med" len="med"/>
                      <a:tailEnd type="none" w="med" len="med"/>
                    </a:lnL>
                    <a:lnR w="9525" cap="rnd" cmpd="sng" algn="ctr">
                      <a:solidFill>
                        <a:srgbClr val="ACD433"/>
                      </a:solidFill>
                      <a:prstDash val="soli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649413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163</TotalTime>
  <Words>4574</Words>
  <Application>Microsoft Office PowerPoint</Application>
  <PresentationFormat>Widescreen</PresentationFormat>
  <Paragraphs>189</Paragraphs>
  <Slides>48</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48</vt:i4>
      </vt:variant>
    </vt:vector>
  </HeadingPairs>
  <TitlesOfParts>
    <vt:vector size="64" baseType="lpstr">
      <vt:lpstr>&amp;quot</vt:lpstr>
      <vt:lpstr>Arial</vt:lpstr>
      <vt:lpstr>Calibri</vt:lpstr>
      <vt:lpstr>Calibri Light</vt:lpstr>
      <vt:lpstr>Courier New</vt:lpstr>
      <vt:lpstr>DejaVu Sans</vt:lpstr>
      <vt:lpstr>Droid Sans Fallback</vt:lpstr>
      <vt:lpstr>inherit</vt:lpstr>
      <vt:lpstr>Lato</vt:lpstr>
      <vt:lpstr>Liberation Serif</vt:lpstr>
      <vt:lpstr>Symbol</vt:lpstr>
      <vt:lpstr>Times New Roman</vt:lpstr>
      <vt:lpstr>Trebuchet MS</vt:lpstr>
      <vt:lpstr>Wingdings</vt:lpstr>
      <vt:lpstr>Wingdings 3</vt:lpstr>
      <vt:lpstr>Facet</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RAKESH GODAPATTI</cp:lastModifiedBy>
  <cp:revision>50</cp:revision>
  <dcterms:created xsi:type="dcterms:W3CDTF">2022-08-17T10:37:24Z</dcterms:created>
  <dcterms:modified xsi:type="dcterms:W3CDTF">2023-01-24T06:07:16Z</dcterms:modified>
</cp:coreProperties>
</file>