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70" r:id="rId9"/>
    <p:sldId id="260" r:id="rId10"/>
    <p:sldId id="261" r:id="rId11"/>
    <p:sldId id="271" r:id="rId12"/>
    <p:sldId id="272" r:id="rId13"/>
    <p:sldId id="273" r:id="rId14"/>
    <p:sldId id="262" r:id="rId15"/>
    <p:sldId id="263" r:id="rId16"/>
    <p:sldId id="264" r:id="rId17"/>
    <p:sldId id="265" r:id="rId18"/>
    <p:sldId id="266" r:id="rId19"/>
    <p:sldId id="267" r:id="rId20"/>
    <p:sldId id="268" r:id="rId21"/>
    <p:sldId id="269"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065068-B8F7-45C3-A7CD-BB189CB69367}" v="27" dt="2023-04-18T22:20:58.2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8" d="100"/>
          <a:sy n="68" d="100"/>
        </p:scale>
        <p:origin x="8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A4540-1B72-5AD0-17B5-6A98FAC264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3FB641-762B-262D-7343-A2E602321D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64B339-B586-1635-68D7-3EA66B6C60EF}"/>
              </a:ext>
            </a:extLst>
          </p:cNvPr>
          <p:cNvSpPr>
            <a:spLocks noGrp="1"/>
          </p:cNvSpPr>
          <p:nvPr>
            <p:ph type="dt" sz="half" idx="10"/>
          </p:nvPr>
        </p:nvSpPr>
        <p:spPr/>
        <p:txBody>
          <a:bodyPr/>
          <a:lstStyle/>
          <a:p>
            <a:fld id="{787C2CFD-C7B4-438D-AD32-BDF616601BE7}" type="datetimeFigureOut">
              <a:rPr lang="en-US" smtClean="0"/>
              <a:t>4/18/2023</a:t>
            </a:fld>
            <a:endParaRPr lang="en-US"/>
          </a:p>
        </p:txBody>
      </p:sp>
      <p:sp>
        <p:nvSpPr>
          <p:cNvPr id="5" name="Footer Placeholder 4">
            <a:extLst>
              <a:ext uri="{FF2B5EF4-FFF2-40B4-BE49-F238E27FC236}">
                <a16:creationId xmlns:a16="http://schemas.microsoft.com/office/drawing/2014/main" id="{35652378-0BCF-DB82-B241-43A3EDD3D8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DF76AF-367A-932D-156D-E32B604A7E20}"/>
              </a:ext>
            </a:extLst>
          </p:cNvPr>
          <p:cNvSpPr>
            <a:spLocks noGrp="1"/>
          </p:cNvSpPr>
          <p:nvPr>
            <p:ph type="sldNum" sz="quarter" idx="12"/>
          </p:nvPr>
        </p:nvSpPr>
        <p:spPr/>
        <p:txBody>
          <a:bodyPr/>
          <a:lstStyle/>
          <a:p>
            <a:fld id="{E4DF5C95-9579-45CD-89BC-22A75C5D104A}" type="slidenum">
              <a:rPr lang="en-US" smtClean="0"/>
              <a:t>‹#›</a:t>
            </a:fld>
            <a:endParaRPr lang="en-US"/>
          </a:p>
        </p:txBody>
      </p:sp>
    </p:spTree>
    <p:extLst>
      <p:ext uri="{BB962C8B-B14F-4D97-AF65-F5344CB8AC3E}">
        <p14:creationId xmlns:p14="http://schemas.microsoft.com/office/powerpoint/2010/main" val="3265207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793D4-95E2-CD06-DF82-BAD21CC0A3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8BCB80-D4FA-5938-69B5-6DA9B184C9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9F3D3A-CDEC-9320-E917-1015017D08C2}"/>
              </a:ext>
            </a:extLst>
          </p:cNvPr>
          <p:cNvSpPr>
            <a:spLocks noGrp="1"/>
          </p:cNvSpPr>
          <p:nvPr>
            <p:ph type="dt" sz="half" idx="10"/>
          </p:nvPr>
        </p:nvSpPr>
        <p:spPr/>
        <p:txBody>
          <a:bodyPr/>
          <a:lstStyle/>
          <a:p>
            <a:fld id="{787C2CFD-C7B4-438D-AD32-BDF616601BE7}" type="datetimeFigureOut">
              <a:rPr lang="en-US" smtClean="0"/>
              <a:t>4/18/2023</a:t>
            </a:fld>
            <a:endParaRPr lang="en-US"/>
          </a:p>
        </p:txBody>
      </p:sp>
      <p:sp>
        <p:nvSpPr>
          <p:cNvPr id="5" name="Footer Placeholder 4">
            <a:extLst>
              <a:ext uri="{FF2B5EF4-FFF2-40B4-BE49-F238E27FC236}">
                <a16:creationId xmlns:a16="http://schemas.microsoft.com/office/drawing/2014/main" id="{BC582778-026C-E26E-F9EC-52A98AB0EA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C573DA-8F99-1A5D-E68E-994EC69953B3}"/>
              </a:ext>
            </a:extLst>
          </p:cNvPr>
          <p:cNvSpPr>
            <a:spLocks noGrp="1"/>
          </p:cNvSpPr>
          <p:nvPr>
            <p:ph type="sldNum" sz="quarter" idx="12"/>
          </p:nvPr>
        </p:nvSpPr>
        <p:spPr/>
        <p:txBody>
          <a:bodyPr/>
          <a:lstStyle/>
          <a:p>
            <a:fld id="{E4DF5C95-9579-45CD-89BC-22A75C5D104A}" type="slidenum">
              <a:rPr lang="en-US" smtClean="0"/>
              <a:t>‹#›</a:t>
            </a:fld>
            <a:endParaRPr lang="en-US"/>
          </a:p>
        </p:txBody>
      </p:sp>
    </p:spTree>
    <p:extLst>
      <p:ext uri="{BB962C8B-B14F-4D97-AF65-F5344CB8AC3E}">
        <p14:creationId xmlns:p14="http://schemas.microsoft.com/office/powerpoint/2010/main" val="3184174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9D9E81-A1A5-A9A3-7D7E-D32CDDFB0D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8E5B3F-1709-E364-2D5F-AFFF88C81C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4BAAD0-0103-14CD-9EB8-DB5CFB57DF6F}"/>
              </a:ext>
            </a:extLst>
          </p:cNvPr>
          <p:cNvSpPr>
            <a:spLocks noGrp="1"/>
          </p:cNvSpPr>
          <p:nvPr>
            <p:ph type="dt" sz="half" idx="10"/>
          </p:nvPr>
        </p:nvSpPr>
        <p:spPr/>
        <p:txBody>
          <a:bodyPr/>
          <a:lstStyle/>
          <a:p>
            <a:fld id="{787C2CFD-C7B4-438D-AD32-BDF616601BE7}" type="datetimeFigureOut">
              <a:rPr lang="en-US" smtClean="0"/>
              <a:t>4/18/2023</a:t>
            </a:fld>
            <a:endParaRPr lang="en-US"/>
          </a:p>
        </p:txBody>
      </p:sp>
      <p:sp>
        <p:nvSpPr>
          <p:cNvPr id="5" name="Footer Placeholder 4">
            <a:extLst>
              <a:ext uri="{FF2B5EF4-FFF2-40B4-BE49-F238E27FC236}">
                <a16:creationId xmlns:a16="http://schemas.microsoft.com/office/drawing/2014/main" id="{F46A4F3C-3DDF-976C-0E52-CE422A0BC0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9B5201-5B6A-D6D8-A96E-CDCD5D5235F3}"/>
              </a:ext>
            </a:extLst>
          </p:cNvPr>
          <p:cNvSpPr>
            <a:spLocks noGrp="1"/>
          </p:cNvSpPr>
          <p:nvPr>
            <p:ph type="sldNum" sz="quarter" idx="12"/>
          </p:nvPr>
        </p:nvSpPr>
        <p:spPr/>
        <p:txBody>
          <a:bodyPr/>
          <a:lstStyle/>
          <a:p>
            <a:fld id="{E4DF5C95-9579-45CD-89BC-22A75C5D104A}" type="slidenum">
              <a:rPr lang="en-US" smtClean="0"/>
              <a:t>‹#›</a:t>
            </a:fld>
            <a:endParaRPr lang="en-US"/>
          </a:p>
        </p:txBody>
      </p:sp>
    </p:spTree>
    <p:extLst>
      <p:ext uri="{BB962C8B-B14F-4D97-AF65-F5344CB8AC3E}">
        <p14:creationId xmlns:p14="http://schemas.microsoft.com/office/powerpoint/2010/main" val="651194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AFEE0-E2F8-46B5-47B1-677F852DAB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443958-3153-1F0E-DFC7-FADA6A9F44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1B3BDB-2904-5C3C-8A71-8E04F336A336}"/>
              </a:ext>
            </a:extLst>
          </p:cNvPr>
          <p:cNvSpPr>
            <a:spLocks noGrp="1"/>
          </p:cNvSpPr>
          <p:nvPr>
            <p:ph type="dt" sz="half" idx="10"/>
          </p:nvPr>
        </p:nvSpPr>
        <p:spPr/>
        <p:txBody>
          <a:bodyPr/>
          <a:lstStyle/>
          <a:p>
            <a:fld id="{787C2CFD-C7B4-438D-AD32-BDF616601BE7}" type="datetimeFigureOut">
              <a:rPr lang="en-US" smtClean="0"/>
              <a:t>4/18/2023</a:t>
            </a:fld>
            <a:endParaRPr lang="en-US"/>
          </a:p>
        </p:txBody>
      </p:sp>
      <p:sp>
        <p:nvSpPr>
          <p:cNvPr id="5" name="Footer Placeholder 4">
            <a:extLst>
              <a:ext uri="{FF2B5EF4-FFF2-40B4-BE49-F238E27FC236}">
                <a16:creationId xmlns:a16="http://schemas.microsoft.com/office/drawing/2014/main" id="{16771E6F-C217-FBC9-7E72-430523F4CA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D4E5A9-9D20-A379-59CF-41DBF9AD6360}"/>
              </a:ext>
            </a:extLst>
          </p:cNvPr>
          <p:cNvSpPr>
            <a:spLocks noGrp="1"/>
          </p:cNvSpPr>
          <p:nvPr>
            <p:ph type="sldNum" sz="quarter" idx="12"/>
          </p:nvPr>
        </p:nvSpPr>
        <p:spPr/>
        <p:txBody>
          <a:bodyPr/>
          <a:lstStyle/>
          <a:p>
            <a:fld id="{E4DF5C95-9579-45CD-89BC-22A75C5D104A}" type="slidenum">
              <a:rPr lang="en-US" smtClean="0"/>
              <a:t>‹#›</a:t>
            </a:fld>
            <a:endParaRPr lang="en-US"/>
          </a:p>
        </p:txBody>
      </p:sp>
    </p:spTree>
    <p:extLst>
      <p:ext uri="{BB962C8B-B14F-4D97-AF65-F5344CB8AC3E}">
        <p14:creationId xmlns:p14="http://schemas.microsoft.com/office/powerpoint/2010/main" val="255190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E61C9-66C3-187D-064F-A2F9DD03CD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96BF03-2F1F-BC1D-AE39-7F8F73143A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281814-9193-5690-56DA-53E1EB8BAE81}"/>
              </a:ext>
            </a:extLst>
          </p:cNvPr>
          <p:cNvSpPr>
            <a:spLocks noGrp="1"/>
          </p:cNvSpPr>
          <p:nvPr>
            <p:ph type="dt" sz="half" idx="10"/>
          </p:nvPr>
        </p:nvSpPr>
        <p:spPr/>
        <p:txBody>
          <a:bodyPr/>
          <a:lstStyle/>
          <a:p>
            <a:fld id="{787C2CFD-C7B4-438D-AD32-BDF616601BE7}" type="datetimeFigureOut">
              <a:rPr lang="en-US" smtClean="0"/>
              <a:t>4/18/2023</a:t>
            </a:fld>
            <a:endParaRPr lang="en-US"/>
          </a:p>
        </p:txBody>
      </p:sp>
      <p:sp>
        <p:nvSpPr>
          <p:cNvPr id="5" name="Footer Placeholder 4">
            <a:extLst>
              <a:ext uri="{FF2B5EF4-FFF2-40B4-BE49-F238E27FC236}">
                <a16:creationId xmlns:a16="http://schemas.microsoft.com/office/drawing/2014/main" id="{0C45C164-CAA4-36E3-37EA-3DDC2041E6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DA57B5-1716-5EF1-4398-18473C7C4D1F}"/>
              </a:ext>
            </a:extLst>
          </p:cNvPr>
          <p:cNvSpPr>
            <a:spLocks noGrp="1"/>
          </p:cNvSpPr>
          <p:nvPr>
            <p:ph type="sldNum" sz="quarter" idx="12"/>
          </p:nvPr>
        </p:nvSpPr>
        <p:spPr/>
        <p:txBody>
          <a:bodyPr/>
          <a:lstStyle/>
          <a:p>
            <a:fld id="{E4DF5C95-9579-45CD-89BC-22A75C5D104A}" type="slidenum">
              <a:rPr lang="en-US" smtClean="0"/>
              <a:t>‹#›</a:t>
            </a:fld>
            <a:endParaRPr lang="en-US"/>
          </a:p>
        </p:txBody>
      </p:sp>
    </p:spTree>
    <p:extLst>
      <p:ext uri="{BB962C8B-B14F-4D97-AF65-F5344CB8AC3E}">
        <p14:creationId xmlns:p14="http://schemas.microsoft.com/office/powerpoint/2010/main" val="3444505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A24C8-BB2B-3570-9216-35E44FFAF2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3CCCFD-2E48-104A-5041-69F3992549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215D9C-EDF1-4CE2-3DA3-0D77C7CFD6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DD94C5-F84E-5E01-D5CE-1D0161354479}"/>
              </a:ext>
            </a:extLst>
          </p:cNvPr>
          <p:cNvSpPr>
            <a:spLocks noGrp="1"/>
          </p:cNvSpPr>
          <p:nvPr>
            <p:ph type="dt" sz="half" idx="10"/>
          </p:nvPr>
        </p:nvSpPr>
        <p:spPr/>
        <p:txBody>
          <a:bodyPr/>
          <a:lstStyle/>
          <a:p>
            <a:fld id="{787C2CFD-C7B4-438D-AD32-BDF616601BE7}" type="datetimeFigureOut">
              <a:rPr lang="en-US" smtClean="0"/>
              <a:t>4/18/2023</a:t>
            </a:fld>
            <a:endParaRPr lang="en-US"/>
          </a:p>
        </p:txBody>
      </p:sp>
      <p:sp>
        <p:nvSpPr>
          <p:cNvPr id="6" name="Footer Placeholder 5">
            <a:extLst>
              <a:ext uri="{FF2B5EF4-FFF2-40B4-BE49-F238E27FC236}">
                <a16:creationId xmlns:a16="http://schemas.microsoft.com/office/drawing/2014/main" id="{793344BD-389A-E8AB-55AB-20EDFC0729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0BD26A-A008-C706-C5BE-68592A3B3FB8}"/>
              </a:ext>
            </a:extLst>
          </p:cNvPr>
          <p:cNvSpPr>
            <a:spLocks noGrp="1"/>
          </p:cNvSpPr>
          <p:nvPr>
            <p:ph type="sldNum" sz="quarter" idx="12"/>
          </p:nvPr>
        </p:nvSpPr>
        <p:spPr/>
        <p:txBody>
          <a:bodyPr/>
          <a:lstStyle/>
          <a:p>
            <a:fld id="{E4DF5C95-9579-45CD-89BC-22A75C5D104A}" type="slidenum">
              <a:rPr lang="en-US" smtClean="0"/>
              <a:t>‹#›</a:t>
            </a:fld>
            <a:endParaRPr lang="en-US"/>
          </a:p>
        </p:txBody>
      </p:sp>
    </p:spTree>
    <p:extLst>
      <p:ext uri="{BB962C8B-B14F-4D97-AF65-F5344CB8AC3E}">
        <p14:creationId xmlns:p14="http://schemas.microsoft.com/office/powerpoint/2010/main" val="3042099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8BD80-8989-048C-5CC1-9AD4A3994C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987C5C-D946-FF01-9B79-AAAEA193E2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391726-E444-9A95-3493-53227D31BE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7B35CB-FB2B-61C6-1FF8-EF2D4FDB22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7795AD-706F-8002-602C-619A9AC716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E6130E-BE2E-8CD5-287A-33E297ACCCD9}"/>
              </a:ext>
            </a:extLst>
          </p:cNvPr>
          <p:cNvSpPr>
            <a:spLocks noGrp="1"/>
          </p:cNvSpPr>
          <p:nvPr>
            <p:ph type="dt" sz="half" idx="10"/>
          </p:nvPr>
        </p:nvSpPr>
        <p:spPr/>
        <p:txBody>
          <a:bodyPr/>
          <a:lstStyle/>
          <a:p>
            <a:fld id="{787C2CFD-C7B4-438D-AD32-BDF616601BE7}" type="datetimeFigureOut">
              <a:rPr lang="en-US" smtClean="0"/>
              <a:t>4/18/2023</a:t>
            </a:fld>
            <a:endParaRPr lang="en-US"/>
          </a:p>
        </p:txBody>
      </p:sp>
      <p:sp>
        <p:nvSpPr>
          <p:cNvPr id="8" name="Footer Placeholder 7">
            <a:extLst>
              <a:ext uri="{FF2B5EF4-FFF2-40B4-BE49-F238E27FC236}">
                <a16:creationId xmlns:a16="http://schemas.microsoft.com/office/drawing/2014/main" id="{4DB08BA7-2CC8-3A62-DD26-12DAEC8C5A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D9757A-C088-3548-ABAD-EBA9FF7D6B7F}"/>
              </a:ext>
            </a:extLst>
          </p:cNvPr>
          <p:cNvSpPr>
            <a:spLocks noGrp="1"/>
          </p:cNvSpPr>
          <p:nvPr>
            <p:ph type="sldNum" sz="quarter" idx="12"/>
          </p:nvPr>
        </p:nvSpPr>
        <p:spPr/>
        <p:txBody>
          <a:bodyPr/>
          <a:lstStyle/>
          <a:p>
            <a:fld id="{E4DF5C95-9579-45CD-89BC-22A75C5D104A}" type="slidenum">
              <a:rPr lang="en-US" smtClean="0"/>
              <a:t>‹#›</a:t>
            </a:fld>
            <a:endParaRPr lang="en-US"/>
          </a:p>
        </p:txBody>
      </p:sp>
    </p:spTree>
    <p:extLst>
      <p:ext uri="{BB962C8B-B14F-4D97-AF65-F5344CB8AC3E}">
        <p14:creationId xmlns:p14="http://schemas.microsoft.com/office/powerpoint/2010/main" val="3039853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3366F-B2E2-B150-4DCD-606E5C251B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B82E0A-E330-F944-EF32-91C44BE54E52}"/>
              </a:ext>
            </a:extLst>
          </p:cNvPr>
          <p:cNvSpPr>
            <a:spLocks noGrp="1"/>
          </p:cNvSpPr>
          <p:nvPr>
            <p:ph type="dt" sz="half" idx="10"/>
          </p:nvPr>
        </p:nvSpPr>
        <p:spPr/>
        <p:txBody>
          <a:bodyPr/>
          <a:lstStyle/>
          <a:p>
            <a:fld id="{787C2CFD-C7B4-438D-AD32-BDF616601BE7}" type="datetimeFigureOut">
              <a:rPr lang="en-US" smtClean="0"/>
              <a:t>4/18/2023</a:t>
            </a:fld>
            <a:endParaRPr lang="en-US"/>
          </a:p>
        </p:txBody>
      </p:sp>
      <p:sp>
        <p:nvSpPr>
          <p:cNvPr id="4" name="Footer Placeholder 3">
            <a:extLst>
              <a:ext uri="{FF2B5EF4-FFF2-40B4-BE49-F238E27FC236}">
                <a16:creationId xmlns:a16="http://schemas.microsoft.com/office/drawing/2014/main" id="{B71F0259-129D-8DA3-5F1C-64A1FD36E9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4E4831-42AD-8434-1C38-C2FC97506EBD}"/>
              </a:ext>
            </a:extLst>
          </p:cNvPr>
          <p:cNvSpPr>
            <a:spLocks noGrp="1"/>
          </p:cNvSpPr>
          <p:nvPr>
            <p:ph type="sldNum" sz="quarter" idx="12"/>
          </p:nvPr>
        </p:nvSpPr>
        <p:spPr/>
        <p:txBody>
          <a:bodyPr/>
          <a:lstStyle/>
          <a:p>
            <a:fld id="{E4DF5C95-9579-45CD-89BC-22A75C5D104A}" type="slidenum">
              <a:rPr lang="en-US" smtClean="0"/>
              <a:t>‹#›</a:t>
            </a:fld>
            <a:endParaRPr lang="en-US"/>
          </a:p>
        </p:txBody>
      </p:sp>
    </p:spTree>
    <p:extLst>
      <p:ext uri="{BB962C8B-B14F-4D97-AF65-F5344CB8AC3E}">
        <p14:creationId xmlns:p14="http://schemas.microsoft.com/office/powerpoint/2010/main" val="4149665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40469C-E7D0-213B-0160-944636095C72}"/>
              </a:ext>
            </a:extLst>
          </p:cNvPr>
          <p:cNvSpPr>
            <a:spLocks noGrp="1"/>
          </p:cNvSpPr>
          <p:nvPr>
            <p:ph type="dt" sz="half" idx="10"/>
          </p:nvPr>
        </p:nvSpPr>
        <p:spPr/>
        <p:txBody>
          <a:bodyPr/>
          <a:lstStyle/>
          <a:p>
            <a:fld id="{787C2CFD-C7B4-438D-AD32-BDF616601BE7}" type="datetimeFigureOut">
              <a:rPr lang="en-US" smtClean="0"/>
              <a:t>4/18/2023</a:t>
            </a:fld>
            <a:endParaRPr lang="en-US"/>
          </a:p>
        </p:txBody>
      </p:sp>
      <p:sp>
        <p:nvSpPr>
          <p:cNvPr id="3" name="Footer Placeholder 2">
            <a:extLst>
              <a:ext uri="{FF2B5EF4-FFF2-40B4-BE49-F238E27FC236}">
                <a16:creationId xmlns:a16="http://schemas.microsoft.com/office/drawing/2014/main" id="{982F074E-5685-DB98-C881-C32FCA89B6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FD89F4-42A5-1CF6-81F2-C985301C9B1F}"/>
              </a:ext>
            </a:extLst>
          </p:cNvPr>
          <p:cNvSpPr>
            <a:spLocks noGrp="1"/>
          </p:cNvSpPr>
          <p:nvPr>
            <p:ph type="sldNum" sz="quarter" idx="12"/>
          </p:nvPr>
        </p:nvSpPr>
        <p:spPr/>
        <p:txBody>
          <a:bodyPr/>
          <a:lstStyle/>
          <a:p>
            <a:fld id="{E4DF5C95-9579-45CD-89BC-22A75C5D104A}" type="slidenum">
              <a:rPr lang="en-US" smtClean="0"/>
              <a:t>‹#›</a:t>
            </a:fld>
            <a:endParaRPr lang="en-US"/>
          </a:p>
        </p:txBody>
      </p:sp>
    </p:spTree>
    <p:extLst>
      <p:ext uri="{BB962C8B-B14F-4D97-AF65-F5344CB8AC3E}">
        <p14:creationId xmlns:p14="http://schemas.microsoft.com/office/powerpoint/2010/main" val="1486138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1F050-4068-B8C4-0CA3-109EED2D6D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5ADEC2-E433-4ECC-DEA1-0ECB0114FF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C0298B-EBC1-BD65-0B62-FDB105417D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DFE73C-C0E1-5752-BF2F-F5124DA5F4F8}"/>
              </a:ext>
            </a:extLst>
          </p:cNvPr>
          <p:cNvSpPr>
            <a:spLocks noGrp="1"/>
          </p:cNvSpPr>
          <p:nvPr>
            <p:ph type="dt" sz="half" idx="10"/>
          </p:nvPr>
        </p:nvSpPr>
        <p:spPr/>
        <p:txBody>
          <a:bodyPr/>
          <a:lstStyle/>
          <a:p>
            <a:fld id="{787C2CFD-C7B4-438D-AD32-BDF616601BE7}" type="datetimeFigureOut">
              <a:rPr lang="en-US" smtClean="0"/>
              <a:t>4/18/2023</a:t>
            </a:fld>
            <a:endParaRPr lang="en-US"/>
          </a:p>
        </p:txBody>
      </p:sp>
      <p:sp>
        <p:nvSpPr>
          <p:cNvPr id="6" name="Footer Placeholder 5">
            <a:extLst>
              <a:ext uri="{FF2B5EF4-FFF2-40B4-BE49-F238E27FC236}">
                <a16:creationId xmlns:a16="http://schemas.microsoft.com/office/drawing/2014/main" id="{DFE525F1-2990-596D-21C2-B356B5C751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6A40C6-6C51-D6B9-5132-C497AF4761B9}"/>
              </a:ext>
            </a:extLst>
          </p:cNvPr>
          <p:cNvSpPr>
            <a:spLocks noGrp="1"/>
          </p:cNvSpPr>
          <p:nvPr>
            <p:ph type="sldNum" sz="quarter" idx="12"/>
          </p:nvPr>
        </p:nvSpPr>
        <p:spPr/>
        <p:txBody>
          <a:bodyPr/>
          <a:lstStyle/>
          <a:p>
            <a:fld id="{E4DF5C95-9579-45CD-89BC-22A75C5D104A}" type="slidenum">
              <a:rPr lang="en-US" smtClean="0"/>
              <a:t>‹#›</a:t>
            </a:fld>
            <a:endParaRPr lang="en-US"/>
          </a:p>
        </p:txBody>
      </p:sp>
    </p:spTree>
    <p:extLst>
      <p:ext uri="{BB962C8B-B14F-4D97-AF65-F5344CB8AC3E}">
        <p14:creationId xmlns:p14="http://schemas.microsoft.com/office/powerpoint/2010/main" val="2818982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B2044-7FE4-91FA-4579-78F2F18F2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DF291E-4A3A-8ECB-BB87-F4D11B3F50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62FDBF-02EB-4072-EE14-CDDD5503A2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A4EF23-D4FB-4DB1-E138-09FD5EC0978D}"/>
              </a:ext>
            </a:extLst>
          </p:cNvPr>
          <p:cNvSpPr>
            <a:spLocks noGrp="1"/>
          </p:cNvSpPr>
          <p:nvPr>
            <p:ph type="dt" sz="half" idx="10"/>
          </p:nvPr>
        </p:nvSpPr>
        <p:spPr/>
        <p:txBody>
          <a:bodyPr/>
          <a:lstStyle/>
          <a:p>
            <a:fld id="{787C2CFD-C7B4-438D-AD32-BDF616601BE7}" type="datetimeFigureOut">
              <a:rPr lang="en-US" smtClean="0"/>
              <a:t>4/18/2023</a:t>
            </a:fld>
            <a:endParaRPr lang="en-US"/>
          </a:p>
        </p:txBody>
      </p:sp>
      <p:sp>
        <p:nvSpPr>
          <p:cNvPr id="6" name="Footer Placeholder 5">
            <a:extLst>
              <a:ext uri="{FF2B5EF4-FFF2-40B4-BE49-F238E27FC236}">
                <a16:creationId xmlns:a16="http://schemas.microsoft.com/office/drawing/2014/main" id="{3C4FEF95-A752-F5F7-C225-3D8AC2CF46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259F5E-2DC7-0497-54D1-1831AB22D950}"/>
              </a:ext>
            </a:extLst>
          </p:cNvPr>
          <p:cNvSpPr>
            <a:spLocks noGrp="1"/>
          </p:cNvSpPr>
          <p:nvPr>
            <p:ph type="sldNum" sz="quarter" idx="12"/>
          </p:nvPr>
        </p:nvSpPr>
        <p:spPr/>
        <p:txBody>
          <a:bodyPr/>
          <a:lstStyle/>
          <a:p>
            <a:fld id="{E4DF5C95-9579-45CD-89BC-22A75C5D104A}" type="slidenum">
              <a:rPr lang="en-US" smtClean="0"/>
              <a:t>‹#›</a:t>
            </a:fld>
            <a:endParaRPr lang="en-US"/>
          </a:p>
        </p:txBody>
      </p:sp>
    </p:spTree>
    <p:extLst>
      <p:ext uri="{BB962C8B-B14F-4D97-AF65-F5344CB8AC3E}">
        <p14:creationId xmlns:p14="http://schemas.microsoft.com/office/powerpoint/2010/main" val="964579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E4F8B6-1959-D1E9-3F83-834B37E9B4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C7D076-EFE9-FA06-50BA-1B99DE56E6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F67D2D-A417-4D11-1999-94D2A901CD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C2CFD-C7B4-438D-AD32-BDF616601BE7}" type="datetimeFigureOut">
              <a:rPr lang="en-US" smtClean="0"/>
              <a:t>4/18/2023</a:t>
            </a:fld>
            <a:endParaRPr lang="en-US"/>
          </a:p>
        </p:txBody>
      </p:sp>
      <p:sp>
        <p:nvSpPr>
          <p:cNvPr id="5" name="Footer Placeholder 4">
            <a:extLst>
              <a:ext uri="{FF2B5EF4-FFF2-40B4-BE49-F238E27FC236}">
                <a16:creationId xmlns:a16="http://schemas.microsoft.com/office/drawing/2014/main" id="{1F195826-76A3-9664-3CE9-E811BE56B9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160EC3-03D5-9162-8ACB-0171EF80B0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F5C95-9579-45CD-89BC-22A75C5D104A}" type="slidenum">
              <a:rPr lang="en-US" smtClean="0"/>
              <a:t>‹#›</a:t>
            </a:fld>
            <a:endParaRPr lang="en-US"/>
          </a:p>
        </p:txBody>
      </p:sp>
    </p:spTree>
    <p:extLst>
      <p:ext uri="{BB962C8B-B14F-4D97-AF65-F5344CB8AC3E}">
        <p14:creationId xmlns:p14="http://schemas.microsoft.com/office/powerpoint/2010/main" val="1918691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wallpaperflare.com/medical-equipment-inside-surgery-room-the-device-hospital-wallpaper-ukhbm"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288C95B-1E70-1817-574D-28583840BCC5}"/>
              </a:ext>
            </a:extLst>
          </p:cNvPr>
          <p:cNvPicPr>
            <a:picLocks noChangeAspect="1"/>
          </p:cNvPicPr>
          <p:nvPr/>
        </p:nvPicPr>
        <p:blipFill rotWithShape="1">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20391" b="23359"/>
          <a:stretch/>
        </p:blipFill>
        <p:spPr>
          <a:xfrm>
            <a:off x="20" y="1"/>
            <a:ext cx="12191980" cy="6857999"/>
          </a:xfrm>
          <a:prstGeom prst="rect">
            <a:avLst/>
          </a:prstGeom>
        </p:spPr>
      </p:pic>
      <p:sp>
        <p:nvSpPr>
          <p:cNvPr id="2" name="Title 1">
            <a:extLst>
              <a:ext uri="{FF2B5EF4-FFF2-40B4-BE49-F238E27FC236}">
                <a16:creationId xmlns:a16="http://schemas.microsoft.com/office/drawing/2014/main" id="{F9B15E0C-9E4B-82CA-F146-FAEA0F046627}"/>
              </a:ext>
            </a:extLst>
          </p:cNvPr>
          <p:cNvSpPr>
            <a:spLocks noGrp="1"/>
          </p:cNvSpPr>
          <p:nvPr>
            <p:ph type="ctrTitle"/>
          </p:nvPr>
        </p:nvSpPr>
        <p:spPr>
          <a:xfrm>
            <a:off x="190500" y="2330604"/>
            <a:ext cx="11811000" cy="1326996"/>
          </a:xfrm>
        </p:spPr>
        <p:txBody>
          <a:bodyPr>
            <a:normAutofit/>
          </a:bodyPr>
          <a:lstStyle/>
          <a:p>
            <a:r>
              <a:rPr lang="en-US" sz="8000" b="1" dirty="0">
                <a:solidFill>
                  <a:srgbClr val="FFFFFF"/>
                </a:solidFill>
                <a:latin typeface="Agency FB" panose="020B0503020202020204" pitchFamily="34" charset="0"/>
                <a:cs typeface="Calibri Light"/>
              </a:rPr>
              <a:t>IN-PATIENT STAY PREDICTION</a:t>
            </a:r>
            <a:endParaRPr lang="en-US" sz="8000" dirty="0">
              <a:solidFill>
                <a:srgbClr val="FFFFFF"/>
              </a:solidFill>
              <a:latin typeface="Agency FB" panose="020B0503020202020204" pitchFamily="34" charset="0"/>
            </a:endParaRPr>
          </a:p>
        </p:txBody>
      </p:sp>
      <p:sp>
        <p:nvSpPr>
          <p:cNvPr id="3" name="Subtitle 2">
            <a:extLst>
              <a:ext uri="{FF2B5EF4-FFF2-40B4-BE49-F238E27FC236}">
                <a16:creationId xmlns:a16="http://schemas.microsoft.com/office/drawing/2014/main" id="{825C321A-4568-D569-EE98-6C6648668FB5}"/>
              </a:ext>
            </a:extLst>
          </p:cNvPr>
          <p:cNvSpPr>
            <a:spLocks noGrp="1"/>
          </p:cNvSpPr>
          <p:nvPr>
            <p:ph type="subTitle" idx="1"/>
          </p:nvPr>
        </p:nvSpPr>
        <p:spPr>
          <a:xfrm>
            <a:off x="0" y="4159404"/>
            <a:ext cx="12191980" cy="2698595"/>
          </a:xfrm>
        </p:spPr>
        <p:txBody>
          <a:bodyPr>
            <a:normAutofit/>
          </a:bodyPr>
          <a:lstStyle/>
          <a:p>
            <a:endParaRPr lang="en-US" sz="600" i="1" dirty="0">
              <a:solidFill>
                <a:srgbClr val="FFFFFF"/>
              </a:solidFill>
              <a:latin typeface="Arial"/>
              <a:cs typeface="Calibri"/>
            </a:endParaRPr>
          </a:p>
          <a:p>
            <a:r>
              <a:rPr lang="en-US" sz="2800" i="1" dirty="0">
                <a:solidFill>
                  <a:srgbClr val="FFFFFF"/>
                </a:solidFill>
                <a:latin typeface="Arial"/>
                <a:cs typeface="Calibri"/>
              </a:rPr>
              <a:t>By</a:t>
            </a:r>
          </a:p>
          <a:p>
            <a:r>
              <a:rPr lang="en-US" sz="2800" i="1" dirty="0">
                <a:solidFill>
                  <a:srgbClr val="FFFFFF"/>
                </a:solidFill>
                <a:latin typeface="Arial"/>
                <a:cs typeface="Calibri"/>
              </a:rPr>
              <a:t>Narendra Gude</a:t>
            </a:r>
          </a:p>
          <a:p>
            <a:r>
              <a:rPr lang="en-US" sz="2800" i="1" dirty="0">
                <a:solidFill>
                  <a:srgbClr val="FFFFFF"/>
                </a:solidFill>
                <a:latin typeface="Arial"/>
                <a:cs typeface="Calibri"/>
              </a:rPr>
              <a:t>Priya Kaur Randhawa</a:t>
            </a:r>
          </a:p>
          <a:p>
            <a:r>
              <a:rPr lang="en-US" sz="2800" i="1" dirty="0">
                <a:solidFill>
                  <a:srgbClr val="FFFFFF"/>
                </a:solidFill>
                <a:latin typeface="Arial"/>
                <a:cs typeface="Calibri"/>
              </a:rPr>
              <a:t>Sai Narayana Das</a:t>
            </a:r>
          </a:p>
          <a:p>
            <a:endParaRPr lang="en-US" sz="600" dirty="0">
              <a:solidFill>
                <a:srgbClr val="FFFFFF"/>
              </a:solidFill>
            </a:endParaRPr>
          </a:p>
        </p:txBody>
      </p:sp>
    </p:spTree>
    <p:extLst>
      <p:ext uri="{BB962C8B-B14F-4D97-AF65-F5344CB8AC3E}">
        <p14:creationId xmlns:p14="http://schemas.microsoft.com/office/powerpoint/2010/main" val="97516601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2A7ED7-EA11-2868-D07B-63151F7464B2}"/>
              </a:ext>
            </a:extLst>
          </p:cNvPr>
          <p:cNvSpPr txBox="1"/>
          <p:nvPr/>
        </p:nvSpPr>
        <p:spPr>
          <a:xfrm>
            <a:off x="0" y="0"/>
            <a:ext cx="12192000" cy="9048631"/>
          </a:xfrm>
          <a:prstGeom prst="rect">
            <a:avLst/>
          </a:prstGeom>
          <a:noFill/>
        </p:spPr>
        <p:txBody>
          <a:bodyPr wrap="square">
            <a:spAutoFit/>
          </a:bodyPr>
          <a:lstStyle/>
          <a:p>
            <a:endParaRPr lang="en-US" sz="2400" b="1" dirty="0">
              <a:latin typeface="+mj-lt"/>
            </a:endParaRPr>
          </a:p>
          <a:p>
            <a:endParaRPr lang="en-US" sz="2400" b="1" dirty="0">
              <a:latin typeface="+mj-lt"/>
            </a:endParaRPr>
          </a:p>
          <a:p>
            <a:r>
              <a:rPr lang="en-US" sz="2400" b="1" dirty="0">
                <a:latin typeface="+mj-lt"/>
              </a:rPr>
              <a:t>Bar plot for categorical attributes</a:t>
            </a:r>
          </a:p>
          <a:p>
            <a:endParaRPr lang="en-US" dirty="0"/>
          </a:p>
          <a:p>
            <a:r>
              <a:rPr lang="en-US" dirty="0"/>
              <a:t>For Gender, Race, </a:t>
            </a:r>
            <a:r>
              <a:rPr lang="en-US" dirty="0" err="1"/>
              <a:t>PaymentTypology</a:t>
            </a:r>
            <a:r>
              <a:rPr lang="en-US" dirty="0"/>
              <a:t>, the LOS remains more or less </a:t>
            </a:r>
          </a:p>
          <a:p>
            <a:r>
              <a:rPr lang="en-US" dirty="0"/>
              <a:t>the same for all levels of attributes. </a:t>
            </a:r>
          </a:p>
          <a:p>
            <a:r>
              <a:rPr lang="en-US" dirty="0"/>
              <a:t>For </a:t>
            </a:r>
            <a:r>
              <a:rPr lang="en-US" dirty="0" err="1"/>
              <a:t>TypeOfAdmission</a:t>
            </a:r>
            <a:r>
              <a:rPr lang="en-US" dirty="0"/>
              <a:t>, the length of stay tends to be high for urgent </a:t>
            </a:r>
          </a:p>
          <a:p>
            <a:r>
              <a:rPr lang="en-US" dirty="0"/>
              <a:t>and Newborn types. </a:t>
            </a:r>
          </a:p>
          <a:p>
            <a:endParaRPr lang="en-US" dirty="0"/>
          </a:p>
          <a:p>
            <a:endParaRPr lang="en-US" dirty="0"/>
          </a:p>
          <a:p>
            <a:endParaRPr lang="en-US" dirty="0"/>
          </a:p>
          <a:p>
            <a:endParaRPr lang="en-US" dirty="0"/>
          </a:p>
          <a:p>
            <a:r>
              <a:rPr lang="en-US" sz="2400" b="1" dirty="0">
                <a:latin typeface="+mj-lt"/>
              </a:rPr>
              <a:t>Exploring outliers</a:t>
            </a:r>
          </a:p>
          <a:p>
            <a:endParaRPr lang="en-US" dirty="0"/>
          </a:p>
          <a:p>
            <a:r>
              <a:rPr lang="en-US" dirty="0"/>
              <a:t>Birthweight has many outlier values. </a:t>
            </a:r>
          </a:p>
          <a:p>
            <a:r>
              <a:rPr lang="en-US" dirty="0"/>
              <a:t>We are not treating outliers because for example there are</a:t>
            </a:r>
          </a:p>
          <a:p>
            <a:r>
              <a:rPr lang="en-US" dirty="0"/>
              <a:t>newborn babies who are in general born under or overweight,</a:t>
            </a:r>
          </a:p>
          <a:p>
            <a:r>
              <a:rPr lang="en-US" dirty="0"/>
              <a:t> which needs immediate care for which LOS increase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descr="Chart, bar chart, treemap chart&#10;&#10;Description automatically generated">
            <a:extLst>
              <a:ext uri="{FF2B5EF4-FFF2-40B4-BE49-F238E27FC236}">
                <a16:creationId xmlns:a16="http://schemas.microsoft.com/office/drawing/2014/main" id="{617D01FD-679C-0DF4-6D89-0ECCA0C85C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2743" y="-33250"/>
            <a:ext cx="5849257" cy="3075708"/>
          </a:xfrm>
          <a:prstGeom prst="rect">
            <a:avLst/>
          </a:prstGeom>
        </p:spPr>
      </p:pic>
      <p:pic>
        <p:nvPicPr>
          <p:cNvPr id="7" name="Picture 6" descr="A picture containing square&#10;&#10;Description automatically generated">
            <a:extLst>
              <a:ext uri="{FF2B5EF4-FFF2-40B4-BE49-F238E27FC236}">
                <a16:creationId xmlns:a16="http://schemas.microsoft.com/office/drawing/2014/main" id="{8B5C0291-7188-D23D-84E7-0C5AF96E8D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8514" y="3075708"/>
            <a:ext cx="5573486" cy="3782293"/>
          </a:xfrm>
          <a:prstGeom prst="rect">
            <a:avLst/>
          </a:prstGeom>
        </p:spPr>
      </p:pic>
    </p:spTree>
    <p:extLst>
      <p:ext uri="{BB962C8B-B14F-4D97-AF65-F5344CB8AC3E}">
        <p14:creationId xmlns:p14="http://schemas.microsoft.com/office/powerpoint/2010/main" val="1541455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EEC99-E1FF-FE87-092E-1A8B88A50617}"/>
              </a:ext>
            </a:extLst>
          </p:cNvPr>
          <p:cNvSpPr>
            <a:spLocks noGrp="1"/>
          </p:cNvSpPr>
          <p:nvPr>
            <p:ph type="ctrTitle"/>
          </p:nvPr>
        </p:nvSpPr>
        <p:spPr>
          <a:xfrm>
            <a:off x="0" y="0"/>
            <a:ext cx="12192000" cy="2786743"/>
          </a:xfrm>
        </p:spPr>
        <p:txBody>
          <a:bodyPr>
            <a:normAutofit/>
          </a:bodyPr>
          <a:lstStyle/>
          <a:p>
            <a:pPr algn="l"/>
            <a:r>
              <a:rPr lang="en-US" sz="2700" b="1" dirty="0"/>
              <a:t>Splitting the independent and target variable</a:t>
            </a:r>
            <a:br>
              <a:rPr lang="en-US" sz="2700" b="1" dirty="0"/>
            </a:br>
            <a:r>
              <a:rPr lang="en-US" sz="2400" dirty="0">
                <a:latin typeface="+mn-lt"/>
              </a:rPr>
              <a:t>Before we proceed with the modeling, we will segregate the independent and dependent variable. </a:t>
            </a:r>
          </a:p>
        </p:txBody>
      </p:sp>
      <p:sp>
        <p:nvSpPr>
          <p:cNvPr id="3" name="Subtitle 2">
            <a:extLst>
              <a:ext uri="{FF2B5EF4-FFF2-40B4-BE49-F238E27FC236}">
                <a16:creationId xmlns:a16="http://schemas.microsoft.com/office/drawing/2014/main" id="{5FB32EDF-7B4D-19C2-6D3E-8E66436A3309}"/>
              </a:ext>
            </a:extLst>
          </p:cNvPr>
          <p:cNvSpPr>
            <a:spLocks noGrp="1"/>
          </p:cNvSpPr>
          <p:nvPr>
            <p:ph type="subTitle" idx="1"/>
          </p:nvPr>
        </p:nvSpPr>
        <p:spPr>
          <a:xfrm>
            <a:off x="0" y="3135086"/>
            <a:ext cx="12192000" cy="3722914"/>
          </a:xfrm>
        </p:spPr>
        <p:txBody>
          <a:bodyPr>
            <a:normAutofit/>
          </a:bodyPr>
          <a:lstStyle/>
          <a:p>
            <a:pPr algn="l"/>
            <a:r>
              <a:rPr lang="en-US" b="1" dirty="0"/>
              <a:t>Encoding the categorical attributes</a:t>
            </a:r>
          </a:p>
          <a:p>
            <a:pPr algn="l"/>
            <a:r>
              <a:rPr lang="en-US" dirty="0"/>
              <a:t>To encode the categorical variable , we will use the one hot encoding technique. </a:t>
            </a:r>
          </a:p>
        </p:txBody>
      </p:sp>
    </p:spTree>
    <p:extLst>
      <p:ext uri="{BB962C8B-B14F-4D97-AF65-F5344CB8AC3E}">
        <p14:creationId xmlns:p14="http://schemas.microsoft.com/office/powerpoint/2010/main" val="3129031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F81015-A2E8-C633-B96F-71F4C238DB85}"/>
              </a:ext>
            </a:extLst>
          </p:cNvPr>
          <p:cNvSpPr>
            <a:spLocks noGrp="1"/>
          </p:cNvSpPr>
          <p:nvPr>
            <p:ph type="title"/>
          </p:nvPr>
        </p:nvSpPr>
        <p:spPr>
          <a:xfrm>
            <a:off x="4553733" y="548464"/>
            <a:ext cx="6798541" cy="1675623"/>
          </a:xfrm>
        </p:spPr>
        <p:txBody>
          <a:bodyPr anchor="b">
            <a:normAutofit/>
          </a:bodyPr>
          <a:lstStyle/>
          <a:p>
            <a:r>
              <a:rPr lang="en-US" sz="4000" b="1"/>
              <a:t>Data splitting</a:t>
            </a:r>
          </a:p>
        </p:txBody>
      </p:sp>
      <p:pic>
        <p:nvPicPr>
          <p:cNvPr id="6" name="Picture 5">
            <a:extLst>
              <a:ext uri="{FF2B5EF4-FFF2-40B4-BE49-F238E27FC236}">
                <a16:creationId xmlns:a16="http://schemas.microsoft.com/office/drawing/2014/main" id="{970E3F35-04DF-F433-E50E-F84BAE2F4787}"/>
              </a:ext>
            </a:extLst>
          </p:cNvPr>
          <p:cNvPicPr>
            <a:picLocks noChangeAspect="1"/>
          </p:cNvPicPr>
          <p:nvPr/>
        </p:nvPicPr>
        <p:blipFill rotWithShape="1">
          <a:blip r:embed="rId2"/>
          <a:srcRect r="65427" b="-445"/>
          <a:stretch/>
        </p:blipFill>
        <p:spPr>
          <a:xfrm>
            <a:off x="1" y="10"/>
            <a:ext cx="4196496" cy="6857990"/>
          </a:xfrm>
          <a:prstGeom prst="rect">
            <a:avLst/>
          </a:prstGeom>
          <a:effectLst/>
        </p:spPr>
      </p:pic>
      <p:sp>
        <p:nvSpPr>
          <p:cNvPr id="4" name="Rectangle 1">
            <a:extLst>
              <a:ext uri="{FF2B5EF4-FFF2-40B4-BE49-F238E27FC236}">
                <a16:creationId xmlns:a16="http://schemas.microsoft.com/office/drawing/2014/main" id="{1057C501-0E16-CABE-B5A5-DA2A6C372795}"/>
              </a:ext>
            </a:extLst>
          </p:cNvPr>
          <p:cNvSpPr>
            <a:spLocks noGrp="1" noChangeArrowheads="1"/>
          </p:cNvSpPr>
          <p:nvPr>
            <p:ph idx="1"/>
          </p:nvPr>
        </p:nvSpPr>
        <p:spPr bwMode="auto">
          <a:xfrm>
            <a:off x="4553734" y="2409830"/>
            <a:ext cx="6798539" cy="3705217"/>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lang="en-US" sz="2000"/>
              <a:t>S</a:t>
            </a:r>
            <a:r>
              <a:rPr lang="en-US" sz="2000" b="0" i="0">
                <a:effectLst/>
              </a:rPr>
              <a:t>ince the size of the dataset is close to 60,000 records, doing hold out validation split is possible, since there would be good amount of data in the validation and test data, giving enough confidence in the performance of the model. The distribution is almost same in all the 3 different datasets. </a:t>
            </a:r>
            <a:endParaRPr kumimoji="0" lang="en-US" altLang="en-US" sz="20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effectLst/>
              </a:rPr>
              <a:t>Size of train data:(33717, 34) </a:t>
            </a: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effectLst/>
              </a:rPr>
              <a:t>Size of validation data:(11239, 34) </a:t>
            </a: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effectLst/>
              </a:rPr>
              <a:t>Size of test data:(14986, 34) </a:t>
            </a:r>
          </a:p>
          <a:p>
            <a:pPr marL="0" marR="0" lvl="0" indent="0" defTabSz="914400" rtl="0" eaLnBrk="0" fontAlgn="base" latinLnBrk="0" hangingPunct="0">
              <a:spcBef>
                <a:spcPct val="0"/>
              </a:spcBef>
              <a:spcAft>
                <a:spcPts val="600"/>
              </a:spcAft>
              <a:buClrTx/>
              <a:buSzTx/>
              <a:buFontTx/>
              <a:buNone/>
              <a:tabLst/>
            </a:pPr>
            <a:endParaRPr lang="en-US" altLang="en-US" sz="2000">
              <a:latin typeface="Arial" panose="020B0604020202020204" pitchFamily="34" charset="0"/>
            </a:endParaRPr>
          </a:p>
        </p:txBody>
      </p:sp>
    </p:spTree>
    <p:extLst>
      <p:ext uri="{BB962C8B-B14F-4D97-AF65-F5344CB8AC3E}">
        <p14:creationId xmlns:p14="http://schemas.microsoft.com/office/powerpoint/2010/main" val="262388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0"/>
            <a:ext cx="4654286"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0F2744-F48C-CB8E-109C-3398714A78FC}"/>
              </a:ext>
            </a:extLst>
          </p:cNvPr>
          <p:cNvSpPr>
            <a:spLocks noGrp="1"/>
          </p:cNvSpPr>
          <p:nvPr>
            <p:ph type="ctrTitle"/>
          </p:nvPr>
        </p:nvSpPr>
        <p:spPr>
          <a:xfrm>
            <a:off x="1155559" y="637762"/>
            <a:ext cx="2899568" cy="5576770"/>
          </a:xfrm>
        </p:spPr>
        <p:txBody>
          <a:bodyPr anchor="ctr">
            <a:normAutofit/>
          </a:bodyPr>
          <a:lstStyle/>
          <a:p>
            <a:pPr algn="l"/>
            <a:r>
              <a:rPr lang="en-US" sz="4800">
                <a:solidFill>
                  <a:schemeClr val="bg1"/>
                </a:solidFill>
              </a:rPr>
              <a:t>Feature scaling</a:t>
            </a:r>
          </a:p>
        </p:txBody>
      </p:sp>
      <p:sp>
        <p:nvSpPr>
          <p:cNvPr id="10"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535" y="0"/>
            <a:ext cx="7539455"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0223EBE-DB68-863D-94AB-7FEEBC185C15}"/>
              </a:ext>
            </a:extLst>
          </p:cNvPr>
          <p:cNvSpPr>
            <a:spLocks noGrp="1"/>
          </p:cNvSpPr>
          <p:nvPr>
            <p:ph type="subTitle" idx="1"/>
          </p:nvPr>
        </p:nvSpPr>
        <p:spPr>
          <a:xfrm>
            <a:off x="5444775" y="637762"/>
            <a:ext cx="5600580" cy="5576770"/>
          </a:xfrm>
        </p:spPr>
        <p:txBody>
          <a:bodyPr anchor="ctr">
            <a:normAutofit/>
          </a:bodyPr>
          <a:lstStyle/>
          <a:p>
            <a:pPr marL="342900" indent="-342900" algn="l">
              <a:buFont typeface="Arial" panose="020B0604020202020204" pitchFamily="34" charset="0"/>
              <a:buChar char="•"/>
            </a:pPr>
            <a:r>
              <a:rPr lang="en-US" sz="2500" dirty="0"/>
              <a:t>The </a:t>
            </a:r>
            <a:r>
              <a:rPr lang="en-US" sz="2500" b="0" i="0" dirty="0">
                <a:effectLst/>
              </a:rPr>
              <a:t>dataset is not separated by the linear boundary for the target feature, we will be using the Decision Tree and Random Forest models to provide a non-linear boundary to separate the target feature. </a:t>
            </a:r>
          </a:p>
          <a:p>
            <a:pPr marL="342900" indent="-342900" algn="l">
              <a:buFont typeface="Arial" panose="020B0604020202020204" pitchFamily="34" charset="0"/>
              <a:buChar char="•"/>
            </a:pPr>
            <a:r>
              <a:rPr lang="en-US" sz="2500" b="0" i="0" dirty="0">
                <a:effectLst/>
              </a:rPr>
              <a:t>However, since we are proceeding with Decision Tree and Random Forest, there is no need to do scaling, as these models are not influenced by the different ranges of the attribute.</a:t>
            </a:r>
          </a:p>
          <a:p>
            <a:pPr marL="342900" indent="-342900" algn="l">
              <a:buFont typeface="Arial" panose="020B0604020202020204" pitchFamily="34" charset="0"/>
              <a:buChar char="•"/>
            </a:pPr>
            <a:r>
              <a:rPr lang="en-US" sz="2500" b="0" i="0" dirty="0">
                <a:effectLst/>
              </a:rPr>
              <a:t>That's why Feature scaling is avoided and normalization to reduce skewness as well.</a:t>
            </a:r>
            <a:endParaRPr lang="en-US" sz="2500" dirty="0"/>
          </a:p>
        </p:txBody>
      </p:sp>
    </p:spTree>
    <p:extLst>
      <p:ext uri="{BB962C8B-B14F-4D97-AF65-F5344CB8AC3E}">
        <p14:creationId xmlns:p14="http://schemas.microsoft.com/office/powerpoint/2010/main" val="1182670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D71250-EF6C-3BBC-7541-E91BACAE26F9}"/>
              </a:ext>
            </a:extLst>
          </p:cNvPr>
          <p:cNvSpPr>
            <a:spLocks noGrp="1"/>
          </p:cNvSpPr>
          <p:nvPr>
            <p:ph type="ctrTitle"/>
          </p:nvPr>
        </p:nvSpPr>
        <p:spPr>
          <a:xfrm>
            <a:off x="6169785" y="379640"/>
            <a:ext cx="5504541" cy="1807305"/>
          </a:xfrm>
        </p:spPr>
        <p:txBody>
          <a:bodyPr vert="horz" lIns="91440" tIns="45720" rIns="91440" bIns="45720" rtlCol="0" anchor="ctr">
            <a:normAutofit/>
          </a:bodyPr>
          <a:lstStyle/>
          <a:p>
            <a:pPr algn="l"/>
            <a:r>
              <a:rPr lang="en-US" sz="4400" b="1" dirty="0"/>
              <a:t>Performance metrics</a:t>
            </a:r>
          </a:p>
        </p:txBody>
      </p:sp>
      <p:pic>
        <p:nvPicPr>
          <p:cNvPr id="14" name="Picture 4" descr="Codes on papers">
            <a:extLst>
              <a:ext uri="{FF2B5EF4-FFF2-40B4-BE49-F238E27FC236}">
                <a16:creationId xmlns:a16="http://schemas.microsoft.com/office/drawing/2014/main" id="{FFDA9E63-8333-770F-AA25-7DE070418E0A}"/>
              </a:ext>
            </a:extLst>
          </p:cNvPr>
          <p:cNvPicPr>
            <a:picLocks noChangeAspect="1"/>
          </p:cNvPicPr>
          <p:nvPr/>
        </p:nvPicPr>
        <p:blipFill rotWithShape="1">
          <a:blip r:embed="rId2"/>
          <a:srcRect l="21207" r="19259"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Subtitle 2">
            <a:extLst>
              <a:ext uri="{FF2B5EF4-FFF2-40B4-BE49-F238E27FC236}">
                <a16:creationId xmlns:a16="http://schemas.microsoft.com/office/drawing/2014/main" id="{2974B552-5A4E-1054-07EC-3F6A4483C829}"/>
              </a:ext>
            </a:extLst>
          </p:cNvPr>
          <p:cNvSpPr>
            <a:spLocks noGrp="1"/>
          </p:cNvSpPr>
          <p:nvPr>
            <p:ph type="subTitle" idx="1"/>
          </p:nvPr>
        </p:nvSpPr>
        <p:spPr>
          <a:xfrm>
            <a:off x="5950857" y="2333297"/>
            <a:ext cx="5776686" cy="3843666"/>
          </a:xfrm>
        </p:spPr>
        <p:txBody>
          <a:bodyPr vert="horz" lIns="91440" tIns="45720" rIns="91440" bIns="45720" rtlCol="0">
            <a:normAutofit/>
          </a:bodyPr>
          <a:lstStyle/>
          <a:p>
            <a:pPr indent="-228600" algn="l">
              <a:buFont typeface="Arial" panose="020B0604020202020204" pitchFamily="34" charset="0"/>
              <a:buChar char="•"/>
            </a:pPr>
            <a:r>
              <a:rPr lang="en-US" sz="1900" b="0" i="0" dirty="0">
                <a:effectLst/>
              </a:rPr>
              <a:t>Since the target feature, in the dataset, has class imbalance problem ( records for patients staying less than 4 days is more than patients staying for more than 4 days), accuracy score is not a good judgement to use.</a:t>
            </a:r>
          </a:p>
          <a:p>
            <a:pPr indent="-228600" algn="l">
              <a:buFont typeface="Arial" panose="020B0604020202020204" pitchFamily="34" charset="0"/>
              <a:buChar char="•"/>
            </a:pPr>
            <a:r>
              <a:rPr lang="en-US" sz="1900" b="0" i="0" dirty="0">
                <a:effectLst/>
              </a:rPr>
              <a:t>For this kind of scenario, we will use the f1 score.</a:t>
            </a:r>
          </a:p>
          <a:p>
            <a:pPr indent="-228600" algn="l">
              <a:buFont typeface="Arial" panose="020B0604020202020204" pitchFamily="34" charset="0"/>
              <a:buChar char="•"/>
            </a:pPr>
            <a:r>
              <a:rPr lang="en-US" sz="1900" b="0" i="0" dirty="0">
                <a:effectLst/>
              </a:rPr>
              <a:t>Since our dataset has the class imbalance issue, we will work with the average="weighted" in the f1_score(), since weighted takes the class imbalance into account, while calculating the score.</a:t>
            </a:r>
          </a:p>
          <a:p>
            <a:pPr indent="-228600" algn="l">
              <a:buFont typeface="Arial" panose="020B0604020202020204" pitchFamily="34" charset="0"/>
              <a:buChar char="•"/>
            </a:pPr>
            <a:endParaRPr lang="en-US" sz="1900" dirty="0"/>
          </a:p>
        </p:txBody>
      </p:sp>
    </p:spTree>
    <p:extLst>
      <p:ext uri="{BB962C8B-B14F-4D97-AF65-F5344CB8AC3E}">
        <p14:creationId xmlns:p14="http://schemas.microsoft.com/office/powerpoint/2010/main" val="4286168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842E67-30FE-704C-A1C3-0959B60FC90E}"/>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pPr algn="l"/>
            <a:r>
              <a:rPr lang="en-US" sz="4000" b="1" kern="1200">
                <a:solidFill>
                  <a:srgbClr val="FFFFFF"/>
                </a:solidFill>
                <a:latin typeface="+mj-lt"/>
                <a:ea typeface="+mj-ea"/>
                <a:cs typeface="+mj-cs"/>
              </a:rPr>
              <a:t>Training the model</a:t>
            </a:r>
          </a:p>
        </p:txBody>
      </p:sp>
      <p:sp>
        <p:nvSpPr>
          <p:cNvPr id="3" name="Subtitle 2">
            <a:extLst>
              <a:ext uri="{FF2B5EF4-FFF2-40B4-BE49-F238E27FC236}">
                <a16:creationId xmlns:a16="http://schemas.microsoft.com/office/drawing/2014/main" id="{3170174B-B20A-E432-5C6C-B87F003D1D44}"/>
              </a:ext>
            </a:extLst>
          </p:cNvPr>
          <p:cNvSpPr>
            <a:spLocks noGrp="1"/>
          </p:cNvSpPr>
          <p:nvPr>
            <p:ph type="subTitle" idx="1"/>
          </p:nvPr>
        </p:nvSpPr>
        <p:spPr>
          <a:xfrm>
            <a:off x="1371599" y="2318197"/>
            <a:ext cx="9724031" cy="3683358"/>
          </a:xfrm>
        </p:spPr>
        <p:txBody>
          <a:bodyPr vert="horz" lIns="91440" tIns="45720" rIns="91440" bIns="45720" rtlCol="0" anchor="ctr">
            <a:normAutofit/>
          </a:bodyPr>
          <a:lstStyle/>
          <a:p>
            <a:pPr indent="-228600" algn="l">
              <a:buFont typeface="Arial" panose="020B0604020202020204" pitchFamily="34" charset="0"/>
              <a:buChar char="•"/>
            </a:pPr>
            <a:r>
              <a:rPr lang="en-US" sz="2000" b="0" i="0" dirty="0">
                <a:effectLst/>
              </a:rPr>
              <a:t>For this particular classification problem, we will be using Decision Tree and Random Forest.</a:t>
            </a:r>
          </a:p>
          <a:p>
            <a:pPr indent="-228600" algn="l">
              <a:buFont typeface="Arial" panose="020B0604020202020204" pitchFamily="34" charset="0"/>
              <a:buChar char="•"/>
            </a:pPr>
            <a:r>
              <a:rPr lang="en-US" sz="2000" b="1" i="0" dirty="0">
                <a:effectLst/>
              </a:rPr>
              <a:t>Reason:</a:t>
            </a:r>
          </a:p>
          <a:p>
            <a:pPr marL="742950" lvl="1" indent="-228600" algn="l">
              <a:buFont typeface="Arial" panose="020B0604020202020204" pitchFamily="34" charset="0"/>
              <a:buChar char="•"/>
            </a:pPr>
            <a:r>
              <a:rPr lang="en-US" b="0" i="0" dirty="0">
                <a:effectLst/>
              </a:rPr>
              <a:t>Looking at the EDA, the target feature is not linearly separable, so using any model which needs linearity is eliminated. So logistic regression, is not good for this problem.</a:t>
            </a:r>
          </a:p>
          <a:p>
            <a:pPr marL="742950" lvl="1" indent="-228600" algn="l">
              <a:buFont typeface="Arial" panose="020B0604020202020204" pitchFamily="34" charset="0"/>
              <a:buChar char="•"/>
            </a:pPr>
            <a:r>
              <a:rPr lang="en-US" b="0" i="0" dirty="0">
                <a:effectLst/>
              </a:rPr>
              <a:t>Also, looking at the correlation matrix, the independent features (numerical) did not exhibit any linear relationship with the target feature.</a:t>
            </a:r>
          </a:p>
          <a:p>
            <a:pPr marL="742950" lvl="1" indent="-228600" algn="l">
              <a:buFont typeface="Arial" panose="020B0604020202020204" pitchFamily="34" charset="0"/>
              <a:buChar char="•"/>
            </a:pPr>
            <a:r>
              <a:rPr lang="en-US" b="0" i="0" dirty="0">
                <a:effectLst/>
              </a:rPr>
              <a:t>Since, our dataset contains categorical features as well, the best algorithm suitable for this kind of problems is Decision Tree and Random Forest.</a:t>
            </a:r>
          </a:p>
          <a:p>
            <a:pPr indent="-228600" algn="l">
              <a:buFont typeface="Arial" panose="020B0604020202020204" pitchFamily="34" charset="0"/>
              <a:buChar char="•"/>
            </a:pPr>
            <a:endParaRPr lang="en-US" sz="2000" dirty="0"/>
          </a:p>
        </p:txBody>
      </p:sp>
    </p:spTree>
    <p:extLst>
      <p:ext uri="{BB962C8B-B14F-4D97-AF65-F5344CB8AC3E}">
        <p14:creationId xmlns:p14="http://schemas.microsoft.com/office/powerpoint/2010/main" val="2059519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64E71B-C09D-6840-84FB-7B7AD46A607E}"/>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pPr algn="l"/>
            <a:r>
              <a:rPr lang="en-US" sz="4000" b="1" kern="1200">
                <a:solidFill>
                  <a:srgbClr val="FFFFFF"/>
                </a:solidFill>
                <a:latin typeface="+mj-lt"/>
                <a:ea typeface="+mj-ea"/>
                <a:cs typeface="+mj-cs"/>
              </a:rPr>
              <a:t>Decision tree</a:t>
            </a:r>
          </a:p>
        </p:txBody>
      </p:sp>
      <p:sp>
        <p:nvSpPr>
          <p:cNvPr id="4" name="Rectangle 1">
            <a:extLst>
              <a:ext uri="{FF2B5EF4-FFF2-40B4-BE49-F238E27FC236}">
                <a16:creationId xmlns:a16="http://schemas.microsoft.com/office/drawing/2014/main" id="{14A2A7C2-DAFE-CF4C-A19C-B263D51F8B21}"/>
              </a:ext>
            </a:extLst>
          </p:cNvPr>
          <p:cNvSpPr>
            <a:spLocks noGrp="1" noChangeArrowheads="1"/>
          </p:cNvSpPr>
          <p:nvPr>
            <p:ph type="subTitle" idx="1"/>
          </p:nvPr>
        </p:nvSpPr>
        <p:spPr bwMode="auto">
          <a:xfrm>
            <a:off x="182880" y="1891970"/>
            <a:ext cx="12009116" cy="4536965"/>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R="0" lvl="0" algn="l" fontAlgn="base">
              <a:spcBef>
                <a:spcPct val="0"/>
              </a:spcBef>
              <a:spcAft>
                <a:spcPct val="0"/>
              </a:spcAft>
              <a:buClrTx/>
              <a:buSzTx/>
              <a:tabLst/>
            </a:pPr>
            <a:r>
              <a:rPr lang="en-US" altLang="en-US" sz="1600" b="1" dirty="0"/>
              <a:t>Base Decision Tree model: </a:t>
            </a:r>
          </a:p>
          <a:p>
            <a:pPr marL="0" marR="0" lvl="0" indent="-228600" algn="l" fontAlgn="base">
              <a:spcBef>
                <a:spcPct val="0"/>
              </a:spcBef>
              <a:spcAft>
                <a:spcPct val="0"/>
              </a:spcAft>
              <a:buClrTx/>
              <a:buSzTx/>
              <a:buFont typeface="Arial" panose="020B0604020202020204" pitchFamily="34" charset="0"/>
              <a:buChar char="•"/>
              <a:tabLst/>
            </a:pPr>
            <a:r>
              <a:rPr lang="en-US" altLang="en-US" sz="1600" dirty="0"/>
              <a:t>Train f1 score: 0.959 </a:t>
            </a:r>
          </a:p>
          <a:p>
            <a:pPr marL="0" marR="0" lvl="0" indent="-228600" algn="l" fontAlgn="base">
              <a:spcBef>
                <a:spcPct val="0"/>
              </a:spcBef>
              <a:spcAft>
                <a:spcPct val="0"/>
              </a:spcAft>
              <a:buClrTx/>
              <a:buSzTx/>
              <a:buFont typeface="Arial" panose="020B0604020202020204" pitchFamily="34" charset="0"/>
              <a:buChar char="•"/>
              <a:tabLst/>
            </a:pPr>
            <a:r>
              <a:rPr lang="en-US" altLang="en-US" sz="1600" dirty="0"/>
              <a:t>Validation f1 score: 0.771 </a:t>
            </a:r>
          </a:p>
          <a:p>
            <a:pPr marL="0" marR="0" lvl="0" indent="-228600" algn="l" fontAlgn="base">
              <a:spcBef>
                <a:spcPct val="0"/>
              </a:spcBef>
              <a:spcAft>
                <a:spcPct val="0"/>
              </a:spcAft>
              <a:buClrTx/>
              <a:buSzTx/>
              <a:buFont typeface="Arial" panose="020B0604020202020204" pitchFamily="34" charset="0"/>
              <a:buChar char="•"/>
              <a:tabLst/>
            </a:pPr>
            <a:r>
              <a:rPr lang="en-US" sz="1600" dirty="0"/>
              <a:t>Looking at the accuracy score and the f1-score of the model, there seems to be a case of overfitting. </a:t>
            </a:r>
          </a:p>
          <a:p>
            <a:pPr marL="0" marR="0" lvl="0" indent="-228600" algn="l" fontAlgn="base">
              <a:spcBef>
                <a:spcPct val="0"/>
              </a:spcBef>
              <a:spcAft>
                <a:spcPct val="0"/>
              </a:spcAft>
              <a:buClrTx/>
              <a:buSzTx/>
              <a:buFont typeface="Arial" panose="020B0604020202020204" pitchFamily="34" charset="0"/>
              <a:buChar char="•"/>
              <a:tabLst/>
            </a:pPr>
            <a:r>
              <a:rPr lang="en-US" sz="1600" dirty="0"/>
              <a:t>The base model overfits based on the validation data, we will optimize the model by hyper parameter tuning.</a:t>
            </a:r>
          </a:p>
          <a:p>
            <a:pPr marL="0" marR="0" lvl="0" indent="-228600" algn="l" fontAlgn="base">
              <a:spcBef>
                <a:spcPct val="0"/>
              </a:spcBef>
              <a:spcAft>
                <a:spcPct val="0"/>
              </a:spcAft>
              <a:buClrTx/>
              <a:buSzTx/>
              <a:buFont typeface="Arial" panose="020B0604020202020204" pitchFamily="34" charset="0"/>
              <a:buChar char="•"/>
              <a:tabLst/>
            </a:pPr>
            <a:endParaRPr lang="en-US" sz="1600" dirty="0"/>
          </a:p>
          <a:p>
            <a:pPr marR="0" lvl="0" algn="l" fontAlgn="base">
              <a:spcBef>
                <a:spcPct val="0"/>
              </a:spcBef>
              <a:spcAft>
                <a:spcPct val="0"/>
              </a:spcAft>
              <a:buClrTx/>
              <a:buSzTx/>
              <a:tabLst/>
            </a:pPr>
            <a:r>
              <a:rPr lang="en-US" sz="1600" b="1" dirty="0"/>
              <a:t>Optimized decision  tree: </a:t>
            </a:r>
          </a:p>
          <a:p>
            <a:pPr marL="0" marR="0" lvl="0" indent="-228600" algn="l" fontAlgn="base">
              <a:spcBef>
                <a:spcPct val="0"/>
              </a:spcBef>
              <a:spcAft>
                <a:spcPct val="0"/>
              </a:spcAft>
              <a:buClrTx/>
              <a:buSzTx/>
              <a:buFont typeface="Arial" panose="020B0604020202020204" pitchFamily="34" charset="0"/>
              <a:buChar char="•"/>
              <a:tabLst/>
            </a:pPr>
            <a:r>
              <a:rPr lang="en-US" sz="1600" dirty="0"/>
              <a:t>Train f1-Score: 0.754</a:t>
            </a:r>
          </a:p>
          <a:p>
            <a:pPr marL="0" marR="0" lvl="0" indent="-228600" algn="l" fontAlgn="base">
              <a:spcBef>
                <a:spcPct val="0"/>
              </a:spcBef>
              <a:spcAft>
                <a:spcPct val="0"/>
              </a:spcAft>
              <a:buClrTx/>
              <a:buSzTx/>
              <a:buFont typeface="Arial" panose="020B0604020202020204" pitchFamily="34" charset="0"/>
              <a:buChar char="•"/>
              <a:tabLst/>
            </a:pPr>
            <a:r>
              <a:rPr lang="en-US" sz="1600" dirty="0"/>
              <a:t>Validation f1-score:0.741</a:t>
            </a:r>
          </a:p>
          <a:p>
            <a:pPr marL="0" marR="0" lvl="0" indent="-228600" algn="l" fontAlgn="base">
              <a:spcBef>
                <a:spcPct val="0"/>
              </a:spcBef>
              <a:spcAft>
                <a:spcPct val="0"/>
              </a:spcAft>
              <a:buClrTx/>
              <a:buSzTx/>
              <a:buFont typeface="Arial" panose="020B0604020202020204" pitchFamily="34" charset="0"/>
              <a:buChar char="•"/>
              <a:tabLst/>
            </a:pPr>
            <a:r>
              <a:rPr lang="en-US" sz="1600" dirty="0"/>
              <a:t>f1 score on the test data: 0.747</a:t>
            </a:r>
          </a:p>
          <a:p>
            <a:pPr indent="-228600" algn="l">
              <a:buFont typeface="Arial" panose="020B0604020202020204" pitchFamily="34" charset="0"/>
              <a:buChar char="•"/>
            </a:pPr>
            <a:r>
              <a:rPr lang="en-US" sz="1600" dirty="0"/>
              <a:t>Looking at the optimized Decision Tree with criterion = "entropy", </a:t>
            </a:r>
            <a:r>
              <a:rPr lang="en-US" sz="1600" dirty="0" err="1"/>
              <a:t>max_depth</a:t>
            </a:r>
            <a:r>
              <a:rPr lang="en-US" sz="1600" dirty="0"/>
              <a:t> = 6, </a:t>
            </a:r>
            <a:r>
              <a:rPr lang="en-US" sz="1600" dirty="0" err="1"/>
              <a:t>min_samples_split</a:t>
            </a:r>
            <a:r>
              <a:rPr lang="en-US" sz="1600" dirty="0"/>
              <a:t>=2, </a:t>
            </a:r>
            <a:r>
              <a:rPr lang="en-US" sz="1600" dirty="0" err="1"/>
              <a:t>class_weight</a:t>
            </a:r>
            <a:r>
              <a:rPr lang="en-US" sz="1600" dirty="0"/>
              <a:t>="balanced", this model's performance on the test data is doing good, giving an f1 score of 0.748 on the test data.</a:t>
            </a:r>
          </a:p>
          <a:p>
            <a:pPr indent="-228600" algn="l">
              <a:buFont typeface="Arial" panose="020B0604020202020204" pitchFamily="34" charset="0"/>
              <a:buChar char="•"/>
            </a:pPr>
            <a:r>
              <a:rPr lang="en-US" sz="1600" dirty="0"/>
              <a:t>Also, optimized decision tree is performing better in comparison to base decision tree with no case of overfitting. So, the optimized decision tree is chosen to represent the decision tree.</a:t>
            </a:r>
          </a:p>
          <a:p>
            <a:pPr marL="0" marR="0" lvl="0" indent="-228600" algn="l" fontAlgn="base">
              <a:spcBef>
                <a:spcPct val="0"/>
              </a:spcBef>
              <a:spcAft>
                <a:spcPct val="0"/>
              </a:spcAft>
              <a:buClrTx/>
              <a:buSzTx/>
              <a:buFont typeface="Arial" panose="020B0604020202020204" pitchFamily="34" charset="0"/>
              <a:buChar char="•"/>
              <a:tabLst/>
            </a:pPr>
            <a:endParaRPr lang="en-US" altLang="en-US" sz="1600" dirty="0"/>
          </a:p>
          <a:p>
            <a:pPr marL="0" marR="0" lvl="0" indent="-228600" algn="l" fontAlgn="base">
              <a:spcBef>
                <a:spcPct val="0"/>
              </a:spcBef>
              <a:spcAft>
                <a:spcPct val="0"/>
              </a:spcAft>
              <a:buClrTx/>
              <a:buSzTx/>
              <a:buFont typeface="Arial" panose="020B0604020202020204" pitchFamily="34" charset="0"/>
              <a:buChar char="•"/>
              <a:tabLst/>
            </a:pPr>
            <a:endParaRPr lang="en-US" altLang="en-US" sz="1600" dirty="0"/>
          </a:p>
          <a:p>
            <a:pPr marL="0" marR="0" lvl="0" indent="-228600" algn="l" fontAlgn="base">
              <a:spcBef>
                <a:spcPct val="0"/>
              </a:spcBef>
              <a:spcAft>
                <a:spcPct val="0"/>
              </a:spcAft>
              <a:buClrTx/>
              <a:buSzTx/>
              <a:buFont typeface="Arial" panose="020B0604020202020204" pitchFamily="34" charset="0"/>
              <a:buChar char="•"/>
              <a:tabLst/>
            </a:pPr>
            <a:endParaRPr lang="en-US" altLang="en-US" sz="1600" dirty="0"/>
          </a:p>
        </p:txBody>
      </p:sp>
      <p:sp>
        <p:nvSpPr>
          <p:cNvPr id="6" name="Rectangle 3">
            <a:extLst>
              <a:ext uri="{FF2B5EF4-FFF2-40B4-BE49-F238E27FC236}">
                <a16:creationId xmlns:a16="http://schemas.microsoft.com/office/drawing/2014/main" id="{A3F5F182-CE7C-2ED6-89A1-3E821DC8F2E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4669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1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211232-DA6A-76D8-BBBA-4DF2BD693586}"/>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4400" kern="1200" dirty="0">
                <a:solidFill>
                  <a:srgbClr val="FFFFFF"/>
                </a:solidFill>
                <a:latin typeface="+mj-lt"/>
                <a:ea typeface="+mj-ea"/>
                <a:cs typeface="+mj-cs"/>
              </a:rPr>
              <a:t>Random Forest</a:t>
            </a:r>
          </a:p>
        </p:txBody>
      </p:sp>
      <p:sp>
        <p:nvSpPr>
          <p:cNvPr id="26" name="Arc 1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Rectangle 1">
            <a:extLst>
              <a:ext uri="{FF2B5EF4-FFF2-40B4-BE49-F238E27FC236}">
                <a16:creationId xmlns:a16="http://schemas.microsoft.com/office/drawing/2014/main" id="{A1CDB62B-F08A-B6A4-2332-16BE1577B985}"/>
              </a:ext>
            </a:extLst>
          </p:cNvPr>
          <p:cNvSpPr>
            <a:spLocks noGrp="1" noChangeArrowheads="1"/>
          </p:cNvSpPr>
          <p:nvPr>
            <p:ph type="subTitle" idx="1"/>
          </p:nvPr>
        </p:nvSpPr>
        <p:spPr bwMode="auto">
          <a:xfrm>
            <a:off x="4431324" y="0"/>
            <a:ext cx="6850965" cy="685800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eaLnBrk="1" fontAlgn="base" hangingPunct="1">
              <a:spcBef>
                <a:spcPct val="0"/>
              </a:spcBef>
              <a:spcAft>
                <a:spcPts val="600"/>
              </a:spcAft>
              <a:buClrTx/>
              <a:buSzTx/>
              <a:tabLst/>
            </a:pPr>
            <a:r>
              <a:rPr lang="en-US" altLang="en-US" sz="1900" b="1" dirty="0">
                <a:latin typeface="+mn-lt"/>
              </a:rPr>
              <a:t>Base Random Forest Model</a:t>
            </a:r>
          </a:p>
          <a:p>
            <a:pPr marL="0" marR="0" lvl="0" indent="-228600" algn="l" eaLnBrk="1" fontAlgn="base" hangingPunct="1">
              <a:spcBef>
                <a:spcPct val="0"/>
              </a:spcBef>
              <a:spcAft>
                <a:spcPts val="600"/>
              </a:spcAft>
              <a:buClrTx/>
              <a:buSzTx/>
              <a:buFont typeface="Arial" panose="020B0604020202020204" pitchFamily="34" charset="0"/>
              <a:buChar char="•"/>
              <a:tabLst/>
            </a:pPr>
            <a:r>
              <a:rPr lang="en-US" altLang="en-US" sz="1900" dirty="0">
                <a:latin typeface="+mn-lt"/>
              </a:rPr>
              <a:t>Train f1 score: 0.960 </a:t>
            </a:r>
          </a:p>
          <a:p>
            <a:pPr marL="0" marR="0" lvl="0" indent="-228600" algn="l" eaLnBrk="1" fontAlgn="base" hangingPunct="1">
              <a:spcBef>
                <a:spcPct val="0"/>
              </a:spcBef>
              <a:spcAft>
                <a:spcPts val="600"/>
              </a:spcAft>
              <a:buClrTx/>
              <a:buSzTx/>
              <a:buFont typeface="Arial" panose="020B0604020202020204" pitchFamily="34" charset="0"/>
              <a:buChar char="•"/>
              <a:tabLst/>
            </a:pPr>
            <a:r>
              <a:rPr lang="en-US" altLang="en-US" sz="1900" dirty="0">
                <a:latin typeface="+mn-lt"/>
              </a:rPr>
              <a:t>Validation f1 score: 0.790 </a:t>
            </a:r>
          </a:p>
          <a:p>
            <a:pPr marL="0" marR="0" lvl="0" indent="-228600" algn="l" eaLnBrk="1" fontAlgn="base" hangingPunct="1">
              <a:spcBef>
                <a:spcPct val="0"/>
              </a:spcBef>
              <a:spcAft>
                <a:spcPts val="600"/>
              </a:spcAft>
              <a:buClrTx/>
              <a:buSzTx/>
              <a:buFont typeface="Arial" panose="020B0604020202020204" pitchFamily="34" charset="0"/>
              <a:buChar char="•"/>
              <a:tabLst/>
            </a:pPr>
            <a:r>
              <a:rPr lang="en-US" altLang="en-US" sz="1900" dirty="0">
                <a:latin typeface="+mn-lt"/>
              </a:rPr>
              <a:t>Looking at the performance of the Base Random Forest, there's a clear case of overfitting, just like the base decision tree model, which needs to be addressed using the hyper parameter tuning.</a:t>
            </a:r>
          </a:p>
          <a:p>
            <a:pPr marL="0" marR="0" lvl="0" indent="-228600" algn="l" eaLnBrk="1" fontAlgn="base" hangingPunct="1">
              <a:spcBef>
                <a:spcPct val="0"/>
              </a:spcBef>
              <a:spcAft>
                <a:spcPts val="600"/>
              </a:spcAft>
              <a:buClrTx/>
              <a:buSzTx/>
              <a:buFont typeface="Arial" panose="020B0604020202020204" pitchFamily="34" charset="0"/>
              <a:buChar char="•"/>
              <a:tabLst/>
            </a:pPr>
            <a:r>
              <a:rPr lang="en-US" altLang="en-US" sz="1900" dirty="0">
                <a:latin typeface="+mn-lt"/>
              </a:rPr>
              <a:t>Also, there's no need to look at the performance of the model on test data, as it will clearly overfit.</a:t>
            </a:r>
          </a:p>
          <a:p>
            <a:pPr marL="0" marR="0" lvl="0" indent="-228600" algn="l" eaLnBrk="1" fontAlgn="base" hangingPunct="1">
              <a:spcBef>
                <a:spcPct val="0"/>
              </a:spcBef>
              <a:spcAft>
                <a:spcPts val="600"/>
              </a:spcAft>
              <a:buClrTx/>
              <a:buSzTx/>
              <a:buFont typeface="Arial" panose="020B0604020202020204" pitchFamily="34" charset="0"/>
              <a:buChar char="•"/>
              <a:tabLst/>
            </a:pPr>
            <a:r>
              <a:rPr lang="en-US" altLang="en-US" sz="1900" dirty="0">
                <a:latin typeface="+mn-lt"/>
              </a:rPr>
              <a:t>Since there is overfitting, we will try to optimize the model by hyper parameter tuning.</a:t>
            </a:r>
          </a:p>
          <a:p>
            <a:pPr marL="0" marR="0" lvl="0" indent="-228600" algn="l" eaLnBrk="1" fontAlgn="base" hangingPunct="1">
              <a:spcBef>
                <a:spcPct val="0"/>
              </a:spcBef>
              <a:spcAft>
                <a:spcPts val="600"/>
              </a:spcAft>
              <a:buClrTx/>
              <a:buSzTx/>
              <a:buFont typeface="Arial" panose="020B0604020202020204" pitchFamily="34" charset="0"/>
              <a:buChar char="•"/>
              <a:tabLst/>
            </a:pPr>
            <a:endParaRPr lang="en-US" altLang="en-US" sz="1900" dirty="0">
              <a:latin typeface="+mn-lt"/>
            </a:endParaRPr>
          </a:p>
          <a:p>
            <a:pPr marR="0" lvl="0" algn="l" eaLnBrk="1" fontAlgn="base" hangingPunct="1">
              <a:spcBef>
                <a:spcPct val="0"/>
              </a:spcBef>
              <a:spcAft>
                <a:spcPts val="600"/>
              </a:spcAft>
              <a:buClrTx/>
              <a:buSzTx/>
              <a:tabLst/>
            </a:pPr>
            <a:r>
              <a:rPr lang="en-US" altLang="en-US" sz="1900" b="1" dirty="0">
                <a:latin typeface="+mn-lt"/>
              </a:rPr>
              <a:t>Optimized Random Forest Model</a:t>
            </a:r>
            <a:endParaRPr lang="en-US" altLang="en-US" sz="1900" dirty="0">
              <a:latin typeface="+mn-lt"/>
            </a:endParaRPr>
          </a:p>
          <a:p>
            <a:pPr lvl="0" indent="-228600" algn="l" eaLnBrk="1" hangingPunct="1">
              <a:spcAft>
                <a:spcPts val="600"/>
              </a:spcAft>
              <a:buFont typeface="Arial" panose="020B0604020202020204" pitchFamily="34" charset="0"/>
              <a:buChar char="•"/>
            </a:pPr>
            <a:r>
              <a:rPr lang="en-US" altLang="en-US" sz="1900" dirty="0">
                <a:latin typeface="+mn-lt"/>
              </a:rPr>
              <a:t>Train F1-Score score: 0.783</a:t>
            </a:r>
          </a:p>
          <a:p>
            <a:pPr lvl="0" indent="-228600" algn="l" eaLnBrk="1" hangingPunct="1">
              <a:spcAft>
                <a:spcPts val="600"/>
              </a:spcAft>
              <a:buFont typeface="Arial" panose="020B0604020202020204" pitchFamily="34" charset="0"/>
              <a:buChar char="•"/>
            </a:pPr>
            <a:r>
              <a:rPr lang="en-US" altLang="en-US" sz="1900" dirty="0">
                <a:latin typeface="+mn-lt"/>
              </a:rPr>
              <a:t>Validation F1-Score score: 0.762 </a:t>
            </a:r>
          </a:p>
          <a:p>
            <a:pPr lvl="0" indent="-228600" algn="l" eaLnBrk="1" hangingPunct="1">
              <a:spcAft>
                <a:spcPts val="600"/>
              </a:spcAft>
              <a:buFont typeface="Arial" panose="020B0604020202020204" pitchFamily="34" charset="0"/>
              <a:buChar char="•"/>
            </a:pPr>
            <a:r>
              <a:rPr lang="en-US" altLang="en-US" sz="1900" dirty="0">
                <a:latin typeface="+mn-lt"/>
              </a:rPr>
              <a:t>F1 score on the test data: 0.76</a:t>
            </a:r>
          </a:p>
          <a:p>
            <a:pPr lvl="0" indent="-228600" algn="l" eaLnBrk="1" hangingPunct="1">
              <a:spcAft>
                <a:spcPts val="600"/>
              </a:spcAft>
              <a:buFont typeface="Arial" panose="020B0604020202020204" pitchFamily="34" charset="0"/>
              <a:buChar char="•"/>
            </a:pPr>
            <a:r>
              <a:rPr lang="en-US" altLang="en-US" sz="1900" dirty="0">
                <a:latin typeface="+mn-lt"/>
              </a:rPr>
              <a:t>Looking at the optimized Random Forest, with </a:t>
            </a:r>
            <a:r>
              <a:rPr lang="en-US" altLang="en-US" sz="1900" dirty="0" err="1">
                <a:latin typeface="+mn-lt"/>
              </a:rPr>
              <a:t>max_depth</a:t>
            </a:r>
            <a:r>
              <a:rPr lang="en-US" altLang="en-US" sz="1900" dirty="0">
                <a:latin typeface="+mn-lt"/>
              </a:rPr>
              <a:t> = 10, </a:t>
            </a:r>
            <a:r>
              <a:rPr lang="en-US" altLang="en-US" sz="1900" dirty="0" err="1">
                <a:latin typeface="+mn-lt"/>
              </a:rPr>
              <a:t>min_samples_split</a:t>
            </a:r>
            <a:r>
              <a:rPr lang="en-US" altLang="en-US" sz="1900" dirty="0">
                <a:latin typeface="+mn-lt"/>
              </a:rPr>
              <a:t> = 2, </a:t>
            </a:r>
            <a:r>
              <a:rPr lang="en-US" altLang="en-US" sz="1900" dirty="0" err="1">
                <a:latin typeface="+mn-lt"/>
              </a:rPr>
              <a:t>n_estimators</a:t>
            </a:r>
            <a:r>
              <a:rPr lang="en-US" altLang="en-US" sz="1900" dirty="0">
                <a:latin typeface="+mn-lt"/>
              </a:rPr>
              <a:t> = 500, the performance on the test data is better than the base random forest classifier.</a:t>
            </a:r>
          </a:p>
          <a:p>
            <a:pPr lvl="0" indent="-228600" algn="l" eaLnBrk="1" hangingPunct="1">
              <a:spcAft>
                <a:spcPts val="600"/>
              </a:spcAft>
              <a:buFont typeface="Arial" panose="020B0604020202020204" pitchFamily="34" charset="0"/>
              <a:buChar char="•"/>
            </a:pPr>
            <a:r>
              <a:rPr lang="en-US" altLang="en-US" sz="1900" dirty="0">
                <a:latin typeface="+mn-lt"/>
              </a:rPr>
              <a:t>Optimized Random Forest is better than the base model, as there is no case of overfitting, looking at the f1 scores.</a:t>
            </a:r>
          </a:p>
          <a:p>
            <a:pPr lvl="0" indent="-228600" algn="l" eaLnBrk="1" hangingPunct="1">
              <a:spcAft>
                <a:spcPts val="600"/>
              </a:spcAft>
              <a:buFont typeface="Arial" panose="020B0604020202020204" pitchFamily="34" charset="0"/>
              <a:buChar char="•"/>
            </a:pPr>
            <a:r>
              <a:rPr lang="en-US" altLang="en-US" sz="1900" dirty="0">
                <a:latin typeface="+mn-lt"/>
              </a:rPr>
              <a:t>So,  this optimized model is chosen to represent the random forest.</a:t>
            </a:r>
          </a:p>
        </p:txBody>
      </p:sp>
      <p:sp>
        <p:nvSpPr>
          <p:cNvPr id="11" name="Rectangle 4">
            <a:extLst>
              <a:ext uri="{FF2B5EF4-FFF2-40B4-BE49-F238E27FC236}">
                <a16:creationId xmlns:a16="http://schemas.microsoft.com/office/drawing/2014/main" id="{06AB5D78-A03E-F281-0EDC-699BDA438042}"/>
              </a:ext>
            </a:extLst>
          </p:cNvPr>
          <p:cNvSpPr>
            <a:spLocks noChangeArrowheads="1"/>
          </p:cNvSpPr>
          <p:nvPr/>
        </p:nvSpPr>
        <p:spPr bwMode="auto">
          <a:xfrm>
            <a:off x="152400" y="202438"/>
            <a:ext cx="65" cy="3571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5544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2AF50-848F-1FAA-C694-FE1136697142}"/>
              </a:ext>
            </a:extLst>
          </p:cNvPr>
          <p:cNvSpPr>
            <a:spLocks noGrp="1"/>
          </p:cNvSpPr>
          <p:nvPr>
            <p:ph type="ctrTitle"/>
          </p:nvPr>
        </p:nvSpPr>
        <p:spPr>
          <a:xfrm>
            <a:off x="1524000" y="241617"/>
            <a:ext cx="9144000" cy="1358583"/>
          </a:xfrm>
        </p:spPr>
        <p:txBody>
          <a:bodyPr>
            <a:normAutofit fontScale="90000"/>
          </a:bodyPr>
          <a:lstStyle/>
          <a:p>
            <a:br>
              <a:rPr lang="en-US" b="1" i="0" dirty="0">
                <a:effectLst/>
                <a:latin typeface="-apple-system"/>
              </a:rPr>
            </a:br>
            <a:br>
              <a:rPr lang="en-US" b="1" i="0" dirty="0">
                <a:effectLst/>
                <a:latin typeface="-apple-system"/>
              </a:rPr>
            </a:br>
            <a:br>
              <a:rPr lang="en-US" b="1" i="0" dirty="0">
                <a:effectLst/>
                <a:latin typeface="-apple-system"/>
              </a:rPr>
            </a:br>
            <a:br>
              <a:rPr lang="en-US" b="1" i="0" dirty="0">
                <a:effectLst/>
                <a:latin typeface="-apple-system"/>
              </a:rPr>
            </a:br>
            <a:br>
              <a:rPr lang="en-US" b="1" i="0" dirty="0">
                <a:effectLst/>
                <a:latin typeface="-apple-system"/>
              </a:rPr>
            </a:br>
            <a:br>
              <a:rPr lang="en-US" b="1" i="0" dirty="0">
                <a:effectLst/>
                <a:latin typeface="-apple-system"/>
              </a:rPr>
            </a:br>
            <a:r>
              <a:rPr lang="en-US" b="1" i="0" dirty="0">
                <a:effectLst/>
                <a:latin typeface="-apple-system"/>
              </a:rPr>
              <a:t>Selecting the model</a:t>
            </a:r>
            <a:br>
              <a:rPr lang="en-US" b="1" i="0" dirty="0">
                <a:effectLst/>
                <a:latin typeface="-apple-system"/>
              </a:rPr>
            </a:br>
            <a:endParaRPr lang="en-US" dirty="0"/>
          </a:p>
        </p:txBody>
      </p:sp>
      <p:sp>
        <p:nvSpPr>
          <p:cNvPr id="7" name="Subtitle 6">
            <a:extLst>
              <a:ext uri="{FF2B5EF4-FFF2-40B4-BE49-F238E27FC236}">
                <a16:creationId xmlns:a16="http://schemas.microsoft.com/office/drawing/2014/main" id="{BF7ED4B8-6EA3-1C79-03E4-339EFF369E0C}"/>
              </a:ext>
            </a:extLst>
          </p:cNvPr>
          <p:cNvSpPr>
            <a:spLocks noGrp="1"/>
          </p:cNvSpPr>
          <p:nvPr>
            <p:ph type="subTitle" idx="1"/>
          </p:nvPr>
        </p:nvSpPr>
        <p:spPr>
          <a:xfrm>
            <a:off x="0" y="1234439"/>
            <a:ext cx="5737860" cy="5623561"/>
          </a:xfrm>
        </p:spPr>
        <p:txBody>
          <a:bodyPr>
            <a:normAutofit/>
          </a:bodyPr>
          <a:lstStyle/>
          <a:p>
            <a:pPr algn="l">
              <a:buFont typeface="Arial" panose="020B0604020202020204" pitchFamily="34" charset="0"/>
              <a:buChar char="•"/>
            </a:pPr>
            <a:r>
              <a:rPr lang="en-US" dirty="0">
                <a:latin typeface="-apple-system"/>
              </a:rPr>
              <a:t> B</a:t>
            </a:r>
            <a:r>
              <a:rPr lang="en-US" b="0" i="0" dirty="0">
                <a:effectLst/>
                <a:latin typeface="-apple-system"/>
              </a:rPr>
              <a:t>oth optimized Decision Tree and </a:t>
            </a:r>
            <a:r>
              <a:rPr lang="en-US" b="0" i="0" dirty="0" err="1">
                <a:effectLst/>
                <a:latin typeface="-apple-system"/>
              </a:rPr>
              <a:t>Opitimized</a:t>
            </a:r>
            <a:r>
              <a:rPr lang="en-US" b="0" i="0" dirty="0">
                <a:effectLst/>
                <a:latin typeface="-apple-system"/>
              </a:rPr>
              <a:t> Random Forest gives good result in terms of f1 score and confusion matrix as well.</a:t>
            </a:r>
          </a:p>
          <a:p>
            <a:pPr algn="l">
              <a:buFont typeface="Arial" panose="020B0604020202020204" pitchFamily="34" charset="0"/>
              <a:buChar char="•"/>
            </a:pPr>
            <a:r>
              <a:rPr lang="en-US" b="0" i="0" dirty="0">
                <a:effectLst/>
                <a:latin typeface="-apple-system"/>
              </a:rPr>
              <a:t> However, optimized Random Forest model produces better f1 score on the test data.</a:t>
            </a:r>
          </a:p>
          <a:p>
            <a:pPr algn="l">
              <a:buFont typeface="Arial" panose="020B0604020202020204" pitchFamily="34" charset="0"/>
              <a:buChar char="•"/>
            </a:pPr>
            <a:r>
              <a:rPr lang="en-US" b="0" i="0" dirty="0">
                <a:effectLst/>
                <a:latin typeface="-apple-system"/>
              </a:rPr>
              <a:t> Looking at the confusion matrix, Random Forest is better in classifying the positive cases, i.e., patients staying for more than 4 days.</a:t>
            </a:r>
          </a:p>
          <a:p>
            <a:pPr algn="l">
              <a:buFont typeface="Arial" panose="020B0604020202020204" pitchFamily="34" charset="0"/>
              <a:buChar char="•"/>
            </a:pPr>
            <a:r>
              <a:rPr lang="en-US" b="0" i="0" dirty="0">
                <a:effectLst/>
                <a:latin typeface="-apple-system"/>
              </a:rPr>
              <a:t>So</a:t>
            </a:r>
            <a:r>
              <a:rPr lang="en-US" dirty="0">
                <a:latin typeface="-apple-system"/>
              </a:rPr>
              <a:t>, </a:t>
            </a:r>
            <a:r>
              <a:rPr lang="en-US" b="0" i="0" dirty="0">
                <a:effectLst/>
                <a:latin typeface="-apple-system"/>
              </a:rPr>
              <a:t>looking at all the parameters, the optimized random forest works better for this particular task and will be using it for predicting the values for unseen data.</a:t>
            </a:r>
          </a:p>
          <a:p>
            <a:endParaRPr lang="en-US" dirty="0"/>
          </a:p>
        </p:txBody>
      </p:sp>
      <p:graphicFrame>
        <p:nvGraphicFramePr>
          <p:cNvPr id="8" name="Table 8">
            <a:extLst>
              <a:ext uri="{FF2B5EF4-FFF2-40B4-BE49-F238E27FC236}">
                <a16:creationId xmlns:a16="http://schemas.microsoft.com/office/drawing/2014/main" id="{E15D6D63-F624-975E-2BD4-5F9EA56393C6}"/>
              </a:ext>
            </a:extLst>
          </p:cNvPr>
          <p:cNvGraphicFramePr>
            <a:graphicFrameLocks noGrp="1"/>
          </p:cNvGraphicFramePr>
          <p:nvPr>
            <p:extLst>
              <p:ext uri="{D42A27DB-BD31-4B8C-83A1-F6EECF244321}">
                <p14:modId xmlns:p14="http://schemas.microsoft.com/office/powerpoint/2010/main" val="878332462"/>
              </p:ext>
            </p:extLst>
          </p:nvPr>
        </p:nvGraphicFramePr>
        <p:xfrm>
          <a:off x="5737860" y="1234438"/>
          <a:ext cx="6454140" cy="5630568"/>
        </p:xfrm>
        <a:graphic>
          <a:graphicData uri="http://schemas.openxmlformats.org/drawingml/2006/table">
            <a:tbl>
              <a:tblPr firstRow="1" bandRow="1">
                <a:tableStyleId>{5C22544A-7EE6-4342-B048-85BDC9FD1C3A}</a:tableStyleId>
              </a:tblPr>
              <a:tblGrid>
                <a:gridCol w="2151380">
                  <a:extLst>
                    <a:ext uri="{9D8B030D-6E8A-4147-A177-3AD203B41FA5}">
                      <a16:colId xmlns:a16="http://schemas.microsoft.com/office/drawing/2014/main" val="4003279762"/>
                    </a:ext>
                  </a:extLst>
                </a:gridCol>
                <a:gridCol w="2151380">
                  <a:extLst>
                    <a:ext uri="{9D8B030D-6E8A-4147-A177-3AD203B41FA5}">
                      <a16:colId xmlns:a16="http://schemas.microsoft.com/office/drawing/2014/main" val="744460089"/>
                    </a:ext>
                  </a:extLst>
                </a:gridCol>
                <a:gridCol w="2151380">
                  <a:extLst>
                    <a:ext uri="{9D8B030D-6E8A-4147-A177-3AD203B41FA5}">
                      <a16:colId xmlns:a16="http://schemas.microsoft.com/office/drawing/2014/main" val="538299131"/>
                    </a:ext>
                  </a:extLst>
                </a:gridCol>
              </a:tblGrid>
              <a:tr h="973302">
                <a:tc>
                  <a:txBody>
                    <a:bodyPr/>
                    <a:lstStyle/>
                    <a:p>
                      <a:endParaRPr lang="en-US" dirty="0"/>
                    </a:p>
                  </a:txBody>
                  <a:tcPr/>
                </a:tc>
                <a:tc>
                  <a:txBody>
                    <a:bodyPr/>
                    <a:lstStyle/>
                    <a:p>
                      <a:r>
                        <a:rPr lang="en-US" dirty="0"/>
                        <a:t>Optimized Decision Tree</a:t>
                      </a:r>
                    </a:p>
                  </a:txBody>
                  <a:tcPr/>
                </a:tc>
                <a:tc>
                  <a:txBody>
                    <a:bodyPr/>
                    <a:lstStyle/>
                    <a:p>
                      <a:r>
                        <a:rPr lang="en-US" dirty="0"/>
                        <a:t>Optimized Random forest</a:t>
                      </a:r>
                    </a:p>
                  </a:txBody>
                  <a:tcPr/>
                </a:tc>
                <a:extLst>
                  <a:ext uri="{0D108BD9-81ED-4DB2-BD59-A6C34878D82A}">
                    <a16:rowId xmlns:a16="http://schemas.microsoft.com/office/drawing/2014/main" val="2965070327"/>
                  </a:ext>
                </a:extLst>
              </a:tr>
              <a:tr h="1737360">
                <a:tc>
                  <a:txBody>
                    <a:bodyPr/>
                    <a:lstStyle/>
                    <a:p>
                      <a:r>
                        <a:rPr lang="en-US" dirty="0"/>
                        <a:t>Parameters</a:t>
                      </a:r>
                    </a:p>
                  </a:txBody>
                  <a:tcPr/>
                </a:tc>
                <a:tc>
                  <a:txBody>
                    <a:bodyPr/>
                    <a:lstStyle/>
                    <a:p>
                      <a:r>
                        <a:rPr lang="en-US" sz="1800" b="0" i="0" kern="1200" dirty="0">
                          <a:solidFill>
                            <a:schemeClr val="dk1"/>
                          </a:solidFill>
                          <a:effectLst/>
                          <a:latin typeface="+mn-lt"/>
                          <a:ea typeface="+mn-ea"/>
                          <a:cs typeface="+mn-cs"/>
                        </a:rPr>
                        <a:t>criterion="entropy", </a:t>
                      </a:r>
                      <a:r>
                        <a:rPr lang="en-US" sz="1800" b="0" i="0" kern="1200" dirty="0" err="1">
                          <a:solidFill>
                            <a:schemeClr val="dk1"/>
                          </a:solidFill>
                          <a:effectLst/>
                          <a:latin typeface="+mn-lt"/>
                          <a:ea typeface="+mn-ea"/>
                          <a:cs typeface="+mn-cs"/>
                        </a:rPr>
                        <a:t>max_depth</a:t>
                      </a:r>
                      <a:r>
                        <a:rPr lang="en-US" sz="1800" b="0" i="0" kern="1200" dirty="0">
                          <a:solidFill>
                            <a:schemeClr val="dk1"/>
                          </a:solidFill>
                          <a:effectLst/>
                          <a:latin typeface="+mn-lt"/>
                          <a:ea typeface="+mn-ea"/>
                          <a:cs typeface="+mn-cs"/>
                        </a:rPr>
                        <a:t> = 6, </a:t>
                      </a:r>
                      <a:r>
                        <a:rPr lang="en-US" sz="1800" b="0" i="0" kern="1200" dirty="0" err="1">
                          <a:solidFill>
                            <a:schemeClr val="dk1"/>
                          </a:solidFill>
                          <a:effectLst/>
                          <a:latin typeface="+mn-lt"/>
                          <a:ea typeface="+mn-ea"/>
                          <a:cs typeface="+mn-cs"/>
                        </a:rPr>
                        <a:t>min_samples_split</a:t>
                      </a:r>
                      <a:r>
                        <a:rPr lang="en-US" sz="1800" b="0" i="0" kern="1200" dirty="0">
                          <a:solidFill>
                            <a:schemeClr val="dk1"/>
                          </a:solidFill>
                          <a:effectLst/>
                          <a:latin typeface="+mn-lt"/>
                          <a:ea typeface="+mn-ea"/>
                          <a:cs typeface="+mn-cs"/>
                        </a:rPr>
                        <a:t>=2, </a:t>
                      </a:r>
                      <a:r>
                        <a:rPr lang="en-US" sz="1800" b="0" i="0" kern="1200" dirty="0" err="1">
                          <a:solidFill>
                            <a:schemeClr val="dk1"/>
                          </a:solidFill>
                          <a:effectLst/>
                          <a:latin typeface="+mn-lt"/>
                          <a:ea typeface="+mn-ea"/>
                          <a:cs typeface="+mn-cs"/>
                        </a:rPr>
                        <a:t>class_weight</a:t>
                      </a:r>
                      <a:r>
                        <a:rPr lang="en-US" sz="1800" b="0" i="0" kern="1200" dirty="0">
                          <a:solidFill>
                            <a:schemeClr val="dk1"/>
                          </a:solidFill>
                          <a:effectLst/>
                          <a:latin typeface="+mn-lt"/>
                          <a:ea typeface="+mn-ea"/>
                          <a:cs typeface="+mn-cs"/>
                        </a:rPr>
                        <a:t>="balanced"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Parameters: criterion="</a:t>
                      </a:r>
                      <a:r>
                        <a:rPr lang="en-US" sz="1800" b="0" i="0" kern="1200" dirty="0" err="1">
                          <a:solidFill>
                            <a:schemeClr val="dk1"/>
                          </a:solidFill>
                          <a:effectLst/>
                          <a:latin typeface="+mn-lt"/>
                          <a:ea typeface="+mn-ea"/>
                          <a:cs typeface="+mn-cs"/>
                        </a:rPr>
                        <a:t>gini</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max_depth</a:t>
                      </a:r>
                      <a:r>
                        <a:rPr lang="en-US" sz="1800" b="0" i="0" kern="1200" dirty="0">
                          <a:solidFill>
                            <a:schemeClr val="dk1"/>
                          </a:solidFill>
                          <a:effectLst/>
                          <a:latin typeface="+mn-lt"/>
                          <a:ea typeface="+mn-ea"/>
                          <a:cs typeface="+mn-cs"/>
                        </a:rPr>
                        <a:t> = 10, </a:t>
                      </a:r>
                      <a:r>
                        <a:rPr lang="en-US" sz="1800" b="0" i="0" kern="1200" dirty="0" err="1">
                          <a:solidFill>
                            <a:schemeClr val="dk1"/>
                          </a:solidFill>
                          <a:effectLst/>
                          <a:latin typeface="+mn-lt"/>
                          <a:ea typeface="+mn-ea"/>
                          <a:cs typeface="+mn-cs"/>
                        </a:rPr>
                        <a:t>min_samples_split</a:t>
                      </a:r>
                      <a:r>
                        <a:rPr lang="en-US" sz="1800" b="0" i="0" kern="1200" dirty="0">
                          <a:solidFill>
                            <a:schemeClr val="dk1"/>
                          </a:solidFill>
                          <a:effectLst/>
                          <a:latin typeface="+mn-lt"/>
                          <a:ea typeface="+mn-ea"/>
                          <a:cs typeface="+mn-cs"/>
                        </a:rPr>
                        <a:t>=2, </a:t>
                      </a:r>
                      <a:r>
                        <a:rPr lang="en-US" sz="1800" b="0" i="0" kern="1200" dirty="0" err="1">
                          <a:solidFill>
                            <a:schemeClr val="dk1"/>
                          </a:solidFill>
                          <a:effectLst/>
                          <a:latin typeface="+mn-lt"/>
                          <a:ea typeface="+mn-ea"/>
                          <a:cs typeface="+mn-cs"/>
                        </a:rPr>
                        <a:t>n_estimators</a:t>
                      </a:r>
                      <a:r>
                        <a:rPr lang="en-US" sz="1800" b="0" i="0" kern="1200" dirty="0">
                          <a:solidFill>
                            <a:schemeClr val="dk1"/>
                          </a:solidFill>
                          <a:effectLst/>
                          <a:latin typeface="+mn-lt"/>
                          <a:ea typeface="+mn-ea"/>
                          <a:cs typeface="+mn-cs"/>
                        </a:rPr>
                        <a:t>=500</a:t>
                      </a:r>
                    </a:p>
                    <a:p>
                      <a:endParaRPr lang="en-US" dirty="0"/>
                    </a:p>
                  </a:txBody>
                  <a:tcPr/>
                </a:tc>
                <a:extLst>
                  <a:ext uri="{0D108BD9-81ED-4DB2-BD59-A6C34878D82A}">
                    <a16:rowId xmlns:a16="http://schemas.microsoft.com/office/drawing/2014/main" val="3504520821"/>
                  </a:ext>
                </a:extLst>
              </a:tr>
              <a:tr h="973302">
                <a:tc>
                  <a:txBody>
                    <a:bodyPr/>
                    <a:lstStyle/>
                    <a:p>
                      <a:r>
                        <a:rPr lang="en-US" sz="1800" b="0" i="0" kern="1200" dirty="0">
                          <a:solidFill>
                            <a:schemeClr val="dk1"/>
                          </a:solidFill>
                          <a:effectLst/>
                          <a:latin typeface="+mn-lt"/>
                          <a:ea typeface="+mn-ea"/>
                          <a:cs typeface="+mn-cs"/>
                        </a:rPr>
                        <a:t>F1 Score on Train Data</a:t>
                      </a:r>
                      <a:endParaRPr lang="en-US" dirty="0"/>
                    </a:p>
                  </a:txBody>
                  <a:tcPr/>
                </a:tc>
                <a:tc>
                  <a:txBody>
                    <a:bodyPr/>
                    <a:lstStyle/>
                    <a:p>
                      <a:r>
                        <a:rPr lang="en-US" dirty="0"/>
                        <a:t>0.754</a:t>
                      </a:r>
                    </a:p>
                  </a:txBody>
                  <a:tcPr/>
                </a:tc>
                <a:tc>
                  <a:txBody>
                    <a:bodyPr/>
                    <a:lstStyle/>
                    <a:p>
                      <a:r>
                        <a:rPr lang="en-US" dirty="0"/>
                        <a:t>0.78</a:t>
                      </a:r>
                    </a:p>
                  </a:txBody>
                  <a:tcPr/>
                </a:tc>
                <a:extLst>
                  <a:ext uri="{0D108BD9-81ED-4DB2-BD59-A6C34878D82A}">
                    <a16:rowId xmlns:a16="http://schemas.microsoft.com/office/drawing/2014/main" val="4138899537"/>
                  </a:ext>
                </a:extLst>
              </a:tr>
              <a:tr h="973302">
                <a:tc>
                  <a:txBody>
                    <a:bodyPr/>
                    <a:lstStyle/>
                    <a:p>
                      <a:r>
                        <a:rPr lang="en-US" sz="1800" b="0" i="0" kern="1200" dirty="0">
                          <a:solidFill>
                            <a:schemeClr val="dk1"/>
                          </a:solidFill>
                          <a:effectLst/>
                          <a:latin typeface="+mn-lt"/>
                          <a:ea typeface="+mn-ea"/>
                          <a:cs typeface="+mn-cs"/>
                        </a:rPr>
                        <a:t>F1 Score on Validation Data </a:t>
                      </a:r>
                      <a:endParaRPr lang="en-US" dirty="0"/>
                    </a:p>
                  </a:txBody>
                  <a:tcPr/>
                </a:tc>
                <a:tc>
                  <a:txBody>
                    <a:bodyPr/>
                    <a:lstStyle/>
                    <a:p>
                      <a:r>
                        <a:rPr lang="en-US" dirty="0"/>
                        <a:t>0.74</a:t>
                      </a:r>
                    </a:p>
                  </a:txBody>
                  <a:tcPr/>
                </a:tc>
                <a:tc>
                  <a:txBody>
                    <a:bodyPr/>
                    <a:lstStyle/>
                    <a:p>
                      <a:r>
                        <a:rPr lang="en-US" dirty="0"/>
                        <a:t>0.76</a:t>
                      </a:r>
                    </a:p>
                  </a:txBody>
                  <a:tcPr/>
                </a:tc>
                <a:extLst>
                  <a:ext uri="{0D108BD9-81ED-4DB2-BD59-A6C34878D82A}">
                    <a16:rowId xmlns:a16="http://schemas.microsoft.com/office/drawing/2014/main" val="3707488499"/>
                  </a:ext>
                </a:extLst>
              </a:tr>
              <a:tr h="973302">
                <a:tc>
                  <a:txBody>
                    <a:bodyPr/>
                    <a:lstStyle/>
                    <a:p>
                      <a:r>
                        <a:rPr lang="en-US" sz="1800" b="0" i="0" kern="1200" dirty="0">
                          <a:solidFill>
                            <a:schemeClr val="dk1"/>
                          </a:solidFill>
                          <a:effectLst/>
                          <a:latin typeface="+mn-lt"/>
                          <a:ea typeface="+mn-ea"/>
                          <a:cs typeface="+mn-cs"/>
                        </a:rPr>
                        <a:t>F1 Score on Test Data</a:t>
                      </a:r>
                      <a:endParaRPr lang="en-US" dirty="0"/>
                    </a:p>
                  </a:txBody>
                  <a:tcPr/>
                </a:tc>
                <a:tc>
                  <a:txBody>
                    <a:bodyPr/>
                    <a:lstStyle/>
                    <a:p>
                      <a:r>
                        <a:rPr lang="en-US" dirty="0"/>
                        <a:t>0.74</a:t>
                      </a:r>
                    </a:p>
                  </a:txBody>
                  <a:tcPr/>
                </a:tc>
                <a:tc>
                  <a:txBody>
                    <a:bodyPr/>
                    <a:lstStyle/>
                    <a:p>
                      <a:r>
                        <a:rPr lang="en-US" dirty="0"/>
                        <a:t>0.76</a:t>
                      </a:r>
                    </a:p>
                  </a:txBody>
                  <a:tcPr/>
                </a:tc>
                <a:extLst>
                  <a:ext uri="{0D108BD9-81ED-4DB2-BD59-A6C34878D82A}">
                    <a16:rowId xmlns:a16="http://schemas.microsoft.com/office/drawing/2014/main" val="1745053118"/>
                  </a:ext>
                </a:extLst>
              </a:tr>
            </a:tbl>
          </a:graphicData>
        </a:graphic>
      </p:graphicFrame>
    </p:spTree>
    <p:extLst>
      <p:ext uri="{BB962C8B-B14F-4D97-AF65-F5344CB8AC3E}">
        <p14:creationId xmlns:p14="http://schemas.microsoft.com/office/powerpoint/2010/main" val="2573835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A930249-8242-4E2B-AF17-C01826488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5BDD999-C5E1-4B3E-A710-768673819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10" name="Picture 9" descr="Aerial view of a highway near the ocean">
            <a:extLst>
              <a:ext uri="{FF2B5EF4-FFF2-40B4-BE49-F238E27FC236}">
                <a16:creationId xmlns:a16="http://schemas.microsoft.com/office/drawing/2014/main" id="{4B89A284-5A00-0513-341A-E3D5C94B6C65}"/>
              </a:ext>
            </a:extLst>
          </p:cNvPr>
          <p:cNvPicPr>
            <a:picLocks noChangeAspect="1"/>
          </p:cNvPicPr>
          <p:nvPr/>
        </p:nvPicPr>
        <p:blipFill rotWithShape="1">
          <a:blip r:embed="rId2">
            <a:alphaModFix amt="80000"/>
          </a:blip>
          <a:srcRect t="11833" b="13167"/>
          <a:stretch/>
        </p:blipFill>
        <p:spPr>
          <a:xfrm>
            <a:off x="-1" y="10"/>
            <a:ext cx="12192001" cy="6857990"/>
          </a:xfrm>
          <a:prstGeom prst="rect">
            <a:avLst/>
          </a:prstGeom>
        </p:spPr>
      </p:pic>
      <p:sp>
        <p:nvSpPr>
          <p:cNvPr id="8" name="TextBox 7">
            <a:extLst>
              <a:ext uri="{FF2B5EF4-FFF2-40B4-BE49-F238E27FC236}">
                <a16:creationId xmlns:a16="http://schemas.microsoft.com/office/drawing/2014/main" id="{B7C1C377-191B-84C8-9197-A2ABCF69A8D1}"/>
              </a:ext>
            </a:extLst>
          </p:cNvPr>
          <p:cNvSpPr txBox="1"/>
          <p:nvPr/>
        </p:nvSpPr>
        <p:spPr>
          <a:xfrm>
            <a:off x="2042242" y="3429000"/>
            <a:ext cx="9795637" cy="2220774"/>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9600" b="1" dirty="0">
                <a:solidFill>
                  <a:schemeClr val="bg1"/>
                </a:solidFill>
                <a:latin typeface="+mj-lt"/>
                <a:ea typeface="+mj-ea"/>
                <a:cs typeface="+mj-cs"/>
              </a:rPr>
              <a:t>              Thank you</a:t>
            </a:r>
          </a:p>
        </p:txBody>
      </p:sp>
    </p:spTree>
    <p:extLst>
      <p:ext uri="{BB962C8B-B14F-4D97-AF65-F5344CB8AC3E}">
        <p14:creationId xmlns:p14="http://schemas.microsoft.com/office/powerpoint/2010/main" val="494790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34EC77-E409-ADA4-C444-8CB64E72F2C7}"/>
              </a:ext>
            </a:extLst>
          </p:cNvPr>
          <p:cNvSpPr>
            <a:spLocks noGrp="1"/>
          </p:cNvSpPr>
          <p:nvPr>
            <p:ph type="title"/>
          </p:nvPr>
        </p:nvSpPr>
        <p:spPr>
          <a:xfrm>
            <a:off x="1285240" y="1050595"/>
            <a:ext cx="8074815" cy="1618489"/>
          </a:xfrm>
        </p:spPr>
        <p:txBody>
          <a:bodyPr anchor="ctr">
            <a:normAutofit/>
          </a:bodyPr>
          <a:lstStyle/>
          <a:p>
            <a:r>
              <a:rPr lang="en-US" sz="3600" b="1" dirty="0"/>
              <a:t>Aim:</a:t>
            </a:r>
            <a:r>
              <a:rPr lang="en-US" sz="3400" dirty="0"/>
              <a:t> </a:t>
            </a:r>
            <a:br>
              <a:rPr lang="en-US" sz="3400" dirty="0"/>
            </a:br>
            <a:r>
              <a:rPr lang="en-US" sz="2800" dirty="0"/>
              <a:t>Explore and predict the length of stay of the patients in the hospital. </a:t>
            </a:r>
          </a:p>
        </p:txBody>
      </p:sp>
      <p:sp>
        <p:nvSpPr>
          <p:cNvPr id="3" name="Content Placeholder 2">
            <a:extLst>
              <a:ext uri="{FF2B5EF4-FFF2-40B4-BE49-F238E27FC236}">
                <a16:creationId xmlns:a16="http://schemas.microsoft.com/office/drawing/2014/main" id="{E75EECC9-C20D-031E-3271-0F8AEC707D1F}"/>
              </a:ext>
            </a:extLst>
          </p:cNvPr>
          <p:cNvSpPr>
            <a:spLocks noGrp="1"/>
          </p:cNvSpPr>
          <p:nvPr>
            <p:ph idx="1"/>
          </p:nvPr>
        </p:nvSpPr>
        <p:spPr>
          <a:xfrm>
            <a:off x="1285240" y="3589867"/>
            <a:ext cx="8074815" cy="2179997"/>
          </a:xfrm>
        </p:spPr>
        <p:txBody>
          <a:bodyPr anchor="t">
            <a:normAutofit/>
          </a:bodyPr>
          <a:lstStyle/>
          <a:p>
            <a:pPr marL="0" indent="0">
              <a:buNone/>
            </a:pPr>
            <a:r>
              <a:rPr lang="en-US" sz="3600" dirty="0"/>
              <a:t>What exactly is LOS?</a:t>
            </a:r>
          </a:p>
          <a:p>
            <a:pPr marL="0" indent="0">
              <a:buNone/>
            </a:pPr>
            <a:r>
              <a:rPr lang="en-US" sz="2400" dirty="0">
                <a:latin typeface="+mj-lt"/>
                <a:ea typeface="+mn-lt"/>
                <a:cs typeface="+mn-lt"/>
              </a:rPr>
              <a:t>Length of stay (LOS) is a clinical metric that measures the length of time elapsed between a patient’s hospital admittance and discharge.</a:t>
            </a:r>
            <a:endParaRPr lang="en-US" sz="2400" dirty="0">
              <a:latin typeface="+mj-lt"/>
              <a:cs typeface="Arial"/>
            </a:endParaRPr>
          </a:p>
          <a:p>
            <a:endParaRPr lang="en-US" sz="2400" dirty="0"/>
          </a:p>
        </p:txBody>
      </p:sp>
    </p:spTree>
    <p:extLst>
      <p:ext uri="{BB962C8B-B14F-4D97-AF65-F5344CB8AC3E}">
        <p14:creationId xmlns:p14="http://schemas.microsoft.com/office/powerpoint/2010/main" val="1716700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79AAB3-4C54-3DBD-A05D-9E76F474AA4A}"/>
              </a:ext>
            </a:extLst>
          </p:cNvPr>
          <p:cNvSpPr>
            <a:spLocks noGrp="1"/>
          </p:cNvSpPr>
          <p:nvPr>
            <p:ph type="title"/>
          </p:nvPr>
        </p:nvSpPr>
        <p:spPr>
          <a:xfrm>
            <a:off x="1155558" y="790162"/>
            <a:ext cx="4284397" cy="5576770"/>
          </a:xfrm>
        </p:spPr>
        <p:txBody>
          <a:bodyPr vert="horz" lIns="91440" tIns="45720" rIns="91440" bIns="45720" rtlCol="0" anchor="ctr">
            <a:normAutofit/>
          </a:bodyPr>
          <a:lstStyle/>
          <a:p>
            <a:r>
              <a:rPr lang="en-US" sz="3600" b="1" kern="1200" dirty="0">
                <a:solidFill>
                  <a:schemeClr val="bg1"/>
                </a:solidFill>
                <a:latin typeface="+mj-lt"/>
                <a:ea typeface="+mj-ea"/>
                <a:cs typeface="+mj-cs"/>
              </a:rPr>
              <a:t>LONG-TERM GOALS: </a:t>
            </a:r>
            <a:br>
              <a:rPr lang="en-US" sz="3600" b="1" kern="1200" dirty="0">
                <a:solidFill>
                  <a:schemeClr val="bg1"/>
                </a:solidFill>
                <a:latin typeface="+mj-lt"/>
                <a:ea typeface="+mj-ea"/>
                <a:cs typeface="+mj-cs"/>
              </a:rPr>
            </a:br>
            <a:r>
              <a:rPr lang="en-US" sz="3600" kern="1200" dirty="0">
                <a:solidFill>
                  <a:schemeClr val="bg1"/>
                </a:solidFill>
                <a:latin typeface="+mj-lt"/>
                <a:ea typeface="+mj-ea"/>
                <a:cs typeface="+mj-cs"/>
              </a:rPr>
              <a:t>Improving the quality of patient care.</a:t>
            </a:r>
            <a:br>
              <a:rPr lang="en-US" sz="3600" kern="1200" dirty="0">
                <a:solidFill>
                  <a:schemeClr val="bg1"/>
                </a:solidFill>
                <a:latin typeface="+mj-lt"/>
                <a:ea typeface="+mj-ea"/>
                <a:cs typeface="+mj-cs"/>
              </a:rPr>
            </a:br>
            <a:r>
              <a:rPr lang="en-US" sz="3600" kern="1200" dirty="0">
                <a:solidFill>
                  <a:schemeClr val="bg1"/>
                </a:solidFill>
                <a:latin typeface="+mj-lt"/>
                <a:ea typeface="+mj-ea"/>
                <a:cs typeface="+mj-cs"/>
              </a:rPr>
              <a:t>Reducing healthcare costs.</a:t>
            </a:r>
            <a:br>
              <a:rPr lang="en-US" sz="3600" kern="1200" dirty="0">
                <a:solidFill>
                  <a:schemeClr val="bg1"/>
                </a:solidFill>
                <a:latin typeface="+mj-lt"/>
                <a:ea typeface="+mj-ea"/>
                <a:cs typeface="+mj-cs"/>
              </a:rPr>
            </a:br>
            <a:r>
              <a:rPr lang="en-US" sz="3600" kern="1200" dirty="0">
                <a:solidFill>
                  <a:schemeClr val="bg1"/>
                </a:solidFill>
                <a:latin typeface="+mj-lt"/>
                <a:ea typeface="+mj-ea"/>
                <a:cs typeface="+mj-cs"/>
              </a:rPr>
              <a:t>Optimizing hospital operations.</a:t>
            </a:r>
          </a:p>
        </p:txBody>
      </p:sp>
      <p:sp>
        <p:nvSpPr>
          <p:cNvPr id="10"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F1CBD33A-5EEC-200A-BAF6-54AD1A7230FC}"/>
              </a:ext>
            </a:extLst>
          </p:cNvPr>
          <p:cNvSpPr>
            <a:spLocks noGrp="1"/>
          </p:cNvSpPr>
          <p:nvPr>
            <p:ph type="body" idx="1"/>
          </p:nvPr>
        </p:nvSpPr>
        <p:spPr>
          <a:xfrm>
            <a:off x="6307806" y="353586"/>
            <a:ext cx="4728636" cy="5860946"/>
          </a:xfrm>
        </p:spPr>
        <p:txBody>
          <a:bodyPr vert="horz" lIns="91440" tIns="45720" rIns="91440" bIns="45720" rtlCol="0" anchor="ctr">
            <a:normAutofit/>
          </a:bodyPr>
          <a:lstStyle/>
          <a:p>
            <a:r>
              <a:rPr lang="en-US" sz="3600" b="1" kern="1200" dirty="0">
                <a:solidFill>
                  <a:schemeClr val="tx1"/>
                </a:solidFill>
                <a:latin typeface="+mj-lt"/>
                <a:ea typeface="+mn-ea"/>
                <a:cs typeface="+mn-cs"/>
              </a:rPr>
              <a:t>MAJOR APPLICATIONS:</a:t>
            </a:r>
          </a:p>
          <a:p>
            <a:r>
              <a:rPr lang="en-US" sz="3600" kern="1200" dirty="0">
                <a:solidFill>
                  <a:schemeClr val="tx1"/>
                </a:solidFill>
                <a:latin typeface="+mn-lt"/>
                <a:ea typeface="+mn-ea"/>
                <a:cs typeface="+mn-cs"/>
              </a:rPr>
              <a:t>Resource allocation</a:t>
            </a:r>
          </a:p>
          <a:p>
            <a:r>
              <a:rPr lang="en-US" sz="3600" kern="1200" dirty="0">
                <a:solidFill>
                  <a:schemeClr val="tx1"/>
                </a:solidFill>
                <a:latin typeface="+mn-lt"/>
                <a:ea typeface="+mn-ea"/>
                <a:cs typeface="+mn-cs"/>
              </a:rPr>
              <a:t>Discharge planning</a:t>
            </a:r>
          </a:p>
          <a:p>
            <a:r>
              <a:rPr lang="en-US" sz="3600" kern="1200" dirty="0">
                <a:solidFill>
                  <a:schemeClr val="tx1"/>
                </a:solidFill>
                <a:latin typeface="+mn-lt"/>
                <a:ea typeface="+mn-ea"/>
                <a:cs typeface="+mn-cs"/>
              </a:rPr>
              <a:t>Clinical decision making</a:t>
            </a:r>
          </a:p>
          <a:p>
            <a:r>
              <a:rPr lang="en-US" sz="3600" kern="1200" dirty="0">
                <a:solidFill>
                  <a:schemeClr val="tx1"/>
                </a:solidFill>
                <a:latin typeface="+mn-lt"/>
                <a:ea typeface="+mn-ea"/>
                <a:cs typeface="+mn-cs"/>
              </a:rPr>
              <a:t>Quality improvement</a:t>
            </a:r>
          </a:p>
        </p:txBody>
      </p:sp>
    </p:spTree>
    <p:extLst>
      <p:ext uri="{BB962C8B-B14F-4D97-AF65-F5344CB8AC3E}">
        <p14:creationId xmlns:p14="http://schemas.microsoft.com/office/powerpoint/2010/main" val="2108159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37425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7FFC52-1553-8965-4012-D43509B345FB}"/>
              </a:ext>
            </a:extLst>
          </p:cNvPr>
          <p:cNvSpPr>
            <a:spLocks noGrp="1"/>
          </p:cNvSpPr>
          <p:nvPr>
            <p:ph type="title"/>
          </p:nvPr>
        </p:nvSpPr>
        <p:spPr>
          <a:xfrm>
            <a:off x="0" y="1"/>
            <a:ext cx="12192000" cy="3742596"/>
          </a:xfrm>
        </p:spPr>
        <p:txBody>
          <a:bodyPr vert="horz" lIns="91440" tIns="45720" rIns="91440" bIns="45720" rtlCol="0" anchor="ctr">
            <a:normAutofit fontScale="90000"/>
          </a:bodyPr>
          <a:lstStyle/>
          <a:p>
            <a:r>
              <a:rPr lang="en-US" sz="5400" b="1" kern="1200" dirty="0">
                <a:solidFill>
                  <a:schemeClr val="bg1"/>
                </a:solidFill>
                <a:latin typeface="+mj-lt"/>
                <a:ea typeface="+mj-ea"/>
                <a:cs typeface="+mj-cs"/>
              </a:rPr>
              <a:t>                                                                                                                  DATASET</a:t>
            </a:r>
            <a:br>
              <a:rPr lang="en-US" sz="2000" kern="1200" dirty="0">
                <a:solidFill>
                  <a:schemeClr val="bg1"/>
                </a:solidFill>
                <a:latin typeface="+mj-lt"/>
                <a:ea typeface="+mj-ea"/>
                <a:cs typeface="+mj-cs"/>
              </a:rPr>
            </a:br>
            <a:br>
              <a:rPr lang="en-US" sz="2000" kern="1200" dirty="0">
                <a:solidFill>
                  <a:schemeClr val="bg1"/>
                </a:solidFill>
                <a:latin typeface="+mj-lt"/>
                <a:ea typeface="+mj-ea"/>
                <a:cs typeface="+mj-cs"/>
              </a:rPr>
            </a:br>
            <a:r>
              <a:rPr lang="en-US" sz="2700" kern="1200" dirty="0">
                <a:solidFill>
                  <a:schemeClr val="bg1"/>
                </a:solidFill>
                <a:effectLst/>
                <a:latin typeface="+mj-lt"/>
                <a:ea typeface="+mj-ea"/>
                <a:cs typeface="+mj-cs"/>
              </a:rPr>
              <a:t>The original data is from </a:t>
            </a:r>
            <a:r>
              <a:rPr lang="en-US" sz="2700" kern="1200" dirty="0" err="1">
                <a:solidFill>
                  <a:schemeClr val="bg1"/>
                </a:solidFill>
                <a:effectLst/>
                <a:latin typeface="+mj-lt"/>
                <a:ea typeface="+mj-ea"/>
                <a:cs typeface="+mj-cs"/>
              </a:rPr>
              <a:t>HealthData</a:t>
            </a:r>
            <a:r>
              <a:rPr lang="en-US" sz="2700" kern="1200" dirty="0">
                <a:solidFill>
                  <a:schemeClr val="bg1"/>
                </a:solidFill>
                <a:effectLst/>
                <a:latin typeface="+mj-lt"/>
                <a:ea typeface="+mj-ea"/>
                <a:cs typeface="+mj-cs"/>
              </a:rPr>
              <a:t>: Hospital Inpatient Discharges (SPARCS De-Identified)(https://healthdata.gov). The data provided is based on this, with some modifications.</a:t>
            </a:r>
            <a:br>
              <a:rPr lang="en-US" sz="2700" kern="1200" dirty="0">
                <a:solidFill>
                  <a:schemeClr val="bg1"/>
                </a:solidFill>
                <a:effectLst/>
                <a:latin typeface="+mj-lt"/>
                <a:ea typeface="+mj-ea"/>
                <a:cs typeface="+mj-cs"/>
              </a:rPr>
            </a:br>
            <a:br>
              <a:rPr lang="en-US" sz="2700" kern="1200" dirty="0">
                <a:solidFill>
                  <a:schemeClr val="bg1"/>
                </a:solidFill>
                <a:effectLst/>
                <a:latin typeface="+mj-lt"/>
                <a:ea typeface="+mj-ea"/>
                <a:cs typeface="+mj-cs"/>
              </a:rPr>
            </a:br>
            <a:r>
              <a:rPr lang="en-US" sz="2700" kern="1200" dirty="0">
                <a:solidFill>
                  <a:schemeClr val="bg1"/>
                </a:solidFill>
                <a:effectLst/>
                <a:latin typeface="+mj-lt"/>
                <a:ea typeface="+mj-ea"/>
                <a:cs typeface="+mj-cs"/>
              </a:rPr>
              <a:t>The attributes are ID, </a:t>
            </a:r>
            <a:r>
              <a:rPr lang="en-US" sz="2700" kern="1200" dirty="0" err="1">
                <a:solidFill>
                  <a:schemeClr val="bg1"/>
                </a:solidFill>
                <a:effectLst/>
                <a:latin typeface="+mj-lt"/>
                <a:ea typeface="+mj-ea"/>
                <a:cs typeface="+mj-cs"/>
              </a:rPr>
              <a:t>HealthServiceArea</a:t>
            </a:r>
            <a:r>
              <a:rPr lang="en-US" sz="2700" kern="1200" dirty="0">
                <a:solidFill>
                  <a:schemeClr val="bg1"/>
                </a:solidFill>
                <a:effectLst/>
                <a:latin typeface="+mj-lt"/>
                <a:ea typeface="+mj-ea"/>
                <a:cs typeface="+mj-cs"/>
              </a:rPr>
              <a:t>, Gender, Race, </a:t>
            </a:r>
            <a:r>
              <a:rPr lang="en-US" sz="2700" kern="1200" dirty="0" err="1">
                <a:solidFill>
                  <a:schemeClr val="bg1"/>
                </a:solidFill>
                <a:effectLst/>
                <a:latin typeface="+mj-lt"/>
                <a:ea typeface="+mj-ea"/>
                <a:cs typeface="+mj-cs"/>
              </a:rPr>
              <a:t>TypeOf</a:t>
            </a:r>
            <a:r>
              <a:rPr lang="en-US" sz="2700" kern="1200" dirty="0" err="1">
                <a:solidFill>
                  <a:schemeClr val="bg1"/>
                </a:solidFill>
                <a:latin typeface="+mj-lt"/>
                <a:ea typeface="+mj-ea"/>
                <a:cs typeface="+mj-cs"/>
              </a:rPr>
              <a:t>Admission</a:t>
            </a:r>
            <a:r>
              <a:rPr lang="en-US" sz="2700" kern="1200" dirty="0">
                <a:solidFill>
                  <a:schemeClr val="bg1"/>
                </a:solidFill>
                <a:latin typeface="+mj-lt"/>
                <a:ea typeface="+mj-ea"/>
                <a:cs typeface="+mj-cs"/>
              </a:rPr>
              <a:t>, </a:t>
            </a:r>
            <a:r>
              <a:rPr lang="en-US" sz="2700" kern="1200" dirty="0" err="1">
                <a:solidFill>
                  <a:schemeClr val="bg1"/>
                </a:solidFill>
                <a:latin typeface="+mj-lt"/>
                <a:ea typeface="+mj-ea"/>
                <a:cs typeface="+mj-cs"/>
              </a:rPr>
              <a:t>CCSProcedureCode</a:t>
            </a:r>
            <a:r>
              <a:rPr lang="en-US" sz="2700" kern="1200" dirty="0">
                <a:solidFill>
                  <a:schemeClr val="bg1"/>
                </a:solidFill>
                <a:latin typeface="+mj-lt"/>
                <a:ea typeface="+mj-ea"/>
                <a:cs typeface="+mj-cs"/>
              </a:rPr>
              <a:t>, </a:t>
            </a:r>
            <a:r>
              <a:rPr lang="en-US" sz="2700" kern="1200" dirty="0" err="1">
                <a:solidFill>
                  <a:schemeClr val="bg1"/>
                </a:solidFill>
                <a:latin typeface="+mj-lt"/>
                <a:ea typeface="+mj-ea"/>
                <a:cs typeface="+mj-cs"/>
              </a:rPr>
              <a:t>APRSeverityOfIllnessCode</a:t>
            </a:r>
            <a:r>
              <a:rPr lang="en-US" sz="2700" kern="1200" dirty="0">
                <a:solidFill>
                  <a:schemeClr val="bg1"/>
                </a:solidFill>
                <a:latin typeface="+mj-lt"/>
                <a:ea typeface="+mj-ea"/>
                <a:cs typeface="+mj-cs"/>
              </a:rPr>
              <a:t>, </a:t>
            </a:r>
            <a:r>
              <a:rPr lang="en-US" sz="2700" kern="1200" dirty="0" err="1">
                <a:solidFill>
                  <a:schemeClr val="bg1"/>
                </a:solidFill>
                <a:latin typeface="+mj-lt"/>
                <a:ea typeface="+mj-ea"/>
                <a:cs typeface="+mj-cs"/>
              </a:rPr>
              <a:t>PaymentTypology</a:t>
            </a:r>
            <a:r>
              <a:rPr lang="en-US" sz="2700" kern="1200" dirty="0">
                <a:solidFill>
                  <a:schemeClr val="bg1"/>
                </a:solidFill>
                <a:latin typeface="+mj-lt"/>
                <a:ea typeface="+mj-ea"/>
                <a:cs typeface="+mj-cs"/>
              </a:rPr>
              <a:t>, </a:t>
            </a:r>
            <a:r>
              <a:rPr lang="en-US" sz="2700" kern="1200" dirty="0" err="1">
                <a:solidFill>
                  <a:schemeClr val="bg1"/>
                </a:solidFill>
                <a:latin typeface="+mj-lt"/>
                <a:ea typeface="+mj-ea"/>
                <a:cs typeface="+mj-cs"/>
              </a:rPr>
              <a:t>BirthWeight</a:t>
            </a:r>
            <a:r>
              <a:rPr lang="en-US" sz="2700" kern="1200" dirty="0">
                <a:solidFill>
                  <a:schemeClr val="bg1"/>
                </a:solidFill>
                <a:latin typeface="+mj-lt"/>
                <a:ea typeface="+mj-ea"/>
                <a:cs typeface="+mj-cs"/>
              </a:rPr>
              <a:t>, </a:t>
            </a:r>
            <a:r>
              <a:rPr lang="en-US" sz="2700" kern="1200" dirty="0" err="1">
                <a:solidFill>
                  <a:schemeClr val="bg1"/>
                </a:solidFill>
                <a:latin typeface="+mj-lt"/>
                <a:ea typeface="+mj-ea"/>
                <a:cs typeface="+mj-cs"/>
              </a:rPr>
              <a:t>EmergencyDepartmentIndicator</a:t>
            </a:r>
            <a:r>
              <a:rPr lang="en-US" sz="2700" kern="1200" dirty="0">
                <a:solidFill>
                  <a:schemeClr val="bg1"/>
                </a:solidFill>
                <a:latin typeface="+mj-lt"/>
                <a:ea typeface="+mj-ea"/>
                <a:cs typeface="+mj-cs"/>
              </a:rPr>
              <a:t>, </a:t>
            </a:r>
            <a:r>
              <a:rPr lang="en-US" sz="2700" kern="1200" dirty="0" err="1">
                <a:solidFill>
                  <a:schemeClr val="bg1"/>
                </a:solidFill>
                <a:latin typeface="+mj-lt"/>
                <a:ea typeface="+mj-ea"/>
                <a:cs typeface="+mj-cs"/>
              </a:rPr>
              <a:t>AverageCostinCounty</a:t>
            </a:r>
            <a:r>
              <a:rPr lang="en-US" sz="2700" kern="1200" dirty="0">
                <a:solidFill>
                  <a:schemeClr val="bg1"/>
                </a:solidFill>
                <a:latin typeface="+mj-lt"/>
                <a:ea typeface="+mj-ea"/>
                <a:cs typeface="+mj-cs"/>
              </a:rPr>
              <a:t>, </a:t>
            </a:r>
            <a:r>
              <a:rPr lang="en-US" sz="2700" kern="1200" dirty="0" err="1">
                <a:solidFill>
                  <a:schemeClr val="bg1"/>
                </a:solidFill>
                <a:latin typeface="+mj-lt"/>
                <a:ea typeface="+mj-ea"/>
                <a:cs typeface="+mj-cs"/>
              </a:rPr>
              <a:t>AverageChargesInCounty</a:t>
            </a:r>
            <a:r>
              <a:rPr lang="en-US" sz="2700" kern="1200" dirty="0">
                <a:solidFill>
                  <a:schemeClr val="bg1"/>
                </a:solidFill>
                <a:latin typeface="+mj-lt"/>
                <a:ea typeface="+mj-ea"/>
                <a:cs typeface="+mj-cs"/>
              </a:rPr>
              <a:t>,</a:t>
            </a:r>
            <a:r>
              <a:rPr lang="en-US" sz="2700" kern="1200" dirty="0">
                <a:solidFill>
                  <a:schemeClr val="bg1"/>
                </a:solidFill>
                <a:effectLst/>
                <a:latin typeface="+mj-lt"/>
                <a:ea typeface="+mj-ea"/>
                <a:cs typeface="+mj-cs"/>
              </a:rPr>
              <a:t> </a:t>
            </a:r>
            <a:r>
              <a:rPr lang="en-US" sz="2700" kern="1200" dirty="0" err="1">
                <a:solidFill>
                  <a:schemeClr val="bg1"/>
                </a:solidFill>
                <a:effectLst/>
                <a:latin typeface="+mj-lt"/>
                <a:ea typeface="+mj-ea"/>
                <a:cs typeface="+mj-cs"/>
              </a:rPr>
              <a:t>AverageCostInFacility</a:t>
            </a:r>
            <a:r>
              <a:rPr lang="en-US" sz="2700" kern="1200" dirty="0">
                <a:solidFill>
                  <a:schemeClr val="bg1"/>
                </a:solidFill>
                <a:effectLst/>
                <a:latin typeface="+mj-lt"/>
                <a:ea typeface="+mj-ea"/>
                <a:cs typeface="+mj-cs"/>
              </a:rPr>
              <a:t>, </a:t>
            </a:r>
            <a:r>
              <a:rPr lang="en-US" sz="2700" kern="1200" dirty="0" err="1">
                <a:solidFill>
                  <a:schemeClr val="bg1"/>
                </a:solidFill>
                <a:effectLst/>
                <a:latin typeface="+mj-lt"/>
                <a:ea typeface="+mj-ea"/>
                <a:cs typeface="+mj-cs"/>
              </a:rPr>
              <a:t>AverageChargesInFacility</a:t>
            </a:r>
            <a:r>
              <a:rPr lang="en-US" sz="2700" kern="1200" dirty="0">
                <a:solidFill>
                  <a:schemeClr val="bg1"/>
                </a:solidFill>
                <a:effectLst/>
                <a:latin typeface="+mj-lt"/>
                <a:ea typeface="+mj-ea"/>
                <a:cs typeface="+mj-cs"/>
              </a:rPr>
              <a:t>, </a:t>
            </a:r>
            <a:r>
              <a:rPr lang="en-US" sz="2700" kern="1200" dirty="0" err="1">
                <a:solidFill>
                  <a:schemeClr val="bg1"/>
                </a:solidFill>
                <a:effectLst/>
                <a:latin typeface="+mj-lt"/>
                <a:ea typeface="+mj-ea"/>
                <a:cs typeface="+mj-cs"/>
              </a:rPr>
              <a:t>AverageIncomeInZipCode</a:t>
            </a:r>
            <a:r>
              <a:rPr lang="en-US" sz="2700" kern="1200" dirty="0">
                <a:solidFill>
                  <a:schemeClr val="bg1"/>
                </a:solidFill>
                <a:effectLst/>
                <a:latin typeface="+mj-lt"/>
                <a:ea typeface="+mj-ea"/>
                <a:cs typeface="+mj-cs"/>
              </a:rPr>
              <a:t>, and a Target Variable </a:t>
            </a:r>
            <a:r>
              <a:rPr lang="en-US" sz="2700" kern="1200" dirty="0" err="1">
                <a:solidFill>
                  <a:schemeClr val="bg1"/>
                </a:solidFill>
                <a:effectLst/>
                <a:latin typeface="+mj-lt"/>
                <a:ea typeface="+mj-ea"/>
                <a:cs typeface="+mj-cs"/>
              </a:rPr>
              <a:t>LengthOfStay</a:t>
            </a:r>
            <a:r>
              <a:rPr lang="en-US" sz="2700" kern="1200" dirty="0">
                <a:solidFill>
                  <a:schemeClr val="bg1"/>
                </a:solidFill>
                <a:effectLst/>
                <a:latin typeface="+mj-lt"/>
                <a:ea typeface="+mj-ea"/>
                <a:cs typeface="+mj-cs"/>
              </a:rPr>
              <a:t>. </a:t>
            </a:r>
            <a:r>
              <a:rPr lang="en-US" sz="2700" kern="1200" dirty="0">
                <a:solidFill>
                  <a:schemeClr val="bg1"/>
                </a:solidFill>
                <a:latin typeface="+mj-lt"/>
                <a:ea typeface="+mj-ea"/>
                <a:cs typeface="+mj-cs"/>
              </a:rPr>
              <a:t> </a:t>
            </a:r>
            <a:br>
              <a:rPr lang="en-US" sz="2700" kern="1200" dirty="0">
                <a:solidFill>
                  <a:schemeClr val="bg1"/>
                </a:solidFill>
                <a:effectLst/>
                <a:latin typeface="+mj-lt"/>
                <a:ea typeface="+mj-ea"/>
                <a:cs typeface="+mj-cs"/>
              </a:rPr>
            </a:br>
            <a:br>
              <a:rPr lang="en-US" sz="2700" kern="1200" dirty="0">
                <a:solidFill>
                  <a:schemeClr val="bg1"/>
                </a:solidFill>
                <a:effectLst/>
                <a:latin typeface="+mj-lt"/>
                <a:ea typeface="+mj-ea"/>
                <a:cs typeface="+mj-cs"/>
              </a:rPr>
            </a:br>
            <a:endParaRPr lang="en-US" sz="2700" kern="1200" dirty="0">
              <a:solidFill>
                <a:schemeClr val="bg1"/>
              </a:solidFill>
              <a:latin typeface="+mj-lt"/>
              <a:ea typeface="+mj-ea"/>
              <a:cs typeface="+mj-cs"/>
            </a:endParaRPr>
          </a:p>
        </p:txBody>
      </p:sp>
      <p:sp>
        <p:nvSpPr>
          <p:cNvPr id="10"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3742597"/>
            <a:ext cx="12191990" cy="31154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53C2E25-3F27-F282-7545-6E0AA5B5CCED}"/>
              </a:ext>
            </a:extLst>
          </p:cNvPr>
          <p:cNvSpPr>
            <a:spLocks noGrp="1"/>
          </p:cNvSpPr>
          <p:nvPr>
            <p:ph idx="1"/>
          </p:nvPr>
        </p:nvSpPr>
        <p:spPr>
          <a:xfrm>
            <a:off x="1155558" y="4307684"/>
            <a:ext cx="9544153" cy="1906846"/>
          </a:xfrm>
        </p:spPr>
        <p:txBody>
          <a:bodyPr vert="horz" lIns="91440" tIns="45720" rIns="91440" bIns="45720" rtlCol="0" anchor="t">
            <a:normAutofit/>
          </a:bodyPr>
          <a:lstStyle/>
          <a:p>
            <a:pPr marL="0" indent="0">
              <a:buNone/>
            </a:pPr>
            <a:r>
              <a:rPr lang="en-US" sz="3200" kern="1200" dirty="0">
                <a:solidFill>
                  <a:schemeClr val="tx1"/>
                </a:solidFill>
                <a:latin typeface="+mn-lt"/>
                <a:ea typeface="+mn-ea"/>
                <a:cs typeface="+mn-cs"/>
              </a:rPr>
              <a:t>Kaggle link:  https://www.kaggle.com/datasets/narendragude/in-patient-stay-prediction </a:t>
            </a:r>
          </a:p>
        </p:txBody>
      </p:sp>
      <p:sp>
        <p:nvSpPr>
          <p:cNvPr id="12" name="Rectangle 11">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1180" y="41010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1903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8A241E-A09F-B888-FC76-FC149F2AE8E7}"/>
              </a:ext>
            </a:extLst>
          </p:cNvPr>
          <p:cNvSpPr>
            <a:spLocks noGrp="1"/>
          </p:cNvSpPr>
          <p:nvPr>
            <p:ph type="ctrTitle"/>
          </p:nvPr>
        </p:nvSpPr>
        <p:spPr>
          <a:xfrm>
            <a:off x="466722" y="586855"/>
            <a:ext cx="3201366"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Workflow</a:t>
            </a:r>
          </a:p>
        </p:txBody>
      </p:sp>
      <p:sp>
        <p:nvSpPr>
          <p:cNvPr id="3" name="Subtitle 2">
            <a:extLst>
              <a:ext uri="{FF2B5EF4-FFF2-40B4-BE49-F238E27FC236}">
                <a16:creationId xmlns:a16="http://schemas.microsoft.com/office/drawing/2014/main" id="{DEAC3CC4-0580-4B32-EAAE-B9E0A37AAF70}"/>
              </a:ext>
            </a:extLst>
          </p:cNvPr>
          <p:cNvSpPr>
            <a:spLocks noGrp="1"/>
          </p:cNvSpPr>
          <p:nvPr>
            <p:ph type="subTitle" idx="1"/>
          </p:nvPr>
        </p:nvSpPr>
        <p:spPr>
          <a:xfrm>
            <a:off x="4810259" y="649480"/>
            <a:ext cx="6555347" cy="5546047"/>
          </a:xfrm>
        </p:spPr>
        <p:txBody>
          <a:bodyPr vert="horz" lIns="91440" tIns="45720" rIns="91440" bIns="45720" rtlCol="0" anchor="ctr">
            <a:normAutofit/>
          </a:bodyPr>
          <a:lstStyle/>
          <a:p>
            <a:pPr indent="-228600" algn="l">
              <a:buFont typeface="Arial" panose="020B0604020202020204" pitchFamily="34" charset="0"/>
              <a:buChar char="•"/>
            </a:pPr>
            <a:r>
              <a:rPr lang="en-US" sz="2000"/>
              <a:t>Importing libraries </a:t>
            </a:r>
          </a:p>
          <a:p>
            <a:pPr indent="-228600" algn="l">
              <a:buFont typeface="Arial" panose="020B0604020202020204" pitchFamily="34" charset="0"/>
              <a:buChar char="•"/>
            </a:pPr>
            <a:r>
              <a:rPr lang="en-US" sz="2000"/>
              <a:t>Creating functions for preprocessing</a:t>
            </a:r>
          </a:p>
          <a:p>
            <a:pPr indent="-228600" algn="l">
              <a:buFont typeface="Arial" panose="020B0604020202020204" pitchFamily="34" charset="0"/>
              <a:buChar char="•"/>
            </a:pPr>
            <a:r>
              <a:rPr lang="en-US" sz="2000"/>
              <a:t>Importing the train and test data</a:t>
            </a:r>
          </a:p>
          <a:p>
            <a:pPr indent="-228600" algn="l">
              <a:buFont typeface="Arial" panose="020B0604020202020204" pitchFamily="34" charset="0"/>
              <a:buChar char="•"/>
            </a:pPr>
            <a:r>
              <a:rPr lang="en-US" sz="2000"/>
              <a:t>Exploring train data</a:t>
            </a:r>
          </a:p>
          <a:p>
            <a:pPr indent="-228600" algn="l">
              <a:buFont typeface="Arial" panose="020B0604020202020204" pitchFamily="34" charset="0"/>
              <a:buChar char="•"/>
            </a:pPr>
            <a:r>
              <a:rPr lang="en-US" sz="2000"/>
              <a:t>Splitting the independent and target attribute</a:t>
            </a:r>
          </a:p>
          <a:p>
            <a:pPr indent="-228600" algn="l">
              <a:buFont typeface="Arial" panose="020B0604020202020204" pitchFamily="34" charset="0"/>
              <a:buChar char="•"/>
            </a:pPr>
            <a:r>
              <a:rPr lang="en-US" sz="2000"/>
              <a:t>Encoding the categorical attributes</a:t>
            </a:r>
          </a:p>
          <a:p>
            <a:pPr indent="-228600" algn="l">
              <a:buFont typeface="Arial" panose="020B0604020202020204" pitchFamily="34" charset="0"/>
              <a:buChar char="•"/>
            </a:pPr>
            <a:r>
              <a:rPr lang="en-US" sz="2000"/>
              <a:t>Data splitting</a:t>
            </a:r>
          </a:p>
          <a:p>
            <a:pPr indent="-228600" algn="l">
              <a:buFont typeface="Arial" panose="020B0604020202020204" pitchFamily="34" charset="0"/>
              <a:buChar char="•"/>
            </a:pPr>
            <a:r>
              <a:rPr lang="en-US" sz="2000"/>
              <a:t>Feature scaling</a:t>
            </a:r>
          </a:p>
          <a:p>
            <a:pPr indent="-228600" algn="l">
              <a:buFont typeface="Arial" panose="020B0604020202020204" pitchFamily="34" charset="0"/>
              <a:buChar char="•"/>
            </a:pPr>
            <a:r>
              <a:rPr lang="en-US" sz="2000"/>
              <a:t>Performance metrics</a:t>
            </a:r>
          </a:p>
          <a:p>
            <a:pPr indent="-228600" algn="l">
              <a:buFont typeface="Arial" panose="020B0604020202020204" pitchFamily="34" charset="0"/>
              <a:buChar char="•"/>
            </a:pPr>
            <a:r>
              <a:rPr lang="en-US" sz="2000"/>
              <a:t>Modeling</a:t>
            </a:r>
          </a:p>
          <a:p>
            <a:pPr indent="-228600" algn="l">
              <a:buFont typeface="Arial" panose="020B0604020202020204" pitchFamily="34" charset="0"/>
              <a:buChar char="•"/>
            </a:pPr>
            <a:r>
              <a:rPr lang="en-US" sz="2000"/>
              <a:t>Selecting the model</a:t>
            </a:r>
          </a:p>
          <a:p>
            <a:pPr indent="-228600" algn="l">
              <a:buFont typeface="Arial" panose="020B0604020202020204" pitchFamily="34" charset="0"/>
              <a:buChar char="•"/>
            </a:pPr>
            <a:r>
              <a:rPr lang="en-US" sz="2000"/>
              <a:t>Predicting for unseen data</a:t>
            </a:r>
          </a:p>
          <a:p>
            <a:pPr indent="-228600" algn="l">
              <a:buFont typeface="Arial" panose="020B0604020202020204" pitchFamily="34" charset="0"/>
              <a:buChar char="•"/>
            </a:pPr>
            <a:endParaRPr lang="en-US" sz="2000"/>
          </a:p>
        </p:txBody>
      </p:sp>
    </p:spTree>
    <p:extLst>
      <p:ext uri="{BB962C8B-B14F-4D97-AF65-F5344CB8AC3E}">
        <p14:creationId xmlns:p14="http://schemas.microsoft.com/office/powerpoint/2010/main" val="3321065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4">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76B82C-ECFF-0E7E-417D-52C5D7FF577E}"/>
              </a:ext>
            </a:extLst>
          </p:cNvPr>
          <p:cNvSpPr>
            <a:spLocks noGrp="1"/>
          </p:cNvSpPr>
          <p:nvPr>
            <p:ph type="ctrTitle"/>
          </p:nvPr>
        </p:nvSpPr>
        <p:spPr>
          <a:xfrm>
            <a:off x="1156851" y="637762"/>
            <a:ext cx="9888496" cy="900131"/>
          </a:xfrm>
        </p:spPr>
        <p:txBody>
          <a:bodyPr vert="horz" lIns="91440" tIns="45720" rIns="91440" bIns="45720" rtlCol="0" anchor="t">
            <a:normAutofit/>
          </a:bodyPr>
          <a:lstStyle/>
          <a:p>
            <a:pPr algn="l"/>
            <a:r>
              <a:rPr lang="en-US" sz="4000" kern="1200">
                <a:solidFill>
                  <a:schemeClr val="bg1"/>
                </a:solidFill>
                <a:latin typeface="+mj-lt"/>
                <a:ea typeface="+mj-ea"/>
                <a:cs typeface="+mj-cs"/>
              </a:rPr>
              <a:t>Pre-processing</a:t>
            </a:r>
          </a:p>
        </p:txBody>
      </p:sp>
      <p:sp>
        <p:nvSpPr>
          <p:cNvPr id="13" name="Rectangle 16">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827C045-B220-13D7-A688-4E1EAB611821}"/>
              </a:ext>
            </a:extLst>
          </p:cNvPr>
          <p:cNvSpPr>
            <a:spLocks noGrp="1"/>
          </p:cNvSpPr>
          <p:nvPr>
            <p:ph type="subTitle" idx="1"/>
          </p:nvPr>
        </p:nvSpPr>
        <p:spPr>
          <a:xfrm>
            <a:off x="0" y="2216844"/>
            <a:ext cx="12192010" cy="5169360"/>
          </a:xfrm>
        </p:spPr>
        <p:txBody>
          <a:bodyPr vert="horz" lIns="91440" tIns="45720" rIns="91440" bIns="45720" rtlCol="0">
            <a:noAutofit/>
          </a:bodyPr>
          <a:lstStyle/>
          <a:p>
            <a:pPr indent="-228600" algn="l">
              <a:buFont typeface="Arial" panose="020B0604020202020204" pitchFamily="34" charset="0"/>
              <a:buChar char="•"/>
            </a:pPr>
            <a:r>
              <a:rPr lang="en-US" b="0" i="0" dirty="0">
                <a:effectLst/>
              </a:rPr>
              <a:t>The preprocessing steps are necessary to transform the data into a suitable format for the machine learning algorithm to learn from. Applicable to both training and test data</a:t>
            </a:r>
            <a:endParaRPr lang="en-US" dirty="0"/>
          </a:p>
          <a:p>
            <a:pPr indent="-228600" algn="l">
              <a:buFont typeface="Arial" panose="020B0604020202020204" pitchFamily="34" charset="0"/>
              <a:buChar char="•"/>
            </a:pPr>
            <a:r>
              <a:rPr lang="en-US" b="1" dirty="0"/>
              <a:t> Data cleaning: </a:t>
            </a:r>
          </a:p>
          <a:p>
            <a:pPr algn="l"/>
            <a:r>
              <a:rPr lang="en-US" dirty="0"/>
              <a:t>‘</a:t>
            </a:r>
            <a:r>
              <a:rPr lang="en-US" dirty="0" err="1"/>
              <a:t>cleaning_values</a:t>
            </a:r>
            <a:r>
              <a:rPr lang="en-US" dirty="0"/>
              <a:t>’ – Gender ‘U’ to most commonly gender, and </a:t>
            </a:r>
            <a:r>
              <a:rPr lang="en-US" dirty="0" err="1"/>
              <a:t>paymentTypology</a:t>
            </a:r>
            <a:r>
              <a:rPr lang="en-US" dirty="0"/>
              <a:t> from ‘unknown’ to ‘miscellaneous/other’</a:t>
            </a:r>
          </a:p>
          <a:p>
            <a:pPr marL="342900" indent="-342900" algn="l">
              <a:buFont typeface="Arial" panose="020B0604020202020204" pitchFamily="34" charset="0"/>
              <a:buChar char="•"/>
            </a:pPr>
            <a:r>
              <a:rPr lang="en-US" b="1" dirty="0"/>
              <a:t>Data Transformation: </a:t>
            </a:r>
          </a:p>
          <a:p>
            <a:pPr algn="l"/>
            <a:r>
              <a:rPr lang="en-US" dirty="0"/>
              <a:t>‘</a:t>
            </a:r>
            <a:r>
              <a:rPr lang="en-US" dirty="0" err="1"/>
              <a:t>change_dtype</a:t>
            </a:r>
            <a:r>
              <a:rPr lang="en-US" dirty="0"/>
              <a:t>’ – </a:t>
            </a:r>
            <a:r>
              <a:rPr lang="en-US" dirty="0" err="1"/>
              <a:t>CCSProcedureCode</a:t>
            </a:r>
            <a:r>
              <a:rPr lang="en-US" dirty="0"/>
              <a:t> to object</a:t>
            </a:r>
          </a:p>
          <a:p>
            <a:pPr algn="l"/>
            <a:r>
              <a:rPr lang="en-US" dirty="0"/>
              <a:t>‘encoding’ – encode the categorical variables to numerical using one hot encoder </a:t>
            </a:r>
          </a:p>
          <a:p>
            <a:pPr algn="l"/>
            <a:r>
              <a:rPr lang="en-US" dirty="0"/>
              <a:t>‘</a:t>
            </a:r>
            <a:r>
              <a:rPr lang="en-US" dirty="0" err="1"/>
              <a:t>test_encoding</a:t>
            </a:r>
            <a:r>
              <a:rPr lang="en-US" dirty="0"/>
              <a:t>’ – encodes the features of test data using encoder</a:t>
            </a:r>
          </a:p>
          <a:p>
            <a:pPr indent="-228600" algn="l">
              <a:buFont typeface="Arial" panose="020B0604020202020204" pitchFamily="34" charset="0"/>
              <a:buChar char="•"/>
            </a:pPr>
            <a:r>
              <a:rPr lang="en-US" b="1" dirty="0"/>
              <a:t>Data reduction</a:t>
            </a:r>
            <a:r>
              <a:rPr lang="en-US" dirty="0"/>
              <a:t>: ‘</a:t>
            </a:r>
            <a:r>
              <a:rPr lang="en-US" dirty="0" err="1"/>
              <a:t>drop_columns</a:t>
            </a:r>
            <a:r>
              <a:rPr lang="en-US" dirty="0"/>
              <a:t>” – ‘</a:t>
            </a:r>
            <a:r>
              <a:rPr lang="en-US" dirty="0" err="1"/>
              <a:t>HealthServiceArea</a:t>
            </a:r>
            <a:r>
              <a:rPr lang="en-US" dirty="0"/>
              <a:t>’</a:t>
            </a:r>
          </a:p>
        </p:txBody>
      </p:sp>
    </p:spTree>
    <p:extLst>
      <p:ext uri="{BB962C8B-B14F-4D97-AF65-F5344CB8AC3E}">
        <p14:creationId xmlns:p14="http://schemas.microsoft.com/office/powerpoint/2010/main" val="65244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D0A1B-AA32-0D59-BE4C-9CB9385764A3}"/>
              </a:ext>
            </a:extLst>
          </p:cNvPr>
          <p:cNvSpPr>
            <a:spLocks noGrp="1"/>
          </p:cNvSpPr>
          <p:nvPr>
            <p:ph type="title"/>
          </p:nvPr>
        </p:nvSpPr>
        <p:spPr>
          <a:xfrm>
            <a:off x="0" y="365125"/>
            <a:ext cx="12192000" cy="2587625"/>
          </a:xfrm>
        </p:spPr>
        <p:txBody>
          <a:bodyPr>
            <a:normAutofit/>
          </a:bodyPr>
          <a:lstStyle/>
          <a:p>
            <a:r>
              <a:rPr lang="en-US" sz="3600" b="1" dirty="0"/>
              <a:t>Importing the train and test data</a:t>
            </a:r>
            <a:br>
              <a:rPr lang="en-US" sz="2800" dirty="0"/>
            </a:br>
            <a:r>
              <a:rPr lang="en-US" sz="2800" dirty="0"/>
              <a:t>We import the train and test data. We do EDA, modelling and then select the best model for deployment. The test dataset on which the model selected will be applied. </a:t>
            </a:r>
          </a:p>
        </p:txBody>
      </p:sp>
      <p:sp>
        <p:nvSpPr>
          <p:cNvPr id="3" name="Content Placeholder 2">
            <a:extLst>
              <a:ext uri="{FF2B5EF4-FFF2-40B4-BE49-F238E27FC236}">
                <a16:creationId xmlns:a16="http://schemas.microsoft.com/office/drawing/2014/main" id="{6B8A920D-E3AC-69C0-BCD9-924B74E57257}"/>
              </a:ext>
            </a:extLst>
          </p:cNvPr>
          <p:cNvSpPr>
            <a:spLocks noGrp="1"/>
          </p:cNvSpPr>
          <p:nvPr>
            <p:ph idx="1"/>
          </p:nvPr>
        </p:nvSpPr>
        <p:spPr>
          <a:xfrm>
            <a:off x="0" y="3429000"/>
            <a:ext cx="12192000" cy="3063875"/>
          </a:xfrm>
        </p:spPr>
        <p:txBody>
          <a:bodyPr>
            <a:normAutofit/>
          </a:bodyPr>
          <a:lstStyle/>
          <a:p>
            <a:pPr marL="0" indent="0">
              <a:buNone/>
            </a:pPr>
            <a:r>
              <a:rPr lang="en-US" sz="3200" b="1" dirty="0">
                <a:latin typeface="+mj-lt"/>
              </a:rPr>
              <a:t>Exploring Train Data</a:t>
            </a:r>
          </a:p>
          <a:p>
            <a:r>
              <a:rPr lang="en-US" dirty="0">
                <a:latin typeface="+mj-lt"/>
              </a:rPr>
              <a:t>Exploring few observations – Attributes not required for modeling can be removed. </a:t>
            </a:r>
          </a:p>
          <a:p>
            <a:r>
              <a:rPr lang="en-US" dirty="0">
                <a:latin typeface="+mj-lt"/>
              </a:rPr>
              <a:t>Exploring the attributes of the </a:t>
            </a:r>
            <a:r>
              <a:rPr lang="en-US" dirty="0" err="1">
                <a:latin typeface="+mj-lt"/>
              </a:rPr>
              <a:t>dataframe</a:t>
            </a:r>
            <a:r>
              <a:rPr lang="en-US" dirty="0">
                <a:latin typeface="+mj-lt"/>
              </a:rPr>
              <a:t> like exploring the categorical attributes, exploring the numerical attributes, exploring target variable. </a:t>
            </a:r>
          </a:p>
        </p:txBody>
      </p:sp>
    </p:spTree>
    <p:extLst>
      <p:ext uri="{BB962C8B-B14F-4D97-AF65-F5344CB8AC3E}">
        <p14:creationId xmlns:p14="http://schemas.microsoft.com/office/powerpoint/2010/main" val="3666742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FDD277-3FC8-E46B-E5B8-6DB13F8C4C35}"/>
              </a:ext>
            </a:extLst>
          </p:cNvPr>
          <p:cNvSpPr txBox="1"/>
          <p:nvPr/>
        </p:nvSpPr>
        <p:spPr>
          <a:xfrm>
            <a:off x="0" y="-97972"/>
            <a:ext cx="12192000" cy="8125301"/>
          </a:xfrm>
          <a:prstGeom prst="rect">
            <a:avLst/>
          </a:prstGeom>
          <a:noFill/>
        </p:spPr>
        <p:txBody>
          <a:bodyPr wrap="square">
            <a:spAutoFit/>
          </a:bodyPr>
          <a:lstStyle/>
          <a:p>
            <a:r>
              <a:rPr lang="en-US" b="1" dirty="0">
                <a:latin typeface="+mj-lt"/>
              </a:rPr>
              <a:t>                                                                      </a:t>
            </a:r>
          </a:p>
          <a:p>
            <a:r>
              <a:rPr lang="en-US" b="1" dirty="0">
                <a:latin typeface="+mj-lt"/>
              </a:rPr>
              <a:t>                                                                                  Distribution of the variables  </a:t>
            </a:r>
          </a:p>
          <a:p>
            <a:r>
              <a:rPr lang="en-US" b="1" dirty="0">
                <a:latin typeface="+mj-lt"/>
              </a:rPr>
              <a:t>Distribution of categorical attributes</a:t>
            </a:r>
          </a:p>
          <a:p>
            <a:r>
              <a:rPr lang="en-US" dirty="0"/>
              <a:t>Categorical variables – Bar plot – understand the count of each levels in an</a:t>
            </a:r>
          </a:p>
          <a:p>
            <a:r>
              <a:rPr lang="en-US" dirty="0"/>
              <a:t>attribute. </a:t>
            </a:r>
          </a:p>
          <a:p>
            <a:r>
              <a:rPr lang="en-US" dirty="0"/>
              <a:t>Variables - Gender, race, </a:t>
            </a:r>
            <a:r>
              <a:rPr lang="en-US" dirty="0" err="1"/>
              <a:t>TypeOfAdmission</a:t>
            </a:r>
            <a:r>
              <a:rPr lang="en-US" dirty="0"/>
              <a:t>, </a:t>
            </a:r>
            <a:r>
              <a:rPr lang="en-US" dirty="0" err="1"/>
              <a:t>CCSProcedureCode</a:t>
            </a:r>
            <a:r>
              <a:rPr lang="en-US" dirty="0"/>
              <a:t>,</a:t>
            </a:r>
          </a:p>
          <a:p>
            <a:r>
              <a:rPr lang="en-US" dirty="0" err="1"/>
              <a:t>APRSeverityofIllnessCode</a:t>
            </a:r>
            <a:r>
              <a:rPr lang="en-US" dirty="0"/>
              <a:t>, </a:t>
            </a:r>
            <a:r>
              <a:rPr lang="en-US" dirty="0" err="1"/>
              <a:t>PaymentTypology</a:t>
            </a:r>
            <a:r>
              <a:rPr lang="en-US" dirty="0"/>
              <a:t>, </a:t>
            </a:r>
          </a:p>
          <a:p>
            <a:r>
              <a:rPr lang="en-US" dirty="0" err="1"/>
              <a:t>EmergencyDepartmentIndicator</a:t>
            </a:r>
            <a:r>
              <a:rPr lang="en-US" dirty="0"/>
              <a:t>.</a:t>
            </a:r>
          </a:p>
          <a:p>
            <a:r>
              <a:rPr lang="en-US" b="1" dirty="0"/>
              <a:t>Interpretation: </a:t>
            </a:r>
          </a:p>
          <a:p>
            <a:r>
              <a:rPr lang="en-US" dirty="0"/>
              <a:t>Discrepancies in </a:t>
            </a:r>
            <a:r>
              <a:rPr lang="en-US" dirty="0" err="1"/>
              <a:t>EmergencyDepartmentIndicator</a:t>
            </a:r>
            <a:r>
              <a:rPr lang="en-US" dirty="0"/>
              <a:t> and </a:t>
            </a:r>
            <a:r>
              <a:rPr lang="en-US" dirty="0" err="1"/>
              <a:t>TypeOfAdmission</a:t>
            </a:r>
            <a:r>
              <a:rPr lang="en-US" dirty="0"/>
              <a:t>.</a:t>
            </a:r>
          </a:p>
          <a:p>
            <a:r>
              <a:rPr lang="en-US" dirty="0"/>
              <a:t>This means the model built would predict more accurately when the</a:t>
            </a:r>
          </a:p>
          <a:p>
            <a:r>
              <a:rPr lang="en-US" dirty="0"/>
              <a:t> </a:t>
            </a:r>
            <a:r>
              <a:rPr lang="en-US" dirty="0" err="1"/>
              <a:t>TypeOfAdmission</a:t>
            </a:r>
            <a:r>
              <a:rPr lang="en-US" dirty="0"/>
              <a:t> is ‘newborn’ and </a:t>
            </a:r>
            <a:r>
              <a:rPr lang="en-US" dirty="0" err="1"/>
              <a:t>EmergencyDepartmentIndicator</a:t>
            </a:r>
            <a:r>
              <a:rPr lang="en-US" dirty="0"/>
              <a:t> </a:t>
            </a:r>
            <a:r>
              <a:rPr lang="en-US" dirty="0" err="1"/>
              <a:t>is’N</a:t>
            </a:r>
            <a:r>
              <a:rPr lang="en-US" dirty="0"/>
              <a:t>’</a:t>
            </a:r>
          </a:p>
          <a:p>
            <a:r>
              <a:rPr lang="en-US" dirty="0"/>
              <a:t>As there are more training records. </a:t>
            </a:r>
          </a:p>
          <a:p>
            <a:endParaRPr lang="en-US" dirty="0"/>
          </a:p>
          <a:p>
            <a:r>
              <a:rPr lang="en-US" b="1" dirty="0">
                <a:latin typeface="+mj-lt"/>
              </a:rPr>
              <a:t>Distribution of numerical attributes</a:t>
            </a:r>
          </a:p>
          <a:p>
            <a:r>
              <a:rPr lang="en-US" dirty="0"/>
              <a:t>Numerical variables- Histogram. </a:t>
            </a:r>
          </a:p>
          <a:p>
            <a:r>
              <a:rPr lang="en-US" dirty="0"/>
              <a:t>Variables - Birthweight, </a:t>
            </a:r>
            <a:r>
              <a:rPr lang="en-US" dirty="0" err="1"/>
              <a:t>AveragecostinCounty</a:t>
            </a:r>
            <a:r>
              <a:rPr lang="en-US" dirty="0"/>
              <a:t>, </a:t>
            </a:r>
            <a:r>
              <a:rPr lang="en-US" dirty="0" err="1"/>
              <a:t>AverageChargesinCounty</a:t>
            </a:r>
            <a:r>
              <a:rPr lang="en-US" dirty="0"/>
              <a:t>, </a:t>
            </a:r>
          </a:p>
          <a:p>
            <a:r>
              <a:rPr lang="en-US" dirty="0" err="1"/>
              <a:t>AverageCostinFacility</a:t>
            </a:r>
            <a:r>
              <a:rPr lang="en-US" dirty="0"/>
              <a:t>, </a:t>
            </a:r>
            <a:r>
              <a:rPr lang="en-US" dirty="0" err="1"/>
              <a:t>AverageChargesInFacility</a:t>
            </a:r>
            <a:r>
              <a:rPr lang="en-US" dirty="0"/>
              <a:t>,   </a:t>
            </a:r>
            <a:r>
              <a:rPr lang="en-US" dirty="0" err="1"/>
              <a:t>AverageIncomeInZipcode</a:t>
            </a:r>
            <a:r>
              <a:rPr lang="en-US" dirty="0"/>
              <a:t>, </a:t>
            </a:r>
          </a:p>
          <a:p>
            <a:r>
              <a:rPr lang="en-US" dirty="0" err="1"/>
              <a:t>LengthOfStay</a:t>
            </a:r>
            <a:r>
              <a:rPr lang="en-US" dirty="0"/>
              <a:t>.</a:t>
            </a:r>
          </a:p>
          <a:p>
            <a:r>
              <a:rPr lang="en-US" b="1" dirty="0"/>
              <a:t>Interpretation:</a:t>
            </a:r>
            <a:r>
              <a:rPr lang="en-US" dirty="0"/>
              <a:t> </a:t>
            </a:r>
          </a:p>
          <a:p>
            <a:r>
              <a:rPr lang="en-US" dirty="0"/>
              <a:t>The numerical variables have different ranges which can bring bias in</a:t>
            </a:r>
          </a:p>
          <a:p>
            <a:r>
              <a:rPr lang="en-US" dirty="0"/>
              <a:t>the model. The data is spread out which is explained by high variance</a:t>
            </a:r>
          </a:p>
          <a:p>
            <a:r>
              <a:rPr lang="en-US" dirty="0"/>
              <a:t>there is some skewness in the distribution of many attributes. </a:t>
            </a:r>
          </a:p>
          <a:p>
            <a:r>
              <a:rPr lang="en-US" dirty="0"/>
              <a:t>                                                                                                         </a:t>
            </a:r>
          </a:p>
          <a:p>
            <a:endParaRPr lang="en-US" dirty="0"/>
          </a:p>
          <a:p>
            <a:endParaRPr lang="en-US" dirty="0"/>
          </a:p>
          <a:p>
            <a:endParaRPr lang="en-US" dirty="0"/>
          </a:p>
          <a:p>
            <a:endParaRPr lang="en-US" dirty="0"/>
          </a:p>
          <a:p>
            <a:r>
              <a:rPr lang="en-US" dirty="0"/>
              <a:t>                                       </a:t>
            </a:r>
          </a:p>
        </p:txBody>
      </p:sp>
      <p:pic>
        <p:nvPicPr>
          <p:cNvPr id="5" name="Picture 4" descr="Chart, bar chart&#10;&#10;Description automatically generated">
            <a:extLst>
              <a:ext uri="{FF2B5EF4-FFF2-40B4-BE49-F238E27FC236}">
                <a16:creationId xmlns:a16="http://schemas.microsoft.com/office/drawing/2014/main" id="{2359C314-172B-0238-4DB8-3FCEC9A751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1855" y="-1"/>
            <a:ext cx="5320145" cy="3167745"/>
          </a:xfrm>
          <a:prstGeom prst="rect">
            <a:avLst/>
          </a:prstGeom>
        </p:spPr>
      </p:pic>
      <p:pic>
        <p:nvPicPr>
          <p:cNvPr id="7" name="Picture 6" descr="Chart, histogram&#10;&#10;Description automatically generated">
            <a:extLst>
              <a:ext uri="{FF2B5EF4-FFF2-40B4-BE49-F238E27FC236}">
                <a16:creationId xmlns:a16="http://schemas.microsoft.com/office/drawing/2014/main" id="{52C93EDE-1FDC-751E-ECA0-54489B5AC2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8242" y="3167745"/>
            <a:ext cx="5023758" cy="3690255"/>
          </a:xfrm>
          <a:prstGeom prst="rect">
            <a:avLst/>
          </a:prstGeom>
        </p:spPr>
      </p:pic>
    </p:spTree>
    <p:extLst>
      <p:ext uri="{BB962C8B-B14F-4D97-AF65-F5344CB8AC3E}">
        <p14:creationId xmlns:p14="http://schemas.microsoft.com/office/powerpoint/2010/main" val="3687793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4B26B4-04D5-5335-2408-5276673D39E0}"/>
              </a:ext>
            </a:extLst>
          </p:cNvPr>
          <p:cNvSpPr txBox="1"/>
          <p:nvPr/>
        </p:nvSpPr>
        <p:spPr>
          <a:xfrm>
            <a:off x="0" y="0"/>
            <a:ext cx="12192000" cy="6863417"/>
          </a:xfrm>
          <a:prstGeom prst="rect">
            <a:avLst/>
          </a:prstGeom>
          <a:noFill/>
        </p:spPr>
        <p:txBody>
          <a:bodyPr wrap="square">
            <a:spAutoFit/>
          </a:bodyPr>
          <a:lstStyle/>
          <a:p>
            <a:r>
              <a:rPr lang="en-US" sz="2000" b="1" dirty="0">
                <a:latin typeface="+mj-lt"/>
              </a:rPr>
              <a:t>Relationship between Independent and Target variable</a:t>
            </a:r>
          </a:p>
          <a:p>
            <a:endParaRPr lang="en-US" dirty="0"/>
          </a:p>
          <a:p>
            <a:r>
              <a:rPr lang="en-US" b="1" dirty="0"/>
              <a:t>Scatter plot for numerical attributes</a:t>
            </a:r>
          </a:p>
          <a:p>
            <a:pPr marL="285750" indent="-285750">
              <a:buFont typeface="Arial" panose="020B0604020202020204" pitchFamily="34" charset="0"/>
              <a:buChar char="•"/>
            </a:pPr>
            <a:r>
              <a:rPr lang="en-US" dirty="0"/>
              <a:t>The pair plot does not show any kind of correlation or any</a:t>
            </a:r>
          </a:p>
          <a:p>
            <a:r>
              <a:rPr lang="en-US" dirty="0"/>
              <a:t>sort of linear relationship between attributes. </a:t>
            </a:r>
          </a:p>
          <a:p>
            <a:pPr marL="285750" indent="-285750">
              <a:buFont typeface="Arial" panose="020B0604020202020204" pitchFamily="34" charset="0"/>
              <a:buChar char="•"/>
            </a:pPr>
            <a:r>
              <a:rPr lang="en-US" dirty="0"/>
              <a:t>The main insight is that the target feature cannot be</a:t>
            </a:r>
          </a:p>
          <a:p>
            <a:r>
              <a:rPr lang="en-US" dirty="0"/>
              <a:t> linearly separated.</a:t>
            </a:r>
          </a:p>
          <a:p>
            <a:pPr marL="285750" indent="-285750">
              <a:buFont typeface="Arial" panose="020B0604020202020204" pitchFamily="34" charset="0"/>
              <a:buChar char="•"/>
            </a:pPr>
            <a:r>
              <a:rPr lang="en-US" dirty="0"/>
              <a:t>We need a non-linear boundary to separate the model.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a:t>
            </a:r>
            <a:r>
              <a:rPr lang="en-US" sz="2400" b="1" dirty="0"/>
              <a:t>Correlation matrix for numerical attributes</a:t>
            </a:r>
            <a:r>
              <a:rPr lang="en-US" dirty="0"/>
              <a:t>  </a:t>
            </a:r>
          </a:p>
          <a:p>
            <a:r>
              <a:rPr lang="en-US" dirty="0"/>
              <a:t>                                                                                                          Most of the attributes exhibit less correlation with each other and</a:t>
            </a:r>
          </a:p>
          <a:p>
            <a:r>
              <a:rPr lang="en-US" dirty="0"/>
              <a:t>                                                                                                          with target variable as well. </a:t>
            </a:r>
          </a:p>
          <a:p>
            <a:endParaRPr lang="en-US" dirty="0"/>
          </a:p>
          <a:p>
            <a:endParaRPr lang="en-US" dirty="0"/>
          </a:p>
          <a:p>
            <a:endParaRPr lang="en-US" dirty="0"/>
          </a:p>
          <a:p>
            <a:endParaRPr lang="en-US" dirty="0"/>
          </a:p>
          <a:p>
            <a:endParaRPr lang="en-US" dirty="0"/>
          </a:p>
        </p:txBody>
      </p:sp>
      <p:pic>
        <p:nvPicPr>
          <p:cNvPr id="5" name="Picture 4" descr="Diagram&#10;&#10;Description automatically generated">
            <a:extLst>
              <a:ext uri="{FF2B5EF4-FFF2-40B4-BE49-F238E27FC236}">
                <a16:creationId xmlns:a16="http://schemas.microsoft.com/office/drawing/2014/main" id="{CBD371BF-C78E-2C23-9BA5-37837F2A1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3202" y="0"/>
            <a:ext cx="6258798" cy="3713018"/>
          </a:xfrm>
          <a:prstGeom prst="rect">
            <a:avLst/>
          </a:prstGeom>
        </p:spPr>
      </p:pic>
      <p:pic>
        <p:nvPicPr>
          <p:cNvPr id="7" name="Picture 6" descr="Chart&#10;&#10;Description automatically generated">
            <a:extLst>
              <a:ext uri="{FF2B5EF4-FFF2-40B4-BE49-F238E27FC236}">
                <a16:creationId xmlns:a16="http://schemas.microsoft.com/office/drawing/2014/main" id="{9B95BFA2-D35B-6AA2-AC48-D874305793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938348"/>
            <a:ext cx="5516943" cy="3919652"/>
          </a:xfrm>
          <a:prstGeom prst="rect">
            <a:avLst/>
          </a:prstGeom>
        </p:spPr>
      </p:pic>
    </p:spTree>
    <p:extLst>
      <p:ext uri="{BB962C8B-B14F-4D97-AF65-F5344CB8AC3E}">
        <p14:creationId xmlns:p14="http://schemas.microsoft.com/office/powerpoint/2010/main" val="289894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FE928EFFF23F54785E80BCD849D2FCF" ma:contentTypeVersion="5" ma:contentTypeDescription="Create a new document." ma:contentTypeScope="" ma:versionID="93b9720d94e68f806344d6df4a305cbc">
  <xsd:schema xmlns:xsd="http://www.w3.org/2001/XMLSchema" xmlns:xs="http://www.w3.org/2001/XMLSchema" xmlns:p="http://schemas.microsoft.com/office/2006/metadata/properties" xmlns:ns3="5ed828d3-d2c1-4804-80fe-e9f3e2a5bbac" xmlns:ns4="c205d03b-c33a-4076-9851-e03704b1b20a" targetNamespace="http://schemas.microsoft.com/office/2006/metadata/properties" ma:root="true" ma:fieldsID="71c6d4daa7b6f2d6ccadc5ebccaa60b4" ns3:_="" ns4:_="">
    <xsd:import namespace="5ed828d3-d2c1-4804-80fe-e9f3e2a5bbac"/>
    <xsd:import namespace="c205d03b-c33a-4076-9851-e03704b1b20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d828d3-d2c1-4804-80fe-e9f3e2a5bba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205d03b-c33a-4076-9851-e03704b1b20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16BFEFA-CE6C-43C0-BAE7-121E84A88E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d828d3-d2c1-4804-80fe-e9f3e2a5bbac"/>
    <ds:schemaRef ds:uri="c205d03b-c33a-4076-9851-e03704b1b20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DC0DDB2-8F05-4AE0-A767-294286B103E5}">
  <ds:schemaRefs>
    <ds:schemaRef ds:uri="http://schemas.microsoft.com/sharepoint/v3/contenttype/forms"/>
  </ds:schemaRefs>
</ds:datastoreItem>
</file>

<file path=customXml/itemProps3.xml><?xml version="1.0" encoding="utf-8"?>
<ds:datastoreItem xmlns:ds="http://schemas.openxmlformats.org/officeDocument/2006/customXml" ds:itemID="{F269799C-B0A6-42FC-8154-B038EBCCFCB5}">
  <ds:schemaRefs>
    <ds:schemaRef ds:uri="http://purl.org/dc/dcmitype/"/>
    <ds:schemaRef ds:uri="http://www.w3.org/XML/1998/namespace"/>
    <ds:schemaRef ds:uri="http://purl.org/dc/terms/"/>
    <ds:schemaRef ds:uri="http://schemas.openxmlformats.org/package/2006/metadata/core-properties"/>
    <ds:schemaRef ds:uri="5ed828d3-d2c1-4804-80fe-e9f3e2a5bbac"/>
    <ds:schemaRef ds:uri="http://schemas.microsoft.com/office/2006/documentManagement/types"/>
    <ds:schemaRef ds:uri="http://purl.org/dc/elements/1.1/"/>
    <ds:schemaRef ds:uri="http://schemas.microsoft.com/office/infopath/2007/PartnerControls"/>
    <ds:schemaRef ds:uri="c205d03b-c33a-4076-9851-e03704b1b20a"/>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1077</TotalTime>
  <Words>1686</Words>
  <Application>Microsoft Office PowerPoint</Application>
  <PresentationFormat>Widescreen</PresentationFormat>
  <Paragraphs>194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Agency FB</vt:lpstr>
      <vt:lpstr>-apple-system</vt:lpstr>
      <vt:lpstr>Arial</vt:lpstr>
      <vt:lpstr>Calibri</vt:lpstr>
      <vt:lpstr>Calibri Light</vt:lpstr>
      <vt:lpstr>Office Theme</vt:lpstr>
      <vt:lpstr>IN-PATIENT STAY PREDICTION</vt:lpstr>
      <vt:lpstr>Aim:  Explore and predict the length of stay of the patients in the hospital. </vt:lpstr>
      <vt:lpstr>LONG-TERM GOALS:  Improving the quality of patient care. Reducing healthcare costs. Optimizing hospital operations.</vt:lpstr>
      <vt:lpstr>                                                                                                                  DATASET  The original data is from HealthData: Hospital Inpatient Discharges (SPARCS De-Identified)(https://healthdata.gov). The data provided is based on this, with some modifications.  The attributes are ID, HealthServiceArea, Gender, Race, TypeOfAdmission, CCSProcedureCode, APRSeverityOfIllnessCode, PaymentTypology, BirthWeight, EmergencyDepartmentIndicator, AverageCostinCounty, AverageChargesInCounty, AverageCostInFacility, AverageChargesInFacility, AverageIncomeInZipCode, and a Target Variable LengthOfStay.    </vt:lpstr>
      <vt:lpstr>Workflow</vt:lpstr>
      <vt:lpstr>Pre-processing</vt:lpstr>
      <vt:lpstr>Importing the train and test data We import the train and test data. We do EDA, modelling and then select the best model for deployment. The test dataset on which the model selected will be applied. </vt:lpstr>
      <vt:lpstr>PowerPoint Presentation</vt:lpstr>
      <vt:lpstr>PowerPoint Presentation</vt:lpstr>
      <vt:lpstr>PowerPoint Presentation</vt:lpstr>
      <vt:lpstr>Splitting the independent and target variable Before we proceed with the modeling, we will segregate the independent and dependent variable. </vt:lpstr>
      <vt:lpstr>Data splitting</vt:lpstr>
      <vt:lpstr>Feature scaling</vt:lpstr>
      <vt:lpstr>Performance metrics</vt:lpstr>
      <vt:lpstr>Training the model</vt:lpstr>
      <vt:lpstr>Decision tree</vt:lpstr>
      <vt:lpstr>Random Forest</vt:lpstr>
      <vt:lpstr>      Selecting the model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IN-PATIENT STAY PREDICTION</dc:title>
  <dc:creator>vgude</dc:creator>
  <cp:lastModifiedBy>vgude</cp:lastModifiedBy>
  <cp:revision>2</cp:revision>
  <dcterms:created xsi:type="dcterms:W3CDTF">2023-04-18T04:26:17Z</dcterms:created>
  <dcterms:modified xsi:type="dcterms:W3CDTF">2023-04-18T22:23:25Z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0x010100CFE928EFFF23F54785E80BCD849D2FCF</vt:lpwstr>
  </property>
</Properties>
</file>