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9" r:id="rId2"/>
  </p:sldMasterIdLst>
  <p:sldIdLst>
    <p:sldId id="256" r:id="rId3"/>
    <p:sldId id="257" r:id="rId4"/>
    <p:sldId id="277" r:id="rId5"/>
    <p:sldId id="264" r:id="rId6"/>
    <p:sldId id="262" r:id="rId7"/>
    <p:sldId id="261" r:id="rId8"/>
    <p:sldId id="260" r:id="rId9"/>
    <p:sldId id="273" r:id="rId10"/>
    <p:sldId id="274" r:id="rId11"/>
    <p:sldId id="275" r:id="rId12"/>
    <p:sldId id="272" r:id="rId13"/>
    <p:sldId id="276"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99889C-3451-4F6B-ACB6-F43C601BEF5D}" type="datetimeFigureOut">
              <a:rPr lang="en-US" smtClean="0"/>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549910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99889C-3451-4F6B-ACB6-F43C601BEF5D}" type="datetimeFigureOut">
              <a:rPr lang="en-US" smtClean="0"/>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799576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99889C-3451-4F6B-ACB6-F43C601BEF5D}" type="datetimeFigureOut">
              <a:rPr lang="en-US" smtClean="0"/>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04629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99889C-3451-4F6B-ACB6-F43C601BEF5D}" type="datetimeFigureOut">
              <a:rPr lang="en-US" smtClean="0"/>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1961799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99889C-3451-4F6B-ACB6-F43C601BEF5D}" type="datetimeFigureOut">
              <a:rPr lang="en-US" smtClean="0"/>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7714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99889C-3451-4F6B-ACB6-F43C601BEF5D}" type="datetimeFigureOut">
              <a:rPr lang="en-US" smtClean="0"/>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1952524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99889C-3451-4F6B-ACB6-F43C601BEF5D}" type="datetimeFigureOut">
              <a:rPr lang="en-US" smtClean="0"/>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642383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99889C-3451-4F6B-ACB6-F43C601BEF5D}" type="datetimeFigureOut">
              <a:rPr lang="en-US" smtClean="0"/>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756175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26EBA-C86B-4DFA-84BB-6BFAD765BD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7361E9-4683-4635-89EE-7E21E4B66E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65B67D-E14C-4117-848C-CF224DD05DE9}"/>
              </a:ext>
            </a:extLst>
          </p:cNvPr>
          <p:cNvSpPr>
            <a:spLocks noGrp="1"/>
          </p:cNvSpPr>
          <p:nvPr>
            <p:ph type="dt" sz="half" idx="10"/>
          </p:nvPr>
        </p:nvSpPr>
        <p:spPr/>
        <p:txBody>
          <a:bodyPr/>
          <a:lstStyle/>
          <a:p>
            <a:fld id="{C499889C-3451-4F6B-ACB6-F43C601BEF5D}" type="datetimeFigureOut">
              <a:rPr lang="en-US" smtClean="0"/>
              <a:t>2/24/2023</a:t>
            </a:fld>
            <a:endParaRPr lang="en-US"/>
          </a:p>
        </p:txBody>
      </p:sp>
      <p:sp>
        <p:nvSpPr>
          <p:cNvPr id="5" name="Footer Placeholder 4">
            <a:extLst>
              <a:ext uri="{FF2B5EF4-FFF2-40B4-BE49-F238E27FC236}">
                <a16:creationId xmlns:a16="http://schemas.microsoft.com/office/drawing/2014/main" id="{B453785E-453A-4276-9982-6128A2B91A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BFDC72-4A4F-407B-B35B-FC6C7C817EAF}"/>
              </a:ext>
            </a:extLst>
          </p:cNvPr>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41606813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75561-E76F-43F9-8E32-8E92E9F48B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7C917-7AA8-4520-9365-719041AA72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F9CA3A-A680-45FE-8930-E6BBC9866AB5}"/>
              </a:ext>
            </a:extLst>
          </p:cNvPr>
          <p:cNvSpPr>
            <a:spLocks noGrp="1"/>
          </p:cNvSpPr>
          <p:nvPr>
            <p:ph type="dt" sz="half" idx="10"/>
          </p:nvPr>
        </p:nvSpPr>
        <p:spPr/>
        <p:txBody>
          <a:bodyPr/>
          <a:lstStyle/>
          <a:p>
            <a:fld id="{C499889C-3451-4F6B-ACB6-F43C601BEF5D}" type="datetimeFigureOut">
              <a:rPr lang="en-US" smtClean="0"/>
              <a:t>2/24/2023</a:t>
            </a:fld>
            <a:endParaRPr lang="en-US"/>
          </a:p>
        </p:txBody>
      </p:sp>
      <p:sp>
        <p:nvSpPr>
          <p:cNvPr id="5" name="Footer Placeholder 4">
            <a:extLst>
              <a:ext uri="{FF2B5EF4-FFF2-40B4-BE49-F238E27FC236}">
                <a16:creationId xmlns:a16="http://schemas.microsoft.com/office/drawing/2014/main" id="{305CA426-8985-4A99-BBE5-8C4FC4F1B1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D2AF49-F8DE-4A0E-BDE7-D790B7921040}"/>
              </a:ext>
            </a:extLst>
          </p:cNvPr>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6786970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AA138-DB5A-48DB-A6F5-2E8E77A80A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D4502F-C0FD-4A99-B0D9-669532A3C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94C1E5-4960-44AE-8E3B-5B8C13700880}"/>
              </a:ext>
            </a:extLst>
          </p:cNvPr>
          <p:cNvSpPr>
            <a:spLocks noGrp="1"/>
          </p:cNvSpPr>
          <p:nvPr>
            <p:ph type="dt" sz="half" idx="10"/>
          </p:nvPr>
        </p:nvSpPr>
        <p:spPr/>
        <p:txBody>
          <a:bodyPr/>
          <a:lstStyle/>
          <a:p>
            <a:fld id="{C499889C-3451-4F6B-ACB6-F43C601BEF5D}" type="datetimeFigureOut">
              <a:rPr lang="en-US" smtClean="0"/>
              <a:t>2/24/2023</a:t>
            </a:fld>
            <a:endParaRPr lang="en-US"/>
          </a:p>
        </p:txBody>
      </p:sp>
      <p:sp>
        <p:nvSpPr>
          <p:cNvPr id="5" name="Footer Placeholder 4">
            <a:extLst>
              <a:ext uri="{FF2B5EF4-FFF2-40B4-BE49-F238E27FC236}">
                <a16:creationId xmlns:a16="http://schemas.microsoft.com/office/drawing/2014/main" id="{A57176BA-C559-4939-8A12-E3FEC4F0D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B595C3-63E7-4170-8733-7DDD4A478129}"/>
              </a:ext>
            </a:extLst>
          </p:cNvPr>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981483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99889C-3451-4F6B-ACB6-F43C601BEF5D}" type="datetimeFigureOut">
              <a:rPr lang="en-US" smtClean="0"/>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6912372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68664-649A-44E7-84DB-32E373C31C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6022E3-DA3D-4AF3-AE00-2BDD4FA4A0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462FB1-49D7-4E5F-AE2E-0C5E964F60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42B2CD-41DA-42E2-A4E6-EF31D63D8B39}"/>
              </a:ext>
            </a:extLst>
          </p:cNvPr>
          <p:cNvSpPr>
            <a:spLocks noGrp="1"/>
          </p:cNvSpPr>
          <p:nvPr>
            <p:ph type="dt" sz="half" idx="10"/>
          </p:nvPr>
        </p:nvSpPr>
        <p:spPr/>
        <p:txBody>
          <a:bodyPr/>
          <a:lstStyle/>
          <a:p>
            <a:fld id="{C499889C-3451-4F6B-ACB6-F43C601BEF5D}" type="datetimeFigureOut">
              <a:rPr lang="en-US" smtClean="0"/>
              <a:t>2/24/2023</a:t>
            </a:fld>
            <a:endParaRPr lang="en-US"/>
          </a:p>
        </p:txBody>
      </p:sp>
      <p:sp>
        <p:nvSpPr>
          <p:cNvPr id="6" name="Footer Placeholder 5">
            <a:extLst>
              <a:ext uri="{FF2B5EF4-FFF2-40B4-BE49-F238E27FC236}">
                <a16:creationId xmlns:a16="http://schemas.microsoft.com/office/drawing/2014/main" id="{6797FE4D-EE5A-4745-B590-EA9849602F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ED5B0D-6E55-4175-BEC0-4E14A3A3BA44}"/>
              </a:ext>
            </a:extLst>
          </p:cNvPr>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12851226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15B95-6C96-4D7E-87CA-28763D02C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56FB1A-DC3E-4CC8-A7A6-3559C7F03C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F82EF5-2457-4360-A44A-B2BE08E9A6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ACE7E8-9737-4C23-9F21-6EAE7BAFBA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0ECD63-B898-44F6-AC95-B78DE91B06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10A212-93F6-42E3-9B5C-846FE0643BF4}"/>
              </a:ext>
            </a:extLst>
          </p:cNvPr>
          <p:cNvSpPr>
            <a:spLocks noGrp="1"/>
          </p:cNvSpPr>
          <p:nvPr>
            <p:ph type="dt" sz="half" idx="10"/>
          </p:nvPr>
        </p:nvSpPr>
        <p:spPr/>
        <p:txBody>
          <a:bodyPr/>
          <a:lstStyle/>
          <a:p>
            <a:fld id="{C499889C-3451-4F6B-ACB6-F43C601BEF5D}" type="datetimeFigureOut">
              <a:rPr lang="en-US" smtClean="0"/>
              <a:t>2/24/2023</a:t>
            </a:fld>
            <a:endParaRPr lang="en-US"/>
          </a:p>
        </p:txBody>
      </p:sp>
      <p:sp>
        <p:nvSpPr>
          <p:cNvPr id="8" name="Footer Placeholder 7">
            <a:extLst>
              <a:ext uri="{FF2B5EF4-FFF2-40B4-BE49-F238E27FC236}">
                <a16:creationId xmlns:a16="http://schemas.microsoft.com/office/drawing/2014/main" id="{16C95ED4-075C-4AD3-8F71-88BDAF1B19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0F5E79-A337-42E7-A4EB-28D6B4391BB4}"/>
              </a:ext>
            </a:extLst>
          </p:cNvPr>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10810542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91980-F964-4365-89F0-5957FFECB3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2AC7A3-758F-4393-8375-1F882FC247B9}"/>
              </a:ext>
            </a:extLst>
          </p:cNvPr>
          <p:cNvSpPr>
            <a:spLocks noGrp="1"/>
          </p:cNvSpPr>
          <p:nvPr>
            <p:ph type="dt" sz="half" idx="10"/>
          </p:nvPr>
        </p:nvSpPr>
        <p:spPr/>
        <p:txBody>
          <a:bodyPr/>
          <a:lstStyle/>
          <a:p>
            <a:fld id="{C499889C-3451-4F6B-ACB6-F43C601BEF5D}" type="datetimeFigureOut">
              <a:rPr lang="en-US" smtClean="0"/>
              <a:t>2/24/2023</a:t>
            </a:fld>
            <a:endParaRPr lang="en-US"/>
          </a:p>
        </p:txBody>
      </p:sp>
      <p:sp>
        <p:nvSpPr>
          <p:cNvPr id="4" name="Footer Placeholder 3">
            <a:extLst>
              <a:ext uri="{FF2B5EF4-FFF2-40B4-BE49-F238E27FC236}">
                <a16:creationId xmlns:a16="http://schemas.microsoft.com/office/drawing/2014/main" id="{FDA5BA58-74B2-4B88-921D-D664FD2ADF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1CD9C5-EAEC-4750-A4EB-FC1D2E7E4E0F}"/>
              </a:ext>
            </a:extLst>
          </p:cNvPr>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18412346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2CA35C-D98B-4BFD-BA13-E508B3563CBF}"/>
              </a:ext>
            </a:extLst>
          </p:cNvPr>
          <p:cNvSpPr>
            <a:spLocks noGrp="1"/>
          </p:cNvSpPr>
          <p:nvPr>
            <p:ph type="dt" sz="half" idx="10"/>
          </p:nvPr>
        </p:nvSpPr>
        <p:spPr/>
        <p:txBody>
          <a:bodyPr/>
          <a:lstStyle/>
          <a:p>
            <a:fld id="{C499889C-3451-4F6B-ACB6-F43C601BEF5D}" type="datetimeFigureOut">
              <a:rPr lang="en-US" smtClean="0"/>
              <a:t>2/24/2023</a:t>
            </a:fld>
            <a:endParaRPr lang="en-US"/>
          </a:p>
        </p:txBody>
      </p:sp>
      <p:sp>
        <p:nvSpPr>
          <p:cNvPr id="3" name="Footer Placeholder 2">
            <a:extLst>
              <a:ext uri="{FF2B5EF4-FFF2-40B4-BE49-F238E27FC236}">
                <a16:creationId xmlns:a16="http://schemas.microsoft.com/office/drawing/2014/main" id="{6DA0452E-584C-4D17-A87C-9300C35982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791D2C-8FDD-4114-AF5E-DCFDD73ABDB3}"/>
              </a:ext>
            </a:extLst>
          </p:cNvPr>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6204604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A0100-11DF-446D-9AA0-16F77ECD3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090A02-7FE1-423E-8CF6-E0CCB43E79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2EBA4B-0B74-4CAE-9A63-E12A6A0299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7DE34-EFB6-4032-BFE8-3D8C636815EA}"/>
              </a:ext>
            </a:extLst>
          </p:cNvPr>
          <p:cNvSpPr>
            <a:spLocks noGrp="1"/>
          </p:cNvSpPr>
          <p:nvPr>
            <p:ph type="dt" sz="half" idx="10"/>
          </p:nvPr>
        </p:nvSpPr>
        <p:spPr/>
        <p:txBody>
          <a:bodyPr/>
          <a:lstStyle/>
          <a:p>
            <a:fld id="{C499889C-3451-4F6B-ACB6-F43C601BEF5D}" type="datetimeFigureOut">
              <a:rPr lang="en-US" smtClean="0"/>
              <a:t>2/24/2023</a:t>
            </a:fld>
            <a:endParaRPr lang="en-US"/>
          </a:p>
        </p:txBody>
      </p:sp>
      <p:sp>
        <p:nvSpPr>
          <p:cNvPr id="6" name="Footer Placeholder 5">
            <a:extLst>
              <a:ext uri="{FF2B5EF4-FFF2-40B4-BE49-F238E27FC236}">
                <a16:creationId xmlns:a16="http://schemas.microsoft.com/office/drawing/2014/main" id="{9356911E-24DF-4168-99FE-C7075A1D68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BC40B9-D35D-4814-9A4B-61E199BE89F6}"/>
              </a:ext>
            </a:extLst>
          </p:cNvPr>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25056994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1C036-2334-416A-BADF-ADF66C9F6C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31E379-F42E-458B-97C8-B58515ED9E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43DE40-4A44-4FBF-B919-3785D473E7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0CDF3B-3F7A-420C-9529-88038494240B}"/>
              </a:ext>
            </a:extLst>
          </p:cNvPr>
          <p:cNvSpPr>
            <a:spLocks noGrp="1"/>
          </p:cNvSpPr>
          <p:nvPr>
            <p:ph type="dt" sz="half" idx="10"/>
          </p:nvPr>
        </p:nvSpPr>
        <p:spPr/>
        <p:txBody>
          <a:bodyPr/>
          <a:lstStyle/>
          <a:p>
            <a:fld id="{C499889C-3451-4F6B-ACB6-F43C601BEF5D}" type="datetimeFigureOut">
              <a:rPr lang="en-US" smtClean="0"/>
              <a:t>2/24/2023</a:t>
            </a:fld>
            <a:endParaRPr lang="en-US"/>
          </a:p>
        </p:txBody>
      </p:sp>
      <p:sp>
        <p:nvSpPr>
          <p:cNvPr id="6" name="Footer Placeholder 5">
            <a:extLst>
              <a:ext uri="{FF2B5EF4-FFF2-40B4-BE49-F238E27FC236}">
                <a16:creationId xmlns:a16="http://schemas.microsoft.com/office/drawing/2014/main" id="{704D89B2-A500-47A3-8A43-9B28C03320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64831F-D504-49CC-AF31-1495FC0BC8F6}"/>
              </a:ext>
            </a:extLst>
          </p:cNvPr>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4539981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2CB3A-FB05-49D8-BE58-DB7593545F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7430FE-EAED-42B7-8306-8BE7E9C46A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3ADB7A-7AE5-4CAE-BD2A-D16B6CA7100A}"/>
              </a:ext>
            </a:extLst>
          </p:cNvPr>
          <p:cNvSpPr>
            <a:spLocks noGrp="1"/>
          </p:cNvSpPr>
          <p:nvPr>
            <p:ph type="dt" sz="half" idx="10"/>
          </p:nvPr>
        </p:nvSpPr>
        <p:spPr/>
        <p:txBody>
          <a:bodyPr/>
          <a:lstStyle/>
          <a:p>
            <a:fld id="{C499889C-3451-4F6B-ACB6-F43C601BEF5D}" type="datetimeFigureOut">
              <a:rPr lang="en-US" smtClean="0"/>
              <a:t>2/24/2023</a:t>
            </a:fld>
            <a:endParaRPr lang="en-US"/>
          </a:p>
        </p:txBody>
      </p:sp>
      <p:sp>
        <p:nvSpPr>
          <p:cNvPr id="5" name="Footer Placeholder 4">
            <a:extLst>
              <a:ext uri="{FF2B5EF4-FFF2-40B4-BE49-F238E27FC236}">
                <a16:creationId xmlns:a16="http://schemas.microsoft.com/office/drawing/2014/main" id="{307941D2-46AE-4174-9619-22B1BF90FC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A8D6EF-66EB-49E2-A964-452A6F24D1E3}"/>
              </a:ext>
            </a:extLst>
          </p:cNvPr>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4942944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F58AEE-1AD5-44F0-B68E-2285896C9E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D82A7A-DA81-4281-B6C9-A3931BB701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792122-0705-4930-8DDB-BEB43286BF11}"/>
              </a:ext>
            </a:extLst>
          </p:cNvPr>
          <p:cNvSpPr>
            <a:spLocks noGrp="1"/>
          </p:cNvSpPr>
          <p:nvPr>
            <p:ph type="dt" sz="half" idx="10"/>
          </p:nvPr>
        </p:nvSpPr>
        <p:spPr/>
        <p:txBody>
          <a:bodyPr/>
          <a:lstStyle/>
          <a:p>
            <a:fld id="{C499889C-3451-4F6B-ACB6-F43C601BEF5D}" type="datetimeFigureOut">
              <a:rPr lang="en-US" smtClean="0"/>
              <a:t>2/24/2023</a:t>
            </a:fld>
            <a:endParaRPr lang="en-US"/>
          </a:p>
        </p:txBody>
      </p:sp>
      <p:sp>
        <p:nvSpPr>
          <p:cNvPr id="5" name="Footer Placeholder 4">
            <a:extLst>
              <a:ext uri="{FF2B5EF4-FFF2-40B4-BE49-F238E27FC236}">
                <a16:creationId xmlns:a16="http://schemas.microsoft.com/office/drawing/2014/main" id="{81B30C5E-9007-4D02-868A-6FC276A8B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4CD186-515B-4276-AD3B-982AA4A52EC4}"/>
              </a:ext>
            </a:extLst>
          </p:cNvPr>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1461509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99889C-3451-4F6B-ACB6-F43C601BEF5D}" type="datetimeFigureOut">
              <a:rPr lang="en-US" smtClean="0"/>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2509427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99889C-3451-4F6B-ACB6-F43C601BEF5D}" type="datetimeFigureOut">
              <a:rPr lang="en-US" smtClean="0"/>
              <a:t>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950349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99889C-3451-4F6B-ACB6-F43C601BEF5D}" type="datetimeFigureOut">
              <a:rPr lang="en-US" smtClean="0"/>
              <a:t>2/24/2023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2451858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99889C-3451-4F6B-ACB6-F43C601BEF5D}" type="datetimeFigureOut">
              <a:rPr lang="en-US" smtClean="0"/>
              <a:t>2/24/2023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2160634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99889C-3451-4F6B-ACB6-F43C601BEF5D}" type="datetimeFigureOut">
              <a:rPr lang="en-US" smtClean="0"/>
              <a:t>2/24/2023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292832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99889C-3451-4F6B-ACB6-F43C601BEF5D}" type="datetimeFigureOut">
              <a:rPr lang="en-US" smtClean="0"/>
              <a:t>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2935127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99889C-3451-4F6B-ACB6-F43C601BEF5D}" type="datetimeFigureOut">
              <a:rPr lang="en-US" smtClean="0"/>
              <a:t>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719936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99889C-3451-4F6B-ACB6-F43C601BEF5D}" type="datetimeFigureOut">
              <a:rPr lang="en-US" smtClean="0"/>
              <a:t>2/24/2023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3A1CAF0-5C54-4693-A944-B9005369A5D2}" type="slidenum">
              <a:rPr lang="en-US" smtClean="0"/>
              <a:t>‹#›</a:t>
            </a:fld>
            <a:endParaRPr lang="en-US"/>
          </a:p>
        </p:txBody>
      </p:sp>
    </p:spTree>
    <p:extLst>
      <p:ext uri="{BB962C8B-B14F-4D97-AF65-F5344CB8AC3E}">
        <p14:creationId xmlns:p14="http://schemas.microsoft.com/office/powerpoint/2010/main" val="36244419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52A602-A205-4599-A5C0-08029B7653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CB2CBB-5453-4BC9-862F-292BBB4955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AFD27A-B420-4DE1-98BB-5696AF5AE1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9889C-3451-4F6B-ACB6-F43C601BEF5D}" type="datetimeFigureOut">
              <a:rPr lang="en-US" smtClean="0"/>
              <a:t>2/24/2023</a:t>
            </a:fld>
            <a:endParaRPr lang="en-US"/>
          </a:p>
        </p:txBody>
      </p:sp>
      <p:sp>
        <p:nvSpPr>
          <p:cNvPr id="5" name="Footer Placeholder 4">
            <a:extLst>
              <a:ext uri="{FF2B5EF4-FFF2-40B4-BE49-F238E27FC236}">
                <a16:creationId xmlns:a16="http://schemas.microsoft.com/office/drawing/2014/main" id="{CC9E0F5E-ABFF-4126-90DD-35D90F61DD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CC7697-E611-4293-ADE5-EC3EF295EB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1CAF0-5C54-4693-A944-B9005369A5D2}" type="slidenum">
              <a:rPr lang="en-US" smtClean="0"/>
              <a:t>‹#›</a:t>
            </a:fld>
            <a:endParaRPr lang="en-US"/>
          </a:p>
        </p:txBody>
      </p:sp>
    </p:spTree>
    <p:extLst>
      <p:ext uri="{BB962C8B-B14F-4D97-AF65-F5344CB8AC3E}">
        <p14:creationId xmlns:p14="http://schemas.microsoft.com/office/powerpoint/2010/main" val="14577247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w3.org/TR/rdf11-concepts/#section-rdf-graph" TargetMode="External"/><Relationship Id="rId2" Type="http://schemas.openxmlformats.org/officeDocument/2006/relationships/hyperlink" Target="https://catalog.data.gov/dataset/film-locations-in-san-francisco" TargetMode="External"/><Relationship Id="rId1" Type="http://schemas.openxmlformats.org/officeDocument/2006/relationships/slideLayout" Target="../slideLayouts/slideLayout2.xml"/><Relationship Id="rId5" Type="http://schemas.openxmlformats.org/officeDocument/2006/relationships/hyperlink" Target="http://www.cs.bath.ac.uk/dm4t/w2-presentations/jap-csv-to-rdf.pdf" TargetMode="External"/><Relationship Id="rId4" Type="http://schemas.openxmlformats.org/officeDocument/2006/relationships/hyperlink" Target="https://w3schools.sinsixx.com/rdf/rdf_example.asp.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fi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atalog.data.gov/dataset/film-locations-in-san-francisc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ogo&#10;&#10;Description automatically generated">
            <a:extLst>
              <a:ext uri="{FF2B5EF4-FFF2-40B4-BE49-F238E27FC236}">
                <a16:creationId xmlns:a16="http://schemas.microsoft.com/office/drawing/2014/main" id="{9ABE584E-D8AF-C4E9-CE59-B2318A1F3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9045" y="1472476"/>
            <a:ext cx="3789988" cy="3789988"/>
          </a:xfrm>
          <a:prstGeom prst="rect">
            <a:avLst/>
          </a:prstGeom>
        </p:spPr>
      </p:pic>
      <p:sp>
        <p:nvSpPr>
          <p:cNvPr id="23" name="Freeform: Shape 22">
            <a:extLst>
              <a:ext uri="{FF2B5EF4-FFF2-40B4-BE49-F238E27FC236}">
                <a16:creationId xmlns:a16="http://schemas.microsoft.com/office/drawing/2014/main" id="{AB8B8498-A488-40AF-99EB-F622ED9AD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2F033D07-FE42-4E5C-A00A-FFE1D42C0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E45791-AAD0-45AD-A7BF-BF2109CDF43C}"/>
              </a:ext>
            </a:extLst>
          </p:cNvPr>
          <p:cNvSpPr>
            <a:spLocks noGrp="1"/>
          </p:cNvSpPr>
          <p:nvPr>
            <p:ph type="ctrTitle"/>
          </p:nvPr>
        </p:nvSpPr>
        <p:spPr>
          <a:xfrm>
            <a:off x="804672" y="877824"/>
            <a:ext cx="5294376" cy="1977136"/>
          </a:xfrm>
        </p:spPr>
        <p:txBody>
          <a:bodyPr anchor="b">
            <a:normAutofit/>
          </a:bodyPr>
          <a:lstStyle/>
          <a:p>
            <a:pPr algn="l"/>
            <a:r>
              <a:rPr lang="en-US" sz="3400" b="1" dirty="0">
                <a:latin typeface="CGOMEGA"/>
              </a:rPr>
              <a:t>CECS 571 Fundamentals of Semantic Web Technologies</a:t>
            </a:r>
            <a:br>
              <a:rPr lang="en-GB" sz="3400" dirty="0"/>
            </a:br>
            <a:r>
              <a:rPr lang="en-GB" sz="3400" b="1" dirty="0"/>
              <a:t>COMPUTER ENGINEERING AND COMPUTER SCIENCE</a:t>
            </a:r>
            <a:endParaRPr lang="en-US" sz="3400" b="1" dirty="0"/>
          </a:p>
        </p:txBody>
      </p:sp>
      <p:sp>
        <p:nvSpPr>
          <p:cNvPr id="3" name="Subtitle 2">
            <a:extLst>
              <a:ext uri="{FF2B5EF4-FFF2-40B4-BE49-F238E27FC236}">
                <a16:creationId xmlns:a16="http://schemas.microsoft.com/office/drawing/2014/main" id="{AC0FB84A-3050-49DE-8082-0A16A5E3C6A2}"/>
              </a:ext>
            </a:extLst>
          </p:cNvPr>
          <p:cNvSpPr>
            <a:spLocks noGrp="1"/>
          </p:cNvSpPr>
          <p:nvPr>
            <p:ph type="subTitle" idx="1"/>
          </p:nvPr>
        </p:nvSpPr>
        <p:spPr>
          <a:xfrm>
            <a:off x="804671" y="2981326"/>
            <a:ext cx="4843654" cy="3200399"/>
          </a:xfrm>
        </p:spPr>
        <p:txBody>
          <a:bodyPr anchor="t">
            <a:noAutofit/>
          </a:bodyPr>
          <a:lstStyle/>
          <a:p>
            <a:pPr algn="l"/>
            <a:r>
              <a:rPr lang="en-US" sz="2000" dirty="0"/>
              <a:t>Project 1: Semantic Data Generation</a:t>
            </a:r>
            <a:endParaRPr lang="en-GB" sz="2000" baseline="-25000" dirty="0"/>
          </a:p>
          <a:p>
            <a:pPr algn="l"/>
            <a:r>
              <a:rPr lang="en-GB" baseline="-25000" dirty="0"/>
              <a:t>By </a:t>
            </a:r>
          </a:p>
          <a:p>
            <a:pPr algn="l"/>
            <a:r>
              <a:rPr lang="en-GB" baseline="-25000" dirty="0"/>
              <a:t>Sai Vardhan Kondapaka</a:t>
            </a:r>
          </a:p>
          <a:p>
            <a:pPr algn="l"/>
            <a:r>
              <a:rPr lang="en-GB" baseline="-25000" dirty="0"/>
              <a:t>Sai Mallesh Goud Dabbeti</a:t>
            </a:r>
          </a:p>
          <a:p>
            <a:pPr algn="l"/>
            <a:r>
              <a:rPr lang="en-GB" baseline="-25000" dirty="0"/>
              <a:t>Sri Ram Prasad </a:t>
            </a:r>
          </a:p>
          <a:p>
            <a:pPr algn="l"/>
            <a:r>
              <a:rPr lang="en-GB" baseline="-25000" dirty="0"/>
              <a:t>Ankit Ramrakhyani</a:t>
            </a:r>
          </a:p>
          <a:p>
            <a:pPr algn="l"/>
            <a:endParaRPr lang="en-GB" sz="2000" baseline="-25000" dirty="0"/>
          </a:p>
          <a:p>
            <a:pPr algn="l"/>
            <a:r>
              <a:rPr lang="en-GB" sz="2000" baseline="-25000" dirty="0"/>
              <a:t>Under guidance of</a:t>
            </a:r>
          </a:p>
          <a:p>
            <a:pPr algn="l"/>
            <a:r>
              <a:rPr lang="en-US" sz="2000" b="1" baseline="-25000" dirty="0"/>
              <a:t>Dr. Bo Fu (Associate Professor)</a:t>
            </a:r>
          </a:p>
        </p:txBody>
      </p:sp>
    </p:spTree>
    <p:extLst>
      <p:ext uri="{BB962C8B-B14F-4D97-AF65-F5344CB8AC3E}">
        <p14:creationId xmlns:p14="http://schemas.microsoft.com/office/powerpoint/2010/main" val="410186519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93E36-0B16-F5D8-EA8E-F302D1987EEF}"/>
              </a:ext>
            </a:extLst>
          </p:cNvPr>
          <p:cNvSpPr>
            <a:spLocks noGrp="1"/>
          </p:cNvSpPr>
          <p:nvPr>
            <p:ph type="title"/>
          </p:nvPr>
        </p:nvSpPr>
        <p:spPr/>
        <p:txBody>
          <a:bodyPr/>
          <a:lstStyle/>
          <a:p>
            <a:r>
              <a:rPr lang="en-US" dirty="0"/>
              <a:t>Code Snippets</a:t>
            </a:r>
          </a:p>
        </p:txBody>
      </p:sp>
      <p:pic>
        <p:nvPicPr>
          <p:cNvPr id="4" name="Content Placeholder 3">
            <a:extLst>
              <a:ext uri="{FF2B5EF4-FFF2-40B4-BE49-F238E27FC236}">
                <a16:creationId xmlns:a16="http://schemas.microsoft.com/office/drawing/2014/main" id="{6310331E-171A-8F83-6B94-AEA68681999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0600" y="1735415"/>
            <a:ext cx="5054860" cy="1555830"/>
          </a:xfrm>
          <a:prstGeom prst="rect">
            <a:avLst/>
          </a:prstGeom>
          <a:noFill/>
          <a:ln>
            <a:noFill/>
          </a:ln>
        </p:spPr>
      </p:pic>
      <p:pic>
        <p:nvPicPr>
          <p:cNvPr id="5" name="Picture 4">
            <a:extLst>
              <a:ext uri="{FF2B5EF4-FFF2-40B4-BE49-F238E27FC236}">
                <a16:creationId xmlns:a16="http://schemas.microsoft.com/office/drawing/2014/main" id="{329C5241-BAED-0FA4-D00B-CAD553452C8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7334" y="3699510"/>
            <a:ext cx="5943600" cy="1435100"/>
          </a:xfrm>
          <a:prstGeom prst="rect">
            <a:avLst/>
          </a:prstGeom>
          <a:noFill/>
          <a:ln>
            <a:noFill/>
          </a:ln>
        </p:spPr>
      </p:pic>
      <p:pic>
        <p:nvPicPr>
          <p:cNvPr id="6" name="Picture 5">
            <a:extLst>
              <a:ext uri="{FF2B5EF4-FFF2-40B4-BE49-F238E27FC236}">
                <a16:creationId xmlns:a16="http://schemas.microsoft.com/office/drawing/2014/main" id="{99B1A33D-6767-9D4D-4C24-189A0A71498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268845" y="3699509"/>
            <a:ext cx="4731670" cy="1435099"/>
          </a:xfrm>
          <a:prstGeom prst="rect">
            <a:avLst/>
          </a:prstGeom>
          <a:noFill/>
          <a:ln>
            <a:noFill/>
          </a:ln>
        </p:spPr>
      </p:pic>
    </p:spTree>
    <p:extLst>
      <p:ext uri="{BB962C8B-B14F-4D97-AF65-F5344CB8AC3E}">
        <p14:creationId xmlns:p14="http://schemas.microsoft.com/office/powerpoint/2010/main" val="2691001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EA66F03-956C-4B53-9E8D-5D3151F54317}"/>
              </a:ext>
            </a:extLst>
          </p:cNvPr>
          <p:cNvSpPr>
            <a:spLocks noGrp="1"/>
          </p:cNvSpPr>
          <p:nvPr>
            <p:ph type="title"/>
          </p:nvPr>
        </p:nvSpPr>
        <p:spPr>
          <a:xfrm>
            <a:off x="643467" y="816638"/>
            <a:ext cx="3367359" cy="5224724"/>
          </a:xfrm>
        </p:spPr>
        <p:txBody>
          <a:bodyPr vert="horz" lIns="91440" tIns="45720" rIns="91440" bIns="45720" rtlCol="0" anchor="ctr">
            <a:normAutofit/>
          </a:bodyPr>
          <a:lstStyle/>
          <a:p>
            <a:r>
              <a:rPr lang="en-US" b="1"/>
              <a:t>Technical Challenges</a:t>
            </a:r>
            <a:endParaRPr lang="en-US" b="1" dirty="0"/>
          </a:p>
        </p:txBody>
      </p:sp>
      <p:sp>
        <p:nvSpPr>
          <p:cNvPr id="4" name="TextBox 3">
            <a:extLst>
              <a:ext uri="{FF2B5EF4-FFF2-40B4-BE49-F238E27FC236}">
                <a16:creationId xmlns:a16="http://schemas.microsoft.com/office/drawing/2014/main" id="{193B97E2-4D43-4113-8C3F-C32FDDC4ADEE}"/>
              </a:ext>
            </a:extLst>
          </p:cNvPr>
          <p:cNvSpPr txBox="1"/>
          <p:nvPr/>
        </p:nvSpPr>
        <p:spPr>
          <a:xfrm>
            <a:off x="4654295" y="816638"/>
            <a:ext cx="4619706" cy="5224724"/>
          </a:xfrm>
          <a:prstGeom prst="rect">
            <a:avLst/>
          </a:prstGeom>
        </p:spPr>
        <p:txBody>
          <a:bodyPr vert="horz" lIns="91440" tIns="45720" rIns="91440" bIns="45720" rtlCol="0" anchor="ctr">
            <a:normAutofit/>
          </a:bodyPr>
          <a:lstStyle/>
          <a:p>
            <a:pPr marL="285750" indent="-285750">
              <a:lnSpc>
                <a:spcPct val="90000"/>
              </a:lnSpc>
              <a:spcBef>
                <a:spcPts val="1000"/>
              </a:spcBef>
              <a:buClr>
                <a:schemeClr val="accent1"/>
              </a:buClr>
              <a:buSzPct val="80000"/>
              <a:buFont typeface="Wingdings 3" charset="2"/>
              <a:buChar char=""/>
            </a:pPr>
            <a:r>
              <a:rPr lang="en-US" b="1" dirty="0">
                <a:solidFill>
                  <a:schemeClr val="tx1">
                    <a:lumMod val="75000"/>
                    <a:lumOff val="25000"/>
                  </a:schemeClr>
                </a:solidFill>
              </a:rPr>
              <a:t>Challenge - </a:t>
            </a:r>
            <a:r>
              <a:rPr lang="en-US" dirty="0">
                <a:solidFill>
                  <a:schemeClr val="tx1">
                    <a:lumMod val="75000"/>
                    <a:lumOff val="25000"/>
                  </a:schemeClr>
                </a:solidFill>
              </a:rPr>
              <a:t>Reading and parsing through the datasets</a:t>
            </a:r>
          </a:p>
          <a:p>
            <a:pPr>
              <a:lnSpc>
                <a:spcPct val="90000"/>
              </a:lnSpc>
              <a:spcBef>
                <a:spcPts val="1000"/>
              </a:spcBef>
              <a:buClr>
                <a:schemeClr val="accent1"/>
              </a:buClr>
              <a:buSzPct val="80000"/>
              <a:buFont typeface="Wingdings 3" charset="2"/>
              <a:buChar char=""/>
            </a:pPr>
            <a:endParaRPr lang="en-US"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rPr>
              <a:t>Overcame the issue by- Used CSV module, The CSV module implements classes to read and write tabular data in CSV format. </a:t>
            </a:r>
          </a:p>
          <a:p>
            <a:pPr>
              <a:lnSpc>
                <a:spcPct val="90000"/>
              </a:lnSpc>
              <a:spcBef>
                <a:spcPts val="1000"/>
              </a:spcBef>
              <a:buClr>
                <a:schemeClr val="accent1"/>
              </a:buClr>
              <a:buSzPct val="80000"/>
              <a:buFont typeface="Wingdings 3" charset="2"/>
              <a:buChar char=""/>
            </a:pPr>
            <a:endParaRPr lang="en-US"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dirty="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r>
              <a:rPr lang="en-US" b="1" dirty="0">
                <a:solidFill>
                  <a:schemeClr val="tx1">
                    <a:lumMod val="75000"/>
                    <a:lumOff val="25000"/>
                  </a:schemeClr>
                </a:solidFill>
              </a:rPr>
              <a:t>Challenge –</a:t>
            </a:r>
            <a:r>
              <a:rPr lang="en-US" dirty="0">
                <a:solidFill>
                  <a:schemeClr val="tx1">
                    <a:lumMod val="75000"/>
                    <a:lumOff val="25000"/>
                  </a:schemeClr>
                </a:solidFill>
              </a:rPr>
              <a:t>Converting CSV data into valid RDF format for visualizing in Protégé</a:t>
            </a:r>
          </a:p>
          <a:p>
            <a:pPr>
              <a:lnSpc>
                <a:spcPct val="90000"/>
              </a:lnSpc>
              <a:spcBef>
                <a:spcPts val="1000"/>
              </a:spcBef>
              <a:buClr>
                <a:schemeClr val="accent1"/>
              </a:buClr>
              <a:buSzPct val="80000"/>
              <a:buFont typeface="Wingdings 3" charset="2"/>
              <a:buChar char=""/>
            </a:pPr>
            <a:endParaRPr lang="en-US"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rPr>
              <a:t>Overcame the issue by- Used RDF library to generate RDF graph and save data to an RDF file.</a:t>
            </a:r>
          </a:p>
        </p:txBody>
      </p:sp>
    </p:spTree>
    <p:extLst>
      <p:ext uri="{BB962C8B-B14F-4D97-AF65-F5344CB8AC3E}">
        <p14:creationId xmlns:p14="http://schemas.microsoft.com/office/powerpoint/2010/main" val="3532175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66F03-956C-4B53-9E8D-5D3151F54317}"/>
              </a:ext>
            </a:extLst>
          </p:cNvPr>
          <p:cNvSpPr>
            <a:spLocks noGrp="1"/>
          </p:cNvSpPr>
          <p:nvPr>
            <p:ph type="title"/>
          </p:nvPr>
        </p:nvSpPr>
        <p:spPr>
          <a:xfrm>
            <a:off x="188844" y="100082"/>
            <a:ext cx="10515600" cy="1325563"/>
          </a:xfrm>
        </p:spPr>
        <p:txBody>
          <a:bodyPr/>
          <a:lstStyle/>
          <a:p>
            <a:r>
              <a:rPr lang="en-GB" b="1" dirty="0"/>
              <a:t>Output generated in RDF Format</a:t>
            </a:r>
            <a:endParaRPr lang="en-US" b="1" dirty="0"/>
          </a:p>
        </p:txBody>
      </p:sp>
      <p:pic>
        <p:nvPicPr>
          <p:cNvPr id="5" name="Picture 4">
            <a:extLst>
              <a:ext uri="{FF2B5EF4-FFF2-40B4-BE49-F238E27FC236}">
                <a16:creationId xmlns:a16="http://schemas.microsoft.com/office/drawing/2014/main" id="{8CD16CDB-F99D-AE65-3B2D-06A2F5E623FA}"/>
              </a:ext>
            </a:extLst>
          </p:cNvPr>
          <p:cNvPicPr>
            <a:picLocks noChangeAspect="1"/>
          </p:cNvPicPr>
          <p:nvPr/>
        </p:nvPicPr>
        <p:blipFill>
          <a:blip r:embed="rId2"/>
          <a:stretch>
            <a:fillRect/>
          </a:stretch>
        </p:blipFill>
        <p:spPr>
          <a:xfrm>
            <a:off x="508000" y="929710"/>
            <a:ext cx="6360160" cy="3827739"/>
          </a:xfrm>
          <a:prstGeom prst="rect">
            <a:avLst/>
          </a:prstGeom>
        </p:spPr>
      </p:pic>
      <p:pic>
        <p:nvPicPr>
          <p:cNvPr id="7" name="Picture 6">
            <a:extLst>
              <a:ext uri="{FF2B5EF4-FFF2-40B4-BE49-F238E27FC236}">
                <a16:creationId xmlns:a16="http://schemas.microsoft.com/office/drawing/2014/main" id="{52216F15-171A-C209-9DCB-629375D19DED}"/>
              </a:ext>
            </a:extLst>
          </p:cNvPr>
          <p:cNvPicPr>
            <a:picLocks noChangeAspect="1"/>
          </p:cNvPicPr>
          <p:nvPr/>
        </p:nvPicPr>
        <p:blipFill>
          <a:blip r:embed="rId3"/>
          <a:stretch>
            <a:fillRect/>
          </a:stretch>
        </p:blipFill>
        <p:spPr>
          <a:xfrm>
            <a:off x="5519706" y="2795518"/>
            <a:ext cx="5941463" cy="3962400"/>
          </a:xfrm>
          <a:prstGeom prst="rect">
            <a:avLst/>
          </a:prstGeom>
        </p:spPr>
      </p:pic>
    </p:spTree>
    <p:extLst>
      <p:ext uri="{BB962C8B-B14F-4D97-AF65-F5344CB8AC3E}">
        <p14:creationId xmlns:p14="http://schemas.microsoft.com/office/powerpoint/2010/main" val="1704167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71BDAE9-AD7D-40F9-B7AC-E6BB5CDA08DB}"/>
              </a:ext>
            </a:extLst>
          </p:cNvPr>
          <p:cNvSpPr txBox="1"/>
          <p:nvPr/>
        </p:nvSpPr>
        <p:spPr>
          <a:xfrm>
            <a:off x="677334" y="1253067"/>
            <a:ext cx="6155266" cy="4351866"/>
          </a:xfrm>
          <a:prstGeom prst="rect">
            <a:avLst/>
          </a:prstGeom>
        </p:spPr>
        <p:txBody>
          <a:bodyPr vert="horz" lIns="91440" tIns="45720" rIns="91440" bIns="45720" rtlCol="0" anchor="ctr">
            <a:normAutofit/>
          </a:bodyPr>
          <a:lstStyle/>
          <a:p>
            <a:pPr marL="285750" indent="-285750">
              <a:lnSpc>
                <a:spcPct val="90000"/>
              </a:lnSpc>
              <a:spcBef>
                <a:spcPts val="1000"/>
              </a:spcBef>
              <a:buClr>
                <a:schemeClr val="accent1"/>
              </a:buClr>
              <a:buSzPct val="80000"/>
              <a:buFont typeface="Wingdings 3" charset="2"/>
              <a:buChar char=""/>
            </a:pPr>
            <a:r>
              <a:rPr lang="en-US" sz="1700" dirty="0">
                <a:solidFill>
                  <a:schemeClr val="tx1">
                    <a:lumMod val="75000"/>
                    <a:lumOff val="25000"/>
                  </a:schemeClr>
                </a:solidFill>
              </a:rPr>
              <a:t>data.sfgov.org “Film Locations in San Francisco (2021)”</a:t>
            </a:r>
          </a:p>
          <a:p>
            <a:pPr>
              <a:lnSpc>
                <a:spcPct val="90000"/>
              </a:lnSpc>
              <a:spcBef>
                <a:spcPts val="1000"/>
              </a:spcBef>
              <a:buClr>
                <a:schemeClr val="accent1"/>
              </a:buClr>
              <a:buSzPct val="80000"/>
            </a:pPr>
            <a:r>
              <a:rPr lang="en-US" sz="1700" dirty="0">
                <a:solidFill>
                  <a:schemeClr val="tx1">
                    <a:lumMod val="75000"/>
                    <a:lumOff val="25000"/>
                  </a:schemeClr>
                </a:solidFill>
              </a:rPr>
              <a:t>     URL: </a:t>
            </a:r>
            <a:r>
              <a:rPr lang="en-US" sz="1700" dirty="0">
                <a:solidFill>
                  <a:schemeClr val="tx1">
                    <a:lumMod val="75000"/>
                    <a:lumOff val="25000"/>
                  </a:schemeClr>
                </a:solidFill>
                <a:hlinkClick r:id="rId2"/>
              </a:rPr>
              <a:t>https://catalog.data.gov/dataset/film-locations-in-san-francisco</a:t>
            </a:r>
            <a:endParaRPr lang="en-US" sz="17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1700" dirty="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r>
              <a:rPr lang="en-US" sz="1700" dirty="0">
                <a:solidFill>
                  <a:schemeClr val="tx1">
                    <a:lumMod val="75000"/>
                    <a:lumOff val="25000"/>
                  </a:schemeClr>
                </a:solidFill>
              </a:rPr>
              <a:t>Concepts and Abstract Syntax -  </a:t>
            </a:r>
            <a:r>
              <a:rPr lang="en-US" sz="1700" dirty="0">
                <a:solidFill>
                  <a:schemeClr val="tx1">
                    <a:lumMod val="75000"/>
                    <a:lumOff val="25000"/>
                  </a:schemeClr>
                </a:solidFill>
                <a:hlinkClick r:id="rId3"/>
              </a:rPr>
              <a:t>https://www.w3.org/TR/rdf11-concepts/#section-rdf-graph</a:t>
            </a:r>
            <a:endParaRPr lang="en-US" sz="1700" dirty="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endParaRPr lang="en-US" sz="1700" dirty="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r>
              <a:rPr lang="en-US" sz="1700" dirty="0">
                <a:solidFill>
                  <a:schemeClr val="tx1">
                    <a:lumMod val="75000"/>
                    <a:lumOff val="25000"/>
                  </a:schemeClr>
                </a:solidFill>
              </a:rPr>
              <a:t>RDF Example - </a:t>
            </a:r>
            <a:r>
              <a:rPr lang="en-US" sz="1700" dirty="0">
                <a:solidFill>
                  <a:schemeClr val="tx1">
                    <a:lumMod val="75000"/>
                    <a:lumOff val="25000"/>
                  </a:schemeClr>
                </a:solidFill>
                <a:hlinkClick r:id="rId4"/>
              </a:rPr>
              <a:t>https://w3schools.sinsixx.com/rdf/rdf_example.asp.htm</a:t>
            </a:r>
            <a:endParaRPr lang="en-US" sz="1700" dirty="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endParaRPr lang="en-US" sz="1700" dirty="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r>
              <a:rPr lang="en-US" sz="1700" dirty="0">
                <a:solidFill>
                  <a:schemeClr val="tx1">
                    <a:lumMod val="75000"/>
                    <a:lumOff val="25000"/>
                  </a:schemeClr>
                </a:solidFill>
              </a:rPr>
              <a:t>Protégé Tutorial-</a:t>
            </a:r>
            <a:r>
              <a:rPr lang="en-US" sz="1700" dirty="0">
                <a:solidFill>
                  <a:schemeClr val="tx1">
                    <a:lumMod val="75000"/>
                    <a:lumOff val="25000"/>
                  </a:schemeClr>
                </a:solidFill>
                <a:hlinkClick r:id="rId5"/>
              </a:rPr>
              <a:t>https://cgi.csc.liv.ac.uk/~frank/teaching/comp08/protege_tutorial.pdf</a:t>
            </a:r>
            <a:endParaRPr lang="en-US" sz="1700" dirty="0">
              <a:solidFill>
                <a:schemeClr val="tx1">
                  <a:lumMod val="75000"/>
                  <a:lumOff val="25000"/>
                </a:schemeClr>
              </a:solidFill>
            </a:endParaRPr>
          </a:p>
        </p:txBody>
      </p:sp>
      <p:sp>
        <p:nvSpPr>
          <p:cNvPr id="18" name="Rectangle 10">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20" name="Straight Connector 12">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22" name="Straight Connector 14">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0992763-88A6-4714-BB10-2AD3C5189FB3}"/>
              </a:ext>
            </a:extLst>
          </p:cNvPr>
          <p:cNvSpPr>
            <a:spLocks noGrp="1"/>
          </p:cNvSpPr>
          <p:nvPr>
            <p:ph type="title"/>
          </p:nvPr>
        </p:nvSpPr>
        <p:spPr>
          <a:xfrm>
            <a:off x="7829658" y="1253067"/>
            <a:ext cx="3371742" cy="4351866"/>
          </a:xfrm>
        </p:spPr>
        <p:txBody>
          <a:bodyPr vert="horz" lIns="91440" tIns="45720" rIns="91440" bIns="45720" rtlCol="0" anchor="ctr">
            <a:normAutofit/>
          </a:bodyPr>
          <a:lstStyle/>
          <a:p>
            <a:r>
              <a:rPr lang="en-US" b="1" dirty="0">
                <a:solidFill>
                  <a:schemeClr val="bg1"/>
                </a:solidFill>
              </a:rPr>
              <a:t>References</a:t>
            </a:r>
          </a:p>
        </p:txBody>
      </p:sp>
    </p:spTree>
    <p:extLst>
      <p:ext uri="{BB962C8B-B14F-4D97-AF65-F5344CB8AC3E}">
        <p14:creationId xmlns:p14="http://schemas.microsoft.com/office/powerpoint/2010/main" val="1565755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8">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AEA5925-3251-476A-A03A-1718B5C73ABD}"/>
              </a:ext>
            </a:extLst>
          </p:cNvPr>
          <p:cNvSpPr>
            <a:spLocks noGrp="1"/>
          </p:cNvSpPr>
          <p:nvPr>
            <p:ph type="title"/>
          </p:nvPr>
        </p:nvSpPr>
        <p:spPr>
          <a:xfrm>
            <a:off x="643467" y="816638"/>
            <a:ext cx="3367359" cy="5224724"/>
          </a:xfrm>
        </p:spPr>
        <p:txBody>
          <a:bodyPr vert="horz" lIns="91440" tIns="45720" rIns="91440" bIns="45720" rtlCol="0" anchor="ctr">
            <a:normAutofit/>
          </a:bodyPr>
          <a:lstStyle/>
          <a:p>
            <a:r>
              <a:rPr lang="en-US" b="1"/>
              <a:t>Contents</a:t>
            </a:r>
            <a:endParaRPr lang="en-US" b="1" dirty="0"/>
          </a:p>
        </p:txBody>
      </p:sp>
      <p:sp>
        <p:nvSpPr>
          <p:cNvPr id="4" name="TextBox 3">
            <a:extLst>
              <a:ext uri="{FF2B5EF4-FFF2-40B4-BE49-F238E27FC236}">
                <a16:creationId xmlns:a16="http://schemas.microsoft.com/office/drawing/2014/main" id="{D1AA05B9-9D49-4B89-83A9-5D1B89988644}"/>
              </a:ext>
            </a:extLst>
          </p:cNvPr>
          <p:cNvSpPr txBox="1"/>
          <p:nvPr/>
        </p:nvSpPr>
        <p:spPr>
          <a:xfrm>
            <a:off x="4654295" y="816638"/>
            <a:ext cx="4619706" cy="5224724"/>
          </a:xfrm>
          <a:prstGeom prst="rect">
            <a:avLst/>
          </a:prstGeom>
        </p:spPr>
        <p:txBody>
          <a:bodyPr vert="horz" lIns="91440" tIns="45720" rIns="91440" bIns="45720" rtlCol="0" anchor="ctr">
            <a:normAutofit/>
          </a:bodyPr>
          <a:lstStyle/>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Introduction</a:t>
            </a:r>
          </a:p>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Software  requirement/Technology stack</a:t>
            </a:r>
          </a:p>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About Dataset</a:t>
            </a:r>
          </a:p>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Future Scope/Questions</a:t>
            </a:r>
          </a:p>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Overview of the Ontologies</a:t>
            </a:r>
          </a:p>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Ontology Screenshots</a:t>
            </a:r>
          </a:p>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Code Snippets</a:t>
            </a:r>
          </a:p>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Technical Challenges</a:t>
            </a:r>
          </a:p>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Output RDF format</a:t>
            </a:r>
          </a:p>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References</a:t>
            </a:r>
          </a:p>
        </p:txBody>
      </p:sp>
    </p:spTree>
    <p:extLst>
      <p:ext uri="{BB962C8B-B14F-4D97-AF65-F5344CB8AC3E}">
        <p14:creationId xmlns:p14="http://schemas.microsoft.com/office/powerpoint/2010/main" val="2454458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A10FD-77CA-97F8-9997-1231AD8F242E}"/>
              </a:ext>
            </a:extLst>
          </p:cNvPr>
          <p:cNvSpPr>
            <a:spLocks noGrp="1"/>
          </p:cNvSpPr>
          <p:nvPr>
            <p:ph type="title"/>
          </p:nvPr>
        </p:nvSpPr>
        <p:spPr>
          <a:xfrm>
            <a:off x="6343484" y="609600"/>
            <a:ext cx="2930518" cy="1320800"/>
          </a:xfrm>
        </p:spPr>
        <p:txBody>
          <a:bodyPr anchor="ctr">
            <a:normAutofit/>
          </a:bodyPr>
          <a:lstStyle/>
          <a:p>
            <a:r>
              <a:rPr lang="en-US" dirty="0"/>
              <a:t>Introduction </a:t>
            </a:r>
          </a:p>
        </p:txBody>
      </p:sp>
      <p:pic>
        <p:nvPicPr>
          <p:cNvPr id="7" name="Picture 6" descr="Shape&#10;&#10;Description automatically generated with medium confidence">
            <a:extLst>
              <a:ext uri="{FF2B5EF4-FFF2-40B4-BE49-F238E27FC236}">
                <a16:creationId xmlns:a16="http://schemas.microsoft.com/office/drawing/2014/main" id="{A9B248D6-1CF3-77E9-1ACF-978E623336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973" y="609600"/>
            <a:ext cx="2075000" cy="2075000"/>
          </a:xfrm>
          <a:prstGeom prst="rect">
            <a:avLst/>
          </a:prstGeom>
        </p:spPr>
      </p:pic>
      <p:pic>
        <p:nvPicPr>
          <p:cNvPr id="5" name="Picture 4" descr="Logo, company name&#10;&#10;Description automatically generated">
            <a:extLst>
              <a:ext uri="{FF2B5EF4-FFF2-40B4-BE49-F238E27FC236}">
                <a16:creationId xmlns:a16="http://schemas.microsoft.com/office/drawing/2014/main" id="{2CBB33B0-C19E-3B94-8F55-59DF9CC2CC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2662" y="609600"/>
            <a:ext cx="1915383" cy="2074999"/>
          </a:xfrm>
          <a:prstGeom prst="rect">
            <a:avLst/>
          </a:prstGeom>
        </p:spPr>
      </p:pic>
      <p:sp>
        <p:nvSpPr>
          <p:cNvPr id="3" name="Content Placeholder 2">
            <a:extLst>
              <a:ext uri="{FF2B5EF4-FFF2-40B4-BE49-F238E27FC236}">
                <a16:creationId xmlns:a16="http://schemas.microsoft.com/office/drawing/2014/main" id="{DB3A6BBC-37D2-CE8A-3385-CC3A6D0D4E63}"/>
              </a:ext>
            </a:extLst>
          </p:cNvPr>
          <p:cNvSpPr>
            <a:spLocks noGrp="1"/>
          </p:cNvSpPr>
          <p:nvPr>
            <p:ph idx="1"/>
          </p:nvPr>
        </p:nvSpPr>
        <p:spPr>
          <a:xfrm>
            <a:off x="6343484" y="2194561"/>
            <a:ext cx="3227236" cy="4222722"/>
          </a:xfrm>
        </p:spPr>
        <p:txBody>
          <a:bodyPr>
            <a:normAutofit/>
          </a:bodyPr>
          <a:lstStyle/>
          <a:p>
            <a:pPr>
              <a:lnSpc>
                <a:spcPct val="90000"/>
              </a:lnSpc>
            </a:pPr>
            <a:r>
              <a:rPr lang="en-US" dirty="0"/>
              <a:t>This project is about Semantic Data Generation where input datasets are converted are into RDF(</a:t>
            </a:r>
            <a:r>
              <a:rPr lang="en-US" b="0" i="0" dirty="0">
                <a:effectLst/>
              </a:rPr>
              <a:t>Resource Description Framework) files. </a:t>
            </a:r>
          </a:p>
          <a:p>
            <a:pPr>
              <a:lnSpc>
                <a:spcPct val="90000"/>
              </a:lnSpc>
            </a:pPr>
            <a:endParaRPr lang="en-US" dirty="0"/>
          </a:p>
          <a:p>
            <a:pPr>
              <a:lnSpc>
                <a:spcPct val="90000"/>
              </a:lnSpc>
            </a:pPr>
            <a:r>
              <a:rPr lang="en-US" dirty="0"/>
              <a:t>The ontology of the generated RDF file is then visualized using Protégé Ontology Editor.</a:t>
            </a:r>
          </a:p>
          <a:p>
            <a:pPr>
              <a:lnSpc>
                <a:spcPct val="90000"/>
              </a:lnSpc>
            </a:pPr>
            <a:endParaRPr lang="en-US" dirty="0"/>
          </a:p>
        </p:txBody>
      </p:sp>
      <p:pic>
        <p:nvPicPr>
          <p:cNvPr id="9" name="Picture 8" descr="Icon&#10;&#10;Description automatically generated">
            <a:extLst>
              <a:ext uri="{FF2B5EF4-FFF2-40B4-BE49-F238E27FC236}">
                <a16:creationId xmlns:a16="http://schemas.microsoft.com/office/drawing/2014/main" id="{27B3DBF0-016D-0EB8-471E-EEB798AF1E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2513" y="2910558"/>
            <a:ext cx="3130803" cy="3130803"/>
          </a:xfrm>
          <a:prstGeom prst="rect">
            <a:avLst/>
          </a:prstGeom>
        </p:spPr>
      </p:pic>
    </p:spTree>
    <p:extLst>
      <p:ext uri="{BB962C8B-B14F-4D97-AF65-F5344CB8AC3E}">
        <p14:creationId xmlns:p14="http://schemas.microsoft.com/office/powerpoint/2010/main" val="609715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D72F-5DF2-4B18-89FA-21557C50117C}"/>
              </a:ext>
            </a:extLst>
          </p:cNvPr>
          <p:cNvSpPr>
            <a:spLocks noGrp="1"/>
          </p:cNvSpPr>
          <p:nvPr>
            <p:ph type="title"/>
          </p:nvPr>
        </p:nvSpPr>
        <p:spPr>
          <a:xfrm>
            <a:off x="202096" y="280504"/>
            <a:ext cx="10515600" cy="801066"/>
          </a:xfrm>
        </p:spPr>
        <p:txBody>
          <a:bodyPr>
            <a:normAutofit fontScale="90000"/>
          </a:bodyPr>
          <a:lstStyle/>
          <a:p>
            <a:r>
              <a:rPr lang="en-GB" b="1"/>
              <a:t>Software  requirement/Technology stack</a:t>
            </a:r>
            <a:br>
              <a:rPr lang="en-GB" b="1"/>
            </a:br>
            <a:endParaRPr lang="en-US" b="1" dirty="0"/>
          </a:p>
        </p:txBody>
      </p:sp>
      <p:sp>
        <p:nvSpPr>
          <p:cNvPr id="4" name="TextBox 3">
            <a:extLst>
              <a:ext uri="{FF2B5EF4-FFF2-40B4-BE49-F238E27FC236}">
                <a16:creationId xmlns:a16="http://schemas.microsoft.com/office/drawing/2014/main" id="{8885B889-017B-4DA7-8ECB-CB60F751905A}"/>
              </a:ext>
            </a:extLst>
          </p:cNvPr>
          <p:cNvSpPr txBox="1"/>
          <p:nvPr/>
        </p:nvSpPr>
        <p:spPr>
          <a:xfrm>
            <a:off x="428625" y="1260629"/>
            <a:ext cx="9801225" cy="3693319"/>
          </a:xfrm>
          <a:prstGeom prst="rect">
            <a:avLst/>
          </a:prstGeom>
          <a:noFill/>
        </p:spPr>
        <p:txBody>
          <a:bodyPr wrap="square">
            <a:spAutoFit/>
          </a:bodyPr>
          <a:lstStyle/>
          <a:p>
            <a:pPr marL="285750" indent="-285750">
              <a:buFont typeface="Wingdings" panose="05000000000000000000" pitchFamily="2" charset="2"/>
              <a:buChar char="§"/>
            </a:pPr>
            <a:r>
              <a:rPr lang="en-US" b="1" dirty="0"/>
              <a:t>Python-</a:t>
            </a:r>
            <a:r>
              <a:rPr lang="en-US" dirty="0"/>
              <a:t> Python is an interpreted, object-oriented, high-level programming language with dynamic semantics developed by Guido van Rossum.</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Protégé-</a:t>
            </a:r>
            <a:r>
              <a:rPr lang="en-US" dirty="0"/>
              <a:t> Protégé is a free, open-source ontology editor and a knowledge management system used to save and visualize ontologies.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RDFLib-</a:t>
            </a:r>
            <a:r>
              <a:rPr lang="en-US" dirty="0"/>
              <a:t> RDFLib is a Python library for working with RDF, a simple yet powerful language for representing information. This library contains parsers/serializers for almost all the known RDF serializations, such as RDF/XML, Turtle, N-Triples, &amp; JSON-LD and install using ‘pip install rdflib’.</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Visual Studio Code </a:t>
            </a:r>
            <a:r>
              <a:rPr lang="en-US" dirty="0"/>
              <a:t>- Visual Studio Code is a code editor redefined and optimized for building and debugging modern web and cloud applications.</a:t>
            </a:r>
          </a:p>
        </p:txBody>
      </p:sp>
    </p:spTree>
    <p:extLst>
      <p:ext uri="{BB962C8B-B14F-4D97-AF65-F5344CB8AC3E}">
        <p14:creationId xmlns:p14="http://schemas.microsoft.com/office/powerpoint/2010/main" val="1448232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5B9D0-FD3E-47B4-A428-0BE77C626227}"/>
              </a:ext>
            </a:extLst>
          </p:cNvPr>
          <p:cNvSpPr>
            <a:spLocks noGrp="1"/>
          </p:cNvSpPr>
          <p:nvPr>
            <p:ph type="title"/>
          </p:nvPr>
        </p:nvSpPr>
        <p:spPr>
          <a:xfrm>
            <a:off x="162340" y="219351"/>
            <a:ext cx="10515600" cy="1325563"/>
          </a:xfrm>
        </p:spPr>
        <p:txBody>
          <a:bodyPr/>
          <a:lstStyle/>
          <a:p>
            <a:r>
              <a:rPr lang="en-GB" b="1" dirty="0"/>
              <a:t>Datasets requirement</a:t>
            </a:r>
            <a:br>
              <a:rPr lang="en-GB" b="1" dirty="0"/>
            </a:br>
            <a:endParaRPr lang="en-US" b="1" dirty="0"/>
          </a:p>
        </p:txBody>
      </p:sp>
      <p:sp>
        <p:nvSpPr>
          <p:cNvPr id="4" name="TextBox 3">
            <a:extLst>
              <a:ext uri="{FF2B5EF4-FFF2-40B4-BE49-F238E27FC236}">
                <a16:creationId xmlns:a16="http://schemas.microsoft.com/office/drawing/2014/main" id="{5094DCB4-E573-4EAA-AC8C-9144B9972191}"/>
              </a:ext>
            </a:extLst>
          </p:cNvPr>
          <p:cNvSpPr txBox="1"/>
          <p:nvPr/>
        </p:nvSpPr>
        <p:spPr>
          <a:xfrm>
            <a:off x="342900" y="971551"/>
            <a:ext cx="9467850" cy="4801314"/>
          </a:xfrm>
          <a:prstGeom prst="rect">
            <a:avLst/>
          </a:prstGeom>
          <a:noFill/>
        </p:spPr>
        <p:txBody>
          <a:bodyPr wrap="square">
            <a:spAutoFit/>
          </a:bodyPr>
          <a:lstStyle/>
          <a:p>
            <a:endParaRPr lang="en-IN" dirty="0"/>
          </a:p>
          <a:p>
            <a:pPr marL="285750" indent="-285750">
              <a:buFont typeface="Wingdings" panose="05000000000000000000" pitchFamily="2" charset="2"/>
              <a:buChar char="§"/>
            </a:pPr>
            <a:r>
              <a:rPr lang="en-IN" dirty="0"/>
              <a:t>The datasets used are:</a:t>
            </a:r>
          </a:p>
          <a:p>
            <a:endParaRPr lang="en-IN" dirty="0"/>
          </a:p>
          <a:p>
            <a:pPr algn="just"/>
            <a:r>
              <a:rPr lang="en-US" b="1" i="1" dirty="0"/>
              <a:t>Film Locations in San Francisco, California-  </a:t>
            </a:r>
            <a:r>
              <a:rPr lang="en-US" dirty="0"/>
              <a:t>A listing of filming locations of movies shot in San Francisco starting from 1924. The first dataset contains titles, locations, fun facts. The second dataset contains titles, names of the director, writer, actors, and studio for most of these films.</a:t>
            </a:r>
          </a:p>
          <a:p>
            <a:pPr algn="just"/>
            <a:endParaRPr lang="en-US" b="1" i="1" dirty="0"/>
          </a:p>
          <a:p>
            <a:pPr algn="just"/>
            <a:r>
              <a:rPr lang="en-US" b="1" i="1" dirty="0"/>
              <a:t>Link- </a:t>
            </a:r>
            <a:r>
              <a:rPr lang="en-US" u="sng" dirty="0">
                <a:solidFill>
                  <a:srgbClr val="0070C0"/>
                </a:solidFill>
                <a:hlinkClick r:id="rId2"/>
              </a:rPr>
              <a:t>https://catalog.data.gov/dataset/film-locations-in-san-francisco</a:t>
            </a:r>
            <a:endParaRPr lang="en-US" u="sng" dirty="0">
              <a:solidFill>
                <a:srgbClr val="0070C0"/>
              </a:solidFill>
            </a:endParaRPr>
          </a:p>
          <a:p>
            <a:pPr algn="just"/>
            <a:endParaRPr lang="en-US" u="sng" dirty="0">
              <a:solidFill>
                <a:srgbClr val="0070C0"/>
              </a:solidFill>
              <a:latin typeface="+mj-lt"/>
            </a:endParaRPr>
          </a:p>
          <a:p>
            <a:pPr algn="just"/>
            <a:r>
              <a:rPr lang="en-US" dirty="0">
                <a:solidFill>
                  <a:schemeClr val="bg2">
                    <a:lumMod val="10000"/>
                  </a:schemeClr>
                </a:solidFill>
                <a:latin typeface="+mj-lt"/>
              </a:rPr>
              <a:t>Why did you choose these datasets? </a:t>
            </a:r>
          </a:p>
          <a:p>
            <a:pPr algn="just"/>
            <a:endParaRPr lang="en-US" dirty="0">
              <a:solidFill>
                <a:schemeClr val="bg2">
                  <a:lumMod val="10000"/>
                </a:schemeClr>
              </a:solidFill>
              <a:latin typeface="+mj-lt"/>
            </a:endParaRPr>
          </a:p>
          <a:p>
            <a:pPr marL="285750" indent="-285750" algn="just">
              <a:buFont typeface="Wingdings" panose="05000000000000000000" pitchFamily="2" charset="2"/>
              <a:buChar char="§"/>
            </a:pPr>
            <a:r>
              <a:rPr lang="en-US" dirty="0">
                <a:solidFill>
                  <a:schemeClr val="bg2">
                    <a:lumMod val="10000"/>
                  </a:schemeClr>
                </a:solidFill>
                <a:latin typeface="+mj-lt"/>
              </a:rPr>
              <a:t>T</a:t>
            </a:r>
            <a:r>
              <a:rPr lang="en-US" b="0" i="0" dirty="0">
                <a:solidFill>
                  <a:schemeClr val="bg2">
                    <a:lumMod val="10000"/>
                  </a:schemeClr>
                </a:solidFill>
                <a:effectLst/>
                <a:latin typeface="+mj-lt"/>
              </a:rPr>
              <a:t>he dataset is available in a format that we can easily work with. </a:t>
            </a:r>
          </a:p>
          <a:p>
            <a:pPr marL="285750" indent="-285750" algn="just">
              <a:buFont typeface="Wingdings" panose="05000000000000000000" pitchFamily="2" charset="2"/>
              <a:buChar char="§"/>
            </a:pPr>
            <a:r>
              <a:rPr lang="en-US" b="0" i="0" dirty="0">
                <a:solidFill>
                  <a:schemeClr val="bg2">
                    <a:lumMod val="10000"/>
                  </a:schemeClr>
                </a:solidFill>
                <a:effectLst/>
                <a:latin typeface="+mj-lt"/>
              </a:rPr>
              <a:t>Ideally in an area you find more interesting and are personally motivated to explore.</a:t>
            </a:r>
          </a:p>
          <a:p>
            <a:pPr marL="285750" indent="-285750" algn="just">
              <a:buFont typeface="Wingdings" panose="05000000000000000000" pitchFamily="2" charset="2"/>
              <a:buChar char="§"/>
            </a:pPr>
            <a:r>
              <a:rPr lang="en-US" b="0" i="0" dirty="0">
                <a:solidFill>
                  <a:schemeClr val="bg2">
                    <a:lumMod val="10000"/>
                  </a:schemeClr>
                </a:solidFill>
                <a:effectLst/>
                <a:latin typeface="+mj-lt"/>
              </a:rPr>
              <a:t>In terms of licensing for use, the dataset is public and free to use.</a:t>
            </a:r>
          </a:p>
          <a:p>
            <a:pPr marL="285750" indent="-285750" algn="just">
              <a:buFont typeface="Wingdings" panose="05000000000000000000" pitchFamily="2" charset="2"/>
              <a:buChar char="§"/>
            </a:pPr>
            <a:r>
              <a:rPr lang="en-US" dirty="0">
                <a:solidFill>
                  <a:schemeClr val="bg2">
                    <a:lumMod val="10000"/>
                  </a:schemeClr>
                </a:solidFill>
                <a:latin typeface="+mj-lt"/>
              </a:rPr>
              <a:t>The dataset is reliable enough to answer various types of user queries.</a:t>
            </a:r>
          </a:p>
          <a:p>
            <a:pPr algn="just"/>
            <a:endParaRPr lang="en-IN" dirty="0"/>
          </a:p>
        </p:txBody>
      </p:sp>
    </p:spTree>
    <p:extLst>
      <p:ext uri="{BB962C8B-B14F-4D97-AF65-F5344CB8AC3E}">
        <p14:creationId xmlns:p14="http://schemas.microsoft.com/office/powerpoint/2010/main" val="1069451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92732-2FEB-465A-8495-FB0216C851FC}"/>
              </a:ext>
            </a:extLst>
          </p:cNvPr>
          <p:cNvSpPr>
            <a:spLocks noGrp="1"/>
          </p:cNvSpPr>
          <p:nvPr>
            <p:ph type="title"/>
          </p:nvPr>
        </p:nvSpPr>
        <p:spPr>
          <a:xfrm>
            <a:off x="240159" y="126586"/>
            <a:ext cx="9141966" cy="1325563"/>
          </a:xfrm>
        </p:spPr>
        <p:txBody>
          <a:bodyPr>
            <a:normAutofit fontScale="90000"/>
          </a:bodyPr>
          <a:lstStyle/>
          <a:p>
            <a:r>
              <a:rPr lang="en-US" b="1" dirty="0"/>
              <a:t>What kind of complex questions are you hoping to answer in the </a:t>
            </a:r>
            <a:r>
              <a:rPr lang="en-US" b="1"/>
              <a:t>future?</a:t>
            </a:r>
            <a:br>
              <a:rPr lang="en-GB" b="1"/>
            </a:br>
            <a:endParaRPr lang="en-US" b="1" dirty="0"/>
          </a:p>
        </p:txBody>
      </p:sp>
      <p:sp>
        <p:nvSpPr>
          <p:cNvPr id="4" name="TextBox 3">
            <a:extLst>
              <a:ext uri="{FF2B5EF4-FFF2-40B4-BE49-F238E27FC236}">
                <a16:creationId xmlns:a16="http://schemas.microsoft.com/office/drawing/2014/main" id="{4F971417-FC6A-40A6-96A7-D65B07D1C2FB}"/>
              </a:ext>
            </a:extLst>
          </p:cNvPr>
          <p:cNvSpPr txBox="1"/>
          <p:nvPr/>
        </p:nvSpPr>
        <p:spPr>
          <a:xfrm>
            <a:off x="240159" y="1333315"/>
            <a:ext cx="9241655" cy="4801314"/>
          </a:xfrm>
          <a:prstGeom prst="rect">
            <a:avLst/>
          </a:prstGeom>
          <a:noFill/>
        </p:spPr>
        <p:txBody>
          <a:bodyPr wrap="square">
            <a:spAutoFit/>
          </a:bodyPr>
          <a:lstStyle/>
          <a:p>
            <a:pPr algn="just"/>
            <a:r>
              <a:rPr lang="en-US" dirty="0"/>
              <a:t>The questions/queries ranging from simple to complex are as follows- </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
            </a:pPr>
            <a:r>
              <a:rPr lang="en-US" dirty="0"/>
              <a:t>How many movies were directed by a director in a specific year?</a:t>
            </a:r>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r>
              <a:rPr lang="en-US" dirty="0"/>
              <a:t>Which is the most famous location for filming during particular time frame?</a:t>
            </a:r>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r>
              <a:rPr lang="en-US" dirty="0"/>
              <a:t>Number of releases from a production house during particular time period?</a:t>
            </a:r>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r>
              <a:rPr lang="en-US" dirty="0"/>
              <a:t>Number of movies which has common writer and director?</a:t>
            </a:r>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r>
              <a:rPr lang="en-US" dirty="0"/>
              <a:t>Which is the most repeatable/admirable director-actor duo?</a:t>
            </a:r>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r>
              <a:rPr lang="en-US" dirty="0"/>
              <a:t>The location chosen by a production house for a particular movie?</a:t>
            </a:r>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r>
              <a:rPr lang="en-US" dirty="0"/>
              <a:t>Which is the most favorite location for a particular director or/and production house?</a:t>
            </a:r>
          </a:p>
          <a:p>
            <a:endParaRPr lang="en-IN" dirty="0"/>
          </a:p>
        </p:txBody>
      </p:sp>
    </p:spTree>
    <p:extLst>
      <p:ext uri="{BB962C8B-B14F-4D97-AF65-F5344CB8AC3E}">
        <p14:creationId xmlns:p14="http://schemas.microsoft.com/office/powerpoint/2010/main" val="3738534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66F03-956C-4B53-9E8D-5D3151F54317}"/>
              </a:ext>
            </a:extLst>
          </p:cNvPr>
          <p:cNvSpPr>
            <a:spLocks noGrp="1"/>
          </p:cNvSpPr>
          <p:nvPr>
            <p:ph type="title"/>
          </p:nvPr>
        </p:nvSpPr>
        <p:spPr>
          <a:xfrm>
            <a:off x="228600" y="180975"/>
            <a:ext cx="9045402" cy="1749425"/>
          </a:xfrm>
        </p:spPr>
        <p:txBody>
          <a:bodyPr vert="horz" lIns="91440" tIns="45720" rIns="91440" bIns="45720" rtlCol="0" anchor="t">
            <a:normAutofit/>
          </a:bodyPr>
          <a:lstStyle/>
          <a:p>
            <a:r>
              <a:rPr lang="en-US" b="1" dirty="0"/>
              <a:t>Ontology/RDF Overview</a:t>
            </a:r>
          </a:p>
        </p:txBody>
      </p:sp>
      <p:sp>
        <p:nvSpPr>
          <p:cNvPr id="4" name="TextBox 3">
            <a:extLst>
              <a:ext uri="{FF2B5EF4-FFF2-40B4-BE49-F238E27FC236}">
                <a16:creationId xmlns:a16="http://schemas.microsoft.com/office/drawing/2014/main" id="{193B97E2-4D43-4113-8C3F-C32FDDC4ADEE}"/>
              </a:ext>
            </a:extLst>
          </p:cNvPr>
          <p:cNvSpPr txBox="1"/>
          <p:nvPr/>
        </p:nvSpPr>
        <p:spPr>
          <a:xfrm>
            <a:off x="228600" y="704851"/>
            <a:ext cx="10043160" cy="5553709"/>
          </a:xfrm>
          <a:prstGeom prst="rect">
            <a:avLst/>
          </a:prstGeom>
        </p:spPr>
        <p:txBody>
          <a:bodyPr vert="horz" lIns="91440" tIns="45720" rIns="91440" bIns="45720" rtlCol="0">
            <a:normAutofit/>
          </a:bodyPr>
          <a:lstStyle/>
          <a:p>
            <a:pPr>
              <a:spcBef>
                <a:spcPts val="1000"/>
              </a:spcBef>
              <a:buClr>
                <a:schemeClr val="accent1"/>
              </a:buClr>
              <a:buSzPct val="80000"/>
            </a:pPr>
            <a:r>
              <a:rPr lang="en-US" b="1" dirty="0">
                <a:solidFill>
                  <a:schemeClr val="tx1">
                    <a:lumMod val="75000"/>
                    <a:lumOff val="25000"/>
                  </a:schemeClr>
                </a:solidFill>
              </a:rPr>
              <a:t>Ontology-</a:t>
            </a:r>
          </a:p>
          <a:p>
            <a:pPr marL="285750" indent="-285750">
              <a:spcBef>
                <a:spcPts val="1000"/>
              </a:spcBef>
              <a:buClr>
                <a:schemeClr val="accent1"/>
              </a:buClr>
              <a:buSzPct val="80000"/>
              <a:buFont typeface="Wingdings" panose="05000000000000000000" pitchFamily="2" charset="2"/>
              <a:buChar char="§"/>
            </a:pPr>
            <a:r>
              <a:rPr lang="en-US" dirty="0">
                <a:solidFill>
                  <a:schemeClr val="bg2">
                    <a:lumMod val="10000"/>
                  </a:schemeClr>
                </a:solidFill>
              </a:rPr>
              <a:t>An ontology is a formal description of knowledge as a set of concepts within a domain and the relationships that hold between them. It describes the semantics of the data, providing a uniform way to enable communication.</a:t>
            </a:r>
          </a:p>
          <a:p>
            <a:pPr marL="285750" indent="-285750">
              <a:spcBef>
                <a:spcPts val="1000"/>
              </a:spcBef>
              <a:buClr>
                <a:schemeClr val="accent1"/>
              </a:buClr>
              <a:buSzPct val="80000"/>
              <a:buFont typeface="Wingdings" panose="05000000000000000000" pitchFamily="2" charset="2"/>
              <a:buChar char="§"/>
            </a:pPr>
            <a:r>
              <a:rPr lang="en-US" dirty="0">
                <a:solidFill>
                  <a:schemeClr val="bg2">
                    <a:lumMod val="10000"/>
                  </a:schemeClr>
                </a:solidFill>
              </a:rPr>
              <a:t> The word “semantic” implies meaning or understanding.</a:t>
            </a:r>
          </a:p>
          <a:p>
            <a:pPr marL="285750" indent="-285750">
              <a:spcBef>
                <a:spcPts val="1000"/>
              </a:spcBef>
              <a:buClr>
                <a:schemeClr val="accent1"/>
              </a:buClr>
              <a:buSzPct val="80000"/>
              <a:buFont typeface="Wingdings" panose="05000000000000000000" pitchFamily="2" charset="2"/>
              <a:buChar char="§"/>
            </a:pPr>
            <a:r>
              <a:rPr lang="en-US" b="0" i="0" dirty="0">
                <a:solidFill>
                  <a:schemeClr val="bg2">
                    <a:lumMod val="10000"/>
                  </a:schemeClr>
                </a:solidFill>
                <a:effectLst/>
              </a:rPr>
              <a:t>Semantic Web is concerned with the meaning of the data.  </a:t>
            </a:r>
          </a:p>
          <a:p>
            <a:pPr>
              <a:spcBef>
                <a:spcPts val="1000"/>
              </a:spcBef>
              <a:buClr>
                <a:schemeClr val="accent1"/>
              </a:buClr>
              <a:buSzPct val="80000"/>
            </a:pPr>
            <a:r>
              <a:rPr lang="en-US" b="1" i="0" dirty="0">
                <a:solidFill>
                  <a:schemeClr val="tx1">
                    <a:lumMod val="75000"/>
                    <a:lumOff val="25000"/>
                  </a:schemeClr>
                </a:solidFill>
                <a:effectLst/>
              </a:rPr>
              <a:t>RDF-</a:t>
            </a:r>
          </a:p>
          <a:p>
            <a:pPr marL="285750" indent="-285750">
              <a:spcBef>
                <a:spcPts val="1000"/>
              </a:spcBef>
              <a:buClr>
                <a:schemeClr val="accent1"/>
              </a:buClr>
              <a:buSzPct val="80000"/>
              <a:buFont typeface="Wingdings" panose="05000000000000000000" pitchFamily="2" charset="2"/>
              <a:buChar char="§"/>
            </a:pPr>
            <a:r>
              <a:rPr lang="en-US" b="0" i="0" dirty="0">
                <a:solidFill>
                  <a:schemeClr val="bg2">
                    <a:lumMod val="10000"/>
                  </a:schemeClr>
                </a:solidFill>
                <a:effectLst/>
              </a:rPr>
              <a:t>The Resource Description Framework (RDF) is a general framework for representing interconnected data on the web. </a:t>
            </a:r>
            <a:r>
              <a:rPr lang="en-US" dirty="0"/>
              <a:t>RDF is built around the existing Web standards: XML and URL (URI).</a:t>
            </a:r>
          </a:p>
          <a:p>
            <a:pPr marL="285750" indent="-285750">
              <a:spcBef>
                <a:spcPts val="1000"/>
              </a:spcBef>
              <a:buClr>
                <a:schemeClr val="accent1"/>
              </a:buClr>
              <a:buSzPct val="80000"/>
              <a:buFont typeface="Wingdings" panose="05000000000000000000" pitchFamily="2" charset="2"/>
              <a:buChar char="§"/>
            </a:pPr>
            <a:r>
              <a:rPr lang="en-US" dirty="0">
                <a:solidFill>
                  <a:schemeClr val="bg2">
                    <a:lumMod val="10000"/>
                  </a:schemeClr>
                </a:solidFill>
              </a:rPr>
              <a:t>A Uniform Resource Identifier (URI) is a unique sequence of characters that identifies a logical or physical resource used by web technologies.</a:t>
            </a:r>
          </a:p>
          <a:p>
            <a:pPr marL="285750" indent="-285750">
              <a:spcBef>
                <a:spcPts val="1000"/>
              </a:spcBef>
              <a:buClr>
                <a:schemeClr val="accent1"/>
              </a:buClr>
              <a:buSzPct val="80000"/>
              <a:buFont typeface="Wingdings" panose="05000000000000000000" pitchFamily="2" charset="2"/>
              <a:buChar char="§"/>
            </a:pPr>
            <a:r>
              <a:rPr lang="en-US" dirty="0">
                <a:solidFill>
                  <a:schemeClr val="bg2">
                    <a:lumMod val="10000"/>
                  </a:schemeClr>
                </a:solidFill>
              </a:rPr>
              <a:t>A URL identifies a web resource as well as its location on a computer network and how to access it.</a:t>
            </a:r>
          </a:p>
          <a:p>
            <a:pPr marL="285750" indent="-285750">
              <a:spcBef>
                <a:spcPts val="1000"/>
              </a:spcBef>
              <a:buClr>
                <a:schemeClr val="accent1"/>
              </a:buClr>
              <a:buSzPct val="80000"/>
              <a:buFont typeface="Wingdings" panose="05000000000000000000" pitchFamily="2" charset="2"/>
              <a:buChar char="§"/>
            </a:pPr>
            <a:r>
              <a:rPr lang="en-US" b="0" i="0" dirty="0">
                <a:solidFill>
                  <a:srgbClr val="202124"/>
                </a:solidFill>
                <a:effectLst/>
                <a:latin typeface="Roboto" panose="02000000000000000000" pitchFamily="2" charset="0"/>
              </a:rPr>
              <a:t>A URN is a formal naming scheme that identifies a resource but does not indicate its location or how to access it. </a:t>
            </a:r>
            <a:endParaRPr lang="en-US" dirty="0">
              <a:solidFill>
                <a:schemeClr val="bg2">
                  <a:lumMod val="10000"/>
                </a:schemeClr>
              </a:solidFill>
            </a:endParaRP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712398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0A61547-2555-4DE2-A37F-A53E549174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C2447E0-8F0D-479C-94E4-82BC8EB68C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1F943397-DCDD-44CB-BBA9-9510B7698D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E2630ADC-31DB-4C48-AC4A-DAAE5A7B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A5C44E-F54E-47E0-8989-4D8686B33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FF54E15E-830B-4375-A239-4C51954DEA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CB37E322-FF7E-4872-BD6B-50A48CBEA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710D0C1E-D2F8-45B2-AE14-1AC8E976F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216331B-17D0-4167-ABD2-B2198058C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A53A7A96-3806-4BB3-91DE-6EED48AC7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8C2B86C-EE71-466E-8991-503F9C9C1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634CFC7-79E2-50C8-01F8-DEC82A93DEDE}"/>
              </a:ext>
            </a:extLst>
          </p:cNvPr>
          <p:cNvSpPr>
            <a:spLocks noGrp="1"/>
          </p:cNvSpPr>
          <p:nvPr>
            <p:ph type="title"/>
          </p:nvPr>
        </p:nvSpPr>
        <p:spPr>
          <a:xfrm>
            <a:off x="421298" y="-90492"/>
            <a:ext cx="5829299" cy="1257943"/>
          </a:xfrm>
        </p:spPr>
        <p:txBody>
          <a:bodyPr vert="horz" lIns="91440" tIns="45720" rIns="91440" bIns="45720" rtlCol="0" anchor="b">
            <a:normAutofit/>
          </a:bodyPr>
          <a:lstStyle/>
          <a:p>
            <a:pPr algn="r"/>
            <a:r>
              <a:rPr lang="en-US" sz="4200" dirty="0"/>
              <a:t>Ontology Screenshots</a:t>
            </a:r>
          </a:p>
        </p:txBody>
      </p:sp>
      <p:pic>
        <p:nvPicPr>
          <p:cNvPr id="4" name="Content Placeholder 3">
            <a:extLst>
              <a:ext uri="{FF2B5EF4-FFF2-40B4-BE49-F238E27FC236}">
                <a16:creationId xmlns:a16="http://schemas.microsoft.com/office/drawing/2014/main" id="{572DA8DE-C866-9FF6-1282-466CB86817E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7453" b="-1"/>
          <a:stretch/>
        </p:blipFill>
        <p:spPr bwMode="auto">
          <a:xfrm>
            <a:off x="1075027" y="1560837"/>
            <a:ext cx="7306973" cy="4233960"/>
          </a:xfrm>
          <a:prstGeom prst="rect">
            <a:avLst/>
          </a:prstGeom>
          <a:noFill/>
        </p:spPr>
      </p:pic>
    </p:spTree>
    <p:extLst>
      <p:ext uri="{BB962C8B-B14F-4D97-AF65-F5344CB8AC3E}">
        <p14:creationId xmlns:p14="http://schemas.microsoft.com/office/powerpoint/2010/main" val="240148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54AB6013-50D8-E44D-3ECF-4F25F675BD2A}"/>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4731" r="-1" b="-1"/>
          <a:stretch/>
        </p:blipFill>
        <p:spPr bwMode="auto">
          <a:xfrm>
            <a:off x="568452" y="571500"/>
            <a:ext cx="11055096" cy="5715000"/>
          </a:xfrm>
          <a:prstGeom prst="rect">
            <a:avLst/>
          </a:prstGeom>
          <a:noFill/>
        </p:spPr>
      </p:pic>
    </p:spTree>
    <p:extLst>
      <p:ext uri="{BB962C8B-B14F-4D97-AF65-F5344CB8AC3E}">
        <p14:creationId xmlns:p14="http://schemas.microsoft.com/office/powerpoint/2010/main" val="32500503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4438</TotalTime>
  <Words>823</Words>
  <Application>Microsoft Office PowerPoint</Application>
  <PresentationFormat>Widescreen</PresentationFormat>
  <Paragraphs>94</Paragraphs>
  <Slides>13</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Arial</vt:lpstr>
      <vt:lpstr>Calibri</vt:lpstr>
      <vt:lpstr>Calibri Light</vt:lpstr>
      <vt:lpstr>CGOMEGA</vt:lpstr>
      <vt:lpstr>Roboto</vt:lpstr>
      <vt:lpstr>Trebuchet MS</vt:lpstr>
      <vt:lpstr>Wingdings</vt:lpstr>
      <vt:lpstr>Wingdings 3</vt:lpstr>
      <vt:lpstr>Facet</vt:lpstr>
      <vt:lpstr>Office Theme</vt:lpstr>
      <vt:lpstr>CECS 571 Fundamentals of Semantic Web Technologies COMPUTER ENGINEERING AND COMPUTER SCIENCE</vt:lpstr>
      <vt:lpstr>Contents</vt:lpstr>
      <vt:lpstr>Introduction </vt:lpstr>
      <vt:lpstr>Software  requirement/Technology stack </vt:lpstr>
      <vt:lpstr>Datasets requirement </vt:lpstr>
      <vt:lpstr>What kind of complex questions are you hoping to answer in the future? </vt:lpstr>
      <vt:lpstr>Ontology/RDF Overview</vt:lpstr>
      <vt:lpstr>Ontology Screenshots</vt:lpstr>
      <vt:lpstr>PowerPoint Presentation</vt:lpstr>
      <vt:lpstr>Code Snippets</vt:lpstr>
      <vt:lpstr>Technical Challenges</vt:lpstr>
      <vt:lpstr>Output generated in RDF Format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CVR COLLEGE OF ENGINEERING DEPARTMENT OF COMPUTER SCIENCE AND ENGINEERING</dc:title>
  <dc:creator>Dr. Subhash Chandra N</dc:creator>
  <cp:lastModifiedBy>Sai Vardhan Kondapaka</cp:lastModifiedBy>
  <cp:revision>60</cp:revision>
  <dcterms:created xsi:type="dcterms:W3CDTF">2021-03-03T04:25:51Z</dcterms:created>
  <dcterms:modified xsi:type="dcterms:W3CDTF">2023-02-26T10:58:42Z</dcterms:modified>
</cp:coreProperties>
</file>