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020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1747" y="-6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5BD093-5E1C-4128-BB3B-9105C16C17DE}" type="datetimeFigureOut">
              <a:rPr lang="en-US" smtClean="0"/>
              <a:pPr/>
              <a:t>2023-04-21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DBE54-B102-4489-8CE7-469BAEEF18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5BD093-5E1C-4128-BB3B-9105C16C17DE}" type="datetimeFigureOut">
              <a:rPr lang="en-US" smtClean="0"/>
              <a:pPr/>
              <a:t>2023-04-21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DBE54-B102-4489-8CE7-469BAEEF18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488951"/>
            <a:ext cx="1157288"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488951"/>
            <a:ext cx="3357563"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5BD093-5E1C-4128-BB3B-9105C16C17DE}" type="datetimeFigureOut">
              <a:rPr lang="en-US" smtClean="0"/>
              <a:pPr/>
              <a:t>2023-04-21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DBE54-B102-4489-8CE7-469BAEEF18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5BD093-5E1C-4128-BB3B-9105C16C17DE}" type="datetimeFigureOut">
              <a:rPr lang="en-US" smtClean="0"/>
              <a:pPr/>
              <a:t>2023-04-21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DBE54-B102-4489-8CE7-469BAEEF18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C5BD093-5E1C-4128-BB3B-9105C16C17DE}" type="datetimeFigureOut">
              <a:rPr lang="en-US" smtClean="0"/>
              <a:pPr/>
              <a:t>2023-04-21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4DBE54-B102-4489-8CE7-469BAEEF18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C5BD093-5E1C-4128-BB3B-9105C16C17DE}" type="datetimeFigureOut">
              <a:rPr lang="en-US" smtClean="0"/>
              <a:pPr/>
              <a:t>2023-04-21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DBE54-B102-4489-8CE7-469BAEEF18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184"/>
            <a:ext cx="61722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C5BD093-5E1C-4128-BB3B-9105C16C17DE}" type="datetimeFigureOut">
              <a:rPr lang="en-US" smtClean="0"/>
              <a:pPr/>
              <a:t>2023-04-21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4DBE54-B102-4489-8CE7-469BAEEF18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5BD093-5E1C-4128-BB3B-9105C16C17DE}" type="datetimeFigureOut">
              <a:rPr lang="en-US" smtClean="0"/>
              <a:pPr/>
              <a:t>2023-04-21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4DBE54-B102-4489-8CE7-469BAEEF18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BD093-5E1C-4128-BB3B-9105C16C17DE}" type="datetimeFigureOut">
              <a:rPr lang="en-US" smtClean="0"/>
              <a:pPr/>
              <a:t>2023-04-21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4DBE54-B102-4489-8CE7-469BAEEF18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5BD093-5E1C-4128-BB3B-9105C16C17DE}" type="datetimeFigureOut">
              <a:rPr lang="en-US" smtClean="0"/>
              <a:pPr/>
              <a:t>2023-04-21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DBE54-B102-4489-8CE7-469BAEEF18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5BD093-5E1C-4128-BB3B-9105C16C17DE}" type="datetimeFigureOut">
              <a:rPr lang="en-US" smtClean="0"/>
              <a:pPr/>
              <a:t>2023-04-21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4DBE54-B102-4489-8CE7-469BAEEF18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1C5BD093-5E1C-4128-BB3B-9105C16C17DE}" type="datetimeFigureOut">
              <a:rPr lang="en-US" smtClean="0"/>
              <a:pPr/>
              <a:t>2023-04-21</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D4DBE54-B102-4489-8CE7-469BAEEF18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76201"/>
            <a:ext cx="6705600" cy="685799"/>
          </a:xfrm>
          <a:ln>
            <a:solidFill>
              <a:srgbClr val="FF0000"/>
            </a:solidFill>
          </a:ln>
        </p:spPr>
        <p:style>
          <a:lnRef idx="2">
            <a:schemeClr val="dk1"/>
          </a:lnRef>
          <a:fillRef idx="1">
            <a:schemeClr val="lt1"/>
          </a:fillRef>
          <a:effectRef idx="0">
            <a:schemeClr val="dk1"/>
          </a:effectRef>
          <a:fontRef idx="minor">
            <a:schemeClr val="dk1"/>
          </a:fontRef>
        </p:style>
        <p:txBody>
          <a:bodyPr>
            <a:normAutofit fontScale="90000"/>
          </a:bodyPr>
          <a:lstStyle/>
          <a:p>
            <a:r>
              <a:rPr lang="en-US" sz="1800" dirty="0" smtClean="0">
                <a:solidFill>
                  <a:schemeClr val="tx1"/>
                </a:solidFill>
                <a:latin typeface="Times New Roman" pitchFamily="18" charset="0"/>
                <a:cs typeface="Times New Roman" pitchFamily="18" charset="0"/>
              </a:rPr>
              <a:t/>
            </a:r>
            <a:br>
              <a:rPr lang="en-US" sz="18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Wavelet Based Image </a:t>
            </a:r>
            <a:r>
              <a:rPr lang="en-US" sz="1600" smtClean="0">
                <a:solidFill>
                  <a:schemeClr val="tx1"/>
                </a:solidFill>
                <a:latin typeface="Times New Roman" pitchFamily="18" charset="0"/>
                <a:cs typeface="Times New Roman" pitchFamily="18" charset="0"/>
              </a:rPr>
              <a:t>Fusion </a:t>
            </a:r>
            <a:r>
              <a:rPr lang="en-US" sz="1600" smtClean="0">
                <a:solidFill>
                  <a:schemeClr val="tx1"/>
                </a:solidFill>
                <a:latin typeface="Times New Roman" pitchFamily="18" charset="0"/>
                <a:cs typeface="Times New Roman" pitchFamily="18" charset="0"/>
              </a:rPr>
              <a:t>for </a:t>
            </a:r>
            <a:r>
              <a:rPr lang="en-US" sz="1600" dirty="0" smtClean="0">
                <a:solidFill>
                  <a:schemeClr val="tx1"/>
                </a:solidFill>
                <a:latin typeface="Times New Roman" pitchFamily="18" charset="0"/>
                <a:cs typeface="Times New Roman" pitchFamily="18" charset="0"/>
              </a:rPr>
              <a:t/>
            </a:r>
            <a:br>
              <a:rPr lang="en-US" sz="1600" dirty="0" smtClean="0">
                <a:solidFill>
                  <a:schemeClr val="tx1"/>
                </a:solidFill>
                <a:latin typeface="Times New Roman" pitchFamily="18" charset="0"/>
                <a:cs typeface="Times New Roman" pitchFamily="18" charset="0"/>
              </a:rPr>
            </a:br>
            <a:r>
              <a:rPr lang="en-US" sz="1600" dirty="0" smtClean="0">
                <a:solidFill>
                  <a:schemeClr val="tx1"/>
                </a:solidFill>
                <a:latin typeface="Times New Roman" pitchFamily="18" charset="0"/>
                <a:cs typeface="Times New Roman" pitchFamily="18" charset="0"/>
              </a:rPr>
              <a:t>Kidney Stone Detection</a:t>
            </a:r>
            <a:br>
              <a:rPr lang="en-US" sz="1600" dirty="0" smtClean="0">
                <a:solidFill>
                  <a:schemeClr val="tx1"/>
                </a:solidFill>
                <a:latin typeface="Times New Roman" pitchFamily="18" charset="0"/>
                <a:cs typeface="Times New Roman" pitchFamily="18" charset="0"/>
              </a:rPr>
            </a:br>
            <a:r>
              <a:rPr lang="en-US" sz="1600" dirty="0" err="1" smtClean="0">
                <a:solidFill>
                  <a:schemeClr val="tx1"/>
                </a:solidFill>
                <a:latin typeface="Times New Roman" pitchFamily="18" charset="0"/>
                <a:cs typeface="Times New Roman" pitchFamily="18" charset="0"/>
              </a:rPr>
              <a:t>Chekkala</a:t>
            </a:r>
            <a:r>
              <a:rPr lang="en-US" sz="1600" dirty="0" smtClean="0">
                <a:solidFill>
                  <a:schemeClr val="tx1"/>
                </a:solidFill>
                <a:latin typeface="Times New Roman" pitchFamily="18" charset="0"/>
                <a:cs typeface="Times New Roman" pitchFamily="18" charset="0"/>
              </a:rPr>
              <a:t> </a:t>
            </a:r>
            <a:r>
              <a:rPr lang="en-US" sz="1600" dirty="0" err="1" smtClean="0">
                <a:solidFill>
                  <a:schemeClr val="tx1"/>
                </a:solidFill>
                <a:latin typeface="Times New Roman" pitchFamily="18" charset="0"/>
                <a:cs typeface="Times New Roman" pitchFamily="18" charset="0"/>
              </a:rPr>
              <a:t>Sai</a:t>
            </a:r>
            <a:r>
              <a:rPr lang="en-US" sz="1600" dirty="0" smtClean="0">
                <a:solidFill>
                  <a:schemeClr val="tx1"/>
                </a:solidFill>
                <a:latin typeface="Times New Roman" pitchFamily="18" charset="0"/>
                <a:cs typeface="Times New Roman" pitchFamily="18" charset="0"/>
              </a:rPr>
              <a:t> </a:t>
            </a:r>
            <a:r>
              <a:rPr lang="en-US" sz="1600" dirty="0" err="1" smtClean="0">
                <a:solidFill>
                  <a:schemeClr val="tx1"/>
                </a:solidFill>
                <a:latin typeface="Times New Roman" pitchFamily="18" charset="0"/>
                <a:cs typeface="Times New Roman" pitchFamily="18" charset="0"/>
              </a:rPr>
              <a:t>Manideep</a:t>
            </a:r>
            <a:r>
              <a:rPr lang="en-US" sz="1600" dirty="0" smtClean="0">
                <a:solidFill>
                  <a:schemeClr val="tx1"/>
                </a:solidFill>
                <a:latin typeface="Times New Roman" pitchFamily="18" charset="0"/>
                <a:cs typeface="Times New Roman" pitchFamily="18" charset="0"/>
              </a:rPr>
              <a:t>| Dr. V. </a:t>
            </a:r>
            <a:r>
              <a:rPr lang="en-US" sz="1600" dirty="0" err="1" smtClean="0">
                <a:solidFill>
                  <a:schemeClr val="tx1"/>
                </a:solidFill>
                <a:latin typeface="Times New Roman" pitchFamily="18" charset="0"/>
                <a:cs typeface="Times New Roman" pitchFamily="18" charset="0"/>
              </a:rPr>
              <a:t>Thanikaiselvan</a:t>
            </a:r>
            <a:r>
              <a:rPr lang="en-US" sz="1600" dirty="0" smtClean="0">
                <a:solidFill>
                  <a:schemeClr val="tx1"/>
                </a:solidFill>
                <a:latin typeface="Times New Roman" pitchFamily="18" charset="0"/>
                <a:cs typeface="Times New Roman" pitchFamily="18" charset="0"/>
              </a:rPr>
              <a:t>| SENSE</a:t>
            </a:r>
            <a:r>
              <a:rPr lang="en-US" sz="2200" dirty="0" smtClean="0">
                <a:solidFill>
                  <a:schemeClr val="tx1"/>
                </a:solidFill>
                <a:latin typeface="Times New Roman" pitchFamily="18" charset="0"/>
                <a:cs typeface="Times New Roman" pitchFamily="18" charset="0"/>
              </a:rPr>
              <a:t/>
            </a:r>
            <a:br>
              <a:rPr lang="en-US" sz="2200" dirty="0" smtClean="0">
                <a:solidFill>
                  <a:schemeClr val="tx1"/>
                </a:solidFill>
                <a:latin typeface="Times New Roman" pitchFamily="18" charset="0"/>
                <a:cs typeface="Times New Roman" pitchFamily="18" charset="0"/>
              </a:rPr>
            </a:br>
            <a:endParaRPr lang="en-US" sz="2200" dirty="0">
              <a:solidFill>
                <a:schemeClr val="tx1"/>
              </a:solidFill>
              <a:latin typeface="Times New Roman" pitchFamily="18" charset="0"/>
              <a:cs typeface="Times New Roman" pitchFamily="18" charset="0"/>
            </a:endParaRPr>
          </a:p>
        </p:txBody>
      </p:sp>
      <p:pic>
        <p:nvPicPr>
          <p:cNvPr id="4" name="Picture 3" descr="vellore-institute-of-technology-vit-logo-vector.png"/>
          <p:cNvPicPr>
            <a:picLocks noChangeAspect="1"/>
          </p:cNvPicPr>
          <p:nvPr/>
        </p:nvPicPr>
        <p:blipFill>
          <a:blip r:embed="rId2" cstate="print"/>
          <a:stretch>
            <a:fillRect/>
          </a:stretch>
        </p:blipFill>
        <p:spPr>
          <a:xfrm>
            <a:off x="152400" y="228600"/>
            <a:ext cx="1186505" cy="381000"/>
          </a:xfrm>
          <a:prstGeom prst="rect">
            <a:avLst/>
          </a:prstGeom>
        </p:spPr>
      </p:pic>
      <p:sp>
        <p:nvSpPr>
          <p:cNvPr id="5" name="Subtitle 4"/>
          <p:cNvSpPr>
            <a:spLocks noGrp="1"/>
          </p:cNvSpPr>
          <p:nvPr>
            <p:ph type="subTitle" idx="1"/>
          </p:nvPr>
        </p:nvSpPr>
        <p:spPr>
          <a:xfrm>
            <a:off x="76200" y="762000"/>
            <a:ext cx="2286000" cy="276999"/>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200" dirty="0">
                <a:ln>
                  <a:solidFill>
                    <a:srgbClr val="00B050"/>
                  </a:solidFill>
                </a:ln>
                <a:solidFill>
                  <a:srgbClr val="00B050"/>
                </a:solidFill>
                <a:latin typeface="Times New Roman" pitchFamily="18" charset="0"/>
                <a:cs typeface="Times New Roman" pitchFamily="18" charset="0"/>
              </a:rPr>
              <a:t>Motivation/ Introduction</a:t>
            </a:r>
          </a:p>
        </p:txBody>
      </p:sp>
      <p:sp>
        <p:nvSpPr>
          <p:cNvPr id="6" name="Text Placeholder 68"/>
          <p:cNvSpPr txBox="1">
            <a:spLocks/>
          </p:cNvSpPr>
          <p:nvPr/>
        </p:nvSpPr>
        <p:spPr>
          <a:xfrm>
            <a:off x="76201" y="1066800"/>
            <a:ext cx="2286000" cy="25146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050" dirty="0" smtClean="0">
                <a:latin typeface="Times New Roman" pitchFamily="18" charset="0"/>
                <a:cs typeface="Times New Roman" pitchFamily="18" charset="0"/>
              </a:rPr>
              <a:t>Now a day’s Kidney Stones became a serious problem. If the stone is not identifying in early stage, then it may leads to the failure of the kidneys. Image processing is one of the best ways to detect the stones in the kidney. When it’s come to image fusion, it involves two or more images to obtain the most detailed image. In this technique doctors usually combine the CT and MRI medical images of a patient with a tumor to make a more accurate diagnosis. The fused image gives a better description than the source images and also it has better quality in the aspects of contrast, edge, texture and information. </a:t>
            </a:r>
            <a:endParaRPr lang="en-US" sz="1050" dirty="0">
              <a:latin typeface="Times New Roman" pitchFamily="18" charset="0"/>
              <a:cs typeface="Times New Roman" pitchFamily="18" charset="0"/>
            </a:endParaRPr>
          </a:p>
        </p:txBody>
      </p:sp>
      <p:sp>
        <p:nvSpPr>
          <p:cNvPr id="7" name="Rectangle 6"/>
          <p:cNvSpPr/>
          <p:nvPr/>
        </p:nvSpPr>
        <p:spPr>
          <a:xfrm>
            <a:off x="76200" y="3581401"/>
            <a:ext cx="2286000" cy="276999"/>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200" dirty="0">
                <a:ln>
                  <a:solidFill>
                    <a:srgbClr val="FF0000"/>
                  </a:solidFill>
                </a:ln>
                <a:solidFill>
                  <a:srgbClr val="FF0000"/>
                </a:solidFill>
                <a:latin typeface="Times New Roman" pitchFamily="18" charset="0"/>
                <a:cs typeface="Times New Roman" pitchFamily="18" charset="0"/>
              </a:rPr>
              <a:t>SCOPE of the Project</a:t>
            </a:r>
          </a:p>
        </p:txBody>
      </p:sp>
      <p:sp>
        <p:nvSpPr>
          <p:cNvPr id="8" name="Text Placeholder 68"/>
          <p:cNvSpPr txBox="1">
            <a:spLocks/>
          </p:cNvSpPr>
          <p:nvPr/>
        </p:nvSpPr>
        <p:spPr>
          <a:xfrm>
            <a:off x="76200" y="3886200"/>
            <a:ext cx="2286000" cy="18288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050" dirty="0" smtClean="0">
                <a:latin typeface="Times New Roman" pitchFamily="18" charset="0"/>
                <a:cs typeface="Times New Roman" pitchFamily="18" charset="0"/>
              </a:rPr>
              <a:t>For Instance, doctors can annually combine the CT and MRI medical images of a patient suffering with </a:t>
            </a:r>
            <a:r>
              <a:rPr lang="en-US" sz="1050" dirty="0" err="1" smtClean="0">
                <a:latin typeface="Times New Roman" pitchFamily="18" charset="0"/>
                <a:cs typeface="Times New Roman" pitchFamily="18" charset="0"/>
              </a:rPr>
              <a:t>tumour</a:t>
            </a:r>
            <a:r>
              <a:rPr lang="en-US" sz="1050" dirty="0" smtClean="0">
                <a:latin typeface="Times New Roman" pitchFamily="18" charset="0"/>
                <a:cs typeface="Times New Roman" pitchFamily="18" charset="0"/>
              </a:rPr>
              <a:t> to make a more accurate diagnosis. Medical fusion image is to combine functional image and anatomical image together into one image. In our first step, we will make a fused image of CT and MRI image, later we will examine the Kidney stone detection test using the Ultrasound, CT images of human kidney.</a:t>
            </a:r>
            <a:endParaRPr lang="en-US" sz="1050" dirty="0">
              <a:latin typeface="Times New Roman" pitchFamily="18" charset="0"/>
              <a:cs typeface="Times New Roman" pitchFamily="18" charset="0"/>
            </a:endParaRPr>
          </a:p>
        </p:txBody>
      </p:sp>
      <p:sp>
        <p:nvSpPr>
          <p:cNvPr id="9" name="Rectangle 8"/>
          <p:cNvSpPr/>
          <p:nvPr/>
        </p:nvSpPr>
        <p:spPr>
          <a:xfrm>
            <a:off x="76200" y="5715000"/>
            <a:ext cx="2286000" cy="276999"/>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altLang="zh-CN" sz="1200" dirty="0">
                <a:ln>
                  <a:solidFill>
                    <a:srgbClr val="0070C0"/>
                  </a:solidFill>
                </a:ln>
                <a:solidFill>
                  <a:srgbClr val="0000FF"/>
                </a:solidFill>
                <a:latin typeface="Times New Roman" pitchFamily="18" charset="0"/>
                <a:cs typeface="Times New Roman" pitchFamily="18" charset="0"/>
              </a:rPr>
              <a:t>Methodology</a:t>
            </a:r>
          </a:p>
        </p:txBody>
      </p:sp>
      <p:sp>
        <p:nvSpPr>
          <p:cNvPr id="15" name="Text Placeholder 68"/>
          <p:cNvSpPr txBox="1">
            <a:spLocks/>
          </p:cNvSpPr>
          <p:nvPr/>
        </p:nvSpPr>
        <p:spPr>
          <a:xfrm>
            <a:off x="76200" y="5943600"/>
            <a:ext cx="2286000" cy="8382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US" sz="1050" dirty="0">
              <a:latin typeface="Times New Roman" pitchFamily="18" charset="0"/>
              <a:cs typeface="Times New Roman" pitchFamily="18" charset="0"/>
            </a:endParaRPr>
          </a:p>
        </p:txBody>
      </p:sp>
      <p:pic>
        <p:nvPicPr>
          <p:cNvPr id="16" name="Picture 15" descr="block.png"/>
          <p:cNvPicPr/>
          <p:nvPr/>
        </p:nvPicPr>
        <p:blipFill>
          <a:blip r:embed="rId3" cstate="print"/>
          <a:stretch>
            <a:fillRect/>
          </a:stretch>
        </p:blipFill>
        <p:spPr>
          <a:xfrm>
            <a:off x="152400" y="6019800"/>
            <a:ext cx="2133600" cy="685800"/>
          </a:xfrm>
          <a:prstGeom prst="rect">
            <a:avLst/>
          </a:prstGeom>
        </p:spPr>
      </p:pic>
      <p:sp>
        <p:nvSpPr>
          <p:cNvPr id="17" name="Text Placeholder 68"/>
          <p:cNvSpPr txBox="1">
            <a:spLocks/>
          </p:cNvSpPr>
          <p:nvPr/>
        </p:nvSpPr>
        <p:spPr>
          <a:xfrm>
            <a:off x="76200" y="6781800"/>
            <a:ext cx="2286000" cy="2286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000" dirty="0" smtClean="0">
                <a:latin typeface="Times New Roman" pitchFamily="18" charset="0"/>
                <a:cs typeface="Times New Roman" pitchFamily="18" charset="0"/>
              </a:rPr>
              <a:t>Fig 1 : </a:t>
            </a:r>
            <a:r>
              <a:rPr lang="en-US" sz="1000" i="1" dirty="0" smtClean="0">
                <a:latin typeface="Times New Roman" pitchFamily="18" charset="0"/>
                <a:cs typeface="Times New Roman" pitchFamily="18" charset="0"/>
              </a:rPr>
              <a:t>Wavelet Based Image Fusion </a:t>
            </a:r>
            <a:endParaRPr lang="en-US" sz="1000" dirty="0" smtClean="0">
              <a:latin typeface="Times New Roman" pitchFamily="18" charset="0"/>
              <a:cs typeface="Times New Roman" pitchFamily="18" charset="0"/>
            </a:endParaRPr>
          </a:p>
          <a:p>
            <a:endParaRPr lang="en-US" sz="1050" dirty="0">
              <a:latin typeface="Times New Roman" pitchFamily="18" charset="0"/>
              <a:cs typeface="Times New Roman" pitchFamily="18" charset="0"/>
            </a:endParaRPr>
          </a:p>
        </p:txBody>
      </p:sp>
      <p:sp>
        <p:nvSpPr>
          <p:cNvPr id="18" name="Text Placeholder 68"/>
          <p:cNvSpPr txBox="1">
            <a:spLocks/>
          </p:cNvSpPr>
          <p:nvPr/>
        </p:nvSpPr>
        <p:spPr>
          <a:xfrm>
            <a:off x="76200" y="7010400"/>
            <a:ext cx="2286000" cy="19812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US" sz="1050" dirty="0" smtClean="0">
              <a:latin typeface="Times New Roman" pitchFamily="18" charset="0"/>
              <a:cs typeface="Times New Roman" pitchFamily="18" charset="0"/>
            </a:endParaRPr>
          </a:p>
          <a:p>
            <a:endParaRPr lang="en-US" sz="1050" dirty="0" smtClean="0">
              <a:latin typeface="Times New Roman" pitchFamily="18" charset="0"/>
              <a:cs typeface="Times New Roman" pitchFamily="18" charset="0"/>
            </a:endParaRPr>
          </a:p>
          <a:p>
            <a:endParaRPr lang="en-US" sz="1050" dirty="0" smtClean="0">
              <a:latin typeface="Times New Roman" pitchFamily="18" charset="0"/>
              <a:cs typeface="Times New Roman" pitchFamily="18" charset="0"/>
            </a:endParaRPr>
          </a:p>
          <a:p>
            <a:r>
              <a:rPr lang="en-US" sz="1050" dirty="0" smtClean="0">
                <a:latin typeface="Times New Roman" pitchFamily="18" charset="0"/>
                <a:cs typeface="Times New Roman" pitchFamily="18" charset="0"/>
              </a:rPr>
              <a:t>Fig 2: </a:t>
            </a:r>
            <a:r>
              <a:rPr lang="en-US" sz="1050" i="1" dirty="0" smtClean="0">
                <a:latin typeface="Times New Roman" pitchFamily="18" charset="0"/>
                <a:cs typeface="Times New Roman" pitchFamily="18" charset="0"/>
              </a:rPr>
              <a:t>Steps of PCA-based feature extraction</a:t>
            </a:r>
            <a:endParaRPr lang="en-US" sz="1050" dirty="0" smtClean="0">
              <a:latin typeface="Times New Roman" pitchFamily="18" charset="0"/>
              <a:cs typeface="Times New Roman" pitchFamily="18" charset="0"/>
            </a:endParaRPr>
          </a:p>
          <a:p>
            <a:endParaRPr lang="en-US" sz="1050" dirty="0">
              <a:latin typeface="Times New Roman" pitchFamily="18" charset="0"/>
              <a:cs typeface="Times New Roman" pitchFamily="18" charset="0"/>
            </a:endParaRPr>
          </a:p>
        </p:txBody>
      </p:sp>
      <p:pic>
        <p:nvPicPr>
          <p:cNvPr id="19" name="Picture 18"/>
          <p:cNvPicPr/>
          <p:nvPr/>
        </p:nvPicPr>
        <p:blipFill>
          <a:blip r:embed="rId4"/>
          <a:srcRect/>
          <a:stretch>
            <a:fillRect/>
          </a:stretch>
        </p:blipFill>
        <p:spPr bwMode="auto">
          <a:xfrm>
            <a:off x="304800" y="7239000"/>
            <a:ext cx="1676400" cy="1066800"/>
          </a:xfrm>
          <a:prstGeom prst="rect">
            <a:avLst/>
          </a:prstGeom>
          <a:noFill/>
          <a:ln w="9525">
            <a:noFill/>
            <a:miter lim="800000"/>
            <a:headEnd/>
            <a:tailEnd/>
          </a:ln>
          <a:effectLst/>
        </p:spPr>
      </p:pic>
      <p:sp>
        <p:nvSpPr>
          <p:cNvPr id="20" name="Text Placeholder 68"/>
          <p:cNvSpPr txBox="1">
            <a:spLocks/>
          </p:cNvSpPr>
          <p:nvPr/>
        </p:nvSpPr>
        <p:spPr>
          <a:xfrm>
            <a:off x="2362200" y="762000"/>
            <a:ext cx="2209800" cy="18288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0000"/>
              </a:lnSpc>
            </a:pPr>
            <a:r>
              <a:rPr lang="en-US" sz="1050" b="1" u="sng" dirty="0" smtClean="0">
                <a:latin typeface="Times New Roman" pitchFamily="18" charset="0"/>
                <a:cs typeface="Times New Roman" pitchFamily="18" charset="0"/>
              </a:rPr>
              <a:t>Magnetic Resonance Imaging</a:t>
            </a:r>
            <a:r>
              <a:rPr lang="en-US" sz="1050" b="1" dirty="0" smtClean="0">
                <a:latin typeface="Times New Roman" pitchFamily="18" charset="0"/>
                <a:cs typeface="Times New Roman" pitchFamily="18" charset="0"/>
              </a:rPr>
              <a:t> :-</a:t>
            </a:r>
            <a:r>
              <a:rPr lang="en-US" sz="1050" dirty="0" smtClean="0">
                <a:latin typeface="Times New Roman" pitchFamily="18" charset="0"/>
                <a:cs typeface="Times New Roman" pitchFamily="18" charset="0"/>
              </a:rPr>
              <a:t>Magnetic resonance imaging (MRI) is a medical imaging technique used in radiology to form pictures of the anatomy and the physiological processes of the body in both health and disease. MRI scanners use strong magnetic fields, magnetic field gradients, and radio waves to generate images of the organs in the body.  </a:t>
            </a:r>
          </a:p>
          <a:p>
            <a:pPr>
              <a:lnSpc>
                <a:spcPct val="100000"/>
              </a:lnSpc>
            </a:pPr>
            <a:endParaRPr lang="en-US" sz="1050" dirty="0">
              <a:latin typeface="Times New Roman" pitchFamily="18" charset="0"/>
              <a:cs typeface="Times New Roman" pitchFamily="18" charset="0"/>
            </a:endParaRPr>
          </a:p>
        </p:txBody>
      </p:sp>
      <p:sp>
        <p:nvSpPr>
          <p:cNvPr id="21" name="Text Placeholder 68"/>
          <p:cNvSpPr txBox="1">
            <a:spLocks/>
          </p:cNvSpPr>
          <p:nvPr/>
        </p:nvSpPr>
        <p:spPr>
          <a:xfrm>
            <a:off x="2362200" y="2590800"/>
            <a:ext cx="2209800" cy="25146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050" b="1" i="1" u="sng" dirty="0" smtClean="0">
                <a:latin typeface="Times New Roman" pitchFamily="18" charset="0"/>
                <a:cs typeface="Times New Roman" pitchFamily="18" charset="0"/>
              </a:rPr>
              <a:t>CT (Computed Tomography</a:t>
            </a:r>
            <a:r>
              <a:rPr lang="en-US" sz="1050" dirty="0" smtClean="0">
                <a:latin typeface="Times New Roman" pitchFamily="18" charset="0"/>
                <a:cs typeface="Times New Roman" pitchFamily="18" charset="0"/>
              </a:rPr>
              <a:t>) :-It makes use of computer-processed many X-ray measurements combinations of taken from different angles to produce cross- sectional images of specific areas of a scanned object, allowing the user to see inside the object without cutting. CT is based on the principle that the density of the tissue passed by the x-ray beam can be measured from the calculation of the attenuation coefficient. Using this principle, CT allows the reconstruction of the density of the body, by two-dimensional section perpendicular to the axis of the acquisition system. </a:t>
            </a:r>
            <a:endParaRPr lang="en-US" sz="1050" dirty="0">
              <a:latin typeface="Times New Roman" pitchFamily="18" charset="0"/>
              <a:cs typeface="Times New Roman" pitchFamily="18" charset="0"/>
            </a:endParaRPr>
          </a:p>
        </p:txBody>
      </p:sp>
      <p:sp>
        <p:nvSpPr>
          <p:cNvPr id="22" name="Text Placeholder 68"/>
          <p:cNvSpPr txBox="1">
            <a:spLocks/>
          </p:cNvSpPr>
          <p:nvPr/>
        </p:nvSpPr>
        <p:spPr>
          <a:xfrm>
            <a:off x="2362200" y="5105400"/>
            <a:ext cx="2209800" cy="18288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0000"/>
              </a:lnSpc>
            </a:pPr>
            <a:r>
              <a:rPr lang="en-US" sz="1050" b="1" u="sng" dirty="0" smtClean="0">
                <a:latin typeface="Times New Roman" pitchFamily="18" charset="0"/>
                <a:cs typeface="Times New Roman" pitchFamily="18" charset="0"/>
              </a:rPr>
              <a:t>Ultrasound Sound Imaging </a:t>
            </a:r>
            <a:r>
              <a:rPr lang="en-US" sz="1050" dirty="0" smtClean="0">
                <a:latin typeface="Times New Roman" pitchFamily="18" charset="0"/>
                <a:cs typeface="Times New Roman" pitchFamily="18" charset="0"/>
              </a:rPr>
              <a:t>:-  Ultrasound imaging uses high-frequency sound waves to view inside the body. Because ultrasound images are captured in real time, they show the movement of the body's internal organs as well as the blood flowing through the blood vessels. Unlike X-ray imaging, there is no ionizing radiation exposure associated with ultrasound imaging.</a:t>
            </a:r>
            <a:endParaRPr lang="en-US" sz="1050" dirty="0">
              <a:latin typeface="Times New Roman" pitchFamily="18" charset="0"/>
              <a:cs typeface="Times New Roman" pitchFamily="18" charset="0"/>
            </a:endParaRPr>
          </a:p>
        </p:txBody>
      </p:sp>
      <p:sp>
        <p:nvSpPr>
          <p:cNvPr id="23" name="Text Placeholder 68"/>
          <p:cNvSpPr txBox="1">
            <a:spLocks/>
          </p:cNvSpPr>
          <p:nvPr/>
        </p:nvSpPr>
        <p:spPr>
          <a:xfrm>
            <a:off x="2362200" y="6934200"/>
            <a:ext cx="2209800" cy="20574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lvl="0"/>
            <a:r>
              <a:rPr lang="en-US" sz="1050" b="1" u="sng" dirty="0" smtClean="0">
                <a:latin typeface="Times New Roman" pitchFamily="18" charset="0"/>
                <a:cs typeface="Times New Roman" pitchFamily="18" charset="0"/>
              </a:rPr>
              <a:t>Standard Deviation </a:t>
            </a:r>
            <a:r>
              <a:rPr lang="en-US" sz="1050" dirty="0" smtClean="0">
                <a:latin typeface="Times New Roman" pitchFamily="18" charset="0"/>
                <a:cs typeface="Times New Roman" pitchFamily="18" charset="0"/>
              </a:rPr>
              <a:t>:- The Standard deviation of an image of size M × N is defines as</a:t>
            </a:r>
          </a:p>
          <a:p>
            <a:pPr lvl="0">
              <a:lnSpc>
                <a:spcPct val="100000"/>
              </a:lnSpc>
            </a:pPr>
            <a:r>
              <a:rPr lang="en-US" sz="1050" b="1" u="sng" dirty="0" smtClean="0">
                <a:latin typeface="Times New Roman" pitchFamily="18" charset="0"/>
                <a:cs typeface="Times New Roman" pitchFamily="18" charset="0"/>
              </a:rPr>
              <a:t>Average Grading </a:t>
            </a:r>
            <a:r>
              <a:rPr lang="en-US" sz="1050" dirty="0" smtClean="0">
                <a:latin typeface="Times New Roman" pitchFamily="18" charset="0"/>
                <a:cs typeface="Times New Roman" pitchFamily="18" charset="0"/>
              </a:rPr>
              <a:t>:- The mean gradient of an image with size M × N is defined as</a:t>
            </a:r>
          </a:p>
          <a:p>
            <a:pPr>
              <a:lnSpc>
                <a:spcPct val="100000"/>
              </a:lnSpc>
            </a:pPr>
            <a:r>
              <a:rPr lang="en-US" sz="1050" b="1" u="sng" dirty="0" smtClean="0">
                <a:latin typeface="Times New Roman" pitchFamily="18" charset="0"/>
                <a:cs typeface="Times New Roman" pitchFamily="18" charset="0"/>
              </a:rPr>
              <a:t>Information Entropy </a:t>
            </a:r>
            <a:r>
              <a:rPr lang="en-US" sz="1050" dirty="0" smtClean="0">
                <a:latin typeface="Times New Roman" pitchFamily="18" charset="0"/>
                <a:cs typeface="Times New Roman" pitchFamily="18" charset="0"/>
              </a:rPr>
              <a:t>:- The information entropy of a classical formulation of an image is defined as</a:t>
            </a:r>
          </a:p>
          <a:p>
            <a:pPr lvl="0">
              <a:lnSpc>
                <a:spcPct val="100000"/>
              </a:lnSpc>
            </a:pPr>
            <a:endParaRPr lang="en-US" sz="1050" dirty="0" smtClean="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5"/>
          <a:srcRect/>
          <a:stretch>
            <a:fillRect/>
          </a:stretch>
        </p:blipFill>
        <p:spPr bwMode="auto">
          <a:xfrm>
            <a:off x="2514600" y="7467600"/>
            <a:ext cx="1846689" cy="228600"/>
          </a:xfrm>
          <a:prstGeom prst="rect">
            <a:avLst/>
          </a:prstGeom>
          <a:noFill/>
          <a:ln w="9525">
            <a:noFill/>
            <a:miter lim="800000"/>
            <a:headEnd/>
            <a:tailEnd/>
          </a:ln>
          <a:effectLst/>
        </p:spPr>
      </p:pic>
      <p:pic>
        <p:nvPicPr>
          <p:cNvPr id="11267" name="Picture 3"/>
          <p:cNvPicPr>
            <a:picLocks noChangeAspect="1" noChangeArrowheads="1"/>
          </p:cNvPicPr>
          <p:nvPr/>
        </p:nvPicPr>
        <p:blipFill>
          <a:blip r:embed="rId6"/>
          <a:srcRect/>
          <a:stretch>
            <a:fillRect/>
          </a:stretch>
        </p:blipFill>
        <p:spPr bwMode="auto">
          <a:xfrm>
            <a:off x="2895600" y="8153400"/>
            <a:ext cx="1524000" cy="228600"/>
          </a:xfrm>
          <a:prstGeom prst="rect">
            <a:avLst/>
          </a:prstGeom>
          <a:noFill/>
          <a:ln w="9525">
            <a:noFill/>
            <a:miter lim="800000"/>
            <a:headEnd/>
            <a:tailEnd/>
          </a:ln>
          <a:effectLst/>
        </p:spPr>
      </p:pic>
      <p:sp>
        <p:nvSpPr>
          <p:cNvPr id="27" name="Text Placeholder 68"/>
          <p:cNvSpPr txBox="1">
            <a:spLocks/>
          </p:cNvSpPr>
          <p:nvPr/>
        </p:nvSpPr>
        <p:spPr>
          <a:xfrm>
            <a:off x="4572000" y="762000"/>
            <a:ext cx="2209800" cy="16002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nSpc>
                <a:spcPct val="100000"/>
              </a:lnSpc>
              <a:spcBef>
                <a:spcPts val="1200"/>
              </a:spcBef>
            </a:pPr>
            <a:endParaRPr lang="en-US" sz="1050" b="1" u="sng" dirty="0" smtClean="0">
              <a:latin typeface="Times New Roman" pitchFamily="18" charset="0"/>
              <a:cs typeface="Times New Roman" pitchFamily="18" charset="0"/>
            </a:endParaRPr>
          </a:p>
          <a:p>
            <a:pPr>
              <a:lnSpc>
                <a:spcPct val="100000"/>
              </a:lnSpc>
              <a:spcBef>
                <a:spcPts val="1200"/>
              </a:spcBef>
            </a:pPr>
            <a:r>
              <a:rPr lang="en-US" sz="1050" b="1" u="sng" dirty="0" smtClean="0">
                <a:latin typeface="Times New Roman" pitchFamily="18" charset="0"/>
                <a:cs typeface="Times New Roman" pitchFamily="18" charset="0"/>
              </a:rPr>
              <a:t>Cross Entropy </a:t>
            </a:r>
            <a:r>
              <a:rPr lang="en-US" sz="1050" dirty="0" smtClean="0">
                <a:latin typeface="Times New Roman" pitchFamily="18" charset="0"/>
                <a:cs typeface="Times New Roman" pitchFamily="18" charset="0"/>
              </a:rPr>
              <a:t>:- Cross entropy is used to measure the difference between the source images and the fused image. A smaller value corresponds to a better fusion result Obtained</a:t>
            </a:r>
          </a:p>
          <a:p>
            <a:pPr>
              <a:lnSpc>
                <a:spcPct val="100000"/>
              </a:lnSpc>
            </a:pPr>
            <a:endParaRPr lang="en-US" sz="1050" dirty="0" smtClean="0">
              <a:latin typeface="Times New Roman" pitchFamily="18" charset="0"/>
              <a:cs typeface="Times New Roman" pitchFamily="18" charset="0"/>
            </a:endParaRPr>
          </a:p>
          <a:p>
            <a:pPr>
              <a:lnSpc>
                <a:spcPct val="100000"/>
              </a:lnSpc>
            </a:pPr>
            <a:endParaRPr lang="en-US" sz="1050" dirty="0">
              <a:latin typeface="Times New Roman" pitchFamily="18" charset="0"/>
              <a:cs typeface="Times New Roman" pitchFamily="18" charset="0"/>
            </a:endParaRPr>
          </a:p>
        </p:txBody>
      </p:sp>
      <p:pic>
        <p:nvPicPr>
          <p:cNvPr id="11268" name="Picture 4"/>
          <p:cNvPicPr>
            <a:picLocks noChangeAspect="1" noChangeArrowheads="1"/>
          </p:cNvPicPr>
          <p:nvPr/>
        </p:nvPicPr>
        <p:blipFill>
          <a:blip r:embed="rId7"/>
          <a:srcRect/>
          <a:stretch>
            <a:fillRect/>
          </a:stretch>
        </p:blipFill>
        <p:spPr bwMode="auto">
          <a:xfrm>
            <a:off x="5181600" y="838200"/>
            <a:ext cx="1026586" cy="228600"/>
          </a:xfrm>
          <a:prstGeom prst="rect">
            <a:avLst/>
          </a:prstGeom>
          <a:noFill/>
          <a:ln w="9525">
            <a:noFill/>
            <a:miter lim="800000"/>
            <a:headEnd/>
            <a:tailEnd/>
          </a:ln>
          <a:effectLst/>
        </p:spPr>
      </p:pic>
      <p:pic>
        <p:nvPicPr>
          <p:cNvPr id="11269" name="Picture 5"/>
          <p:cNvPicPr>
            <a:picLocks noChangeAspect="1" noChangeArrowheads="1"/>
          </p:cNvPicPr>
          <p:nvPr/>
        </p:nvPicPr>
        <p:blipFill>
          <a:blip r:embed="rId8"/>
          <a:srcRect/>
          <a:stretch>
            <a:fillRect/>
          </a:stretch>
        </p:blipFill>
        <p:spPr bwMode="auto">
          <a:xfrm>
            <a:off x="5334000" y="2057400"/>
            <a:ext cx="914400" cy="230009"/>
          </a:xfrm>
          <a:prstGeom prst="rect">
            <a:avLst/>
          </a:prstGeom>
          <a:noFill/>
          <a:ln w="9525">
            <a:noFill/>
            <a:miter lim="800000"/>
            <a:headEnd/>
            <a:tailEnd/>
          </a:ln>
          <a:effectLst/>
        </p:spPr>
      </p:pic>
      <p:sp>
        <p:nvSpPr>
          <p:cNvPr id="30" name="Rectangle 29"/>
          <p:cNvSpPr/>
          <p:nvPr/>
        </p:nvSpPr>
        <p:spPr>
          <a:xfrm>
            <a:off x="4572000" y="2362201"/>
            <a:ext cx="2209800" cy="276999"/>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200" dirty="0">
                <a:ln>
                  <a:solidFill>
                    <a:srgbClr val="FF0000"/>
                  </a:solidFill>
                </a:ln>
                <a:solidFill>
                  <a:srgbClr val="FF0000"/>
                </a:solidFill>
                <a:latin typeface="Times New Roman" pitchFamily="18" charset="0"/>
                <a:cs typeface="Times New Roman" pitchFamily="18" charset="0"/>
              </a:rPr>
              <a:t>Results</a:t>
            </a:r>
          </a:p>
        </p:txBody>
      </p:sp>
      <p:sp>
        <p:nvSpPr>
          <p:cNvPr id="31" name="Text Placeholder 68"/>
          <p:cNvSpPr txBox="1">
            <a:spLocks/>
          </p:cNvSpPr>
          <p:nvPr/>
        </p:nvSpPr>
        <p:spPr>
          <a:xfrm>
            <a:off x="4572000" y="2667000"/>
            <a:ext cx="2209800" cy="12192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US" sz="1050" dirty="0">
              <a:latin typeface="Times New Roman" pitchFamily="18" charset="0"/>
              <a:cs typeface="Times New Roman" pitchFamily="18" charset="0"/>
            </a:endParaRPr>
          </a:p>
        </p:txBody>
      </p:sp>
      <p:pic>
        <p:nvPicPr>
          <p:cNvPr id="11270" name="Picture 6"/>
          <p:cNvPicPr>
            <a:picLocks noChangeAspect="1" noChangeArrowheads="1"/>
          </p:cNvPicPr>
          <p:nvPr/>
        </p:nvPicPr>
        <p:blipFill>
          <a:blip r:embed="rId9" cstate="print"/>
          <a:srcRect/>
          <a:stretch>
            <a:fillRect/>
          </a:stretch>
        </p:blipFill>
        <p:spPr bwMode="auto">
          <a:xfrm>
            <a:off x="4648200" y="2743200"/>
            <a:ext cx="2057400" cy="704500"/>
          </a:xfrm>
          <a:prstGeom prst="rect">
            <a:avLst/>
          </a:prstGeom>
          <a:noFill/>
          <a:ln w="9525">
            <a:noFill/>
            <a:miter lim="800000"/>
            <a:headEnd/>
            <a:tailEnd/>
          </a:ln>
          <a:effectLst/>
        </p:spPr>
      </p:pic>
      <p:sp>
        <p:nvSpPr>
          <p:cNvPr id="33" name="Text Placeholder 68"/>
          <p:cNvSpPr txBox="1">
            <a:spLocks/>
          </p:cNvSpPr>
          <p:nvPr/>
        </p:nvSpPr>
        <p:spPr>
          <a:xfrm>
            <a:off x="4648200" y="3505200"/>
            <a:ext cx="2057400" cy="228600"/>
          </a:xfrm>
          <a:prstGeom prst="rect">
            <a:avLst/>
          </a:prstGeom>
          <a:ln>
            <a:no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000" dirty="0" smtClean="0">
                <a:latin typeface="Times New Roman" pitchFamily="18" charset="0"/>
                <a:cs typeface="Times New Roman" pitchFamily="18" charset="0"/>
              </a:rPr>
              <a:t>Fig 3 : Input CT and MRI images and Output Fused image</a:t>
            </a:r>
          </a:p>
          <a:p>
            <a:endParaRPr lang="en-US" sz="1050" dirty="0">
              <a:latin typeface="Times New Roman" pitchFamily="18" charset="0"/>
              <a:cs typeface="Times New Roman" pitchFamily="18" charset="0"/>
            </a:endParaRPr>
          </a:p>
        </p:txBody>
      </p:sp>
      <p:sp>
        <p:nvSpPr>
          <p:cNvPr id="34" name="Text Placeholder 68"/>
          <p:cNvSpPr txBox="1">
            <a:spLocks/>
          </p:cNvSpPr>
          <p:nvPr/>
        </p:nvSpPr>
        <p:spPr>
          <a:xfrm>
            <a:off x="4572000" y="3886200"/>
            <a:ext cx="2209800" cy="15240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US" sz="1050" dirty="0" smtClean="0">
              <a:latin typeface="Times New Roman" pitchFamily="18" charset="0"/>
              <a:cs typeface="Times New Roman" pitchFamily="18" charset="0"/>
            </a:endParaRPr>
          </a:p>
          <a:p>
            <a:endParaRPr lang="en-US" sz="1050" dirty="0" smtClean="0">
              <a:latin typeface="Times New Roman" pitchFamily="18" charset="0"/>
              <a:cs typeface="Times New Roman" pitchFamily="18" charset="0"/>
            </a:endParaRPr>
          </a:p>
          <a:p>
            <a:endParaRPr lang="en-US" sz="1050" dirty="0" smtClean="0">
              <a:latin typeface="Times New Roman" pitchFamily="18" charset="0"/>
              <a:cs typeface="Times New Roman" pitchFamily="18" charset="0"/>
            </a:endParaRPr>
          </a:p>
          <a:p>
            <a:endParaRPr lang="en-US" sz="1050" dirty="0">
              <a:latin typeface="Times New Roman" pitchFamily="18" charset="0"/>
              <a:cs typeface="Times New Roman" pitchFamily="18" charset="0"/>
            </a:endParaRPr>
          </a:p>
        </p:txBody>
      </p:sp>
      <p:pic>
        <p:nvPicPr>
          <p:cNvPr id="11271" name="Picture 7"/>
          <p:cNvPicPr>
            <a:picLocks noChangeAspect="1" noChangeArrowheads="1"/>
          </p:cNvPicPr>
          <p:nvPr/>
        </p:nvPicPr>
        <p:blipFill>
          <a:blip r:embed="rId10" cstate="print"/>
          <a:srcRect/>
          <a:stretch>
            <a:fillRect/>
          </a:stretch>
        </p:blipFill>
        <p:spPr bwMode="auto">
          <a:xfrm rot="10800000" flipH="1" flipV="1">
            <a:off x="4953000" y="3962400"/>
            <a:ext cx="1295400" cy="480125"/>
          </a:xfrm>
          <a:prstGeom prst="rect">
            <a:avLst/>
          </a:prstGeom>
          <a:noFill/>
          <a:ln w="9525">
            <a:noFill/>
            <a:miter lim="800000"/>
            <a:headEnd/>
            <a:tailEnd/>
          </a:ln>
          <a:effectLst/>
        </p:spPr>
      </p:pic>
      <p:pic>
        <p:nvPicPr>
          <p:cNvPr id="11272" name="Picture 8"/>
          <p:cNvPicPr>
            <a:picLocks noChangeAspect="1" noChangeArrowheads="1"/>
          </p:cNvPicPr>
          <p:nvPr/>
        </p:nvPicPr>
        <p:blipFill>
          <a:blip r:embed="rId11" cstate="print"/>
          <a:srcRect/>
          <a:stretch>
            <a:fillRect/>
          </a:stretch>
        </p:blipFill>
        <p:spPr bwMode="auto">
          <a:xfrm>
            <a:off x="4953001" y="4495800"/>
            <a:ext cx="1295400" cy="493486"/>
          </a:xfrm>
          <a:prstGeom prst="rect">
            <a:avLst/>
          </a:prstGeom>
          <a:noFill/>
          <a:ln w="9525">
            <a:noFill/>
            <a:miter lim="800000"/>
            <a:headEnd/>
            <a:tailEnd/>
          </a:ln>
          <a:effectLst/>
        </p:spPr>
      </p:pic>
      <p:sp>
        <p:nvSpPr>
          <p:cNvPr id="37" name="Text Placeholder 68"/>
          <p:cNvSpPr txBox="1">
            <a:spLocks/>
          </p:cNvSpPr>
          <p:nvPr/>
        </p:nvSpPr>
        <p:spPr>
          <a:xfrm>
            <a:off x="4648200" y="5029200"/>
            <a:ext cx="2057400" cy="228600"/>
          </a:xfrm>
          <a:prstGeom prst="rect">
            <a:avLst/>
          </a:prstGeom>
          <a:ln>
            <a:no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000" dirty="0" smtClean="0">
                <a:latin typeface="Times New Roman" pitchFamily="18" charset="0"/>
                <a:cs typeface="Times New Roman" pitchFamily="18" charset="0"/>
              </a:rPr>
              <a:t>Fig 4 : Ultrasound images of kidney with and Without stones</a:t>
            </a:r>
            <a:endParaRPr lang="en-US" sz="1050" dirty="0">
              <a:latin typeface="Times New Roman" pitchFamily="18" charset="0"/>
              <a:cs typeface="Times New Roman" pitchFamily="18" charset="0"/>
            </a:endParaRPr>
          </a:p>
        </p:txBody>
      </p:sp>
      <p:sp>
        <p:nvSpPr>
          <p:cNvPr id="38" name="Text Placeholder 68"/>
          <p:cNvSpPr txBox="1">
            <a:spLocks/>
          </p:cNvSpPr>
          <p:nvPr/>
        </p:nvSpPr>
        <p:spPr>
          <a:xfrm>
            <a:off x="4572000" y="5410200"/>
            <a:ext cx="2209800" cy="15240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US" sz="1050" dirty="0" smtClean="0">
              <a:latin typeface="Times New Roman" pitchFamily="18" charset="0"/>
              <a:cs typeface="Times New Roman" pitchFamily="18" charset="0"/>
            </a:endParaRPr>
          </a:p>
          <a:p>
            <a:endParaRPr lang="en-US" sz="1050" dirty="0" smtClean="0">
              <a:latin typeface="Times New Roman" pitchFamily="18" charset="0"/>
              <a:cs typeface="Times New Roman" pitchFamily="18" charset="0"/>
            </a:endParaRPr>
          </a:p>
          <a:p>
            <a:endParaRPr lang="en-US" sz="1050" dirty="0" smtClean="0">
              <a:latin typeface="Times New Roman" pitchFamily="18" charset="0"/>
              <a:cs typeface="Times New Roman" pitchFamily="18" charset="0"/>
            </a:endParaRPr>
          </a:p>
          <a:p>
            <a:endParaRPr lang="en-US" sz="1050" dirty="0">
              <a:latin typeface="Times New Roman" pitchFamily="18" charset="0"/>
              <a:cs typeface="Times New Roman" pitchFamily="18" charset="0"/>
            </a:endParaRPr>
          </a:p>
        </p:txBody>
      </p:sp>
      <p:pic>
        <p:nvPicPr>
          <p:cNvPr id="11273" name="Picture 9"/>
          <p:cNvPicPr>
            <a:picLocks noChangeAspect="1" noChangeArrowheads="1"/>
          </p:cNvPicPr>
          <p:nvPr/>
        </p:nvPicPr>
        <p:blipFill>
          <a:blip r:embed="rId12" cstate="print"/>
          <a:srcRect/>
          <a:stretch>
            <a:fillRect/>
          </a:stretch>
        </p:blipFill>
        <p:spPr bwMode="auto">
          <a:xfrm>
            <a:off x="5029200" y="5486400"/>
            <a:ext cx="1219200" cy="481164"/>
          </a:xfrm>
          <a:prstGeom prst="rect">
            <a:avLst/>
          </a:prstGeom>
          <a:noFill/>
          <a:ln w="9525">
            <a:noFill/>
            <a:miter lim="800000"/>
            <a:headEnd/>
            <a:tailEnd/>
          </a:ln>
          <a:effectLst/>
        </p:spPr>
      </p:pic>
      <p:pic>
        <p:nvPicPr>
          <p:cNvPr id="11274" name="Picture 10"/>
          <p:cNvPicPr>
            <a:picLocks noChangeAspect="1" noChangeArrowheads="1"/>
          </p:cNvPicPr>
          <p:nvPr/>
        </p:nvPicPr>
        <p:blipFill>
          <a:blip r:embed="rId13" cstate="print"/>
          <a:srcRect/>
          <a:stretch>
            <a:fillRect/>
          </a:stretch>
        </p:blipFill>
        <p:spPr bwMode="auto">
          <a:xfrm>
            <a:off x="5029200" y="6019800"/>
            <a:ext cx="1219200" cy="457200"/>
          </a:xfrm>
          <a:prstGeom prst="rect">
            <a:avLst/>
          </a:prstGeom>
          <a:noFill/>
          <a:ln w="9525">
            <a:noFill/>
            <a:miter lim="800000"/>
            <a:headEnd/>
            <a:tailEnd/>
          </a:ln>
          <a:effectLst/>
        </p:spPr>
      </p:pic>
      <p:sp>
        <p:nvSpPr>
          <p:cNvPr id="41" name="Text Placeholder 68"/>
          <p:cNvSpPr txBox="1">
            <a:spLocks/>
          </p:cNvSpPr>
          <p:nvPr/>
        </p:nvSpPr>
        <p:spPr>
          <a:xfrm>
            <a:off x="4648200" y="6553200"/>
            <a:ext cx="2057400" cy="228600"/>
          </a:xfrm>
          <a:prstGeom prst="rect">
            <a:avLst/>
          </a:prstGeom>
          <a:ln>
            <a:no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1000" dirty="0" smtClean="0">
                <a:latin typeface="Times New Roman" pitchFamily="18" charset="0"/>
                <a:cs typeface="Times New Roman" pitchFamily="18" charset="0"/>
              </a:rPr>
              <a:t>Fig 5 : CT images of kidney with and Without stones</a:t>
            </a:r>
            <a:endParaRPr lang="en-US" sz="1050" dirty="0">
              <a:latin typeface="Times New Roman" pitchFamily="18" charset="0"/>
              <a:cs typeface="Times New Roman" pitchFamily="18" charset="0"/>
            </a:endParaRPr>
          </a:p>
        </p:txBody>
      </p:sp>
      <p:sp>
        <p:nvSpPr>
          <p:cNvPr id="42" name="Text Placeholder 68"/>
          <p:cNvSpPr txBox="1">
            <a:spLocks/>
          </p:cNvSpPr>
          <p:nvPr/>
        </p:nvSpPr>
        <p:spPr>
          <a:xfrm>
            <a:off x="4572000" y="6934200"/>
            <a:ext cx="2209800" cy="205740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lvl="0">
              <a:spcBef>
                <a:spcPts val="600"/>
              </a:spcBef>
            </a:pPr>
            <a:r>
              <a:rPr lang="en-US" sz="1050" b="1" u="sng" dirty="0" smtClean="0">
                <a:latin typeface="Times New Roman" pitchFamily="18" charset="0"/>
                <a:cs typeface="Times New Roman" pitchFamily="18" charset="0"/>
              </a:rPr>
              <a:t>Conclusion</a:t>
            </a:r>
            <a:r>
              <a:rPr lang="en-US" sz="1050" dirty="0" smtClean="0">
                <a:latin typeface="Times New Roman" pitchFamily="18" charset="0"/>
                <a:cs typeface="Times New Roman" pitchFamily="18" charset="0"/>
              </a:rPr>
              <a:t> :-</a:t>
            </a:r>
          </a:p>
          <a:p>
            <a:pPr>
              <a:lnSpc>
                <a:spcPct val="100000"/>
              </a:lnSpc>
              <a:spcBef>
                <a:spcPts val="0"/>
              </a:spcBef>
            </a:pPr>
            <a:r>
              <a:rPr lang="en-US" sz="1050" dirty="0" smtClean="0">
                <a:latin typeface="Times New Roman" pitchFamily="18" charset="0"/>
                <a:cs typeface="Times New Roman" pitchFamily="18" charset="0"/>
              </a:rPr>
              <a:t>We combined wavelet transform and various fusion rules to fuse CT and MRI images. Using this method we fused other head and abdomen images</a:t>
            </a:r>
            <a:r>
              <a:rPr lang="en-US" sz="1050" smtClean="0">
                <a:latin typeface="Times New Roman" pitchFamily="18" charset="0"/>
                <a:cs typeface="Times New Roman" pitchFamily="18" charset="0"/>
              </a:rPr>
              <a:t>. A </a:t>
            </a:r>
            <a:r>
              <a:rPr lang="en-US" sz="1050" dirty="0" smtClean="0">
                <a:latin typeface="Times New Roman" pitchFamily="18" charset="0"/>
                <a:cs typeface="Times New Roman" pitchFamily="18" charset="0"/>
              </a:rPr>
              <a:t>feature extraction procedure was used to measure the exact coordinates of the stone and the overall appearance of the stones created from the image. The accuracy of this method is 96.82%.</a:t>
            </a:r>
          </a:p>
          <a:p>
            <a:pPr lvl="0">
              <a:lnSpc>
                <a:spcPct val="100000"/>
              </a:lnSpc>
              <a:spcBef>
                <a:spcPts val="0"/>
              </a:spcBef>
            </a:pPr>
            <a:endParaRPr lang="en-US" sz="1050"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619</Words>
  <Application>Microsoft Office PowerPoint</Application>
  <PresentationFormat>On-screen Show (4:3)</PresentationFormat>
  <Paragraphs>29</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 Wavelet Based Image Fusion for  Kidney Stone Detection Chekkala Sai Manideep| Dr. V. Thanikaiselvan| SENSE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Wavelet Based Image Fusion And  Kidney Stone Detection Chekkala Sai Manideep| Dr. V. Thanikaiselvan| SENSE </dc:title>
  <dc:creator>SAIMANIDEEP</dc:creator>
  <cp:lastModifiedBy>SAIMANIDEEP</cp:lastModifiedBy>
  <cp:revision>2</cp:revision>
  <dcterms:created xsi:type="dcterms:W3CDTF">2023-04-16T08:05:13Z</dcterms:created>
  <dcterms:modified xsi:type="dcterms:W3CDTF">2023-04-21T04:51:42Z</dcterms:modified>
</cp:coreProperties>
</file>