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7"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0" r:id="rId43"/>
    <p:sldId id="301"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99A79-A5EA-4AE3-900B-E72118D331A1}" v="2" dt="2023-04-17T09:15:46.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p:scale>
          <a:sx n="81" d="100"/>
          <a:sy n="81" d="100"/>
        </p:scale>
        <p:origin x="-528" y="-21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pPr/>
              <a:t>2023-04-21</a:t>
            </a:fld>
            <a:endParaRPr lang="en-US" dirty="0"/>
          </a:p>
        </p:txBody>
      </p:sp>
      <p:sp>
        <p:nvSpPr>
          <p:cNvPr id="5" name="Footer Placeholder 4">
            <a:extLst>
              <a:ext uri="{FF2B5EF4-FFF2-40B4-BE49-F238E27FC236}">
                <a16:creationId xmlns:a16="http://schemas.microsoft.com/office/drawing/2014/main" xmlns=""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xmlns="" id="{BB64C1F5-608B-4335-9F2A-17F63D5FAF0D}"/>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51B01909-73B8-4486-A749-C643B1D7E36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48098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B2B07A-258E-42DD-9A68-2C76F7D54040}"/>
              </a:ext>
            </a:extLst>
          </p:cNvPr>
          <p:cNvSpPr>
            <a:spLocks noGrp="1"/>
          </p:cNvSpPr>
          <p:nvPr>
            <p:ph type="dt" sz="half" idx="10"/>
          </p:nvPr>
        </p:nvSpPr>
        <p:spPr/>
        <p:txBody>
          <a:bodyPr/>
          <a:lstStyle/>
          <a:p>
            <a:fld id="{A4649BD0-10DB-43E7-8F22-40B3D51B8FC3}" type="datetime1">
              <a:rPr lang="en-US" smtClean="0"/>
              <a:pPr/>
              <a:t>2023-04-21</a:t>
            </a:fld>
            <a:endParaRPr lang="en-US"/>
          </a:p>
        </p:txBody>
      </p:sp>
      <p:sp>
        <p:nvSpPr>
          <p:cNvPr id="5" name="Footer Placeholder 4">
            <a:extLst>
              <a:ext uri="{FF2B5EF4-FFF2-40B4-BE49-F238E27FC236}">
                <a16:creationId xmlns:a16="http://schemas.microsoft.com/office/drawing/2014/main" xmlns=""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13979D-5589-4770-9D29-046F2B506C33}"/>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12EF7969-DB38-4989-A65C-9D190A245515}"/>
              </a:ext>
              <a:ext uri="{C183D7F6-B498-43B3-948B-1728B52AA6E4}">
                <adec:decorative xmlns:adec="http://schemas.microsoft.com/office/drawing/2017/decorative" xmlns=""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394638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E4988CF8-397F-485E-8081-AFA4DADD440C}"/>
              </a:ext>
            </a:extLst>
          </p:cNvPr>
          <p:cNvSpPr>
            <a:spLocks noGrp="1"/>
          </p:cNvSpPr>
          <p:nvPr>
            <p:ph type="dt" sz="half" idx="10"/>
          </p:nvPr>
        </p:nvSpPr>
        <p:spPr/>
        <p:txBody>
          <a:bodyPr/>
          <a:lstStyle/>
          <a:p>
            <a:fld id="{0A16C79C-F566-427A-93F6-434A4E613134}" type="datetime1">
              <a:rPr lang="en-US" smtClean="0"/>
              <a:pPr/>
              <a:t>2023-04-21</a:t>
            </a:fld>
            <a:endParaRPr lang="en-US"/>
          </a:p>
        </p:txBody>
      </p:sp>
      <p:sp>
        <p:nvSpPr>
          <p:cNvPr id="5" name="Footer Placeholder 4">
            <a:extLst>
              <a:ext uri="{FF2B5EF4-FFF2-40B4-BE49-F238E27FC236}">
                <a16:creationId xmlns:a16="http://schemas.microsoft.com/office/drawing/2014/main" xmlns=""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B59537-EB47-40FA-893E-785D6FE00A5C}"/>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588F505F-2957-41FC-9AAA-962853A6719E}"/>
              </a:ext>
              <a:ext uri="{C183D7F6-B498-43B3-948B-1728B52AA6E4}">
                <adec:decorative xmlns:adec="http://schemas.microsoft.com/office/drawing/2017/decorative" xmlns=""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417859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pPr/>
              <a:t>2023-04-21</a:t>
            </a:fld>
            <a:endParaRPr lang="en-US" dirty="0"/>
          </a:p>
        </p:txBody>
      </p:sp>
      <p:sp>
        <p:nvSpPr>
          <p:cNvPr id="5" name="Footer Placeholder 4">
            <a:extLst>
              <a:ext uri="{FF2B5EF4-FFF2-40B4-BE49-F238E27FC236}">
                <a16:creationId xmlns:a16="http://schemas.microsoft.com/office/drawing/2014/main" xmlns=""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87E738-8574-490B-974B-9AD3B2AAE521}"/>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AC552FEA-472E-4E74-B31D-531852C1908D}"/>
              </a:ext>
              <a:ext uri="{C183D7F6-B498-43B3-948B-1728B52AA6E4}">
                <adec:decorative xmlns:adec="http://schemas.microsoft.com/office/drawing/2017/decorative" xmlns=""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132025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A37CAB-B545-4E42-BB5A-F1DAA9335033}"/>
              </a:ext>
            </a:extLst>
          </p:cNvPr>
          <p:cNvSpPr>
            <a:spLocks noGrp="1"/>
          </p:cNvSpPr>
          <p:nvPr>
            <p:ph type="dt" sz="half" idx="10"/>
          </p:nvPr>
        </p:nvSpPr>
        <p:spPr/>
        <p:txBody>
          <a:bodyPr/>
          <a:lstStyle/>
          <a:p>
            <a:fld id="{6C5677DE-DD04-48CC-9C18-7BE9FF2DEB6B}" type="datetime1">
              <a:rPr lang="en-US" smtClean="0"/>
              <a:pPr/>
              <a:t>2023-04-21</a:t>
            </a:fld>
            <a:endParaRPr lang="en-US"/>
          </a:p>
        </p:txBody>
      </p:sp>
      <p:sp>
        <p:nvSpPr>
          <p:cNvPr id="5" name="Footer Placeholder 4">
            <a:extLst>
              <a:ext uri="{FF2B5EF4-FFF2-40B4-BE49-F238E27FC236}">
                <a16:creationId xmlns:a16="http://schemas.microsoft.com/office/drawing/2014/main" xmlns=""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95F53F-2FA5-4B5C-A151-F07BBC002B29}"/>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7" name="Graphic 78">
            <a:extLst>
              <a:ext uri="{FF2B5EF4-FFF2-40B4-BE49-F238E27FC236}">
                <a16:creationId xmlns:a16="http://schemas.microsoft.com/office/drawing/2014/main" xmlns="" id="{37B4CDD2-E09A-418A-9131-FBDEE440A1F1}"/>
              </a:ext>
              <a:ext uri="{C183D7F6-B498-43B3-948B-1728B52AA6E4}">
                <adec:decorative xmlns:adec="http://schemas.microsoft.com/office/drawing/2017/decorative" xmlns=""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xmlns=""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xmlns=""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xmlns=""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41776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5080B360-2ACA-4B93-9439-591B6D3FBC3F}"/>
              </a:ext>
            </a:extLst>
          </p:cNvPr>
          <p:cNvSpPr>
            <a:spLocks noGrp="1"/>
          </p:cNvSpPr>
          <p:nvPr>
            <p:ph type="dt" sz="half" idx="10"/>
          </p:nvPr>
        </p:nvSpPr>
        <p:spPr/>
        <p:txBody>
          <a:bodyPr/>
          <a:lstStyle/>
          <a:p>
            <a:fld id="{463255ED-7101-4D18-A8AE-3B5E4CB87EA5}" type="datetime1">
              <a:rPr lang="en-US" smtClean="0"/>
              <a:pPr/>
              <a:t>2023-04-21</a:t>
            </a:fld>
            <a:endParaRPr lang="en-US"/>
          </a:p>
        </p:txBody>
      </p:sp>
      <p:sp>
        <p:nvSpPr>
          <p:cNvPr id="6" name="Footer Placeholder 5">
            <a:extLst>
              <a:ext uri="{FF2B5EF4-FFF2-40B4-BE49-F238E27FC236}">
                <a16:creationId xmlns:a16="http://schemas.microsoft.com/office/drawing/2014/main" xmlns=""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6A8F42A-11E1-42A0-8ECF-A5BBA3B8CA56}"/>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0CB61A83-9419-49FC-8074-2AB3D34FA88B}"/>
              </a:ext>
              <a:ext uri="{C183D7F6-B498-43B3-948B-1728B52AA6E4}">
                <adec:decorative xmlns:adec="http://schemas.microsoft.com/office/drawing/2017/decorative" xmlns=""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371347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CD6F296B-429F-4DFC-ABC3-0A078EA99425}"/>
              </a:ext>
            </a:extLst>
          </p:cNvPr>
          <p:cNvSpPr>
            <a:spLocks noGrp="1"/>
          </p:cNvSpPr>
          <p:nvPr>
            <p:ph type="dt" sz="half" idx="10"/>
          </p:nvPr>
        </p:nvSpPr>
        <p:spPr/>
        <p:txBody>
          <a:bodyPr/>
          <a:lstStyle/>
          <a:p>
            <a:fld id="{CD52F23D-51F6-4C94-8CD5-B9ABBF67EE23}" type="datetime1">
              <a:rPr lang="en-US" smtClean="0"/>
              <a:pPr/>
              <a:t>2023-04-21</a:t>
            </a:fld>
            <a:endParaRPr lang="en-US"/>
          </a:p>
        </p:txBody>
      </p:sp>
      <p:sp>
        <p:nvSpPr>
          <p:cNvPr id="8" name="Footer Placeholder 7">
            <a:extLst>
              <a:ext uri="{FF2B5EF4-FFF2-40B4-BE49-F238E27FC236}">
                <a16:creationId xmlns:a16="http://schemas.microsoft.com/office/drawing/2014/main" xmlns=""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F73A6D9-123D-492C-B5CE-294EF2559FAB}"/>
              </a:ext>
            </a:extLst>
          </p:cNvPr>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82396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3B5EE610-5457-4E8C-B568-B8D560773B5C}"/>
              </a:ext>
            </a:extLst>
          </p:cNvPr>
          <p:cNvSpPr>
            <a:spLocks noGrp="1"/>
          </p:cNvSpPr>
          <p:nvPr>
            <p:ph type="dt" sz="half" idx="10"/>
          </p:nvPr>
        </p:nvSpPr>
        <p:spPr/>
        <p:txBody>
          <a:bodyPr/>
          <a:lstStyle/>
          <a:p>
            <a:fld id="{D51A702F-6367-4FD1-89A8-3744BE6BA9A2}" type="datetime1">
              <a:rPr lang="en-US" smtClean="0"/>
              <a:pPr/>
              <a:t>2023-04-21</a:t>
            </a:fld>
            <a:endParaRPr lang="en-US"/>
          </a:p>
        </p:txBody>
      </p:sp>
      <p:sp>
        <p:nvSpPr>
          <p:cNvPr id="4" name="Footer Placeholder 3">
            <a:extLst>
              <a:ext uri="{FF2B5EF4-FFF2-40B4-BE49-F238E27FC236}">
                <a16:creationId xmlns:a16="http://schemas.microsoft.com/office/drawing/2014/main" xmlns=""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414C89-B968-4A85-A035-E2997A5F8498}"/>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6" name="Graphic 78">
            <a:extLst>
              <a:ext uri="{FF2B5EF4-FFF2-40B4-BE49-F238E27FC236}">
                <a16:creationId xmlns:a16="http://schemas.microsoft.com/office/drawing/2014/main" xmlns="" id="{AC45ECC6-E29C-40EF-A7C9-5A17DAFD4299}"/>
              </a:ext>
              <a:ext uri="{C183D7F6-B498-43B3-948B-1728B52AA6E4}">
                <adec:decorative xmlns:adec="http://schemas.microsoft.com/office/drawing/2017/decorative" xmlns=""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xmlns=""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xmlns=""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xmlns=""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xmlns=""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xmlns=""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82809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7A339C-4093-4B40-8C90-52F005CA9A0E}"/>
              </a:ext>
            </a:extLst>
          </p:cNvPr>
          <p:cNvSpPr>
            <a:spLocks noGrp="1"/>
          </p:cNvSpPr>
          <p:nvPr>
            <p:ph type="dt" sz="half" idx="10"/>
          </p:nvPr>
        </p:nvSpPr>
        <p:spPr/>
        <p:txBody>
          <a:bodyPr/>
          <a:lstStyle/>
          <a:p>
            <a:fld id="{4A6E99BD-4B4F-4460-B452-0E8146ACCF8F}" type="datetime1">
              <a:rPr lang="en-US" smtClean="0"/>
              <a:pPr/>
              <a:t>2023-04-21</a:t>
            </a:fld>
            <a:endParaRPr lang="en-US"/>
          </a:p>
        </p:txBody>
      </p:sp>
      <p:sp>
        <p:nvSpPr>
          <p:cNvPr id="3" name="Footer Placeholder 2">
            <a:extLst>
              <a:ext uri="{FF2B5EF4-FFF2-40B4-BE49-F238E27FC236}">
                <a16:creationId xmlns:a16="http://schemas.microsoft.com/office/drawing/2014/main" xmlns=""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062F57B-BEB6-4973-A362-38F638E0D05C}"/>
              </a:ext>
            </a:extLst>
          </p:cNvPr>
          <p:cNvSpPr>
            <a:spLocks noGrp="1"/>
          </p:cNvSpPr>
          <p:nvPr>
            <p:ph type="sldNum" sz="quarter" idx="12"/>
          </p:nvPr>
        </p:nvSpPr>
        <p:spPr/>
        <p:txBody>
          <a:body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18932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45A0D65-0423-4E45-947A-E08C8569F15F}"/>
              </a:ext>
            </a:extLst>
          </p:cNvPr>
          <p:cNvSpPr>
            <a:spLocks noGrp="1"/>
          </p:cNvSpPr>
          <p:nvPr>
            <p:ph type="dt" sz="half" idx="10"/>
          </p:nvPr>
        </p:nvSpPr>
        <p:spPr/>
        <p:txBody>
          <a:bodyPr/>
          <a:lstStyle/>
          <a:p>
            <a:fld id="{EB6FD34C-1867-42A9-AC54-D15ADD8A65E7}" type="datetime1">
              <a:rPr lang="en-US" smtClean="0"/>
              <a:pPr/>
              <a:t>2023-04-21</a:t>
            </a:fld>
            <a:endParaRPr lang="en-US"/>
          </a:p>
        </p:txBody>
      </p:sp>
      <p:sp>
        <p:nvSpPr>
          <p:cNvPr id="6" name="Footer Placeholder 5">
            <a:extLst>
              <a:ext uri="{FF2B5EF4-FFF2-40B4-BE49-F238E27FC236}">
                <a16:creationId xmlns:a16="http://schemas.microsoft.com/office/drawing/2014/main" xmlns=""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16B246-A768-4B2D-96C6-9F417852636C}"/>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839DB371-B90D-44CB-A4AF-C7BDBFD0A87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213112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1C76474-31D4-4567-B4EC-B6AF24488AE7}"/>
              </a:ext>
            </a:extLst>
          </p:cNvPr>
          <p:cNvSpPr>
            <a:spLocks noGrp="1"/>
          </p:cNvSpPr>
          <p:nvPr>
            <p:ph type="dt" sz="half" idx="10"/>
          </p:nvPr>
        </p:nvSpPr>
        <p:spPr/>
        <p:txBody>
          <a:bodyPr/>
          <a:lstStyle/>
          <a:p>
            <a:fld id="{336133E9-A654-4C17-8C3C-DDCAC83D6EBF}" type="datetime1">
              <a:rPr lang="en-US" smtClean="0"/>
              <a:pPr/>
              <a:t>2023-04-21</a:t>
            </a:fld>
            <a:endParaRPr lang="en-US"/>
          </a:p>
        </p:txBody>
      </p:sp>
      <p:sp>
        <p:nvSpPr>
          <p:cNvPr id="6" name="Footer Placeholder 5">
            <a:extLst>
              <a:ext uri="{FF2B5EF4-FFF2-40B4-BE49-F238E27FC236}">
                <a16:creationId xmlns:a16="http://schemas.microsoft.com/office/drawing/2014/main" xmlns=""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5C5C2EF-849D-4B2C-8ED6-D26553657DBA}"/>
              </a:ext>
            </a:extLst>
          </p:cNvPr>
          <p:cNvSpPr>
            <a:spLocks noGrp="1"/>
          </p:cNvSpPr>
          <p:nvPr>
            <p:ph type="sldNum" sz="quarter" idx="12"/>
          </p:nvPr>
        </p:nvSpPr>
        <p:spPr/>
        <p:txBody>
          <a:bodyPr/>
          <a:lstStyle/>
          <a:p>
            <a:fld id="{E1076ED0-0DB3-4879-AAE5-5C20D22C1DF4}" type="slidenum">
              <a:rPr lang="en-US" smtClean="0"/>
              <a:pPr/>
              <a:t>‹#›</a:t>
            </a:fld>
            <a:endParaRPr lang="en-US"/>
          </a:p>
        </p:txBody>
      </p:sp>
      <p:grpSp>
        <p:nvGrpSpPr>
          <p:cNvPr id="8" name="Graphic 78">
            <a:extLst>
              <a:ext uri="{FF2B5EF4-FFF2-40B4-BE49-F238E27FC236}">
                <a16:creationId xmlns:a16="http://schemas.microsoft.com/office/drawing/2014/main" xmlns="" id="{7627CBC2-9DC2-4EE8-A2D5-849E30F22017}"/>
              </a:ext>
              <a:ext uri="{C183D7F6-B498-43B3-948B-1728B52AA6E4}">
                <adec:decorative xmlns:adec="http://schemas.microsoft.com/office/drawing/2017/decorative" xmlns=""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xmlns=""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xmlns=""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xmlns=""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xmlns=""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xmlns=""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xmlns=""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xmlns="" val="279135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xmlns=""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xmlns=""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xmlns=""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xmlns=""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xmlns=""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xmlns=""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xmlns=""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xmlns=""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xmlns=""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xmlns=""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pPr/>
              <a:t>2023-04-21</a:t>
            </a:fld>
            <a:endParaRPr lang="en-US" dirty="0"/>
          </a:p>
        </p:txBody>
      </p:sp>
      <p:sp>
        <p:nvSpPr>
          <p:cNvPr id="5" name="Footer Placeholder 4">
            <a:extLst>
              <a:ext uri="{FF2B5EF4-FFF2-40B4-BE49-F238E27FC236}">
                <a16:creationId xmlns:a16="http://schemas.microsoft.com/office/drawing/2014/main" xmlns=""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xmlns=""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pPr/>
              <a:t>‹#›</a:t>
            </a:fld>
            <a:endParaRPr lang="en-US"/>
          </a:p>
        </p:txBody>
      </p:sp>
    </p:spTree>
    <p:extLst>
      <p:ext uri="{BB962C8B-B14F-4D97-AF65-F5344CB8AC3E}">
        <p14:creationId xmlns:p14="http://schemas.microsoft.com/office/powerpoint/2010/main" xmlns="" val="252117112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A5D0B0D3-D735-4619-AA45-B57B791E17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Neon 3D circle art">
            <a:extLst>
              <a:ext uri="{FF2B5EF4-FFF2-40B4-BE49-F238E27FC236}">
                <a16:creationId xmlns:a16="http://schemas.microsoft.com/office/drawing/2014/main" xmlns="" id="{11E6EBD6-5E66-CD15-DCA8-1DE15AEACDAC}"/>
              </a:ext>
            </a:extLst>
          </p:cNvPr>
          <p:cNvPicPr>
            <a:picLocks noChangeAspect="1"/>
          </p:cNvPicPr>
          <p:nvPr/>
        </p:nvPicPr>
        <p:blipFill rotWithShape="1">
          <a:blip r:embed="rId2">
            <a:alphaModFix amt="40000"/>
          </a:blip>
          <a:srcRect t="21237" r="6" b="6"/>
          <a:stretch/>
        </p:blipFill>
        <p:spPr>
          <a:xfrm>
            <a:off x="20" y="10"/>
            <a:ext cx="12188932" cy="6857990"/>
          </a:xfrm>
          <a:prstGeom prst="rect">
            <a:avLst/>
          </a:prstGeom>
        </p:spPr>
      </p:pic>
      <p:sp>
        <p:nvSpPr>
          <p:cNvPr id="2" name="Title 1"/>
          <p:cNvSpPr>
            <a:spLocks noGrp="1"/>
          </p:cNvSpPr>
          <p:nvPr>
            <p:ph type="ctrTitle"/>
          </p:nvPr>
        </p:nvSpPr>
        <p:spPr>
          <a:xfrm>
            <a:off x="1593200" y="2154113"/>
            <a:ext cx="9090476" cy="1389185"/>
          </a:xfrm>
        </p:spPr>
        <p:txBody>
          <a:bodyPr anchor="b">
            <a:normAutofit fontScale="90000"/>
          </a:bodyPr>
          <a:lstStyle/>
          <a:p>
            <a:pPr algn="ctr"/>
            <a:r>
              <a:rPr lang="en-US" dirty="0" smtClean="0">
                <a:solidFill>
                  <a:schemeClr val="bg1"/>
                </a:solidFill>
              </a:rPr>
              <a:t>Wavelet based Image fusion for Kidney Stone Detection</a:t>
            </a:r>
            <a:br>
              <a:rPr lang="en-US" dirty="0" smtClean="0">
                <a:solidFill>
                  <a:schemeClr val="bg1"/>
                </a:solidFill>
              </a:rPr>
            </a:br>
            <a:r>
              <a:rPr lang="en-US" sz="2200" dirty="0" smtClean="0">
                <a:solidFill>
                  <a:schemeClr val="bg1"/>
                </a:solidFill>
              </a:rPr>
              <a:t>Final Review</a:t>
            </a:r>
            <a:endParaRPr lang="en-US" sz="2200" dirty="0">
              <a:solidFill>
                <a:srgbClr val="FFFFFF"/>
              </a:solidFill>
            </a:endParaRPr>
          </a:p>
        </p:txBody>
      </p:sp>
      <p:sp>
        <p:nvSpPr>
          <p:cNvPr id="3" name="Subtitle 2"/>
          <p:cNvSpPr>
            <a:spLocks noGrp="1"/>
          </p:cNvSpPr>
          <p:nvPr>
            <p:ph type="subTitle" idx="1"/>
          </p:nvPr>
        </p:nvSpPr>
        <p:spPr>
          <a:xfrm>
            <a:off x="2999029" y="3774105"/>
            <a:ext cx="6190895" cy="718764"/>
          </a:xfrm>
        </p:spPr>
        <p:txBody>
          <a:bodyPr anchor="t">
            <a:normAutofit fontScale="92500" lnSpcReduction="20000"/>
          </a:bodyPr>
          <a:lstStyle/>
          <a:p>
            <a:pPr algn="ctr">
              <a:lnSpc>
                <a:spcPct val="100000"/>
              </a:lnSpc>
            </a:pPr>
            <a:r>
              <a:rPr lang="en-US" b="1" i="1" dirty="0" smtClean="0">
                <a:solidFill>
                  <a:schemeClr val="bg1"/>
                </a:solidFill>
                <a:latin typeface="Times New Roman" pitchFamily="18" charset="0"/>
                <a:cs typeface="Times New Roman" pitchFamily="18" charset="0"/>
              </a:rPr>
              <a:t>Name :-  </a:t>
            </a:r>
            <a:r>
              <a:rPr lang="en-US" b="1" i="1" dirty="0" err="1" smtClean="0">
                <a:solidFill>
                  <a:schemeClr val="bg1"/>
                </a:solidFill>
                <a:latin typeface="Times New Roman" pitchFamily="18" charset="0"/>
                <a:cs typeface="Times New Roman" pitchFamily="18" charset="0"/>
              </a:rPr>
              <a:t>Chekkala</a:t>
            </a:r>
            <a:r>
              <a:rPr lang="en-US" b="1" i="1" dirty="0" smtClean="0">
                <a:solidFill>
                  <a:schemeClr val="bg1"/>
                </a:solidFill>
                <a:latin typeface="Times New Roman" pitchFamily="18" charset="0"/>
                <a:cs typeface="Times New Roman" pitchFamily="18" charset="0"/>
              </a:rPr>
              <a:t> </a:t>
            </a:r>
            <a:r>
              <a:rPr lang="en-US" b="1" i="1" dirty="0" err="1" smtClean="0">
                <a:solidFill>
                  <a:schemeClr val="bg1"/>
                </a:solidFill>
                <a:latin typeface="Times New Roman" pitchFamily="18" charset="0"/>
                <a:cs typeface="Times New Roman" pitchFamily="18" charset="0"/>
              </a:rPr>
              <a:t>Sai</a:t>
            </a:r>
            <a:r>
              <a:rPr lang="en-US" b="1" i="1" dirty="0" smtClean="0">
                <a:solidFill>
                  <a:schemeClr val="bg1"/>
                </a:solidFill>
                <a:latin typeface="Times New Roman" pitchFamily="18" charset="0"/>
                <a:cs typeface="Times New Roman" pitchFamily="18" charset="0"/>
              </a:rPr>
              <a:t> </a:t>
            </a:r>
            <a:r>
              <a:rPr lang="en-US" b="1" i="1" dirty="0" err="1" smtClean="0">
                <a:solidFill>
                  <a:schemeClr val="bg1"/>
                </a:solidFill>
                <a:latin typeface="Times New Roman" pitchFamily="18" charset="0"/>
                <a:cs typeface="Times New Roman" pitchFamily="18" charset="0"/>
              </a:rPr>
              <a:t>Manideep</a:t>
            </a:r>
            <a:r>
              <a:rPr lang="en-US" b="1" i="1" dirty="0" smtClean="0">
                <a:solidFill>
                  <a:schemeClr val="bg1"/>
                </a:solidFill>
                <a:latin typeface="Times New Roman" pitchFamily="18" charset="0"/>
                <a:cs typeface="Times New Roman" pitchFamily="18" charset="0"/>
              </a:rPr>
              <a:t> </a:t>
            </a:r>
          </a:p>
          <a:p>
            <a:pPr algn="ctr">
              <a:lnSpc>
                <a:spcPct val="100000"/>
              </a:lnSpc>
            </a:pPr>
            <a:r>
              <a:rPr lang="en-US" b="1" i="1" dirty="0" err="1" smtClean="0">
                <a:solidFill>
                  <a:schemeClr val="bg1"/>
                </a:solidFill>
                <a:latin typeface="Times New Roman" pitchFamily="18" charset="0"/>
                <a:cs typeface="Times New Roman" pitchFamily="18" charset="0"/>
              </a:rPr>
              <a:t>Reg</a:t>
            </a:r>
            <a:r>
              <a:rPr lang="en-US" b="1" i="1" dirty="0" smtClean="0">
                <a:solidFill>
                  <a:schemeClr val="bg1"/>
                </a:solidFill>
                <a:latin typeface="Times New Roman" pitchFamily="18" charset="0"/>
                <a:cs typeface="Times New Roman" pitchFamily="18" charset="0"/>
              </a:rPr>
              <a:t> no :- 19BEC0178</a:t>
            </a:r>
          </a:p>
          <a:p>
            <a:pPr algn="ctr"/>
            <a:endParaRPr lang="en-US" dirty="0">
              <a:solidFill>
                <a:srgbClr val="FFFFFF"/>
              </a:solidFill>
            </a:endParaRPr>
          </a:p>
        </p:txBody>
      </p:sp>
      <p:sp>
        <p:nvSpPr>
          <p:cNvPr id="11" name="Freeform: Shape 10">
            <a:extLst>
              <a:ext uri="{FF2B5EF4-FFF2-40B4-BE49-F238E27FC236}">
                <a16:creationId xmlns:a16="http://schemas.microsoft.com/office/drawing/2014/main" xmlns="" id="{CF7F2079-504C-499A-A644-58F4DDC764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aphic 78">
            <a:extLst>
              <a:ext uri="{FF2B5EF4-FFF2-40B4-BE49-F238E27FC236}">
                <a16:creationId xmlns:a16="http://schemas.microsoft.com/office/drawing/2014/main" xmlns="" id="{DBBA0A0D-8F6A-400A-9E49-8C008E2C7DB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608356" y="3533292"/>
            <a:ext cx="972241" cy="45718"/>
            <a:chOff x="4886325" y="3371754"/>
            <a:chExt cx="2418492" cy="113728"/>
          </a:xfrm>
          <a:solidFill>
            <a:schemeClr val="accent1"/>
          </a:solidFill>
        </p:grpSpPr>
        <p:sp>
          <p:nvSpPr>
            <p:cNvPr id="14" name="Graphic 78">
              <a:extLst>
                <a:ext uri="{FF2B5EF4-FFF2-40B4-BE49-F238E27FC236}">
                  <a16:creationId xmlns:a16="http://schemas.microsoft.com/office/drawing/2014/main" xmlns="" id="{A5DD701E-4BC9-48E3-AF4F-013B52D63D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5" name="Graphic 78">
              <a:extLst>
                <a:ext uri="{FF2B5EF4-FFF2-40B4-BE49-F238E27FC236}">
                  <a16:creationId xmlns:a16="http://schemas.microsoft.com/office/drawing/2014/main" xmlns="" id="{FB658B62-664D-4B3B-BBDA-235666290B4A}"/>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4886709" y="3371754"/>
              <a:ext cx="2418108" cy="113728"/>
              <a:chOff x="4886709" y="3371754"/>
              <a:chExt cx="2418108" cy="113728"/>
            </a:xfrm>
            <a:grpFill/>
          </p:grpSpPr>
          <p:sp>
            <p:nvSpPr>
              <p:cNvPr id="16" name="Graphic 78">
                <a:extLst>
                  <a:ext uri="{FF2B5EF4-FFF2-40B4-BE49-F238E27FC236}">
                    <a16:creationId xmlns:a16="http://schemas.microsoft.com/office/drawing/2014/main" xmlns="" id="{B11F9D25-67B1-4BDB-A290-97B93A19DF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xmlns="" id="{B9D5C40A-1B1B-4C25-9707-E8F1CF6EEC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xmlns="" id="{2DD0C1D6-FF64-45AB-8775-83AB3C470B8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9" name="Graphic 78">
                <a:extLst>
                  <a:ext uri="{FF2B5EF4-FFF2-40B4-BE49-F238E27FC236}">
                    <a16:creationId xmlns:a16="http://schemas.microsoft.com/office/drawing/2014/main" xmlns="" id="{15AFBB84-8485-4329-89FC-04663D985BA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
        <p:nvSpPr>
          <p:cNvPr id="21" name="Freeform: Shape 20">
            <a:extLst>
              <a:ext uri="{FF2B5EF4-FFF2-40B4-BE49-F238E27FC236}">
                <a16:creationId xmlns:a16="http://schemas.microsoft.com/office/drawing/2014/main" xmlns="" id="{3D505D40-32E9-4C48-81F8-AD80433BE6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3" name="Group 22">
            <a:extLst>
              <a:ext uri="{FF2B5EF4-FFF2-40B4-BE49-F238E27FC236}">
                <a16:creationId xmlns:a16="http://schemas.microsoft.com/office/drawing/2014/main" xmlns="" id="{C507BF36-B92B-4CAC-BCA7-8364B51E1F0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969850"/>
            <a:ext cx="886141" cy="802496"/>
            <a:chOff x="10948005" y="3272152"/>
            <a:chExt cx="868640" cy="786648"/>
          </a:xfrm>
          <a:solidFill>
            <a:schemeClr val="accent1"/>
          </a:solidFill>
        </p:grpSpPr>
        <p:sp>
          <p:nvSpPr>
            <p:cNvPr id="24" name="Freeform: Shape 23">
              <a:extLst>
                <a:ext uri="{FF2B5EF4-FFF2-40B4-BE49-F238E27FC236}">
                  <a16:creationId xmlns:a16="http://schemas.microsoft.com/office/drawing/2014/main" xmlns="" id="{2276237E-3A6D-452F-879C-FB8C77A18D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xmlns="" id="{38BC9243-F4BF-48A7-89AE-DFA5B37DE64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Freeform: Shape 25">
              <a:extLst>
                <a:ext uri="{FF2B5EF4-FFF2-40B4-BE49-F238E27FC236}">
                  <a16:creationId xmlns:a16="http://schemas.microsoft.com/office/drawing/2014/main" xmlns="" id="{5DE414EC-F3DF-412E-9B22-5328DAA99C1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7" name="Graphic 12">
              <a:extLst>
                <a:ext uri="{FF2B5EF4-FFF2-40B4-BE49-F238E27FC236}">
                  <a16:creationId xmlns:a16="http://schemas.microsoft.com/office/drawing/2014/main" xmlns="" id="{039C06B1-FDEA-47B1-8222-7D622CD72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xmlns="" id="{B834C8C1-9BD1-4635-8E5B-65815F90178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Graphic 15">
              <a:extLst>
                <a:ext uri="{FF2B5EF4-FFF2-40B4-BE49-F238E27FC236}">
                  <a16:creationId xmlns:a16="http://schemas.microsoft.com/office/drawing/2014/main" xmlns="" id="{2963D456-B3F4-4EDC-827E-645741F64D3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73A58845-EFFB-4806-BC6D-47418C15554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1" name="Picture 30" descr="vellore-institute-of-technology-vit-logo-vector.png"/>
          <p:cNvPicPr>
            <a:picLocks noChangeAspect="1"/>
          </p:cNvPicPr>
          <p:nvPr/>
        </p:nvPicPr>
        <p:blipFill>
          <a:blip r:embed="rId3"/>
          <a:stretch>
            <a:fillRect/>
          </a:stretch>
        </p:blipFill>
        <p:spPr>
          <a:xfrm>
            <a:off x="3611575" y="285193"/>
            <a:ext cx="5004888" cy="1607125"/>
          </a:xfrm>
          <a:prstGeom prst="rect">
            <a:avLst/>
          </a:prstGeom>
        </p:spPr>
      </p:pic>
      <p:sp>
        <p:nvSpPr>
          <p:cNvPr id="32" name="Subtitle 2"/>
          <p:cNvSpPr txBox="1">
            <a:spLocks/>
          </p:cNvSpPr>
          <p:nvPr/>
        </p:nvSpPr>
        <p:spPr>
          <a:xfrm>
            <a:off x="3027485" y="4472354"/>
            <a:ext cx="6151685" cy="1480038"/>
          </a:xfrm>
          <a:prstGeom prst="rect">
            <a:avLst/>
          </a:prstGeom>
        </p:spPr>
        <p:txBody>
          <a:bodyPr vert="horz" lIns="91440" tIns="45720" rIns="91440" bIns="45720" rtlCol="0">
            <a:noAutofit/>
          </a:bodyPr>
          <a:lstStyle/>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en-US" b="0" i="1"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Under the Guidance of  </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Dr.</a:t>
            </a:r>
            <a:r>
              <a:rPr kumimoji="0" lang="en-US" b="1" i="0" u="none" strike="noStrike" kern="1200" cap="none" spc="0" normalizeH="0" noProof="0" dirty="0" smtClean="0">
                <a:ln>
                  <a:noFill/>
                </a:ln>
                <a:solidFill>
                  <a:schemeClr val="bg1"/>
                </a:solidFill>
                <a:effectLst/>
                <a:uLnTx/>
                <a:uFillTx/>
                <a:latin typeface="Times New Roman" pitchFamily="18" charset="0"/>
                <a:ea typeface="+mn-ea"/>
                <a:cs typeface="Times New Roman" pitchFamily="18" charset="0"/>
              </a:rPr>
              <a:t> </a:t>
            </a:r>
            <a:r>
              <a:rPr kumimoji="0" lang="en-US" b="1" i="0" u="none" strike="noStrike" kern="1200" cap="none" spc="0" normalizeH="0" noProof="0" dirty="0" err="1" smtClean="0">
                <a:ln>
                  <a:noFill/>
                </a:ln>
                <a:solidFill>
                  <a:schemeClr val="bg1"/>
                </a:solidFill>
                <a:effectLst/>
                <a:uLnTx/>
                <a:uFillTx/>
                <a:latin typeface="Times New Roman" pitchFamily="18" charset="0"/>
                <a:ea typeface="+mn-ea"/>
                <a:cs typeface="Times New Roman" pitchFamily="18" charset="0"/>
              </a:rPr>
              <a:t>Thanikaiselvan</a:t>
            </a:r>
            <a:r>
              <a:rPr kumimoji="0" lang="en-US" b="1" i="0" u="none" strike="noStrike" kern="1200" cap="none" spc="0" normalizeH="0" noProof="0" dirty="0" smtClean="0">
                <a:ln>
                  <a:noFill/>
                </a:ln>
                <a:solidFill>
                  <a:schemeClr val="bg1"/>
                </a:solidFill>
                <a:effectLst/>
                <a:uLnTx/>
                <a:uFillTx/>
                <a:latin typeface="Times New Roman" pitchFamily="18" charset="0"/>
                <a:ea typeface="+mn-ea"/>
                <a:cs typeface="Times New Roman" pitchFamily="18" charset="0"/>
              </a:rPr>
              <a:t> </a:t>
            </a:r>
            <a:r>
              <a:rPr kumimoji="0" lang="en-US" b="1"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V.  </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School of Electronics Engineering </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ea typeface="+mn-ea"/>
                <a:cs typeface="Times New Roman" pitchFamily="18" charset="0"/>
              </a:rPr>
              <a:t> Vellore Institute of Technology, Vellore</a:t>
            </a:r>
          </a:p>
          <a:p>
            <a:pPr marL="0" marR="0" lvl="0" indent="0" algn="ctr" defTabSz="914400" rtl="0" eaLnBrk="1" fontAlgn="auto" latinLnBrk="0" hangingPunct="1">
              <a:spcBef>
                <a:spcPts val="1000"/>
              </a:spcBef>
              <a:spcAft>
                <a:spcPts val="0"/>
              </a:spcAft>
              <a:buClrTx/>
              <a:buSzTx/>
              <a:buFont typeface="Arial" panose="020B0604020202020204" pitchFamily="34" charset="0"/>
              <a:buNone/>
              <a:tabLst/>
              <a:defRPr/>
            </a:pPr>
            <a:r>
              <a:rPr lang="en-US" dirty="0" smtClean="0">
                <a:solidFill>
                  <a:schemeClr val="bg1"/>
                </a:solidFill>
                <a:latin typeface="Times New Roman" pitchFamily="18" charset="0"/>
                <a:cs typeface="Times New Roman" pitchFamily="18" charset="0"/>
              </a:rPr>
              <a:t>April 2023</a:t>
            </a:r>
            <a:endParaRPr kumimoji="0" lang="en-US" b="0"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10054"/>
            <a:ext cx="10077557" cy="802577"/>
          </a:xfrm>
        </p:spPr>
        <p:txBody>
          <a:bodyPr/>
          <a:lstStyle/>
          <a:p>
            <a:r>
              <a:rPr lang="en-US" u="sng" dirty="0" smtClean="0"/>
              <a:t>Fusion Rules</a:t>
            </a:r>
            <a:endParaRPr lang="en-US" u="sng" dirty="0"/>
          </a:p>
        </p:txBody>
      </p:sp>
      <p:sp>
        <p:nvSpPr>
          <p:cNvPr id="3" name="Content Placeholder 2"/>
          <p:cNvSpPr>
            <a:spLocks noGrp="1"/>
          </p:cNvSpPr>
          <p:nvPr>
            <p:ph idx="1"/>
          </p:nvPr>
        </p:nvSpPr>
        <p:spPr>
          <a:xfrm>
            <a:off x="525717" y="2521885"/>
            <a:ext cx="10315198" cy="3790992"/>
          </a:xfrm>
        </p:spPr>
        <p:txBody>
          <a:bodyPr>
            <a:normAutofit/>
          </a:bodyPr>
          <a:lstStyle/>
          <a:p>
            <a:pPr marL="457200" lvl="0" indent="-457200">
              <a:buAutoNum type="arabicPeriod"/>
            </a:pPr>
            <a:r>
              <a:rPr lang="en-US" b="1" i="1" u="sng" dirty="0" smtClean="0">
                <a:latin typeface="Times New Roman" pitchFamily="18" charset="0"/>
                <a:cs typeface="Times New Roman" pitchFamily="18" charset="0"/>
              </a:rPr>
              <a:t>Activity level measurement</a:t>
            </a:r>
            <a:r>
              <a:rPr lang="en-US" dirty="0" smtClean="0">
                <a:latin typeface="Times New Roman" pitchFamily="18" charset="0"/>
                <a:cs typeface="Times New Roman" pitchFamily="18" charset="0"/>
              </a:rPr>
              <a:t> :-</a:t>
            </a:r>
          </a:p>
          <a:p>
            <a:pPr lvl="0"/>
            <a:r>
              <a:rPr lang="en-US" dirty="0" smtClean="0">
                <a:latin typeface="Times New Roman" pitchFamily="18" charset="0"/>
                <a:cs typeface="Times New Roman" pitchFamily="18" charset="0"/>
              </a:rPr>
              <a:t>The process of measuring activity level (the quality of a pixel in an image) can be classified into three methods namely coefficient based, window based and area based measurements.</a:t>
            </a:r>
          </a:p>
          <a:p>
            <a:pPr lvl="0"/>
            <a:r>
              <a:rPr lang="en-US" b="1" u="sng" dirty="0" smtClean="0">
                <a:latin typeface="Times New Roman" pitchFamily="18" charset="0"/>
                <a:cs typeface="Times New Roman" pitchFamily="18" charset="0"/>
              </a:rPr>
              <a:t>Coefficient Based Activity (CBA)</a:t>
            </a:r>
            <a:r>
              <a:rPr lang="en-US" dirty="0" smtClean="0">
                <a:latin typeface="Times New Roman" pitchFamily="18" charset="0"/>
                <a:cs typeface="Times New Roman" pitchFamily="18" charset="0"/>
              </a:rPr>
              <a:t> :- In CBA, the activity level is measured as given In Equation</a:t>
            </a:r>
          </a:p>
          <a:p>
            <a:pPr lvl="0"/>
            <a:r>
              <a:rPr lang="en-US" dirty="0" smtClean="0">
                <a:latin typeface="Times New Roman" pitchFamily="18" charset="0"/>
                <a:cs typeface="Times New Roman" pitchFamily="18" charset="0"/>
              </a:rPr>
              <a:t>𝐴</a:t>
            </a:r>
            <a:r>
              <a:rPr lang="en-US" baseline="-25000" dirty="0" smtClean="0">
                <a:latin typeface="Times New Roman" pitchFamily="18" charset="0"/>
                <a:cs typeface="Times New Roman" pitchFamily="18" charset="0"/>
              </a:rPr>
              <a:t>𝐼</a:t>
            </a:r>
            <a:r>
              <a:rPr lang="en-US" dirty="0" smtClean="0">
                <a:latin typeface="Times New Roman" pitchFamily="18" charset="0"/>
                <a:cs typeface="Times New Roman" pitchFamily="18" charset="0"/>
              </a:rPr>
              <a:t>(𝑃) = |𝐷</a:t>
            </a:r>
            <a:r>
              <a:rPr lang="en-US" baseline="-25000" dirty="0" smtClean="0">
                <a:latin typeface="Times New Roman" pitchFamily="18" charset="0"/>
                <a:cs typeface="Times New Roman" pitchFamily="18" charset="0"/>
              </a:rPr>
              <a:t>𝐼</a:t>
            </a:r>
            <a:r>
              <a:rPr lang="en-US" dirty="0" smtClean="0">
                <a:latin typeface="Times New Roman" pitchFamily="18" charset="0"/>
                <a:cs typeface="Times New Roman" pitchFamily="18" charset="0"/>
              </a:rPr>
              <a:t>(𝑝)| 𝑜𝑟 𝐴</a:t>
            </a:r>
            <a:r>
              <a:rPr lang="en-US" baseline="-25000" dirty="0" smtClean="0">
                <a:latin typeface="Times New Roman" pitchFamily="18" charset="0"/>
                <a:cs typeface="Times New Roman" pitchFamily="18" charset="0"/>
              </a:rPr>
              <a:t>𝐼</a:t>
            </a:r>
            <a:r>
              <a:rPr lang="en-US" dirty="0" smtClean="0">
                <a:latin typeface="Times New Roman" pitchFamily="18" charset="0"/>
                <a:cs typeface="Times New Roman" pitchFamily="18" charset="0"/>
              </a:rPr>
              <a:t> (p) = |𝐷</a:t>
            </a:r>
            <a:r>
              <a:rPr lang="en-US" baseline="-25000" dirty="0" smtClean="0">
                <a:latin typeface="Times New Roman" pitchFamily="18" charset="0"/>
                <a:cs typeface="Times New Roman" pitchFamily="18" charset="0"/>
              </a:rPr>
              <a:t>𝐼</a:t>
            </a:r>
            <a:r>
              <a:rPr lang="en-US" dirty="0" smtClean="0">
                <a:latin typeface="Times New Roman" pitchFamily="18" charset="0"/>
                <a:cs typeface="Times New Roman" pitchFamily="18" charset="0"/>
              </a:rPr>
              <a:t>(𝑝)|</a:t>
            </a:r>
            <a:r>
              <a:rPr lang="en-US" baseline="30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Eq</a:t>
            </a:r>
            <a:r>
              <a:rPr lang="en-US" i="1" dirty="0" smtClean="0">
                <a:latin typeface="Times New Roman" pitchFamily="18" charset="0"/>
                <a:cs typeface="Times New Roman" pitchFamily="18" charset="0"/>
              </a:rPr>
              <a:t>(a)</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(p) - the activity level of a pixel at position p.</a:t>
            </a:r>
          </a:p>
          <a:p>
            <a:pPr lvl="0"/>
            <a:r>
              <a:rPr lang="en-US" b="1" u="sng" dirty="0" smtClean="0">
                <a:latin typeface="Times New Roman" pitchFamily="18" charset="0"/>
                <a:cs typeface="Times New Roman" pitchFamily="18" charset="0"/>
              </a:rPr>
              <a:t>Window Based Activity (WBA)</a:t>
            </a:r>
            <a:r>
              <a:rPr lang="en-US" dirty="0" smtClean="0">
                <a:latin typeface="Times New Roman" pitchFamily="18" charset="0"/>
                <a:cs typeface="Times New Roman" pitchFamily="18" charset="0"/>
              </a:rPr>
              <a:t> :-The WBA employ a small (typically 3 × 3 or 5 ×5) window </a:t>
            </a:r>
            <a:r>
              <a:rPr lang="en-US" dirty="0" err="1" smtClean="0">
                <a:latin typeface="Times New Roman" pitchFamily="18" charset="0"/>
                <a:cs typeface="Times New Roman" pitchFamily="18" charset="0"/>
              </a:rPr>
              <a:t>centred</a:t>
            </a:r>
            <a:r>
              <a:rPr lang="en-US" dirty="0" smtClean="0">
                <a:latin typeface="Times New Roman" pitchFamily="18" charset="0"/>
                <a:cs typeface="Times New Roman" pitchFamily="18" charset="0"/>
              </a:rPr>
              <a:t> at the current coefficient position. Thus, the activity level A</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(p) is determined by the coefficients surrounding p using a small window.</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68315"/>
            <a:ext cx="10077557" cy="723446"/>
          </a:xfrm>
        </p:spPr>
        <p:txBody>
          <a:bodyPr/>
          <a:lstStyle/>
          <a:p>
            <a:r>
              <a:rPr lang="en-US" u="sng" dirty="0" smtClean="0"/>
              <a:t>Fusion Rules</a:t>
            </a:r>
            <a:endParaRPr lang="en-US" u="sng" dirty="0"/>
          </a:p>
        </p:txBody>
      </p:sp>
      <p:sp>
        <p:nvSpPr>
          <p:cNvPr id="3" name="Content Placeholder 2"/>
          <p:cNvSpPr>
            <a:spLocks noGrp="1"/>
          </p:cNvSpPr>
          <p:nvPr>
            <p:ph idx="1"/>
          </p:nvPr>
        </p:nvSpPr>
        <p:spPr/>
        <p:txBody>
          <a:bodyPr>
            <a:normAutofit fontScale="85000" lnSpcReduction="20000"/>
          </a:bodyPr>
          <a:lstStyle/>
          <a:p>
            <a:pPr marL="457200" lvl="0" indent="-457200">
              <a:buAutoNum type="arabicPeriod" startAt="2"/>
            </a:pPr>
            <a:r>
              <a:rPr lang="en-US" b="1" i="1" u="sng" dirty="0" smtClean="0">
                <a:latin typeface="Times New Roman" pitchFamily="18" charset="0"/>
                <a:cs typeface="Times New Roman" pitchFamily="18" charset="0"/>
              </a:rPr>
              <a:t>Coefficient combining methods</a:t>
            </a:r>
            <a:r>
              <a:rPr lang="en-US" b="1"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lvl="0"/>
            <a:r>
              <a:rPr lang="en-US" dirty="0" smtClean="0">
                <a:latin typeface="Times New Roman" pitchFamily="18" charset="0"/>
                <a:cs typeface="Times New Roman" pitchFamily="18" charset="0"/>
              </a:rPr>
              <a:t>Coefficient combining involves combining low-frequency and high-frequency coefficients from source images. Choice-Max (CM) is the simplest selection method as given in the equation</a:t>
            </a:r>
          </a:p>
          <a:p>
            <a:pPr lvl="0"/>
            <a:r>
              <a:rPr lang="en-US" dirty="0" smtClean="0">
                <a:latin typeface="Times New Roman" pitchFamily="18" charset="0"/>
                <a:cs typeface="Times New Roman" pitchFamily="18" charset="0"/>
              </a:rPr>
              <a:t>𝐷</a:t>
            </a:r>
            <a:r>
              <a:rPr lang="en-US" baseline="-25000" dirty="0" smtClean="0">
                <a:latin typeface="Times New Roman" pitchFamily="18" charset="0"/>
                <a:cs typeface="Times New Roman" pitchFamily="18" charset="0"/>
              </a:rPr>
              <a:t>𝑧</a:t>
            </a:r>
            <a:r>
              <a:rPr lang="en-US" dirty="0" smtClean="0">
                <a:latin typeface="Times New Roman" pitchFamily="18" charset="0"/>
                <a:cs typeface="Times New Roman" pitchFamily="18" charset="0"/>
              </a:rPr>
              <a:t> (𝑝) = 𝐷</a:t>
            </a:r>
            <a:r>
              <a:rPr lang="en-US" baseline="-25000" dirty="0" smtClean="0">
                <a:latin typeface="Times New Roman" pitchFamily="18" charset="0"/>
                <a:cs typeface="Times New Roman" pitchFamily="18" charset="0"/>
              </a:rPr>
              <a:t>𝑥</a:t>
            </a:r>
            <a:r>
              <a:rPr lang="en-US" dirty="0" smtClean="0">
                <a:latin typeface="Times New Roman" pitchFamily="18" charset="0"/>
                <a:cs typeface="Times New Roman" pitchFamily="18" charset="0"/>
              </a:rPr>
              <a:t>(𝑝) ,𝑖𝑓 𝐴</a:t>
            </a:r>
            <a:r>
              <a:rPr lang="en-US" baseline="-25000" dirty="0" smtClean="0">
                <a:latin typeface="Times New Roman" pitchFamily="18" charset="0"/>
                <a:cs typeface="Times New Roman" pitchFamily="18" charset="0"/>
              </a:rPr>
              <a:t>𝑥</a:t>
            </a:r>
            <a:r>
              <a:rPr lang="en-US" dirty="0" smtClean="0">
                <a:latin typeface="Times New Roman" pitchFamily="18" charset="0"/>
                <a:cs typeface="Times New Roman" pitchFamily="18" charset="0"/>
              </a:rPr>
              <a:t>(𝑝) ≥ 𝐴</a:t>
            </a:r>
            <a:r>
              <a:rPr lang="en-US" baseline="-25000" dirty="0" smtClean="0">
                <a:latin typeface="Times New Roman" pitchFamily="18" charset="0"/>
                <a:cs typeface="Times New Roman" pitchFamily="18" charset="0"/>
              </a:rPr>
              <a:t>𝑦</a:t>
            </a:r>
            <a:r>
              <a:rPr lang="en-US" dirty="0" smtClean="0">
                <a:latin typeface="Times New Roman" pitchFamily="18" charset="0"/>
                <a:cs typeface="Times New Roman" pitchFamily="18" charset="0"/>
              </a:rPr>
              <a:t>(𝑝) (or) 𝐷</a:t>
            </a:r>
            <a:r>
              <a:rPr lang="en-US" baseline="-25000" dirty="0" smtClean="0">
                <a:latin typeface="Times New Roman" pitchFamily="18" charset="0"/>
                <a:cs typeface="Times New Roman" pitchFamily="18" charset="0"/>
              </a:rPr>
              <a:t>𝑦</a:t>
            </a:r>
            <a:r>
              <a:rPr lang="en-US" dirty="0" smtClean="0">
                <a:latin typeface="Times New Roman" pitchFamily="18" charset="0"/>
                <a:cs typeface="Times New Roman" pitchFamily="18" charset="0"/>
              </a:rPr>
              <a:t>(𝑝),𝑖𝑓 𝐴</a:t>
            </a:r>
            <a:r>
              <a:rPr lang="en-US" baseline="-25000" dirty="0" smtClean="0">
                <a:latin typeface="Times New Roman" pitchFamily="18" charset="0"/>
                <a:cs typeface="Times New Roman" pitchFamily="18" charset="0"/>
              </a:rPr>
              <a:t>𝑥</a:t>
            </a:r>
            <a:r>
              <a:rPr lang="en-US" dirty="0" smtClean="0">
                <a:latin typeface="Times New Roman" pitchFamily="18" charset="0"/>
                <a:cs typeface="Times New Roman" pitchFamily="18" charset="0"/>
              </a:rPr>
              <a:t>(𝑝 ≤ 𝐴</a:t>
            </a:r>
            <a:r>
              <a:rPr lang="en-US" baseline="-25000" dirty="0" smtClean="0">
                <a:latin typeface="Times New Roman" pitchFamily="18" charset="0"/>
                <a:cs typeface="Times New Roman" pitchFamily="18" charset="0"/>
              </a:rPr>
              <a:t>𝑦</a:t>
            </a:r>
            <a:r>
              <a:rPr lang="en-US" dirty="0" smtClean="0">
                <a:latin typeface="Times New Roman" pitchFamily="18" charset="0"/>
                <a:cs typeface="Times New Roman" pitchFamily="18" charset="0"/>
              </a:rPr>
              <a:t>(𝑝)  ----------</a:t>
            </a:r>
            <a:r>
              <a:rPr lang="en-US" i="1" dirty="0" err="1" smtClean="0">
                <a:latin typeface="Times New Roman" pitchFamily="18" charset="0"/>
                <a:cs typeface="Times New Roman" pitchFamily="18" charset="0"/>
              </a:rPr>
              <a:t>Eq</a:t>
            </a:r>
            <a:r>
              <a:rPr lang="en-US" i="1" dirty="0" smtClean="0">
                <a:latin typeface="Times New Roman" pitchFamily="18" charset="0"/>
                <a:cs typeface="Times New Roman" pitchFamily="18" charset="0"/>
              </a:rPr>
              <a:t>(b)</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In high-frequency bands, a large DWT coefficient corresponds to sharpness, luminance changes, and thus leads to important features in the image such as edges, lines, and region boundaries.</a:t>
            </a:r>
          </a:p>
          <a:p>
            <a:pPr lvl="0"/>
            <a:r>
              <a:rPr lang="en-US" dirty="0" smtClean="0">
                <a:latin typeface="Times New Roman" pitchFamily="18" charset="0"/>
                <a:cs typeface="Times New Roman" pitchFamily="18" charset="0"/>
              </a:rPr>
              <a:t>Therefore, the CM method is useful in comprehensive data collection. </a:t>
            </a:r>
          </a:p>
          <a:p>
            <a:pPr lvl="0"/>
            <a:r>
              <a:rPr lang="en-US" b="1" u="sng" dirty="0" smtClean="0">
                <a:latin typeface="Times New Roman" pitchFamily="18" charset="0"/>
                <a:cs typeface="Times New Roman" pitchFamily="18" charset="0"/>
              </a:rPr>
              <a:t>Weighted Average (WA)</a:t>
            </a:r>
            <a:r>
              <a:rPr lang="en-US" dirty="0" smtClean="0">
                <a:latin typeface="Times New Roman" pitchFamily="18" charset="0"/>
                <a:cs typeface="Times New Roman" pitchFamily="18" charset="0"/>
              </a:rPr>
              <a:t> :- For each p, the composite DZ is obtained using the equation</a:t>
            </a:r>
          </a:p>
          <a:p>
            <a:pPr lvl="0"/>
            <a:r>
              <a:rPr lang="en-US" dirty="0" smtClean="0">
                <a:latin typeface="Times New Roman" pitchFamily="18" charset="0"/>
                <a:cs typeface="Times New Roman" pitchFamily="18" charset="0"/>
              </a:rPr>
              <a:t>𝐷</a:t>
            </a:r>
            <a:r>
              <a:rPr lang="en-US" baseline="-25000" dirty="0" smtClean="0">
                <a:latin typeface="Times New Roman" pitchFamily="18" charset="0"/>
                <a:cs typeface="Times New Roman" pitchFamily="18" charset="0"/>
              </a:rPr>
              <a:t>𝑧 </a:t>
            </a:r>
            <a:r>
              <a:rPr lang="en-US" dirty="0" smtClean="0">
                <a:latin typeface="Times New Roman" pitchFamily="18" charset="0"/>
                <a:cs typeface="Times New Roman" pitchFamily="18" charset="0"/>
              </a:rPr>
              <a:t>(𝑝) = 𝑊</a:t>
            </a:r>
            <a:r>
              <a:rPr lang="en-US" baseline="-25000" dirty="0" smtClean="0">
                <a:latin typeface="Times New Roman" pitchFamily="18" charset="0"/>
                <a:cs typeface="Times New Roman" pitchFamily="18" charset="0"/>
              </a:rPr>
              <a:t>𝑥</a:t>
            </a:r>
            <a:r>
              <a:rPr lang="en-US" dirty="0" smtClean="0">
                <a:latin typeface="Times New Roman" pitchFamily="18" charset="0"/>
                <a:cs typeface="Times New Roman" pitchFamily="18" charset="0"/>
              </a:rPr>
              <a:t>(𝑝)𝐷</a:t>
            </a:r>
            <a:r>
              <a:rPr lang="en-US" baseline="-25000" dirty="0" smtClean="0">
                <a:latin typeface="Times New Roman" pitchFamily="18" charset="0"/>
                <a:cs typeface="Times New Roman" pitchFamily="18" charset="0"/>
              </a:rPr>
              <a:t>𝑥</a:t>
            </a:r>
            <a:r>
              <a:rPr lang="en-US" dirty="0" smtClean="0">
                <a:latin typeface="Times New Roman" pitchFamily="18" charset="0"/>
                <a:cs typeface="Times New Roman" pitchFamily="18" charset="0"/>
              </a:rPr>
              <a:t>(𝑝) + 𝑊</a:t>
            </a:r>
            <a:r>
              <a:rPr lang="en-US" baseline="-25000" dirty="0" smtClean="0">
                <a:latin typeface="Times New Roman" pitchFamily="18" charset="0"/>
                <a:cs typeface="Times New Roman" pitchFamily="18" charset="0"/>
              </a:rPr>
              <a:t>𝑦</a:t>
            </a:r>
            <a:r>
              <a:rPr lang="en-US" dirty="0" smtClean="0">
                <a:latin typeface="Times New Roman" pitchFamily="18" charset="0"/>
                <a:cs typeface="Times New Roman" pitchFamily="18" charset="0"/>
              </a:rPr>
              <a:t>(𝑝) 𝐷</a:t>
            </a:r>
            <a:r>
              <a:rPr lang="en-US" baseline="-25000" dirty="0" smtClean="0">
                <a:latin typeface="Times New Roman" pitchFamily="18" charset="0"/>
                <a:cs typeface="Times New Roman" pitchFamily="18" charset="0"/>
              </a:rPr>
              <a:t>𝑦</a:t>
            </a:r>
            <a:r>
              <a:rPr lang="en-US" dirty="0" smtClean="0">
                <a:latin typeface="Times New Roman" pitchFamily="18" charset="0"/>
                <a:cs typeface="Times New Roman" pitchFamily="18" charset="0"/>
              </a:rPr>
              <a:t>(𝑝) ----------</a:t>
            </a:r>
            <a:r>
              <a:rPr lang="en-US" i="1" dirty="0" err="1" smtClean="0">
                <a:latin typeface="Times New Roman" pitchFamily="18" charset="0"/>
                <a:cs typeface="Times New Roman" pitchFamily="18" charset="0"/>
              </a:rPr>
              <a:t>Eq</a:t>
            </a:r>
            <a:r>
              <a:rPr lang="en-US" i="1" dirty="0" smtClean="0">
                <a:latin typeface="Times New Roman" pitchFamily="18" charset="0"/>
                <a:cs typeface="Times New Roman" pitchFamily="18" charset="0"/>
              </a:rPr>
              <a:t>(c) </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The weighting factors W</a:t>
            </a:r>
            <a:r>
              <a:rPr lang="en-US" i="1"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(p) and </a:t>
            </a:r>
            <a:r>
              <a:rPr lang="en-US" dirty="0" err="1" smtClean="0">
                <a:latin typeface="Times New Roman" pitchFamily="18" charset="0"/>
                <a:cs typeface="Times New Roman" pitchFamily="18" charset="0"/>
              </a:rPr>
              <a:t>W</a:t>
            </a:r>
            <a:r>
              <a:rPr lang="en-US" i="1" baseline="-25000" dirty="0" err="1" smtClean="0">
                <a:latin typeface="Times New Roman" pitchFamily="18" charset="0"/>
                <a:cs typeface="Times New Roman" pitchFamily="18" charset="0"/>
              </a:rPr>
              <a:t>y</a:t>
            </a:r>
            <a:r>
              <a:rPr lang="en-US" dirty="0" smtClean="0">
                <a:latin typeface="Times New Roman" pitchFamily="18" charset="0"/>
                <a:cs typeface="Times New Roman" pitchFamily="18" charset="0"/>
              </a:rPr>
              <a:t>(p) can be deterministic or dependent on the activity levels of X and Y.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97977"/>
            <a:ext cx="10077557" cy="714654"/>
          </a:xfrm>
        </p:spPr>
        <p:txBody>
          <a:bodyPr/>
          <a:lstStyle/>
          <a:p>
            <a:r>
              <a:rPr lang="en-US" u="sng" dirty="0" smtClean="0"/>
              <a:t>Fusion Rules</a:t>
            </a:r>
            <a:endParaRPr lang="en-US" u="sng" dirty="0"/>
          </a:p>
        </p:txBody>
      </p:sp>
      <p:sp>
        <p:nvSpPr>
          <p:cNvPr id="3" name="Content Placeholder 2"/>
          <p:cNvSpPr>
            <a:spLocks noGrp="1"/>
          </p:cNvSpPr>
          <p:nvPr>
            <p:ph idx="1"/>
          </p:nvPr>
        </p:nvSpPr>
        <p:spPr/>
        <p:txBody>
          <a:bodyPr/>
          <a:lstStyle/>
          <a:p>
            <a:pPr lvl="0"/>
            <a:r>
              <a:rPr lang="en-US" b="1" u="sng" dirty="0" smtClean="0">
                <a:latin typeface="Times New Roman" pitchFamily="18" charset="0"/>
                <a:cs typeface="Times New Roman" pitchFamily="18" charset="0"/>
              </a:rPr>
              <a:t>Adaptive weighted average (AWA)</a:t>
            </a:r>
            <a:r>
              <a:rPr lang="en-US" dirty="0" smtClean="0">
                <a:latin typeface="Times New Roman" pitchFamily="18" charset="0"/>
                <a:cs typeface="Times New Roman" pitchFamily="18" charset="0"/>
              </a:rPr>
              <a:t> :- The AWA scheme is a special WA scheme whose weight W</a:t>
            </a:r>
            <a:r>
              <a:rPr lang="en-US" baseline="-25000" dirty="0" smtClean="0">
                <a:latin typeface="Times New Roman" pitchFamily="18" charset="0"/>
                <a:cs typeface="Times New Roman" pitchFamily="18" charset="0"/>
              </a:rPr>
              <a:t>X</a:t>
            </a:r>
            <a:r>
              <a:rPr lang="en-US" dirty="0" smtClean="0">
                <a:latin typeface="Times New Roman" pitchFamily="18" charset="0"/>
                <a:cs typeface="Times New Roman" pitchFamily="18" charset="0"/>
              </a:rPr>
              <a:t>(p) is not deterministic or depends on cross-correlation but only for the neighborhood around p, As Give in Equation</a:t>
            </a:r>
          </a:p>
          <a:p>
            <a:pPr lvl="0"/>
            <a:r>
              <a:rPr lang="en-US" dirty="0" err="1" smtClean="0">
                <a:latin typeface="Times New Roman" pitchFamily="18" charset="0"/>
                <a:cs typeface="Times New Roman" pitchFamily="18" charset="0"/>
              </a:rPr>
              <a:t>W</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(p) = |</a:t>
            </a:r>
            <a:r>
              <a:rPr lang="en-US" dirty="0" err="1" smtClean="0">
                <a:latin typeface="Times New Roman" pitchFamily="18" charset="0"/>
                <a:cs typeface="Times New Roman" pitchFamily="18" charset="0"/>
              </a:rPr>
              <a:t>D</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(p) – </a:t>
            </a:r>
            <a:r>
              <a:rPr lang="en-US" dirty="0" err="1" smtClean="0">
                <a:latin typeface="Times New Roman" pitchFamily="18" charset="0"/>
                <a:cs typeface="Times New Roman" pitchFamily="18" charset="0"/>
              </a:rPr>
              <a:t>D</a:t>
            </a:r>
            <a:r>
              <a:rPr lang="en-US" b="1" baseline="30000" dirty="0" err="1" smtClean="0">
                <a:latin typeface="Times New Roman" pitchFamily="18" charset="0"/>
                <a:cs typeface="Times New Roman" pitchFamily="18" charset="0"/>
              </a:rPr>
              <a:t>’</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(p)|</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Eq</a:t>
            </a:r>
            <a:r>
              <a:rPr lang="en-US" i="1" dirty="0" smtClean="0">
                <a:latin typeface="Times New Roman" pitchFamily="18" charset="0"/>
                <a:cs typeface="Times New Roman" pitchFamily="18" charset="0"/>
              </a:rPr>
              <a:t>(d)</a:t>
            </a:r>
            <a:endParaRPr lang="en-US"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D</a:t>
            </a:r>
            <a:r>
              <a:rPr lang="en-US" baseline="-25000" dirty="0" err="1" smtClean="0">
                <a:latin typeface="Times New Roman" pitchFamily="18" charset="0"/>
                <a:cs typeface="Times New Roman" pitchFamily="18" charset="0"/>
              </a:rPr>
              <a:t>x</a:t>
            </a:r>
            <a:r>
              <a:rPr lang="en-US" dirty="0" smtClean="0">
                <a:latin typeface="Times New Roman" pitchFamily="18" charset="0"/>
                <a:cs typeface="Times New Roman" pitchFamily="18" charset="0"/>
              </a:rPr>
              <a:t>(p) is average value over the neighborhood (say N×M) centered at p. Simply speaking, the weight represents the degree of interest of pixel p.</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62808"/>
            <a:ext cx="10077557" cy="749823"/>
          </a:xfrm>
        </p:spPr>
        <p:txBody>
          <a:bodyPr/>
          <a:lstStyle/>
          <a:p>
            <a:r>
              <a:rPr lang="en-US" u="sng" dirty="0" smtClean="0"/>
              <a:t>Wavelet Based Image Fusion</a:t>
            </a:r>
            <a:endParaRPr lang="en-US" u="sng" dirty="0"/>
          </a:p>
        </p:txBody>
      </p:sp>
      <p:pic>
        <p:nvPicPr>
          <p:cNvPr id="4" name="Content Placeholder 3" descr="block.png"/>
          <p:cNvPicPr>
            <a:picLocks noGrp="1"/>
          </p:cNvPicPr>
          <p:nvPr>
            <p:ph idx="1"/>
          </p:nvPr>
        </p:nvPicPr>
        <p:blipFill>
          <a:blip r:embed="rId2"/>
          <a:stretch>
            <a:fillRect/>
          </a:stretch>
        </p:blipFill>
        <p:spPr>
          <a:xfrm>
            <a:off x="2559269" y="2762896"/>
            <a:ext cx="5749461" cy="2002533"/>
          </a:xfrm>
          <a:prstGeom prst="rect">
            <a:avLst/>
          </a:prstGeom>
        </p:spPr>
      </p:pic>
      <p:sp>
        <p:nvSpPr>
          <p:cNvPr id="5" name="Content Placeholder 2"/>
          <p:cNvSpPr txBox="1">
            <a:spLocks/>
          </p:cNvSpPr>
          <p:nvPr/>
        </p:nvSpPr>
        <p:spPr>
          <a:xfrm>
            <a:off x="3910757" y="5221124"/>
            <a:ext cx="3378068" cy="43233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Fig.1  Wavelet based Image fusion</a:t>
            </a:r>
          </a:p>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Discrete Wavelet Transform</a:t>
            </a:r>
            <a:endParaRPr lang="en-US" u="sng" dirty="0"/>
          </a:p>
        </p:txBody>
      </p:sp>
      <p:pic>
        <p:nvPicPr>
          <p:cNvPr id="5" name="Content Placeholder 4"/>
          <p:cNvPicPr>
            <a:picLocks noGrp="1"/>
          </p:cNvPicPr>
          <p:nvPr>
            <p:ph idx="1"/>
          </p:nvPr>
        </p:nvPicPr>
        <p:blipFill>
          <a:blip r:embed="rId2"/>
          <a:srcRect/>
          <a:stretch>
            <a:fillRect/>
          </a:stretch>
        </p:blipFill>
        <p:spPr bwMode="auto">
          <a:xfrm>
            <a:off x="2510311" y="2733162"/>
            <a:ext cx="6220451" cy="2647730"/>
          </a:xfrm>
          <a:prstGeom prst="rect">
            <a:avLst/>
          </a:prstGeom>
          <a:noFill/>
          <a:ln w="9525">
            <a:noFill/>
            <a:miter lim="800000"/>
            <a:headEnd/>
            <a:tailEnd/>
          </a:ln>
          <a:effectLst/>
        </p:spPr>
      </p:pic>
      <p:sp>
        <p:nvSpPr>
          <p:cNvPr id="1025" name="Rectangle 1"/>
          <p:cNvSpPr>
            <a:spLocks noChangeArrowheads="1"/>
          </p:cNvSpPr>
          <p:nvPr/>
        </p:nvSpPr>
        <p:spPr bwMode="auto">
          <a:xfrm>
            <a:off x="1529862" y="5600700"/>
            <a:ext cx="7605346"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Fig.2 One stage of 2-D Discrete Wavelet Transform multi resolution image decomposition </a:t>
            </a:r>
            <a:endParaRPr kumimoji="0" lang="en-US" sz="1400" b="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Discrete Wavelet Transform</a:t>
            </a:r>
            <a:endParaRPr lang="en-US" u="sng" dirty="0"/>
          </a:p>
        </p:txBody>
      </p:sp>
      <p:sp>
        <p:nvSpPr>
          <p:cNvPr id="3" name="Content Placeholder 2"/>
          <p:cNvSpPr>
            <a:spLocks noGrp="1"/>
          </p:cNvSpPr>
          <p:nvPr>
            <p:ph idx="1"/>
          </p:nvPr>
        </p:nvSpPr>
        <p:spPr>
          <a:xfrm>
            <a:off x="525717" y="2521885"/>
            <a:ext cx="11176845" cy="3549045"/>
          </a:xfrm>
        </p:spPr>
        <p:txBody>
          <a:bodyPr>
            <a:normAutofit/>
          </a:bodyPr>
          <a:lstStyle/>
          <a:p>
            <a:pPr lvl="0"/>
            <a:r>
              <a:rPr lang="en-US" b="1" i="1" u="sng"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Images to be fused must be registered to ensure corresponding pixels are aligned.</a:t>
            </a:r>
          </a:p>
          <a:p>
            <a:pPr lvl="0"/>
            <a:r>
              <a:rPr lang="en-US" b="1" i="1" u="sng"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These images are decomposed into successive wavelet transformed images based on the wavelet transform. Images transformed with K-level decomposition have one low-frequency component (low-low band) and 3K high-frequency components (low-high bands, high-low bands, and high-high bands).</a:t>
            </a:r>
          </a:p>
          <a:p>
            <a:pPr lvl="0"/>
            <a:r>
              <a:rPr lang="en-US" b="1" i="1" u="sng"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The transition coefficients of different components or bands are handled with a specific fusion rule.</a:t>
            </a:r>
          </a:p>
          <a:p>
            <a:pPr lvl="0"/>
            <a:r>
              <a:rPr lang="en-US" b="1" i="1" u="sng"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The fused image is constructed by inverse wavelet transform based on the combined transform coefficients from step 3.</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Discrete Wavelet Transform</a:t>
            </a:r>
            <a:endParaRPr lang="en-US" u="sng" dirty="0"/>
          </a:p>
        </p:txBody>
      </p:sp>
      <p:sp>
        <p:nvSpPr>
          <p:cNvPr id="3" name="Content Placeholder 2"/>
          <p:cNvSpPr>
            <a:spLocks noGrp="1"/>
          </p:cNvSpPr>
          <p:nvPr>
            <p:ph idx="1"/>
          </p:nvPr>
        </p:nvSpPr>
        <p:spPr>
          <a:xfrm>
            <a:off x="525717" y="2521885"/>
            <a:ext cx="11018583" cy="3549045"/>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The discrete wavelet transform (DWT) is an implementation of the wavelet transform using a discrete set of the wavelet scales and translations obeying some defined rules. </a:t>
            </a:r>
          </a:p>
          <a:p>
            <a:pPr>
              <a:buFont typeface="Arial" pitchFamily="34" charset="0"/>
              <a:buChar char="•"/>
            </a:pPr>
            <a:r>
              <a:rPr lang="en-US" sz="1800" dirty="0" smtClean="0">
                <a:latin typeface="Times New Roman" pitchFamily="18" charset="0"/>
                <a:cs typeface="Times New Roman" pitchFamily="18" charset="0"/>
              </a:rPr>
              <a:t>In other words, this transform decomposes the signal into mutually orthogonal set of wavelets, which is the main difference from the continuous wavelet transform (CWT), or its implementation for the discrete time series sometimes called discrete-time continuous wavelet transform (DT-CWT). </a:t>
            </a:r>
          </a:p>
          <a:p>
            <a:pPr>
              <a:buFont typeface="Arial" pitchFamily="34" charset="0"/>
              <a:buChar char="•"/>
            </a:pPr>
            <a:r>
              <a:rPr lang="en-US" sz="1800" dirty="0" smtClean="0">
                <a:latin typeface="Times New Roman" pitchFamily="18" charset="0"/>
                <a:cs typeface="Times New Roman" pitchFamily="18" charset="0"/>
              </a:rPr>
              <a:t>The discrete wavelet transform (DWT), which applies a two- channel filter bank (with down sampling) iteratively to the low pass band (initially the original signal). </a:t>
            </a:r>
          </a:p>
          <a:p>
            <a:pPr>
              <a:buFont typeface="Arial" pitchFamily="34" charset="0"/>
              <a:buChar char="•"/>
            </a:pPr>
            <a:r>
              <a:rPr lang="en-US" sz="1800" dirty="0" smtClean="0">
                <a:latin typeface="Times New Roman" pitchFamily="18" charset="0"/>
                <a:cs typeface="Times New Roman" pitchFamily="18" charset="0"/>
              </a:rPr>
              <a:t>The DWT is a spatial-frequency decomposition that provides a flexible multi resolution analysis of an image.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78" y="272561"/>
            <a:ext cx="10077557" cy="617939"/>
          </a:xfrm>
        </p:spPr>
        <p:txBody>
          <a:bodyPr>
            <a:normAutofit fontScale="90000"/>
          </a:bodyPr>
          <a:lstStyle/>
          <a:p>
            <a:r>
              <a:rPr lang="en-US" u="sng" dirty="0" smtClean="0"/>
              <a:t>High Frequency Band Fusion</a:t>
            </a:r>
            <a:endParaRPr lang="en-US" u="sng" dirty="0"/>
          </a:p>
        </p:txBody>
      </p:sp>
      <p:sp>
        <p:nvSpPr>
          <p:cNvPr id="3" name="Content Placeholder 2"/>
          <p:cNvSpPr>
            <a:spLocks noGrp="1"/>
          </p:cNvSpPr>
          <p:nvPr>
            <p:ph idx="1"/>
          </p:nvPr>
        </p:nvSpPr>
        <p:spPr>
          <a:xfrm>
            <a:off x="499340" y="1336432"/>
            <a:ext cx="11273560" cy="4901553"/>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For high frequency bands, because the purpose of image fusion requires that the fused image not discard any useful information and conserve effectively Details of input images such as edges, lines and area boundaries, it is generally believed that the details of a the image is mainly included in the high-frequency picture. </a:t>
            </a:r>
          </a:p>
          <a:p>
            <a:pPr>
              <a:buFont typeface="Arial" pitchFamily="34" charset="0"/>
              <a:buChar char="•"/>
            </a:pPr>
            <a:r>
              <a:rPr lang="en-US" sz="1800" dirty="0" smtClean="0">
                <a:latin typeface="Times New Roman" pitchFamily="18" charset="0"/>
                <a:cs typeface="Times New Roman" pitchFamily="18" charset="0"/>
              </a:rPr>
              <a:t>It is generally believed that the details of an image are mainly included in the high-frequency of the image</a:t>
            </a:r>
          </a:p>
          <a:p>
            <a:pPr>
              <a:buFont typeface="Arial" pitchFamily="34" charset="0"/>
              <a:buChar char="•"/>
            </a:pP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Where S × T is the neighboring size, and mean</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(p), σ</a:t>
            </a:r>
            <a:r>
              <a:rPr lang="en-US" sz="1800"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(p) denote the mean value and variance value of the coefficients centered at (m, n) in the window of S×T, respectively. The fusion Scheme follows</a:t>
            </a:r>
            <a:endParaRPr lang="en-US" sz="1800"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2"/>
          <a:srcRect/>
          <a:stretch>
            <a:fillRect/>
          </a:stretch>
        </p:blipFill>
        <p:spPr bwMode="auto">
          <a:xfrm>
            <a:off x="3204307" y="2808533"/>
            <a:ext cx="4867031" cy="817758"/>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3311281" y="4562597"/>
            <a:ext cx="5045075" cy="2825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45223"/>
            <a:ext cx="11141675" cy="767408"/>
          </a:xfrm>
        </p:spPr>
        <p:txBody>
          <a:bodyPr/>
          <a:lstStyle/>
          <a:p>
            <a:r>
              <a:rPr lang="en-US" u="sng" dirty="0" smtClean="0"/>
              <a:t>Low Frequency Band Fusion</a:t>
            </a:r>
            <a:endParaRPr lang="en-US" u="sng" dirty="0"/>
          </a:p>
        </p:txBody>
      </p:sp>
      <p:sp>
        <p:nvSpPr>
          <p:cNvPr id="3" name="Content Placeholder 2"/>
          <p:cNvSpPr>
            <a:spLocks noGrp="1"/>
          </p:cNvSpPr>
          <p:nvPr>
            <p:ph idx="1"/>
          </p:nvPr>
        </p:nvSpPr>
        <p:spPr>
          <a:xfrm>
            <a:off x="525717" y="2521885"/>
            <a:ext cx="11326314" cy="3549045"/>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To simplify the interpretation of the various alternatives available, which consists of a fusion rule, two source images, X and Y, and a fused image Z. </a:t>
            </a:r>
          </a:p>
          <a:p>
            <a:pPr>
              <a:buFont typeface="Arial" pitchFamily="34" charset="0"/>
              <a:buChar char="•"/>
            </a:pPr>
            <a:r>
              <a:rPr lang="en-US" sz="1800" dirty="0" smtClean="0">
                <a:latin typeface="Times New Roman" pitchFamily="18" charset="0"/>
                <a:cs typeface="Times New Roman" pitchFamily="18" charset="0"/>
              </a:rPr>
              <a:t>This method can be easily extended than two films. Since the low-frequency band is the original image at coarser resolution level, the smoother it is considered and a sub sampled version of the original image. </a:t>
            </a:r>
          </a:p>
          <a:p>
            <a:pPr>
              <a:buFont typeface="Arial" pitchFamily="34" charset="0"/>
              <a:buChar char="•"/>
            </a:pPr>
            <a:r>
              <a:rPr lang="en-US" sz="1800" dirty="0" smtClean="0">
                <a:latin typeface="Times New Roman" pitchFamily="18" charset="0"/>
                <a:cs typeface="Times New Roman" pitchFamily="18" charset="0"/>
              </a:rPr>
              <a:t>Therefore, most of the information of their source images is kept in it Low-frequency band. </a:t>
            </a:r>
          </a:p>
          <a:p>
            <a:pPr>
              <a:buFont typeface="Arial" pitchFamily="34" charset="0"/>
              <a:buChar char="•"/>
            </a:pPr>
            <a:r>
              <a:rPr lang="en-US" sz="1800" dirty="0" smtClean="0">
                <a:latin typeface="Times New Roman" pitchFamily="18" charset="0"/>
                <a:cs typeface="Times New Roman" pitchFamily="18" charset="0"/>
              </a:rPr>
              <a:t>Based on extensive analysis, here for the low-frequency band, a fusion scheme is chosen maximum local visibility is proposed. </a:t>
            </a:r>
          </a:p>
          <a:p>
            <a:pPr>
              <a:buFont typeface="Arial" pitchFamily="34" charset="0"/>
              <a:buChar char="•"/>
            </a:pPr>
            <a:r>
              <a:rPr lang="en-US" sz="1800" dirty="0" smtClean="0">
                <a:latin typeface="Times New Roman" pitchFamily="18" charset="0"/>
                <a:cs typeface="Times New Roman" pitchFamily="18" charset="0"/>
              </a:rPr>
              <a:t>Therefore, this method can be done by a human observer who is likely to provide better details. The fusion rule first computes the window-based visibility of all coefficients in the low-frequency band.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204546"/>
            <a:ext cx="10077557" cy="908085"/>
          </a:xfrm>
        </p:spPr>
        <p:txBody>
          <a:bodyPr/>
          <a:lstStyle/>
          <a:p>
            <a:r>
              <a:rPr lang="en-US" u="sng" dirty="0" smtClean="0"/>
              <a:t>Low Frequency Band Fusion</a:t>
            </a:r>
            <a:endParaRPr lang="en-US" u="sng" dirty="0"/>
          </a:p>
        </p:txBody>
      </p:sp>
      <p:sp>
        <p:nvSpPr>
          <p:cNvPr id="3" name="Content Placeholder 2"/>
          <p:cNvSpPr>
            <a:spLocks noGrp="1"/>
          </p:cNvSpPr>
          <p:nvPr>
            <p:ph idx="1"/>
          </p:nvPr>
        </p:nvSpPr>
        <p:spPr>
          <a:xfrm>
            <a:off x="525717" y="2521885"/>
            <a:ext cx="11062545" cy="3549045"/>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The visibility of the wavelet coefficients is defined as</a:t>
            </a: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endParaRPr lang="en-US" sz="1800" dirty="0" smtClean="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Where </a:t>
            </a:r>
            <a:r>
              <a:rPr lang="en-US" sz="1800" dirty="0" err="1" smtClean="0">
                <a:latin typeface="Times New Roman" pitchFamily="18" charset="0"/>
                <a:cs typeface="Times New Roman" pitchFamily="18" charset="0"/>
              </a:rPr>
              <a:t>B</a:t>
            </a:r>
            <a:r>
              <a:rPr lang="en-US" sz="1800" baseline="-25000" dirty="0" err="1" smtClean="0">
                <a:latin typeface="Times New Roman" pitchFamily="18" charset="0"/>
                <a:cs typeface="Times New Roman" pitchFamily="18" charset="0"/>
              </a:rPr>
              <a:t>w</a:t>
            </a:r>
            <a:r>
              <a:rPr lang="en-US" sz="1800" dirty="0" smtClean="0">
                <a:latin typeface="Times New Roman" pitchFamily="18" charset="0"/>
                <a:cs typeface="Times New Roman" pitchFamily="18" charset="0"/>
              </a:rPr>
              <a:t> is a w × w block, Λ(D(p)) is the weighting factor, VI(p) denote the visibility in the block, α is a visual constant obtained by perceptual experiment, and its range is from 0.6 to 0.7 . </a:t>
            </a:r>
          </a:p>
          <a:p>
            <a:pPr>
              <a:buFont typeface="Arial" pitchFamily="34" charset="0"/>
              <a:buChar char="•"/>
            </a:pPr>
            <a:r>
              <a:rPr lang="en-US" sz="1800" dirty="0" smtClean="0">
                <a:latin typeface="Times New Roman" pitchFamily="18" charset="0"/>
                <a:cs typeface="Times New Roman" pitchFamily="18" charset="0"/>
              </a:rPr>
              <a:t>After calculating all visibility coefficients in the low-frequency band, corresponding coefficients with high visibility are then selected in the fused image as follows :</a:t>
            </a:r>
            <a:endParaRPr lang="en-US" sz="1800" dirty="0">
              <a:latin typeface="Times New Roman" pitchFamily="18" charset="0"/>
              <a:cs typeface="Times New Roman" pitchFamily="18" charset="0"/>
            </a:endParaRPr>
          </a:p>
        </p:txBody>
      </p:sp>
      <p:pic>
        <p:nvPicPr>
          <p:cNvPr id="28675" name="Picture 3"/>
          <p:cNvPicPr>
            <a:picLocks noChangeAspect="1" noChangeArrowheads="1"/>
          </p:cNvPicPr>
          <p:nvPr/>
        </p:nvPicPr>
        <p:blipFill>
          <a:blip r:embed="rId2"/>
          <a:srcRect/>
          <a:stretch>
            <a:fillRect/>
          </a:stretch>
        </p:blipFill>
        <p:spPr bwMode="auto">
          <a:xfrm>
            <a:off x="2236788" y="2994637"/>
            <a:ext cx="4207974" cy="1128317"/>
          </a:xfrm>
          <a:prstGeom prst="rect">
            <a:avLst/>
          </a:prstGeom>
          <a:noFill/>
          <a:ln w="9525">
            <a:noFill/>
            <a:miter lim="800000"/>
            <a:headEnd/>
            <a:tailEnd/>
          </a:ln>
          <a:effectLst/>
        </p:spPr>
      </p:pic>
      <p:pic>
        <p:nvPicPr>
          <p:cNvPr id="28676" name="Picture 4"/>
          <p:cNvPicPr>
            <a:picLocks noChangeAspect="1" noChangeArrowheads="1"/>
          </p:cNvPicPr>
          <p:nvPr/>
        </p:nvPicPr>
        <p:blipFill>
          <a:blip r:embed="rId3"/>
          <a:srcRect/>
          <a:stretch>
            <a:fillRect/>
          </a:stretch>
        </p:blipFill>
        <p:spPr bwMode="auto">
          <a:xfrm>
            <a:off x="2865438" y="5758107"/>
            <a:ext cx="3532266" cy="67786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EAA4A-6072-95A1-FAC4-F17BF6CB0FB3}"/>
              </a:ext>
            </a:extLst>
          </p:cNvPr>
          <p:cNvSpPr>
            <a:spLocks noGrp="1"/>
          </p:cNvSpPr>
          <p:nvPr>
            <p:ph type="title"/>
          </p:nvPr>
        </p:nvSpPr>
        <p:spPr>
          <a:xfrm>
            <a:off x="525717" y="1397977"/>
            <a:ext cx="10077557" cy="714654"/>
          </a:xfrm>
        </p:spPr>
        <p:txBody>
          <a:bodyPr/>
          <a:lstStyle/>
          <a:p>
            <a:r>
              <a:rPr lang="en-US" dirty="0" smtClean="0"/>
              <a:t>Introduction</a:t>
            </a:r>
            <a:endParaRPr lang="en-US" dirty="0"/>
          </a:p>
        </p:txBody>
      </p:sp>
      <p:sp>
        <p:nvSpPr>
          <p:cNvPr id="3" name="Content Placeholder 2">
            <a:extLst>
              <a:ext uri="{FF2B5EF4-FFF2-40B4-BE49-F238E27FC236}">
                <a16:creationId xmlns:a16="http://schemas.microsoft.com/office/drawing/2014/main" xmlns="" id="{0BE28145-84F4-61E4-0DF1-AE47C7ED64CF}"/>
              </a:ext>
            </a:extLst>
          </p:cNvPr>
          <p:cNvSpPr>
            <a:spLocks noGrp="1"/>
          </p:cNvSpPr>
          <p:nvPr>
            <p:ph idx="1"/>
          </p:nvPr>
        </p:nvSpPr>
        <p:spPr>
          <a:xfrm>
            <a:off x="525717" y="2521885"/>
            <a:ext cx="11396652" cy="3549045"/>
          </a:xfrm>
        </p:spPr>
        <p:txBody>
          <a:bodyPr>
            <a:normAutofit lnSpcReduction="10000"/>
          </a:bodyPr>
          <a:lstStyle/>
          <a:p>
            <a:pPr>
              <a:lnSpc>
                <a:spcPct val="100000"/>
              </a:lnSpc>
              <a:buFont typeface="Arial" pitchFamily="34" charset="0"/>
              <a:buChar char="•"/>
            </a:pPr>
            <a:r>
              <a:rPr lang="en-US" dirty="0" smtClean="0">
                <a:latin typeface="Times New Roman" pitchFamily="18" charset="0"/>
                <a:cs typeface="Times New Roman" pitchFamily="18" charset="0"/>
              </a:rPr>
              <a:t>Now a day’s Kidney Stones became a serious problem. If the stone is not identifying in early stage, then it may affect the person severely. </a:t>
            </a:r>
          </a:p>
          <a:p>
            <a:pPr>
              <a:lnSpc>
                <a:spcPct val="100000"/>
              </a:lnSpc>
              <a:buFont typeface="Arial" pitchFamily="34" charset="0"/>
              <a:buChar char="•"/>
            </a:pPr>
            <a:r>
              <a:rPr lang="en-US" dirty="0" smtClean="0">
                <a:latin typeface="Times New Roman" pitchFamily="18" charset="0"/>
                <a:cs typeface="Times New Roman" pitchFamily="18" charset="0"/>
              </a:rPr>
              <a:t>It is difficult to identify the stones in the scanned images of kidneys such as CT, MRI and Ultrasound images.</a:t>
            </a:r>
          </a:p>
          <a:p>
            <a:pPr>
              <a:lnSpc>
                <a:spcPct val="100000"/>
              </a:lnSpc>
              <a:buFont typeface="Arial" pitchFamily="34" charset="0"/>
              <a:buChar char="•"/>
            </a:pPr>
            <a:r>
              <a:rPr lang="en-US" dirty="0" smtClean="0">
                <a:latin typeface="Times New Roman" pitchFamily="18" charset="0"/>
                <a:cs typeface="Times New Roman" pitchFamily="18" charset="0"/>
              </a:rPr>
              <a:t>The Scanned Images contains some noise and we need to pre process the image so that we can able to detect the stone in the scanned image. </a:t>
            </a:r>
          </a:p>
          <a:p>
            <a:pPr>
              <a:lnSpc>
                <a:spcPct val="100000"/>
              </a:lnSpc>
              <a:buFont typeface="Arial" pitchFamily="34" charset="0"/>
              <a:buChar char="•"/>
            </a:pPr>
            <a:r>
              <a:rPr lang="en-US" dirty="0" smtClean="0">
                <a:latin typeface="Times New Roman" pitchFamily="18" charset="0"/>
                <a:cs typeface="Times New Roman" pitchFamily="18" charset="0"/>
              </a:rPr>
              <a:t>When it’s come to image fusion, it involves two or more images to obtain the most detailed image. </a:t>
            </a:r>
          </a:p>
          <a:p>
            <a:pPr>
              <a:lnSpc>
                <a:spcPct val="100000"/>
              </a:lnSpc>
              <a:buFont typeface="Arial" pitchFamily="34" charset="0"/>
              <a:buChar char="•"/>
            </a:pPr>
            <a:r>
              <a:rPr lang="en-US" dirty="0" smtClean="0">
                <a:latin typeface="Times New Roman" pitchFamily="18" charset="0"/>
                <a:cs typeface="Times New Roman" pitchFamily="18" charset="0"/>
              </a:rPr>
              <a:t>The fused image gives a better description than the source images and also it has better quality in the aspects of contrast, edge, texture and information.</a:t>
            </a:r>
          </a:p>
          <a:p>
            <a:pPr>
              <a:lnSpc>
                <a:spcPct val="100000"/>
              </a:lnSpc>
              <a:buFont typeface="Arial" pitchFamily="34" charset="0"/>
              <a:buChar char="•"/>
            </a:pPr>
            <a:r>
              <a:rPr lang="en-US" dirty="0" smtClean="0">
                <a:latin typeface="Times New Roman" pitchFamily="18" charset="0"/>
                <a:cs typeface="Times New Roman" pitchFamily="18" charset="0"/>
              </a:rPr>
              <a:t>We propose an efficient method of fusion using Wavelet transform. The Wavelet used here is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Wavelet. These fused coefficients are reconstructed using inverse wavelet transform.</a:t>
            </a:r>
          </a:p>
          <a:p>
            <a:pPr>
              <a:lnSpc>
                <a:spcPct val="100000"/>
              </a:lnSpc>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5907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t>Haar</a:t>
            </a:r>
            <a:r>
              <a:rPr lang="en-US" u="sng" dirty="0" smtClean="0"/>
              <a:t> Wavelet</a:t>
            </a:r>
            <a:endParaRPr lang="en-US" u="sng" dirty="0"/>
          </a:p>
        </p:txBody>
      </p:sp>
      <p:sp>
        <p:nvSpPr>
          <p:cNvPr id="3" name="Content Placeholder 2"/>
          <p:cNvSpPr>
            <a:spLocks noGrp="1"/>
          </p:cNvSpPr>
          <p:nvPr>
            <p:ph idx="1"/>
          </p:nvPr>
        </p:nvSpPr>
        <p:spPr>
          <a:xfrm>
            <a:off x="3910757" y="5221124"/>
            <a:ext cx="3378068" cy="432330"/>
          </a:xfrm>
        </p:spPr>
        <p:txBody>
          <a:bodyPr/>
          <a:lstStyle/>
          <a:p>
            <a:r>
              <a:rPr lang="en-US" sz="1400" dirty="0" smtClean="0">
                <a:latin typeface="Times New Roman" pitchFamily="18" charset="0"/>
                <a:cs typeface="Times New Roman" pitchFamily="18" charset="0"/>
              </a:rPr>
              <a:t>Fig.3  </a:t>
            </a:r>
            <a:r>
              <a:rPr lang="en-US" sz="1400" dirty="0" err="1" smtClean="0">
                <a:latin typeface="Times New Roman" pitchFamily="18" charset="0"/>
                <a:cs typeface="Times New Roman" pitchFamily="18" charset="0"/>
              </a:rPr>
              <a:t>Haar</a:t>
            </a:r>
            <a:r>
              <a:rPr lang="en-US" sz="1400" dirty="0" smtClean="0">
                <a:latin typeface="Times New Roman" pitchFamily="18" charset="0"/>
                <a:cs typeface="Times New Roman" pitchFamily="18" charset="0"/>
              </a:rPr>
              <a:t> Wavelet transform for an Image</a:t>
            </a:r>
          </a:p>
          <a:p>
            <a:endParaRPr lang="en-US" dirty="0"/>
          </a:p>
        </p:txBody>
      </p:sp>
      <p:pic>
        <p:nvPicPr>
          <p:cNvPr id="4" name="Picture 3" descr="haar.png"/>
          <p:cNvPicPr/>
          <p:nvPr/>
        </p:nvPicPr>
        <p:blipFill>
          <a:blip r:embed="rId2"/>
          <a:stretch>
            <a:fillRect/>
          </a:stretch>
        </p:blipFill>
        <p:spPr>
          <a:xfrm>
            <a:off x="4095200" y="1614321"/>
            <a:ext cx="3685078" cy="34359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866199"/>
            <a:ext cx="10077557" cy="1325563"/>
          </a:xfrm>
        </p:spPr>
        <p:txBody>
          <a:bodyPr/>
          <a:lstStyle/>
          <a:p>
            <a:r>
              <a:rPr lang="en-US" u="sng" dirty="0" err="1" smtClean="0"/>
              <a:t>Haar</a:t>
            </a:r>
            <a:r>
              <a:rPr lang="en-US" u="sng" dirty="0" smtClean="0"/>
              <a:t> Wavelet</a:t>
            </a:r>
            <a:endParaRPr lang="en-US" u="sng" dirty="0"/>
          </a:p>
        </p:txBody>
      </p:sp>
      <p:sp>
        <p:nvSpPr>
          <p:cNvPr id="3" name="Content Placeholder 2"/>
          <p:cNvSpPr>
            <a:spLocks noGrp="1"/>
          </p:cNvSpPr>
          <p:nvPr>
            <p:ph idx="1"/>
          </p:nvPr>
        </p:nvSpPr>
        <p:spPr>
          <a:xfrm>
            <a:off x="525717" y="2521885"/>
            <a:ext cx="11088921" cy="3549045"/>
          </a:xfrm>
        </p:spPr>
        <p:txBody>
          <a:bodyPr/>
          <a:lstStyle/>
          <a:p>
            <a:pPr>
              <a:buFont typeface="Arial" pitchFamily="34" charset="0"/>
              <a:buChar char="•"/>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wavelet transform (HWT) has gained widespread acceptance in signal processing and image compression. </a:t>
            </a:r>
          </a:p>
          <a:p>
            <a:pPr>
              <a:buFont typeface="Arial" pitchFamily="34" charset="0"/>
              <a:buChar char="•"/>
            </a:pPr>
            <a:r>
              <a:rPr lang="en-US" dirty="0" smtClean="0">
                <a:latin typeface="Times New Roman" pitchFamily="18" charset="0"/>
                <a:cs typeface="Times New Roman" pitchFamily="18" charset="0"/>
              </a:rPr>
              <a:t>Because of their inherent multi-resolution nature, wavelet-coding schemes are especially suitable for applications where scalability and tolerable degradation are important. </a:t>
            </a:r>
          </a:p>
          <a:p>
            <a:pPr>
              <a:buFont typeface="Arial" pitchFamily="34" charset="0"/>
              <a:buChar char="•"/>
            </a:pP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wavelets are the fastest to compute and simplest to implement. </a:t>
            </a:r>
          </a:p>
          <a:p>
            <a:pPr>
              <a:buFont typeface="Arial" pitchFamily="34" charset="0"/>
              <a:buChar char="•"/>
            </a:pPr>
            <a:r>
              <a:rPr lang="en-US" dirty="0" smtClean="0">
                <a:latin typeface="Times New Roman" pitchFamily="18" charset="0"/>
                <a:cs typeface="Times New Roman" pitchFamily="18" charset="0"/>
              </a:rPr>
              <a:t>Other types of wavelets might give better results but at a higher cost. </a:t>
            </a:r>
          </a:p>
          <a:p>
            <a:pPr>
              <a:buFont typeface="Arial" pitchFamily="34" charset="0"/>
              <a:buChar char="•"/>
            </a:pPr>
            <a:r>
              <a:rPr lang="en-US" dirty="0" smtClean="0">
                <a:latin typeface="Times New Roman" pitchFamily="18" charset="0"/>
                <a:cs typeface="Times New Roman" pitchFamily="18" charset="0"/>
              </a:rPr>
              <a:t>Perform a standard 2D </a:t>
            </a:r>
            <a:r>
              <a:rPr lang="en-US" dirty="0" err="1" smtClean="0">
                <a:latin typeface="Times New Roman" pitchFamily="18" charset="0"/>
                <a:cs typeface="Times New Roman" pitchFamily="18" charset="0"/>
              </a:rPr>
              <a:t>Haar</a:t>
            </a:r>
            <a:r>
              <a:rPr lang="en-US" dirty="0" smtClean="0">
                <a:latin typeface="Times New Roman" pitchFamily="18" charset="0"/>
                <a:cs typeface="Times New Roman" pitchFamily="18" charset="0"/>
              </a:rPr>
              <a:t> wavelet decomposition of every image in the database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50731"/>
            <a:ext cx="10077557" cy="661900"/>
          </a:xfrm>
        </p:spPr>
        <p:txBody>
          <a:bodyPr/>
          <a:lstStyle/>
          <a:p>
            <a:r>
              <a:rPr lang="en-US" u="sng" dirty="0" smtClean="0"/>
              <a:t>Performance Measures</a:t>
            </a:r>
            <a:endParaRPr lang="en-US" u="sng" dirty="0"/>
          </a:p>
        </p:txBody>
      </p:sp>
      <p:sp>
        <p:nvSpPr>
          <p:cNvPr id="3" name="Content Placeholder 2"/>
          <p:cNvSpPr>
            <a:spLocks noGrp="1"/>
          </p:cNvSpPr>
          <p:nvPr>
            <p:ph idx="1"/>
          </p:nvPr>
        </p:nvSpPr>
        <p:spPr>
          <a:xfrm>
            <a:off x="525717" y="2521885"/>
            <a:ext cx="11194429" cy="3659107"/>
          </a:xfrm>
        </p:spPr>
        <p:txBody>
          <a:bodyPr>
            <a:normAutofit/>
          </a:bodyPr>
          <a:lstStyle/>
          <a:p>
            <a:pPr lvl="0"/>
            <a:r>
              <a:rPr lang="en-US" sz="1600" b="1" i="1" u="sng" dirty="0" smtClean="0">
                <a:latin typeface="Times New Roman" pitchFamily="18" charset="0"/>
                <a:cs typeface="Times New Roman" pitchFamily="18" charset="0"/>
              </a:rPr>
              <a:t>Standard Deviation</a:t>
            </a:r>
            <a:r>
              <a:rPr lang="en-US" sz="1600" dirty="0" smtClean="0">
                <a:latin typeface="Times New Roman" pitchFamily="18" charset="0"/>
                <a:cs typeface="Times New Roman" pitchFamily="18" charset="0"/>
              </a:rPr>
              <a:t> :- The Standard deviation of an image of size M × N is defines as</a:t>
            </a:r>
          </a:p>
          <a:p>
            <a:endParaRPr lang="en-US" dirty="0" smtClean="0"/>
          </a:p>
          <a:p>
            <a:r>
              <a:rPr lang="en-US" sz="1600" dirty="0" smtClean="0">
                <a:latin typeface="Times New Roman" pitchFamily="18" charset="0"/>
                <a:cs typeface="Times New Roman" pitchFamily="18" charset="0"/>
              </a:rPr>
              <a:t>Where f (m, n) is the pixel value of the fused image at position (m, n), μ is the mean value of the image. Standard deviation is the most common measure of statistics, and diffusion is used to estimate how widely the gray values ​​are spread in an image. So, the bigger the standard deviation, the better the result.</a:t>
            </a:r>
          </a:p>
          <a:p>
            <a:pPr lvl="0"/>
            <a:r>
              <a:rPr lang="en-US" sz="1600" b="1" i="1" u="sng" dirty="0" smtClean="0">
                <a:latin typeface="Times New Roman" pitchFamily="18" charset="0"/>
                <a:cs typeface="Times New Roman" pitchFamily="18" charset="0"/>
              </a:rPr>
              <a:t>Average Grading</a:t>
            </a:r>
            <a:r>
              <a:rPr lang="en-US" sz="1600" dirty="0" smtClean="0">
                <a:latin typeface="Times New Roman" pitchFamily="18" charset="0"/>
                <a:cs typeface="Times New Roman" pitchFamily="18" charset="0"/>
              </a:rPr>
              <a:t> :- The mean gradient of an image with size M × N is defined as</a:t>
            </a: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Where f (m, n) has the same meaning as in the standard deviation. The average reflects the resolution of the fused image. It is used to measure the spatial resolution of fused image, that is, a larger mean gradient means higher clarity.</a:t>
            </a:r>
          </a:p>
          <a:p>
            <a:endParaRPr lang="en-US" sz="1600" dirty="0">
              <a:latin typeface="Times New Roman" pitchFamily="18" charset="0"/>
              <a:cs typeface="Times New Roman" pitchFamily="18" charset="0"/>
            </a:endParaRPr>
          </a:p>
        </p:txBody>
      </p:sp>
      <p:pic>
        <p:nvPicPr>
          <p:cNvPr id="29698" name="Picture 2"/>
          <p:cNvPicPr>
            <a:picLocks noChangeAspect="1" noChangeArrowheads="1"/>
          </p:cNvPicPr>
          <p:nvPr/>
        </p:nvPicPr>
        <p:blipFill>
          <a:blip r:embed="rId2"/>
          <a:srcRect/>
          <a:stretch>
            <a:fillRect/>
          </a:stretch>
        </p:blipFill>
        <p:spPr bwMode="auto">
          <a:xfrm>
            <a:off x="3211269" y="2930769"/>
            <a:ext cx="3643312" cy="38100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3318609" y="4753098"/>
            <a:ext cx="3935046" cy="66141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Performance Measures </a:t>
            </a:r>
            <a:endParaRPr lang="en-US" u="sng" dirty="0"/>
          </a:p>
        </p:txBody>
      </p:sp>
      <p:sp>
        <p:nvSpPr>
          <p:cNvPr id="3" name="Content Placeholder 2"/>
          <p:cNvSpPr>
            <a:spLocks noGrp="1"/>
          </p:cNvSpPr>
          <p:nvPr>
            <p:ph idx="1"/>
          </p:nvPr>
        </p:nvSpPr>
        <p:spPr>
          <a:xfrm>
            <a:off x="525717" y="2521885"/>
            <a:ext cx="11124091" cy="3549045"/>
          </a:xfrm>
        </p:spPr>
        <p:txBody>
          <a:bodyPr/>
          <a:lstStyle/>
          <a:p>
            <a:pPr lvl="0"/>
            <a:r>
              <a:rPr lang="en-US" sz="1600" b="1" i="1" u="sng" dirty="0" smtClean="0">
                <a:latin typeface="Times New Roman" pitchFamily="18" charset="0"/>
                <a:cs typeface="Times New Roman" pitchFamily="18" charset="0"/>
              </a:rPr>
              <a:t>Information Entropy</a:t>
            </a:r>
            <a:r>
              <a:rPr lang="en-US" sz="1600" dirty="0" smtClean="0">
                <a:latin typeface="Times New Roman" pitchFamily="18" charset="0"/>
                <a:cs typeface="Times New Roman" pitchFamily="18" charset="0"/>
              </a:rPr>
              <a:t> :- The information entropy of a classical formulation of an image is defined as</a:t>
            </a:r>
          </a:p>
          <a:p>
            <a:endParaRPr lang="en-US" dirty="0" smtClean="0"/>
          </a:p>
          <a:p>
            <a:r>
              <a:rPr lang="en-US" sz="1600" dirty="0" smtClean="0">
                <a:latin typeface="Times New Roman" pitchFamily="18" charset="0"/>
                <a:cs typeface="Times New Roman" pitchFamily="18" charset="0"/>
              </a:rPr>
              <a:t>Where L is the number of gray levels, and P</a:t>
            </a:r>
            <a:r>
              <a:rPr lang="en-US" sz="1600" i="1" baseline="-25000" dirty="0" smtClean="0">
                <a:latin typeface="Times New Roman" pitchFamily="18" charset="0"/>
                <a:cs typeface="Times New Roman" pitchFamily="18" charset="0"/>
              </a:rPr>
              <a:t>l</a:t>
            </a:r>
            <a:r>
              <a:rPr lang="en-US" sz="1600" dirty="0" smtClean="0">
                <a:latin typeface="Times New Roman" pitchFamily="18" charset="0"/>
                <a:cs typeface="Times New Roman" pitchFamily="18" charset="0"/>
              </a:rPr>
              <a:t> is the ratio between the </a:t>
            </a:r>
            <a:r>
              <a:rPr lang="en-US" sz="1600" i="1" dirty="0" smtClean="0">
                <a:latin typeface="Times New Roman" pitchFamily="18" charset="0"/>
                <a:cs typeface="Times New Roman" pitchFamily="18" charset="0"/>
              </a:rPr>
              <a:t>l</a:t>
            </a:r>
            <a:r>
              <a:rPr lang="en-US" sz="1600" dirty="0" smtClean="0">
                <a:latin typeface="Times New Roman" pitchFamily="18" charset="0"/>
                <a:cs typeface="Times New Roman" pitchFamily="18" charset="0"/>
              </a:rPr>
              <a:t> (0 ≤ </a:t>
            </a:r>
            <a:r>
              <a:rPr lang="en-US" sz="1600" i="1" dirty="0" smtClean="0">
                <a:latin typeface="Times New Roman" pitchFamily="18" charset="0"/>
                <a:cs typeface="Times New Roman" pitchFamily="18" charset="0"/>
              </a:rPr>
              <a:t>l</a:t>
            </a:r>
            <a:r>
              <a:rPr lang="en-US" sz="1600" dirty="0" smtClean="0">
                <a:latin typeface="Times New Roman" pitchFamily="18" charset="0"/>
                <a:cs typeface="Times New Roman" pitchFamily="18" charset="0"/>
              </a:rPr>
              <a:t> ≤ L−1) number of gray-valued pixels. Information entropy measures the richness of information in a picture. Therefore, the higher the entropy, the better the performance.</a:t>
            </a:r>
          </a:p>
          <a:p>
            <a:pPr lvl="0"/>
            <a:r>
              <a:rPr lang="en-US" sz="1600" b="1" i="1" u="sng" dirty="0" smtClean="0">
                <a:latin typeface="Times New Roman" pitchFamily="18" charset="0"/>
                <a:cs typeface="Times New Roman" pitchFamily="18" charset="0"/>
              </a:rPr>
              <a:t>Cross Entropy</a:t>
            </a:r>
            <a:r>
              <a:rPr lang="en-US" sz="1600" dirty="0" smtClean="0">
                <a:latin typeface="Times New Roman" pitchFamily="18" charset="0"/>
                <a:cs typeface="Times New Roman" pitchFamily="18" charset="0"/>
              </a:rPr>
              <a:t> :- Cross entropy is used to measure the difference between the source images and the fused image. A smaller value corresponds to a better fusion result Obtained:</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Where P</a:t>
            </a:r>
            <a:r>
              <a:rPr lang="en-US" sz="1600" i="1" baseline="-25000" dirty="0" smtClean="0">
                <a:latin typeface="Times New Roman" pitchFamily="18" charset="0"/>
                <a:cs typeface="Times New Roman" pitchFamily="18" charset="0"/>
              </a:rPr>
              <a:t>l</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Q</a:t>
            </a:r>
            <a:r>
              <a:rPr lang="en-US" sz="1600" i="1" baseline="-25000" dirty="0" err="1" smtClean="0">
                <a:latin typeface="Times New Roman" pitchFamily="18" charset="0"/>
                <a:cs typeface="Times New Roman" pitchFamily="18" charset="0"/>
              </a:rPr>
              <a:t>l</a:t>
            </a:r>
            <a:r>
              <a:rPr lang="en-US" sz="1600" dirty="0" smtClean="0">
                <a:latin typeface="Times New Roman" pitchFamily="18" charset="0"/>
                <a:cs typeface="Times New Roman" pitchFamily="18" charset="0"/>
              </a:rPr>
              <a:t> represent the gray level histogram of the source image and fused image, respectively</a:t>
            </a:r>
          </a:p>
          <a:p>
            <a:endParaRPr lang="en-US" dirty="0"/>
          </a:p>
        </p:txBody>
      </p:sp>
      <p:pic>
        <p:nvPicPr>
          <p:cNvPr id="30722" name="Picture 2"/>
          <p:cNvPicPr>
            <a:picLocks noChangeAspect="1" noChangeArrowheads="1"/>
          </p:cNvPicPr>
          <p:nvPr/>
        </p:nvPicPr>
        <p:blipFill>
          <a:blip r:embed="rId2"/>
          <a:srcRect/>
          <a:stretch>
            <a:fillRect/>
          </a:stretch>
        </p:blipFill>
        <p:spPr bwMode="auto">
          <a:xfrm>
            <a:off x="4140932" y="2980226"/>
            <a:ext cx="2522538" cy="350837"/>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4262315" y="4719638"/>
            <a:ext cx="2492375" cy="388937"/>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10054"/>
            <a:ext cx="10077557" cy="802577"/>
          </a:xfrm>
        </p:spPr>
        <p:txBody>
          <a:bodyPr/>
          <a:lstStyle/>
          <a:p>
            <a:r>
              <a:rPr lang="en-US" u="sng" dirty="0" smtClean="0"/>
              <a:t>Kidney Stone Detection </a:t>
            </a:r>
            <a:endParaRPr lang="en-US" u="sng" dirty="0"/>
          </a:p>
        </p:txBody>
      </p:sp>
      <p:sp>
        <p:nvSpPr>
          <p:cNvPr id="3" name="Content Placeholder 2"/>
          <p:cNvSpPr>
            <a:spLocks noGrp="1"/>
          </p:cNvSpPr>
          <p:nvPr>
            <p:ph idx="1"/>
          </p:nvPr>
        </p:nvSpPr>
        <p:spPr>
          <a:xfrm>
            <a:off x="3216165" y="5310555"/>
            <a:ext cx="3975944" cy="443854"/>
          </a:xfrm>
        </p:spPr>
        <p:txBody>
          <a:bodyPr>
            <a:normAutofit/>
          </a:bodyPr>
          <a:lstStyle/>
          <a:p>
            <a:r>
              <a:rPr lang="en-US" sz="1600" dirty="0" smtClean="0">
                <a:latin typeface="Times New Roman" pitchFamily="18" charset="0"/>
                <a:cs typeface="Times New Roman" pitchFamily="18" charset="0"/>
              </a:rPr>
              <a:t>Fig 4 : Steps of PCA based feature Extraction</a:t>
            </a:r>
            <a:endParaRPr lang="en-US" sz="16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3596967" y="2454120"/>
            <a:ext cx="3151679" cy="265314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06769"/>
            <a:ext cx="11132883" cy="705862"/>
          </a:xfrm>
        </p:spPr>
        <p:txBody>
          <a:bodyPr/>
          <a:lstStyle/>
          <a:p>
            <a:r>
              <a:rPr lang="en-US" u="sng" dirty="0" smtClean="0"/>
              <a:t>Steps of PCA-Based Feature Extraction</a:t>
            </a:r>
            <a:endParaRPr lang="en-US" u="sng" dirty="0"/>
          </a:p>
        </p:txBody>
      </p:sp>
      <p:sp>
        <p:nvSpPr>
          <p:cNvPr id="3" name="Content Placeholder 2"/>
          <p:cNvSpPr>
            <a:spLocks noGrp="1"/>
          </p:cNvSpPr>
          <p:nvPr>
            <p:ph idx="1"/>
          </p:nvPr>
        </p:nvSpPr>
        <p:spPr>
          <a:xfrm>
            <a:off x="525716" y="2521885"/>
            <a:ext cx="11185637" cy="3549045"/>
          </a:xfrm>
        </p:spPr>
        <p:txBody>
          <a:bodyPr/>
          <a:lstStyle/>
          <a:p>
            <a:pPr lvl="0"/>
            <a:r>
              <a:rPr lang="en-US" sz="1800" b="1" i="1" u="sng" dirty="0" smtClean="0">
                <a:latin typeface="Times New Roman" pitchFamily="18" charset="0"/>
                <a:cs typeface="Times New Roman" pitchFamily="18" charset="0"/>
              </a:rPr>
              <a:t>Image Collection</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Let us consider the some of the Ultrasound images were collected in the dataset </a:t>
            </a:r>
            <a:r>
              <a:rPr lang="en-US" sz="1800" i="1" dirty="0" smtClean="0">
                <a:latin typeface="Times New Roman" pitchFamily="18" charset="0"/>
                <a:cs typeface="Times New Roman" pitchFamily="18" charset="0"/>
              </a:rPr>
              <a:t>d</a:t>
            </a:r>
            <a:r>
              <a:rPr lang="en-US" sz="1800" dirty="0" smtClean="0">
                <a:latin typeface="Times New Roman" pitchFamily="18" charset="0"/>
                <a:cs typeface="Times New Roman" pitchFamily="18" charset="0"/>
              </a:rPr>
              <a:t>. The dataset for quality images, q =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(n), n = 1, 2,...,N. The quality is determined using a perception-based image quality evaluator score with score &lt; = 40. An image is selected from the collection and marking process of the stone.</a:t>
            </a:r>
          </a:p>
          <a:p>
            <a:pPr lvl="0"/>
            <a:r>
              <a:rPr lang="en-US" sz="1800" b="1" i="1" u="sng" dirty="0" smtClean="0">
                <a:latin typeface="Times New Roman" pitchFamily="18" charset="0"/>
                <a:cs typeface="Times New Roman" pitchFamily="18" charset="0"/>
              </a:rPr>
              <a:t>Feature Extraction</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In this work we feature an unsupervised learning technique called Principal Component Analysis (PCA) extraction technique. Feature extraction technique is mainly implemented with 5 steps : Collecting data set, partitioning the data set, structuring the data set, calculating </a:t>
            </a:r>
            <a:r>
              <a:rPr lang="en-US" sz="1800" dirty="0" err="1" smtClean="0">
                <a:latin typeface="Times New Roman" pitchFamily="18" charset="0"/>
                <a:cs typeface="Times New Roman" pitchFamily="18" charset="0"/>
              </a:rPr>
              <a:t>eigen</a:t>
            </a:r>
            <a:r>
              <a:rPr lang="en-US" sz="1800" dirty="0" smtClean="0">
                <a:latin typeface="Times New Roman" pitchFamily="18" charset="0"/>
                <a:cs typeface="Times New Roman" pitchFamily="18" charset="0"/>
              </a:rPr>
              <a:t> values ​​&amp; eigenvectors and finally evaluating new features by removing duplicate and unwanted features. </a:t>
            </a:r>
          </a:p>
          <a:p>
            <a:endParaRPr lang="en-US" sz="1800" dirty="0" smtClean="0">
              <a:latin typeface="Times New Roman" pitchFamily="18" charset="0"/>
              <a:cs typeface="Times New Roman"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71600"/>
            <a:ext cx="11176845" cy="741031"/>
          </a:xfrm>
        </p:spPr>
        <p:txBody>
          <a:bodyPr/>
          <a:lstStyle/>
          <a:p>
            <a:r>
              <a:rPr lang="en-US" u="sng" dirty="0" smtClean="0"/>
              <a:t>Steps of PCA Based Feature Extraction</a:t>
            </a:r>
            <a:endParaRPr lang="en-US" u="sng" dirty="0"/>
          </a:p>
        </p:txBody>
      </p:sp>
      <p:sp>
        <p:nvSpPr>
          <p:cNvPr id="3" name="Content Placeholder 2"/>
          <p:cNvSpPr>
            <a:spLocks noGrp="1"/>
          </p:cNvSpPr>
          <p:nvPr>
            <p:ph idx="1"/>
          </p:nvPr>
        </p:nvSpPr>
        <p:spPr>
          <a:xfrm>
            <a:off x="525717" y="2521885"/>
            <a:ext cx="11194429" cy="3549045"/>
          </a:xfrm>
        </p:spPr>
        <p:txBody>
          <a:bodyPr/>
          <a:lstStyle/>
          <a:p>
            <a:pPr lvl="0"/>
            <a:r>
              <a:rPr lang="en-US" sz="1800" b="1" i="1" u="sng" dirty="0" smtClean="0">
                <a:latin typeface="Times New Roman" pitchFamily="18" charset="0"/>
                <a:cs typeface="Times New Roman" pitchFamily="18" charset="0"/>
              </a:rPr>
              <a:t>Image Enhancement</a:t>
            </a:r>
            <a:r>
              <a:rPr lang="en-US" sz="1800" dirty="0" smtClean="0">
                <a:latin typeface="Times New Roman" pitchFamily="18" charset="0"/>
                <a:cs typeface="Times New Roman" pitchFamily="18" charset="0"/>
              </a:rPr>
              <a:t> :-</a:t>
            </a:r>
          </a:p>
          <a:p>
            <a:pPr>
              <a:buFont typeface="Arial" pitchFamily="34" charset="0"/>
              <a:buChar char="•"/>
            </a:pPr>
            <a:r>
              <a:rPr lang="en-US" sz="1800" dirty="0" smtClean="0">
                <a:latin typeface="Times New Roman" pitchFamily="18" charset="0"/>
                <a:cs typeface="Times New Roman" pitchFamily="18" charset="0"/>
              </a:rPr>
              <a:t>The goal of image enhancement is to reduce ultrasound image degradation that occurs during imaging scanning acquisition. Noise, blur and camera </a:t>
            </a:r>
            <a:r>
              <a:rPr lang="en-US" sz="1800" dirty="0" err="1" smtClean="0">
                <a:latin typeface="Times New Roman" pitchFamily="18" charset="0"/>
                <a:cs typeface="Times New Roman" pitchFamily="18" charset="0"/>
              </a:rPr>
              <a:t>misfocus</a:t>
            </a:r>
            <a:r>
              <a:rPr lang="en-US" sz="1800" dirty="0" smtClean="0">
                <a:latin typeface="Times New Roman" pitchFamily="18" charset="0"/>
                <a:cs typeface="Times New Roman" pitchFamily="18" charset="0"/>
              </a:rPr>
              <a:t> can all cause degradation. </a:t>
            </a:r>
          </a:p>
          <a:p>
            <a:pPr>
              <a:buFont typeface="Arial" pitchFamily="34" charset="0"/>
              <a:buChar char="•"/>
            </a:pPr>
            <a:r>
              <a:rPr lang="en-US" sz="1800" dirty="0" smtClean="0">
                <a:latin typeface="Times New Roman" pitchFamily="18" charset="0"/>
                <a:cs typeface="Times New Roman" pitchFamily="18" charset="0"/>
              </a:rPr>
              <a:t>A level set function is used in this system to ensure proper orientation. It is in the image preprocessing stage. The Merriman and </a:t>
            </a:r>
            <a:r>
              <a:rPr lang="en-US" sz="1800" dirty="0" err="1" smtClean="0">
                <a:latin typeface="Times New Roman" pitchFamily="18" charset="0"/>
                <a:cs typeface="Times New Roman" pitchFamily="18" charset="0"/>
              </a:rPr>
              <a:t>Sethian</a:t>
            </a:r>
            <a:r>
              <a:rPr lang="en-US" sz="1800" dirty="0" smtClean="0">
                <a:latin typeface="Times New Roman" pitchFamily="18" charset="0"/>
                <a:cs typeface="Times New Roman" pitchFamily="18" charset="0"/>
              </a:rPr>
              <a:t> techniques are popular for image enhancement, especially smoothing and removing curves shrinks. </a:t>
            </a:r>
          </a:p>
          <a:p>
            <a:pPr>
              <a:buFont typeface="Arial" pitchFamily="34" charset="0"/>
              <a:buChar char="•"/>
            </a:pPr>
            <a:r>
              <a:rPr lang="en-US" sz="1800" dirty="0" smtClean="0">
                <a:latin typeface="Times New Roman" pitchFamily="18" charset="0"/>
                <a:cs typeface="Times New Roman" pitchFamily="18" charset="0"/>
              </a:rPr>
              <a:t>The Average intensity in a small neighborhood is ϕ(</a:t>
            </a:r>
            <a:r>
              <a:rPr lang="en-US" sz="1800" dirty="0" err="1" smtClean="0">
                <a:latin typeface="Times New Roman" pitchFamily="18" charset="0"/>
                <a:cs typeface="Times New Roman" pitchFamily="18" charset="0"/>
              </a:rPr>
              <a:t>m,n</a:t>
            </a:r>
            <a:r>
              <a:rPr lang="en-US" sz="1800" dirty="0" smtClean="0">
                <a:latin typeface="Times New Roman" pitchFamily="18" charset="0"/>
                <a:cs typeface="Times New Roman" pitchFamily="18" charset="0"/>
              </a:rPr>
              <a:t>) and the median is ϑ(</a:t>
            </a:r>
            <a:r>
              <a:rPr lang="en-US" sz="1800" dirty="0" err="1" smtClean="0">
                <a:latin typeface="Times New Roman" pitchFamily="18" charset="0"/>
                <a:cs typeface="Times New Roman" pitchFamily="18" charset="0"/>
              </a:rPr>
              <a:t>m,n</a:t>
            </a:r>
            <a:r>
              <a:rPr lang="en-US" sz="1800" dirty="0" smtClean="0">
                <a:latin typeface="Times New Roman" pitchFamily="18" charset="0"/>
                <a:cs typeface="Times New Roman" pitchFamily="18" charset="0"/>
              </a:rPr>
              <a:t>), then the evolution between max(p,0) and min(p,0) is expressed.</a:t>
            </a:r>
          </a:p>
          <a:p>
            <a:endParaRPr lang="en-US" dirty="0"/>
          </a:p>
        </p:txBody>
      </p:sp>
      <p:pic>
        <p:nvPicPr>
          <p:cNvPr id="31746" name="Picture 2"/>
          <p:cNvPicPr>
            <a:picLocks noChangeAspect="1" noChangeArrowheads="1"/>
          </p:cNvPicPr>
          <p:nvPr/>
        </p:nvPicPr>
        <p:blipFill>
          <a:blip r:embed="rId2"/>
          <a:srcRect/>
          <a:stretch>
            <a:fillRect/>
          </a:stretch>
        </p:blipFill>
        <p:spPr bwMode="auto">
          <a:xfrm>
            <a:off x="3853473" y="5513388"/>
            <a:ext cx="3749675" cy="6318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283677"/>
            <a:ext cx="10693268" cy="828954"/>
          </a:xfrm>
        </p:spPr>
        <p:txBody>
          <a:bodyPr/>
          <a:lstStyle/>
          <a:p>
            <a:r>
              <a:rPr lang="en-US" u="sng" dirty="0" smtClean="0"/>
              <a:t>Steps of PCA Based Feature Extraction</a:t>
            </a:r>
            <a:endParaRPr lang="en-US" u="sng" dirty="0"/>
          </a:p>
        </p:txBody>
      </p:sp>
      <p:sp>
        <p:nvSpPr>
          <p:cNvPr id="3" name="Content Placeholder 2"/>
          <p:cNvSpPr>
            <a:spLocks noGrp="1"/>
          </p:cNvSpPr>
          <p:nvPr>
            <p:ph idx="1"/>
          </p:nvPr>
        </p:nvSpPr>
        <p:spPr>
          <a:xfrm>
            <a:off x="525717" y="2521885"/>
            <a:ext cx="11132883" cy="3549045"/>
          </a:xfrm>
        </p:spPr>
        <p:txBody>
          <a:bodyPr>
            <a:noAutofit/>
          </a:bodyPr>
          <a:lstStyle/>
          <a:p>
            <a:pPr lvl="0"/>
            <a:r>
              <a:rPr lang="en-US" sz="1800" b="1" i="1" u="sng" dirty="0" smtClean="0">
                <a:latin typeface="Times New Roman" pitchFamily="18" charset="0"/>
                <a:cs typeface="Times New Roman" pitchFamily="18" charset="0"/>
              </a:rPr>
              <a:t>Image Adjustment</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CT images must be adjusted at the desired location and the gray image area must be </a:t>
            </a:r>
            <a:r>
              <a:rPr lang="en-US" sz="1800" dirty="0" err="1" smtClean="0">
                <a:latin typeface="Times New Roman" pitchFamily="18" charset="0"/>
                <a:cs typeface="Times New Roman" pitchFamily="18" charset="0"/>
              </a:rPr>
              <a:t>binarized</a:t>
            </a:r>
            <a:r>
              <a:rPr lang="en-US" sz="1800" dirty="0" smtClean="0">
                <a:latin typeface="Times New Roman" pitchFamily="18" charset="0"/>
                <a:cs typeface="Times New Roman" pitchFamily="18" charset="0"/>
              </a:rPr>
              <a:t>. The system in MATLAB initially reads a grayscale image and sets a matrix of images. Any pixel above 20 is classified as a binary 1 and any pixel below 20 is classified as a binary 0 and the comparison is made using a threshold value of 20. As a result, grayscale is </a:t>
            </a:r>
            <a:r>
              <a:rPr lang="en-US" sz="1800" dirty="0" err="1" smtClean="0">
                <a:latin typeface="Times New Roman" pitchFamily="18" charset="0"/>
                <a:cs typeface="Times New Roman" pitchFamily="18" charset="0"/>
              </a:rPr>
              <a:t>binarized</a:t>
            </a:r>
            <a:r>
              <a:rPr lang="en-US" sz="1800" dirty="0" smtClean="0">
                <a:latin typeface="Times New Roman" pitchFamily="18" charset="0"/>
                <a:cs typeface="Times New Roman" pitchFamily="18" charset="0"/>
              </a:rPr>
              <a:t>.</a:t>
            </a:r>
          </a:p>
          <a:p>
            <a:pPr lvl="0"/>
            <a:r>
              <a:rPr lang="en-US" sz="1800" b="1" i="1" u="sng" dirty="0" smtClean="0">
                <a:latin typeface="Times New Roman" pitchFamily="18" charset="0"/>
                <a:cs typeface="Times New Roman" pitchFamily="18" charset="0"/>
              </a:rPr>
              <a:t>Photo Segmentation</a:t>
            </a:r>
            <a:r>
              <a:rPr lang="en-US" sz="1800" dirty="0" smtClean="0">
                <a:latin typeface="Times New Roman" pitchFamily="18" charset="0"/>
                <a:cs typeface="Times New Roman" pitchFamily="18" charset="0"/>
              </a:rPr>
              <a:t> :-</a:t>
            </a:r>
          </a:p>
          <a:p>
            <a:r>
              <a:rPr lang="en-US" sz="1800" dirty="0" smtClean="0">
                <a:latin typeface="Times New Roman" pitchFamily="18" charset="0"/>
                <a:cs typeface="Times New Roman" pitchFamily="18" charset="0"/>
              </a:rPr>
              <a:t>It divides the digital photo into a set of pixels referred to as </a:t>
            </a:r>
            <a:r>
              <a:rPr lang="en-US" sz="1800" dirty="0" err="1" smtClean="0">
                <a:latin typeface="Times New Roman" pitchFamily="18" charset="0"/>
                <a:cs typeface="Times New Roman" pitchFamily="18" charset="0"/>
              </a:rPr>
              <a:t>superpixels</a:t>
            </a:r>
            <a:r>
              <a:rPr lang="en-US" sz="1800" dirty="0" smtClean="0">
                <a:latin typeface="Times New Roman" pitchFamily="18" charset="0"/>
                <a:cs typeface="Times New Roman" pitchFamily="18" charset="0"/>
              </a:rPr>
              <a:t>. This step uses a clustering technique that divides the input image into several groups based on their internal range to each other. It is used to identify the relevant features or the exact location where most of the study is to be done. Here, 250 pixels is kept as a threshold value to get the region of interest and wash out the extra parts. This is also known as </a:t>
            </a:r>
            <a:r>
              <a:rPr lang="en-US" sz="1800" dirty="0" err="1" smtClean="0">
                <a:latin typeface="Times New Roman" pitchFamily="18" charset="0"/>
                <a:cs typeface="Times New Roman" pitchFamily="18" charset="0"/>
              </a:rPr>
              <a:t>thresholding</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15562"/>
            <a:ext cx="10077557" cy="697069"/>
          </a:xfrm>
        </p:spPr>
        <p:txBody>
          <a:bodyPr/>
          <a:lstStyle/>
          <a:p>
            <a:r>
              <a:rPr lang="en-US" u="sng" dirty="0" smtClean="0"/>
              <a:t>Steps of PCA Based Feature Extraction</a:t>
            </a:r>
            <a:endParaRPr lang="en-US" u="sng" dirty="0"/>
          </a:p>
        </p:txBody>
      </p:sp>
      <p:sp>
        <p:nvSpPr>
          <p:cNvPr id="3" name="Content Placeholder 2"/>
          <p:cNvSpPr>
            <a:spLocks noGrp="1"/>
          </p:cNvSpPr>
          <p:nvPr>
            <p:ph idx="1"/>
          </p:nvPr>
        </p:nvSpPr>
        <p:spPr>
          <a:xfrm>
            <a:off x="525717" y="2521885"/>
            <a:ext cx="11194429" cy="3549045"/>
          </a:xfrm>
        </p:spPr>
        <p:txBody>
          <a:bodyPr>
            <a:normAutofit fontScale="85000" lnSpcReduction="10000"/>
          </a:bodyPr>
          <a:lstStyle/>
          <a:p>
            <a:pPr lvl="0"/>
            <a:r>
              <a:rPr lang="en-US" sz="1800" b="1" i="1" u="sng" dirty="0" smtClean="0">
                <a:latin typeface="Times New Roman" pitchFamily="18" charset="0"/>
                <a:cs typeface="Times New Roman" pitchFamily="18" charset="0"/>
              </a:rPr>
              <a:t>Morphological Analysis</a:t>
            </a:r>
            <a:r>
              <a:rPr lang="en-US" sz="1800" dirty="0" smtClean="0">
                <a:latin typeface="Times New Roman" pitchFamily="18" charset="0"/>
                <a:cs typeface="Times New Roman" pitchFamily="18" charset="0"/>
              </a:rPr>
              <a:t> :-</a:t>
            </a:r>
          </a:p>
          <a:p>
            <a:pPr>
              <a:buFont typeface="Arial" pitchFamily="34" charset="0"/>
              <a:buChar char="•"/>
            </a:pPr>
            <a:r>
              <a:rPr lang="en-US" sz="1800" dirty="0" smtClean="0">
                <a:latin typeface="Times New Roman" pitchFamily="18" charset="0"/>
                <a:cs typeface="Times New Roman" pitchFamily="18" charset="0"/>
              </a:rPr>
              <a:t>Morphological analysis changes the shape of an object from one form to another. Morphological techniques are used to smooth the region of interest. </a:t>
            </a:r>
          </a:p>
          <a:p>
            <a:pPr>
              <a:buFont typeface="Arial" pitchFamily="34" charset="0"/>
              <a:buChar char="•"/>
            </a:pPr>
            <a:r>
              <a:rPr lang="en-US" sz="1800" dirty="0" smtClean="0">
                <a:latin typeface="Times New Roman" pitchFamily="18" charset="0"/>
                <a:cs typeface="Times New Roman" pitchFamily="18" charset="0"/>
              </a:rPr>
              <a:t>Morphological approaches are used to process images based on their appearance while organizing elements. </a:t>
            </a:r>
          </a:p>
          <a:p>
            <a:pPr>
              <a:buFont typeface="Arial" pitchFamily="34" charset="0"/>
              <a:buChar char="•"/>
            </a:pPr>
            <a:r>
              <a:rPr lang="en-US" sz="1800" dirty="0" smtClean="0">
                <a:latin typeface="Times New Roman" pitchFamily="18" charset="0"/>
                <a:cs typeface="Times New Roman" pitchFamily="18" charset="0"/>
              </a:rPr>
              <a:t>This removes unnecessary information (pixels) from the outer part of the region of interest during processing. A</a:t>
            </a:r>
          </a:p>
          <a:p>
            <a:pPr>
              <a:buFont typeface="Arial" pitchFamily="34" charset="0"/>
              <a:buChar char="•"/>
            </a:pPr>
            <a:r>
              <a:rPr lang="en-US" sz="1800" dirty="0" smtClean="0">
                <a:latin typeface="Times New Roman" pitchFamily="18" charset="0"/>
                <a:cs typeface="Times New Roman" pitchFamily="18" charset="0"/>
              </a:rPr>
              <a:t> closed parameter-based planar curve or surface is considered as T(n, t): [0, 1]</a:t>
            </a:r>
            <a:r>
              <a:rPr lang="en-US" sz="1800" dirty="0" err="1" smtClean="0">
                <a:latin typeface="Times New Roman" pitchFamily="18" charset="0"/>
                <a:cs typeface="Times New Roman" pitchFamily="18" charset="0"/>
              </a:rPr>
              <a:t>mU</a:t>
            </a:r>
            <a:r>
              <a:rPr lang="en-US" sz="1800" baseline="30000"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U</a:t>
            </a:r>
            <a:r>
              <a:rPr lang="en-US" sz="1800" baseline="30000" dirty="0" err="1" smtClean="0">
                <a:latin typeface="Times New Roman" pitchFamily="18" charset="0"/>
                <a:cs typeface="Times New Roman" pitchFamily="18" charset="0"/>
              </a:rPr>
              <a:t>k</a:t>
            </a:r>
            <a:r>
              <a:rPr lang="en-US" sz="1800" dirty="0" smtClean="0">
                <a:latin typeface="Times New Roman" pitchFamily="18" charset="0"/>
                <a:cs typeface="Times New Roman" pitchFamily="18" charset="0"/>
              </a:rPr>
              <a:t> . If k = 3 then it is a surface, and k = 2, then it is a planar curve. </a:t>
            </a:r>
          </a:p>
          <a:p>
            <a:pPr>
              <a:buFont typeface="Arial" pitchFamily="34" charset="0"/>
              <a:buChar char="•"/>
            </a:pPr>
            <a:r>
              <a:rPr lang="en-US" sz="1800" dirty="0" smtClean="0">
                <a:latin typeface="Times New Roman" pitchFamily="18" charset="0"/>
                <a:cs typeface="Times New Roman" pitchFamily="18" charset="0"/>
              </a:rPr>
              <a:t>Here, t is the time generated by the movement of the initial curves T</a:t>
            </a:r>
            <a:r>
              <a:rPr lang="en-US" sz="1800" baseline="-25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(n) in the inward direction of R. If H is the energy function, the curve evolution equation can be expressed as</a:t>
            </a:r>
          </a:p>
          <a:p>
            <a:pPr lvl="0">
              <a:buFont typeface="Arial" pitchFamily="34" charset="0"/>
              <a:buChar char="•"/>
            </a:pPr>
            <a:r>
              <a:rPr lang="en-US" sz="1900" dirty="0" smtClean="0">
                <a:latin typeface="Times New Roman" pitchFamily="18" charset="0"/>
                <a:cs typeface="Times New Roman" pitchFamily="18" charset="0"/>
              </a:rPr>
              <a:t>T(</a:t>
            </a:r>
            <a:r>
              <a:rPr lang="en-US" sz="1900" dirty="0" err="1" smtClean="0">
                <a:latin typeface="Times New Roman" pitchFamily="18" charset="0"/>
                <a:cs typeface="Times New Roman" pitchFamily="18" charset="0"/>
              </a:rPr>
              <a:t>n,t</a:t>
            </a:r>
            <a:r>
              <a:rPr lang="en-US" sz="1900" dirty="0" smtClean="0">
                <a:latin typeface="Times New Roman" pitchFamily="18" charset="0"/>
                <a:cs typeface="Times New Roman" pitchFamily="18" charset="0"/>
              </a:rPr>
              <a:t>=0) = T</a:t>
            </a:r>
            <a:r>
              <a:rPr lang="en-US" sz="1900" baseline="-25000" dirty="0" smtClean="0">
                <a:latin typeface="Times New Roman" pitchFamily="18" charset="0"/>
                <a:cs typeface="Times New Roman" pitchFamily="18" charset="0"/>
              </a:rPr>
              <a:t>0</a:t>
            </a:r>
            <a:r>
              <a:rPr lang="en-US" sz="1900" dirty="0" smtClean="0">
                <a:latin typeface="Times New Roman" pitchFamily="18" charset="0"/>
                <a:cs typeface="Times New Roman" pitchFamily="18" charset="0"/>
              </a:rPr>
              <a:t>(n) -------</a:t>
            </a:r>
            <a:r>
              <a:rPr lang="en-US" sz="1900" i="1" dirty="0" err="1" smtClean="0">
                <a:latin typeface="Times New Roman" pitchFamily="18" charset="0"/>
                <a:cs typeface="Times New Roman" pitchFamily="18" charset="0"/>
              </a:rPr>
              <a:t>Eq</a:t>
            </a:r>
            <a:r>
              <a:rPr lang="en-US" sz="1900" i="1" dirty="0" smtClean="0">
                <a:latin typeface="Times New Roman" pitchFamily="18" charset="0"/>
                <a:cs typeface="Times New Roman" pitchFamily="18" charset="0"/>
              </a:rPr>
              <a:t>(q)</a:t>
            </a:r>
            <a:endParaRPr lang="en-US" sz="1900" dirty="0" smtClean="0">
              <a:latin typeface="Times New Roman" pitchFamily="18" charset="0"/>
              <a:cs typeface="Times New Roman" pitchFamily="18" charset="0"/>
            </a:endParaRPr>
          </a:p>
          <a:p>
            <a:pPr lvl="0">
              <a:buFont typeface="Arial" pitchFamily="34" charset="0"/>
              <a:buChar char="•"/>
            </a:pPr>
            <a:r>
              <a:rPr lang="en-US" sz="1900" dirty="0" err="1" smtClean="0">
                <a:latin typeface="Times New Roman" pitchFamily="18" charset="0"/>
                <a:cs typeface="Times New Roman" pitchFamily="18" charset="0"/>
              </a:rPr>
              <a:t>T</a:t>
            </a:r>
            <a:r>
              <a:rPr lang="en-US" sz="1900" baseline="-25000" dirty="0" err="1" smtClean="0">
                <a:latin typeface="Times New Roman" pitchFamily="18" charset="0"/>
                <a:cs typeface="Times New Roman" pitchFamily="18" charset="0"/>
              </a:rPr>
              <a:t>t</a:t>
            </a:r>
            <a:r>
              <a:rPr lang="en-US" sz="1900" dirty="0" smtClean="0">
                <a:latin typeface="Times New Roman" pitchFamily="18" charset="0"/>
                <a:cs typeface="Times New Roman" pitchFamily="18" charset="0"/>
              </a:rPr>
              <a:t> = H -----</a:t>
            </a:r>
            <a:r>
              <a:rPr lang="en-US" sz="1900" i="1" dirty="0" err="1" smtClean="0">
                <a:latin typeface="Times New Roman" pitchFamily="18" charset="0"/>
                <a:cs typeface="Times New Roman" pitchFamily="18" charset="0"/>
              </a:rPr>
              <a:t>Eq</a:t>
            </a:r>
            <a:r>
              <a:rPr lang="en-US" sz="1900" i="1" dirty="0" smtClean="0">
                <a:latin typeface="Times New Roman" pitchFamily="18" charset="0"/>
                <a:cs typeface="Times New Roman" pitchFamily="18" charset="0"/>
              </a:rPr>
              <a:t>(r)</a:t>
            </a:r>
            <a:endParaRPr lang="en-US" sz="1900" dirty="0" smtClean="0">
              <a:latin typeface="Times New Roman" pitchFamily="18" charset="0"/>
              <a:cs typeface="Times New Roman" pitchFamily="18" charset="0"/>
            </a:endParaRPr>
          </a:p>
          <a:p>
            <a:pPr>
              <a:buFont typeface="Arial" pitchFamily="34" charset="0"/>
              <a:buChar char="•"/>
            </a:pPr>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6" y="1362808"/>
            <a:ext cx="11176845" cy="749823"/>
          </a:xfrm>
        </p:spPr>
        <p:txBody>
          <a:bodyPr/>
          <a:lstStyle/>
          <a:p>
            <a:r>
              <a:rPr lang="en-US" u="sng" dirty="0" smtClean="0"/>
              <a:t>Application of Morphological Analysis</a:t>
            </a:r>
            <a:endParaRPr lang="en-US" dirty="0"/>
          </a:p>
        </p:txBody>
      </p:sp>
      <p:sp>
        <p:nvSpPr>
          <p:cNvPr id="3" name="Content Placeholder 2"/>
          <p:cNvSpPr>
            <a:spLocks noGrp="1"/>
          </p:cNvSpPr>
          <p:nvPr>
            <p:ph idx="1"/>
          </p:nvPr>
        </p:nvSpPr>
        <p:spPr>
          <a:xfrm>
            <a:off x="525717" y="2521885"/>
            <a:ext cx="11194429" cy="3549045"/>
          </a:xfrm>
        </p:spPr>
        <p:txBody>
          <a:bodyPr>
            <a:normAutofit/>
          </a:bodyPr>
          <a:lstStyle/>
          <a:p>
            <a:pPr lvl="0">
              <a:buFont typeface="Arial" pitchFamily="34" charset="0"/>
              <a:buChar char="•"/>
            </a:pPr>
            <a:r>
              <a:rPr lang="en-US" sz="1800" dirty="0" smtClean="0">
                <a:latin typeface="Times New Roman" pitchFamily="18" charset="0"/>
                <a:cs typeface="Times New Roman" pitchFamily="18" charset="0"/>
              </a:rPr>
              <a:t>Dilation adds pixels to boundary of an object. Dilation makes objects more visible and fills in small holes in the object.</a:t>
            </a:r>
          </a:p>
          <a:p>
            <a:pPr lvl="0">
              <a:buFont typeface="Arial" pitchFamily="34" charset="0"/>
              <a:buChar char="•"/>
            </a:pPr>
            <a:r>
              <a:rPr lang="en-US" sz="1800" dirty="0" smtClean="0">
                <a:latin typeface="Times New Roman" pitchFamily="18" charset="0"/>
                <a:cs typeface="Times New Roman" pitchFamily="18" charset="0"/>
              </a:rPr>
              <a:t>Erosion removes pixels from the boundary of an object. Erosion removes islands and small objects so that only substantive objects remain.</a:t>
            </a:r>
          </a:p>
          <a:p>
            <a:pPr lvl="0">
              <a:buFont typeface="Arial" pitchFamily="34" charset="0"/>
              <a:buChar char="•"/>
            </a:pPr>
            <a:r>
              <a:rPr lang="en-US" sz="1800" dirty="0" smtClean="0">
                <a:latin typeface="Times New Roman" pitchFamily="18" charset="0"/>
                <a:cs typeface="Times New Roman" pitchFamily="18" charset="0"/>
              </a:rPr>
              <a:t>You can use morphological opening to remove small objects from an image while preserving the shape and size of larger objects in the image.</a:t>
            </a:r>
          </a:p>
          <a:p>
            <a:pPr lvl="0">
              <a:buFont typeface="Arial" pitchFamily="34" charset="0"/>
              <a:buChar char="•"/>
            </a:pPr>
            <a:r>
              <a:rPr lang="en-US" sz="1800" dirty="0" smtClean="0">
                <a:latin typeface="Times New Roman" pitchFamily="18" charset="0"/>
                <a:cs typeface="Times New Roman" pitchFamily="18" charset="0"/>
              </a:rPr>
              <a:t>A flood fill operation assigns a uniform pixel value to connected pixels, stopping at object boundaries.</a:t>
            </a:r>
          </a:p>
          <a:p>
            <a:pPr lvl="0">
              <a:buFont typeface="Arial" pitchFamily="34" charset="0"/>
              <a:buChar char="•"/>
            </a:pPr>
            <a:r>
              <a:rPr lang="en-US" sz="1800" dirty="0" smtClean="0">
                <a:latin typeface="Times New Roman" pitchFamily="18" charset="0"/>
                <a:cs typeface="Times New Roman" pitchFamily="18" charset="0"/>
              </a:rPr>
              <a:t>You can use neighborhood processing to find global and regional minima and maxima in images.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133" y="211015"/>
            <a:ext cx="11062544" cy="644316"/>
          </a:xfrm>
        </p:spPr>
        <p:txBody>
          <a:bodyPr/>
          <a:lstStyle/>
          <a:p>
            <a:r>
              <a:rPr lang="en-US" dirty="0" smtClean="0"/>
              <a:t>Literature </a:t>
            </a:r>
            <a:r>
              <a:rPr lang="en-US" dirty="0" err="1" smtClean="0"/>
              <a:t>Servey</a:t>
            </a:r>
            <a:endParaRPr lang="en-US" dirty="0"/>
          </a:p>
        </p:txBody>
      </p:sp>
      <p:sp>
        <p:nvSpPr>
          <p:cNvPr id="4" name="Content Placeholder 3"/>
          <p:cNvSpPr>
            <a:spLocks noGrp="1"/>
          </p:cNvSpPr>
          <p:nvPr>
            <p:ph idx="1"/>
          </p:nvPr>
        </p:nvSpPr>
        <p:spPr/>
        <p:txBody>
          <a:bodyPr/>
          <a:lstStyle/>
          <a:p>
            <a:endParaRPr lang="en-US"/>
          </a:p>
        </p:txBody>
      </p:sp>
      <p:graphicFrame>
        <p:nvGraphicFramePr>
          <p:cNvPr id="5" name="Content Placeholder 3"/>
          <p:cNvGraphicFramePr>
            <a:graphicFrameLocks/>
          </p:cNvGraphicFramePr>
          <p:nvPr/>
        </p:nvGraphicFramePr>
        <p:xfrm>
          <a:off x="272561" y="1099038"/>
          <a:ext cx="11588261" cy="5488404"/>
        </p:xfrm>
        <a:graphic>
          <a:graphicData uri="http://schemas.openxmlformats.org/drawingml/2006/table">
            <a:tbl>
              <a:tblPr firstRow="1" bandRow="1">
                <a:tableStyleId>{5C22544A-7EE6-4342-B048-85BDC9FD1C3A}</a:tableStyleId>
              </a:tblPr>
              <a:tblGrid>
                <a:gridCol w="703109"/>
                <a:gridCol w="1683987"/>
                <a:gridCol w="2787962"/>
                <a:gridCol w="1982090"/>
                <a:gridCol w="2026360"/>
                <a:gridCol w="2404753"/>
              </a:tblGrid>
              <a:tr h="387540">
                <a:tc>
                  <a:txBody>
                    <a:bodyPr/>
                    <a:lstStyle/>
                    <a:p>
                      <a:r>
                        <a:rPr lang="en-US" sz="1400" dirty="0" err="1" smtClean="0"/>
                        <a:t>S.no</a:t>
                      </a:r>
                      <a:endParaRPr lang="en-US" sz="1400" dirty="0"/>
                    </a:p>
                  </a:txBody>
                  <a:tcPr/>
                </a:tc>
                <a:tc>
                  <a:txBody>
                    <a:bodyPr/>
                    <a:lstStyle/>
                    <a:p>
                      <a:r>
                        <a:rPr lang="en-US" sz="1400" dirty="0" err="1" smtClean="0"/>
                        <a:t>Auther</a:t>
                      </a:r>
                      <a:r>
                        <a:rPr lang="en-US" sz="1400" dirty="0" smtClean="0"/>
                        <a:t> Name</a:t>
                      </a:r>
                      <a:endParaRPr lang="en-US" sz="1400" dirty="0"/>
                    </a:p>
                  </a:txBody>
                  <a:tcPr/>
                </a:tc>
                <a:tc>
                  <a:txBody>
                    <a:bodyPr/>
                    <a:lstStyle/>
                    <a:p>
                      <a:r>
                        <a:rPr lang="en-US" sz="1400" dirty="0" smtClean="0"/>
                        <a:t>Title of the Paper</a:t>
                      </a:r>
                      <a:endParaRPr lang="en-US" sz="1400" dirty="0"/>
                    </a:p>
                  </a:txBody>
                  <a:tcPr/>
                </a:tc>
                <a:tc>
                  <a:txBody>
                    <a:bodyPr/>
                    <a:lstStyle/>
                    <a:p>
                      <a:r>
                        <a:rPr lang="en-US" sz="1400" dirty="0" smtClean="0"/>
                        <a:t>Journal</a:t>
                      </a:r>
                      <a:endParaRPr lang="en-US" sz="1400" dirty="0"/>
                    </a:p>
                  </a:txBody>
                  <a:tcPr/>
                </a:tc>
                <a:tc>
                  <a:txBody>
                    <a:bodyPr/>
                    <a:lstStyle/>
                    <a:p>
                      <a:r>
                        <a:rPr lang="en-US" sz="1400" dirty="0" smtClean="0"/>
                        <a:t>Methodology</a:t>
                      </a:r>
                      <a:endParaRPr lang="en-US" sz="1400" dirty="0"/>
                    </a:p>
                  </a:txBody>
                  <a:tcPr/>
                </a:tc>
                <a:tc>
                  <a:txBody>
                    <a:bodyPr/>
                    <a:lstStyle/>
                    <a:p>
                      <a:r>
                        <a:rPr lang="en-US" sz="1400" dirty="0" smtClean="0"/>
                        <a:t>Remarks</a:t>
                      </a:r>
                      <a:endParaRPr lang="en-US" sz="1400" dirty="0"/>
                    </a:p>
                  </a:txBody>
                  <a:tcPr/>
                </a:tc>
              </a:tr>
              <a:tr h="851961">
                <a:tc>
                  <a:txBody>
                    <a:bodyPr/>
                    <a:lstStyle/>
                    <a:p>
                      <a:r>
                        <a:rPr lang="en-US" sz="1400" dirty="0" smtClean="0">
                          <a:latin typeface="Times New Roman" pitchFamily="18" charset="0"/>
                          <a:cs typeface="Times New Roman" pitchFamily="18" charset="0"/>
                        </a:rPr>
                        <a:t>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Yong Yang, Dong sun park, </a:t>
                      </a:r>
                      <a:r>
                        <a:rPr lang="en-US" sz="1400" dirty="0" err="1" smtClean="0">
                          <a:latin typeface="Times New Roman" pitchFamily="18" charset="0"/>
                          <a:cs typeface="Times New Roman" pitchFamily="18" charset="0"/>
                        </a:rPr>
                        <a:t>Nini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Rao</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Medical image fusion via</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an</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effective wavelet-based approach</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EURASIP</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Journal on Advances in Signal Processing 2010(8)</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 novel</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wavelet-based approach for medical image fusion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Window-based activity measurement. low-frequency- Visibility high-frequency Variance.</a:t>
                      </a:r>
                      <a:endParaRPr lang="en-US" sz="1400" dirty="0">
                        <a:latin typeface="Times New Roman" pitchFamily="18" charset="0"/>
                        <a:cs typeface="Times New Roman" pitchFamily="18" charset="0"/>
                      </a:endParaRPr>
                    </a:p>
                  </a:txBody>
                  <a:tcPr/>
                </a:tc>
              </a:tr>
              <a:tr h="1046695">
                <a:tc>
                  <a:txBody>
                    <a:bodyPr/>
                    <a:lstStyle/>
                    <a:p>
                      <a:r>
                        <a:rPr lang="en-US" sz="1400" dirty="0" smtClean="0">
                          <a:latin typeface="Times New Roman" pitchFamily="18" charset="0"/>
                          <a:cs typeface="Times New Roman" pitchFamily="18" charset="0"/>
                        </a:rPr>
                        <a:t>2</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S M </a:t>
                      </a:r>
                      <a:r>
                        <a:rPr lang="en-US" sz="1400" dirty="0" err="1" smtClean="0">
                          <a:latin typeface="Times New Roman" pitchFamily="18" charset="0"/>
                          <a:cs typeface="Times New Roman" pitchFamily="18" charset="0"/>
                        </a:rPr>
                        <a:t>Mahbubur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RahmanM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Omair</a:t>
                      </a:r>
                      <a:r>
                        <a:rPr lang="en-US" sz="1400" dirty="0" smtClean="0">
                          <a:latin typeface="Times New Roman" pitchFamily="18" charset="0"/>
                          <a:cs typeface="Times New Roman" pitchFamily="18" charset="0"/>
                        </a:rPr>
                        <a:t> Ahmad, M.N.s. </a:t>
                      </a:r>
                      <a:r>
                        <a:rPr lang="en-US" sz="1400" dirty="0" err="1" smtClean="0">
                          <a:latin typeface="Times New Roman" pitchFamily="18" charset="0"/>
                          <a:cs typeface="Times New Roman" pitchFamily="18" charset="0"/>
                        </a:rPr>
                        <a:t>Swamy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Contrast-based fusion of noisy images using discrete wavelet transform</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IET Image Processing 4(5):374 – 384(2010)</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 novel rule has been proposed to obtain the fused DWT coefficients of two noisy images.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source images are decomposed by DWT and the coefficients are </a:t>
                      </a:r>
                      <a:r>
                        <a:rPr lang="en-US" sz="1400" dirty="0" err="1" smtClean="0">
                          <a:latin typeface="Times New Roman" pitchFamily="18" charset="0"/>
                          <a:cs typeface="Times New Roman" pitchFamily="18" charset="0"/>
                        </a:rPr>
                        <a:t>denoised</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r h="1375376">
                <a:tc>
                  <a:txBody>
                    <a:bodyPr/>
                    <a:lstStyle/>
                    <a:p>
                      <a:r>
                        <a:rPr lang="en-US" sz="1400" dirty="0" smtClean="0">
                          <a:latin typeface="Times New Roman" pitchFamily="18" charset="0"/>
                          <a:cs typeface="Times New Roman" pitchFamily="18" charset="0"/>
                        </a:rPr>
                        <a:t>3</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Mahesh K. </a:t>
                      </a:r>
                      <a:r>
                        <a:rPr lang="en-US" sz="1400" dirty="0" err="1" smtClean="0">
                          <a:latin typeface="Times New Roman" pitchFamily="18" charset="0"/>
                          <a:cs typeface="Times New Roman" pitchFamily="18" charset="0"/>
                        </a:rPr>
                        <a:t>Jat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Pradeep</a:t>
                      </a:r>
                      <a:r>
                        <a:rPr lang="en-US" sz="1400" dirty="0" smtClean="0">
                          <a:latin typeface="Times New Roman" pitchFamily="18" charset="0"/>
                          <a:cs typeface="Times New Roman" pitchFamily="18" charset="0"/>
                        </a:rPr>
                        <a:t> Kumar </a:t>
                      </a:r>
                      <a:r>
                        <a:rPr lang="en-US" sz="1400" dirty="0" err="1" smtClean="0">
                          <a:latin typeface="Times New Roman" pitchFamily="18" charset="0"/>
                          <a:cs typeface="Times New Roman" pitchFamily="18" charset="0"/>
                        </a:rPr>
                        <a:t>Garg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Susheela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Dahiya</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A comparative study of various pixel-based image fusion techniques as applied to an urban environment</a:t>
                      </a:r>
                      <a:endParaRPr lang="en-US" sz="1400" b="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International Journal of Image and Data Fusion 4(3):197-213(2013)</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 new contrast-based image fusion algorithm is developed in the wavelet-domain considering that the source images are noisy.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source images are</a:t>
                      </a:r>
                    </a:p>
                    <a:p>
                      <a:r>
                        <a:rPr lang="en-US" sz="1400" dirty="0" smtClean="0">
                          <a:latin typeface="Times New Roman" pitchFamily="18" charset="0"/>
                          <a:cs typeface="Times New Roman" pitchFamily="18" charset="0"/>
                        </a:rPr>
                        <a:t>decomposed by DWT</a:t>
                      </a:r>
                    </a:p>
                    <a:p>
                      <a:r>
                        <a:rPr lang="en-US" sz="1400" dirty="0" smtClean="0">
                          <a:latin typeface="Times New Roman" pitchFamily="18" charset="0"/>
                          <a:cs typeface="Times New Roman" pitchFamily="18" charset="0"/>
                        </a:rPr>
                        <a:t>and the coefficients are</a:t>
                      </a:r>
                    </a:p>
                    <a:p>
                      <a:r>
                        <a:rPr lang="en-US" sz="1400" dirty="0" err="1" smtClean="0">
                          <a:latin typeface="Times New Roman" pitchFamily="18" charset="0"/>
                          <a:cs typeface="Times New Roman" pitchFamily="18" charset="0"/>
                        </a:rPr>
                        <a:t>denoised</a:t>
                      </a: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r>
              <a:tr h="1002393">
                <a:tc>
                  <a:txBody>
                    <a:bodyPr/>
                    <a:lstStyle/>
                    <a:p>
                      <a:r>
                        <a:rPr lang="en-US" sz="1400" dirty="0" smtClean="0">
                          <a:latin typeface="Times New Roman" pitchFamily="18" charset="0"/>
                          <a:cs typeface="Times New Roman" pitchFamily="18" charset="0"/>
                        </a:rPr>
                        <a:t>4</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Wenlong</a:t>
                      </a:r>
                      <a:r>
                        <a:rPr lang="en-US" sz="1400" dirty="0" smtClean="0">
                          <a:latin typeface="Times New Roman" pitchFamily="18" charset="0"/>
                          <a:cs typeface="Times New Roman" pitchFamily="18" charset="0"/>
                        </a:rPr>
                        <a:t> Zhang, </a:t>
                      </a:r>
                      <a:r>
                        <a:rPr lang="en-US" sz="1400" dirty="0" err="1" smtClean="0">
                          <a:latin typeface="Times New Roman" pitchFamily="18" charset="0"/>
                          <a:cs typeface="Times New Roman" pitchFamily="18" charset="0"/>
                        </a:rPr>
                        <a:t>Xiaolin</a:t>
                      </a:r>
                      <a:r>
                        <a:rPr lang="en-US" sz="1400" dirty="0" smtClean="0">
                          <a:latin typeface="Times New Roman" pitchFamily="18" charset="0"/>
                          <a:cs typeface="Times New Roman" pitchFamily="18" charset="0"/>
                        </a:rPr>
                        <a:t> Liu, </a:t>
                      </a:r>
                      <a:r>
                        <a:rPr lang="en-US" sz="1400" dirty="0" err="1" smtClean="0">
                          <a:latin typeface="Times New Roman" pitchFamily="18" charset="0"/>
                          <a:cs typeface="Times New Roman" pitchFamily="18" charset="0"/>
                        </a:rPr>
                        <a:t>Wuchao</a:t>
                      </a:r>
                      <a:r>
                        <a:rPr lang="en-US" sz="1400" dirty="0" smtClean="0">
                          <a:latin typeface="Times New Roman" pitchFamily="18" charset="0"/>
                          <a:cs typeface="Times New Roman" pitchFamily="18" charset="0"/>
                        </a:rPr>
                        <a:t> Wang, </a:t>
                      </a:r>
                      <a:r>
                        <a:rPr lang="en-US" sz="1400" dirty="0" err="1" smtClean="0">
                          <a:latin typeface="Times New Roman" pitchFamily="18" charset="0"/>
                          <a:cs typeface="Times New Roman" pitchFamily="18" charset="0"/>
                        </a:rPr>
                        <a:t>Yujun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Zeng</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Multi-exposure image fusion based on wavelet transform</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International Journal of Advanced Robotic Systems15(2):</a:t>
                      </a:r>
                      <a:r>
                        <a:rPr lang="en-US" sz="1400" b="0" i="0" kern="1200" dirty="0" smtClean="0">
                          <a:solidFill>
                            <a:schemeClr val="dk1"/>
                          </a:solidFill>
                          <a:latin typeface="Times New Roman" pitchFamily="18" charset="0"/>
                          <a:ea typeface="+mn-ea"/>
                          <a:cs typeface="Times New Roman" pitchFamily="18" charset="0"/>
                        </a:rPr>
                        <a:t>172988141876893</a:t>
                      </a:r>
                      <a:r>
                        <a:rPr lang="en-US" sz="1400" b="0" i="0" kern="1200" baseline="0" dirty="0" smtClean="0">
                          <a:solidFill>
                            <a:schemeClr val="dk1"/>
                          </a:solidFill>
                          <a:latin typeface="Times New Roman" pitchFamily="18" charset="0"/>
                          <a:ea typeface="+mn-ea"/>
                          <a:cs typeface="Times New Roman" pitchFamily="18" charset="0"/>
                        </a:rPr>
                        <a:t> </a:t>
                      </a:r>
                      <a:r>
                        <a:rPr lang="en-US" sz="1400" dirty="0" smtClean="0">
                          <a:latin typeface="Times New Roman" pitchFamily="18" charset="0"/>
                          <a:cs typeface="Times New Roman" pitchFamily="18" charset="0"/>
                        </a:rPr>
                        <a:t>(2018)</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Times New Roman" pitchFamily="18" charset="0"/>
                          <a:ea typeface="+mn-ea"/>
                          <a:cs typeface="Times New Roman" pitchFamily="18" charset="0"/>
                        </a:rPr>
                        <a:t>A novel wavelet-based algorithm for the fusion of multi-exposed images</a:t>
                      </a:r>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Enhancement is applied</a:t>
                      </a:r>
                    </a:p>
                    <a:p>
                      <a:r>
                        <a:rPr lang="en-US" sz="1400" dirty="0" smtClean="0">
                          <a:latin typeface="Times New Roman" pitchFamily="18" charset="0"/>
                          <a:cs typeface="Times New Roman" pitchFamily="18" charset="0"/>
                        </a:rPr>
                        <a:t>for the fused image.</a:t>
                      </a:r>
                      <a:endParaRPr lang="en-US" sz="1400" dirty="0">
                        <a:latin typeface="Times New Roman" pitchFamily="18" charset="0"/>
                        <a:cs typeface="Times New Roman" pitchFamily="18" charset="0"/>
                      </a:endParaRPr>
                    </a:p>
                  </a:txBody>
                  <a:tcPr/>
                </a:tc>
              </a:tr>
              <a:tr h="699344">
                <a:tc>
                  <a:txBody>
                    <a:bodyPr/>
                    <a:lstStyle/>
                    <a:p>
                      <a:r>
                        <a:rPr lang="en-US" sz="1400" dirty="0" smtClean="0">
                          <a:latin typeface="Times New Roman" pitchFamily="18" charset="0"/>
                          <a:cs typeface="Times New Roman" pitchFamily="18" charset="0"/>
                        </a:rPr>
                        <a:t>5</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Michel Roux, M. He , X. Li</a:t>
                      </a:r>
                      <a:endParaRPr lang="en-US" sz="1400" dirty="0">
                        <a:latin typeface="Times New Roman" pitchFamily="18" charset="0"/>
                        <a:cs typeface="Times New Roman" pitchFamily="18" charset="0"/>
                      </a:endParaRPr>
                    </a:p>
                  </a:txBody>
                  <a:tcPr/>
                </a:tc>
                <a:tc>
                  <a:txBody>
                    <a:bodyPr/>
                    <a:lstStyle/>
                    <a:p>
                      <a:r>
                        <a:rPr lang="en-US" sz="1400" b="0" i="0" kern="1200" dirty="0" err="1" smtClean="0">
                          <a:solidFill>
                            <a:schemeClr val="dk1"/>
                          </a:solidFill>
                          <a:latin typeface="Times New Roman" pitchFamily="18" charset="0"/>
                          <a:ea typeface="+mn-ea"/>
                          <a:cs typeface="Times New Roman" pitchFamily="18" charset="0"/>
                        </a:rPr>
                        <a:t>Multifocus</a:t>
                      </a:r>
                      <a:r>
                        <a:rPr lang="en-US" sz="1400" b="0" i="0" kern="1200" dirty="0" smtClean="0">
                          <a:solidFill>
                            <a:schemeClr val="dk1"/>
                          </a:solidFill>
                          <a:latin typeface="Times New Roman" pitchFamily="18" charset="0"/>
                          <a:ea typeface="+mn-ea"/>
                          <a:cs typeface="Times New Roman" pitchFamily="18" charset="0"/>
                        </a:rPr>
                        <a:t> image fusion based on redundant wavelet transform</a:t>
                      </a:r>
                      <a:endParaRPr lang="en-US" sz="1400" b="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IET Image Processing 4(4):283 - 293 (2010)</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 A method for fusion of </a:t>
                      </a:r>
                      <a:r>
                        <a:rPr lang="en-US" sz="1400" b="0" i="0" kern="1200" dirty="0" err="1" smtClean="0">
                          <a:solidFill>
                            <a:schemeClr val="dk1"/>
                          </a:solidFill>
                          <a:latin typeface="Times New Roman" pitchFamily="18" charset="0"/>
                          <a:ea typeface="+mn-ea"/>
                          <a:cs typeface="Times New Roman" pitchFamily="18" charset="0"/>
                        </a:rPr>
                        <a:t>multifocus</a:t>
                      </a:r>
                      <a:r>
                        <a:rPr lang="en-US" sz="1400" b="0" i="0" kern="1200" dirty="0" smtClean="0">
                          <a:solidFill>
                            <a:schemeClr val="dk1"/>
                          </a:solidFill>
                          <a:latin typeface="Times New Roman" pitchFamily="18" charset="0"/>
                          <a:ea typeface="+mn-ea"/>
                          <a:cs typeface="Times New Roman" pitchFamily="18" charset="0"/>
                        </a:rPr>
                        <a:t> images is presented.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Activity measurement using</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edge enhanced details</a:t>
                      </a:r>
                      <a:endParaRPr lang="en-US"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283677"/>
            <a:ext cx="10077557" cy="828954"/>
          </a:xfrm>
        </p:spPr>
        <p:txBody>
          <a:bodyPr/>
          <a:lstStyle/>
          <a:p>
            <a:r>
              <a:rPr lang="en-US" u="sng" dirty="0" smtClean="0"/>
              <a:t>CT (Computed Tomography</a:t>
            </a:r>
            <a:r>
              <a:rPr lang="en-US" dirty="0" smtClean="0"/>
              <a:t>)</a:t>
            </a:r>
            <a:endParaRPr lang="en-US" dirty="0"/>
          </a:p>
        </p:txBody>
      </p:sp>
      <p:sp>
        <p:nvSpPr>
          <p:cNvPr id="3" name="Content Placeholder 2"/>
          <p:cNvSpPr>
            <a:spLocks noGrp="1"/>
          </p:cNvSpPr>
          <p:nvPr>
            <p:ph idx="1"/>
          </p:nvPr>
        </p:nvSpPr>
        <p:spPr>
          <a:xfrm>
            <a:off x="525717" y="2521885"/>
            <a:ext cx="7492868" cy="3549045"/>
          </a:xfrm>
        </p:spPr>
        <p:txBody>
          <a:bodyPr>
            <a:normAutofit fontScale="77500" lnSpcReduction="20000"/>
          </a:bodyPr>
          <a:lstStyle/>
          <a:p>
            <a:pPr>
              <a:buFont typeface="Arial" pitchFamily="34" charset="0"/>
              <a:buChar char="•"/>
            </a:pPr>
            <a:r>
              <a:rPr lang="en-US" sz="2100" dirty="0" smtClean="0">
                <a:latin typeface="Times New Roman" pitchFamily="18" charset="0"/>
                <a:cs typeface="Times New Roman" pitchFamily="18" charset="0"/>
              </a:rPr>
              <a:t>It makes use of computer-processed many X-ray measurements combinations of taken from different angles to produce cross- sectional (</a:t>
            </a:r>
            <a:r>
              <a:rPr lang="en-US" sz="2100" dirty="0" err="1" smtClean="0">
                <a:latin typeface="Times New Roman" pitchFamily="18" charset="0"/>
                <a:cs typeface="Times New Roman" pitchFamily="18" charset="0"/>
              </a:rPr>
              <a:t>tomographic</a:t>
            </a:r>
            <a:r>
              <a:rPr lang="en-US" sz="2100" dirty="0" smtClean="0">
                <a:latin typeface="Times New Roman" pitchFamily="18" charset="0"/>
                <a:cs typeface="Times New Roman" pitchFamily="18" charset="0"/>
              </a:rPr>
              <a:t>) images of specific areas of a scanned object, allowing the user to see inside the object without cutting. </a:t>
            </a:r>
          </a:p>
          <a:p>
            <a:pPr>
              <a:buFont typeface="Arial" pitchFamily="34" charset="0"/>
              <a:buChar char="•"/>
            </a:pPr>
            <a:r>
              <a:rPr lang="en-US" sz="2100" dirty="0" smtClean="0">
                <a:latin typeface="Times New Roman" pitchFamily="18" charset="0"/>
                <a:cs typeface="Times New Roman" pitchFamily="18" charset="0"/>
              </a:rPr>
              <a:t>CT is based on the principle that the density of the tissue passed by the x-ray beam can be measured from the calculation of the attenuation coefficient. </a:t>
            </a:r>
          </a:p>
          <a:p>
            <a:pPr>
              <a:buFont typeface="Arial" pitchFamily="34" charset="0"/>
              <a:buChar char="•"/>
            </a:pPr>
            <a:r>
              <a:rPr lang="en-US" sz="2100" dirty="0" smtClean="0">
                <a:latin typeface="Times New Roman" pitchFamily="18" charset="0"/>
                <a:cs typeface="Times New Roman" pitchFamily="18" charset="0"/>
              </a:rPr>
              <a:t>Using this principle, CT allows the reconstruction of the density of the body, by two-dimensional section perpendicular to the axis of the acquisition system. </a:t>
            </a:r>
          </a:p>
          <a:p>
            <a:pPr>
              <a:buFont typeface="Arial" pitchFamily="34" charset="0"/>
              <a:buChar char="•"/>
            </a:pPr>
            <a:r>
              <a:rPr lang="en-US" sz="2100" dirty="0" smtClean="0">
                <a:latin typeface="Times New Roman" pitchFamily="18" charset="0"/>
                <a:cs typeface="Times New Roman" pitchFamily="18" charset="0"/>
              </a:rPr>
              <a:t>It is a diagnostic imaging procedure that uses x-rays to build cross-sectional images of the body. </a:t>
            </a:r>
          </a:p>
          <a:p>
            <a:pPr>
              <a:buFont typeface="Arial" pitchFamily="34" charset="0"/>
              <a:buChar char="•"/>
            </a:pPr>
            <a:r>
              <a:rPr lang="en-US" sz="2100" dirty="0" smtClean="0">
                <a:latin typeface="Times New Roman" pitchFamily="18" charset="0"/>
                <a:cs typeface="Times New Roman" pitchFamily="18" charset="0"/>
              </a:rPr>
              <a:t>Cross-sections are reconstructed from measurements of attenuation coefficients of x-ray beams in the volume of the object studied.</a:t>
            </a:r>
          </a:p>
          <a:p>
            <a:endParaRPr lang="en-US" dirty="0"/>
          </a:p>
        </p:txBody>
      </p:sp>
      <p:pic>
        <p:nvPicPr>
          <p:cNvPr id="4" name="Picture 3"/>
          <p:cNvPicPr/>
          <p:nvPr/>
        </p:nvPicPr>
        <p:blipFill>
          <a:blip r:embed="rId2" cstate="print"/>
          <a:srcRect/>
          <a:stretch>
            <a:fillRect/>
          </a:stretch>
        </p:blipFill>
        <p:spPr bwMode="auto">
          <a:xfrm>
            <a:off x="8062481" y="2658208"/>
            <a:ext cx="3382241" cy="1295400"/>
          </a:xfrm>
          <a:prstGeom prst="rect">
            <a:avLst/>
          </a:prstGeom>
          <a:noFill/>
          <a:ln w="9525">
            <a:noFill/>
            <a:miter lim="800000"/>
            <a:headEnd/>
            <a:tailEnd/>
          </a:ln>
          <a:effectLst/>
        </p:spPr>
      </p:pic>
      <p:sp>
        <p:nvSpPr>
          <p:cNvPr id="5" name="Content Placeholder 2"/>
          <p:cNvSpPr txBox="1">
            <a:spLocks/>
          </p:cNvSpPr>
          <p:nvPr/>
        </p:nvSpPr>
        <p:spPr>
          <a:xfrm>
            <a:off x="8975127" y="4097216"/>
            <a:ext cx="1733904" cy="4438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Fig 5 : CT Image</a:t>
            </a:r>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8" y="1406769"/>
            <a:ext cx="11150468" cy="705862"/>
          </a:xfrm>
        </p:spPr>
        <p:txBody>
          <a:bodyPr/>
          <a:lstStyle/>
          <a:p>
            <a:r>
              <a:rPr lang="en-US" u="sng" dirty="0" smtClean="0"/>
              <a:t>Magnetic Resonance Imaging</a:t>
            </a:r>
            <a:r>
              <a:rPr lang="en-US" dirty="0" smtClean="0"/>
              <a:t> </a:t>
            </a:r>
            <a:endParaRPr lang="en-US" dirty="0"/>
          </a:p>
        </p:txBody>
      </p:sp>
      <p:sp>
        <p:nvSpPr>
          <p:cNvPr id="3" name="Content Placeholder 2"/>
          <p:cNvSpPr>
            <a:spLocks noGrp="1"/>
          </p:cNvSpPr>
          <p:nvPr>
            <p:ph idx="1"/>
          </p:nvPr>
        </p:nvSpPr>
        <p:spPr>
          <a:xfrm>
            <a:off x="525717" y="2521885"/>
            <a:ext cx="7879729" cy="3549045"/>
          </a:xfrm>
        </p:spPr>
        <p:txBody>
          <a:bodyPr>
            <a:normAutofit fontScale="85000" lnSpcReduction="20000"/>
          </a:bodyPr>
          <a:lstStyle/>
          <a:p>
            <a:pPr>
              <a:buFont typeface="Arial" pitchFamily="34" charset="0"/>
              <a:buChar char="•"/>
            </a:pPr>
            <a:r>
              <a:rPr lang="en-US" sz="1800" dirty="0" smtClean="0">
                <a:latin typeface="Times New Roman" pitchFamily="18" charset="0"/>
                <a:cs typeface="Times New Roman" pitchFamily="18" charset="0"/>
              </a:rPr>
              <a:t>Magnetic resonance imaging (MRI) is a medical imaging technique used in radiology to form pictures of the anatomy and the physiological processes of the body in both health and disease. </a:t>
            </a:r>
          </a:p>
          <a:p>
            <a:pPr>
              <a:buFont typeface="Arial" pitchFamily="34" charset="0"/>
              <a:buChar char="•"/>
            </a:pPr>
            <a:r>
              <a:rPr lang="en-US" sz="1800" dirty="0" smtClean="0">
                <a:latin typeface="Times New Roman" pitchFamily="18" charset="0"/>
                <a:cs typeface="Times New Roman" pitchFamily="18" charset="0"/>
              </a:rPr>
              <a:t>MRI scanners use strong magnetic fields, magnetic field gradients, and radio waves to generate images of the organs in the body.</a:t>
            </a:r>
          </a:p>
          <a:p>
            <a:pPr>
              <a:buFont typeface="Arial" pitchFamily="34" charset="0"/>
              <a:buChar char="•"/>
            </a:pPr>
            <a:r>
              <a:rPr lang="en-US" sz="1900" dirty="0" smtClean="0">
                <a:latin typeface="Times New Roman" pitchFamily="18" charset="0"/>
                <a:cs typeface="Times New Roman" pitchFamily="18" charset="0"/>
              </a:rPr>
              <a:t>Magnetic resonance imaging (MRI) makes use of the magnetic properties of certain atomic nuclei. An example is the hydrogen nucleus (a single proton) present in water molecules, and therefore in all body tissues. </a:t>
            </a:r>
          </a:p>
          <a:p>
            <a:pPr>
              <a:buFont typeface="Arial" pitchFamily="34" charset="0"/>
              <a:buChar char="•"/>
            </a:pPr>
            <a:r>
              <a:rPr lang="en-US" sz="1900" dirty="0" smtClean="0">
                <a:latin typeface="Times New Roman" pitchFamily="18" charset="0"/>
                <a:cs typeface="Times New Roman" pitchFamily="18" charset="0"/>
              </a:rPr>
              <a:t>The hydrogen nuclei behave like compass needles that are partially aligned by a strong magnetic field in the scanner. </a:t>
            </a:r>
          </a:p>
          <a:p>
            <a:pPr>
              <a:buFont typeface="Arial" pitchFamily="34" charset="0"/>
              <a:buChar char="•"/>
            </a:pPr>
            <a:r>
              <a:rPr lang="en-US" sz="1900" dirty="0" smtClean="0">
                <a:latin typeface="Times New Roman" pitchFamily="18" charset="0"/>
                <a:cs typeface="Times New Roman" pitchFamily="18" charset="0"/>
              </a:rPr>
              <a:t>The nuclei can be rotated using radio waves, and they subsequently oscillate in the magnetic field while returning to equilibrium. </a:t>
            </a:r>
          </a:p>
          <a:p>
            <a:pPr>
              <a:buFont typeface="Arial" pitchFamily="34" charset="0"/>
              <a:buChar char="•"/>
            </a:pPr>
            <a:r>
              <a:rPr lang="en-US" sz="1900" dirty="0" smtClean="0">
                <a:latin typeface="Times New Roman" pitchFamily="18" charset="0"/>
                <a:cs typeface="Times New Roman" pitchFamily="18" charset="0"/>
              </a:rPr>
              <a:t>Simultaneously they emit a radio signal. This is detected using antennas (coils) and can be used for making detailed images of body tissues.</a:t>
            </a:r>
          </a:p>
          <a:p>
            <a:pPr>
              <a:buFont typeface="Arial" pitchFamily="34" charset="0"/>
              <a:buChar char="•"/>
            </a:pPr>
            <a:endParaRPr lang="en-US" sz="18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8171384" y="1985196"/>
            <a:ext cx="3821323" cy="1531727"/>
          </a:xfrm>
          <a:prstGeom prst="rect">
            <a:avLst/>
          </a:prstGeom>
          <a:noFill/>
          <a:ln w="9525">
            <a:noFill/>
            <a:miter lim="800000"/>
            <a:headEnd/>
            <a:tailEnd/>
          </a:ln>
          <a:effectLst/>
        </p:spPr>
      </p:pic>
      <p:sp>
        <p:nvSpPr>
          <p:cNvPr id="5" name="Content Placeholder 2"/>
          <p:cNvSpPr txBox="1">
            <a:spLocks/>
          </p:cNvSpPr>
          <p:nvPr/>
        </p:nvSpPr>
        <p:spPr>
          <a:xfrm>
            <a:off x="9405950" y="3719147"/>
            <a:ext cx="1733904" cy="4438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Fig 6 : MRI Image</a:t>
            </a:r>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41938"/>
            <a:ext cx="10077557" cy="670693"/>
          </a:xfrm>
        </p:spPr>
        <p:txBody>
          <a:bodyPr>
            <a:normAutofit/>
          </a:bodyPr>
          <a:lstStyle/>
          <a:p>
            <a:r>
              <a:rPr lang="en-US" u="sng" dirty="0" smtClean="0"/>
              <a:t>Ultrasound Sound Imaging</a:t>
            </a:r>
            <a:endParaRPr lang="en-US" dirty="0"/>
          </a:p>
        </p:txBody>
      </p:sp>
      <p:sp>
        <p:nvSpPr>
          <p:cNvPr id="3" name="Content Placeholder 2"/>
          <p:cNvSpPr>
            <a:spLocks noGrp="1"/>
          </p:cNvSpPr>
          <p:nvPr>
            <p:ph idx="1"/>
          </p:nvPr>
        </p:nvSpPr>
        <p:spPr>
          <a:xfrm>
            <a:off x="525717" y="2521885"/>
            <a:ext cx="8081952" cy="3549045"/>
          </a:xfrm>
        </p:spPr>
        <p:txBody>
          <a:bodyPr>
            <a:normAutofit fontScale="92500" lnSpcReduction="10000"/>
          </a:bodyPr>
          <a:lstStyle/>
          <a:p>
            <a:pPr>
              <a:buFont typeface="Arial" pitchFamily="34" charset="0"/>
              <a:buChar char="•"/>
            </a:pPr>
            <a:r>
              <a:rPr lang="en-US" sz="1800" dirty="0" smtClean="0">
                <a:latin typeface="Times New Roman" pitchFamily="18" charset="0"/>
                <a:cs typeface="Times New Roman" pitchFamily="18" charset="0"/>
              </a:rPr>
              <a:t>Ultrasound imaging uses high-frequency sound waves to view inside the body. </a:t>
            </a:r>
          </a:p>
          <a:p>
            <a:pPr>
              <a:buFont typeface="Arial" pitchFamily="34" charset="0"/>
              <a:buChar char="•"/>
            </a:pPr>
            <a:r>
              <a:rPr lang="en-US" sz="1800" dirty="0" smtClean="0">
                <a:latin typeface="Times New Roman" pitchFamily="18" charset="0"/>
                <a:cs typeface="Times New Roman" pitchFamily="18" charset="0"/>
              </a:rPr>
              <a:t>Because ultrasound images are captured in real time, they show the movement of the body's internal organs as well as the blood flowing through the blood vessels. </a:t>
            </a:r>
          </a:p>
          <a:p>
            <a:pPr>
              <a:buFont typeface="Arial" pitchFamily="34" charset="0"/>
              <a:buChar char="•"/>
            </a:pPr>
            <a:r>
              <a:rPr lang="en-US" sz="1800" dirty="0" smtClean="0">
                <a:latin typeface="Times New Roman" pitchFamily="18" charset="0"/>
                <a:cs typeface="Times New Roman" pitchFamily="18" charset="0"/>
              </a:rPr>
              <a:t>Unlike X-ray imaging, there is no ionizing radiation exposure associated with ultrasound imaging.</a:t>
            </a:r>
          </a:p>
          <a:p>
            <a:pPr>
              <a:buFont typeface="Arial" pitchFamily="34" charset="0"/>
              <a:buChar char="•"/>
            </a:pPr>
            <a:r>
              <a:rPr lang="en-US" sz="1800" dirty="0" smtClean="0">
                <a:latin typeface="Times New Roman" pitchFamily="18" charset="0"/>
                <a:cs typeface="Times New Roman" pitchFamily="18" charset="0"/>
              </a:rPr>
              <a:t>In an ultrasound exam, a transducer is placed directly on the skin or inside a body opening. </a:t>
            </a:r>
          </a:p>
          <a:p>
            <a:pPr>
              <a:buFont typeface="Arial" pitchFamily="34" charset="0"/>
              <a:buChar char="•"/>
            </a:pPr>
            <a:r>
              <a:rPr lang="en-US" sz="1800" dirty="0" smtClean="0">
                <a:latin typeface="Times New Roman" pitchFamily="18" charset="0"/>
                <a:cs typeface="Times New Roman" pitchFamily="18" charset="0"/>
              </a:rPr>
              <a:t>A thin layer of gel is applied to the skin so that ultrasound waves are transmitted from the transducer through the gel into the body. </a:t>
            </a:r>
          </a:p>
          <a:p>
            <a:pPr>
              <a:buFont typeface="Arial" pitchFamily="34" charset="0"/>
              <a:buChar char="•"/>
            </a:pPr>
            <a:r>
              <a:rPr lang="en-US" sz="1800" dirty="0" smtClean="0">
                <a:latin typeface="Times New Roman" pitchFamily="18" charset="0"/>
                <a:cs typeface="Times New Roman" pitchFamily="18" charset="0"/>
              </a:rPr>
              <a:t>An ultrasound image is produced based on the reflection of waves from body structures.</a:t>
            </a:r>
            <a:endParaRPr lang="en-US" sz="1800" dirty="0">
              <a:latin typeface="Times New Roman" pitchFamily="18" charset="0"/>
              <a:cs typeface="Times New Roman" pitchFamily="18" charset="0"/>
            </a:endParaRPr>
          </a:p>
        </p:txBody>
      </p:sp>
      <p:pic>
        <p:nvPicPr>
          <p:cNvPr id="32770" name="Picture 2"/>
          <p:cNvPicPr>
            <a:picLocks noChangeAspect="1" noChangeArrowheads="1"/>
          </p:cNvPicPr>
          <p:nvPr/>
        </p:nvPicPr>
        <p:blipFill>
          <a:blip r:embed="rId2"/>
          <a:srcRect/>
          <a:stretch>
            <a:fillRect/>
          </a:stretch>
        </p:blipFill>
        <p:spPr bwMode="auto">
          <a:xfrm>
            <a:off x="8881451" y="2015759"/>
            <a:ext cx="2548549" cy="2035175"/>
          </a:xfrm>
          <a:prstGeom prst="rect">
            <a:avLst/>
          </a:prstGeom>
          <a:noFill/>
          <a:ln w="9525">
            <a:noFill/>
            <a:miter lim="800000"/>
            <a:headEnd/>
            <a:tailEnd/>
          </a:ln>
          <a:effectLst/>
        </p:spPr>
      </p:pic>
      <p:sp>
        <p:nvSpPr>
          <p:cNvPr id="5" name="Content Placeholder 2"/>
          <p:cNvSpPr txBox="1">
            <a:spLocks/>
          </p:cNvSpPr>
          <p:nvPr/>
        </p:nvSpPr>
        <p:spPr>
          <a:xfrm>
            <a:off x="9056077" y="4167555"/>
            <a:ext cx="2057400" cy="360483"/>
          </a:xfrm>
          <a:prstGeom prst="rect">
            <a:avLst/>
          </a:prstGeom>
        </p:spPr>
        <p:txBody>
          <a:bodyPr vert="horz" lIns="91440" tIns="45720" rIns="91440" bIns="45720" rtlCol="0">
            <a:normAutofit fontScale="85000" lnSpcReduction="10000"/>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Fig 7 : Ultrasound Image</a:t>
            </a:r>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228600"/>
            <a:ext cx="11229598" cy="694592"/>
          </a:xfrm>
        </p:spPr>
        <p:txBody>
          <a:bodyPr>
            <a:noAutofit/>
          </a:bodyPr>
          <a:lstStyle/>
          <a:p>
            <a:r>
              <a:rPr lang="en-US" sz="4000" u="sng" dirty="0" smtClean="0"/>
              <a:t>Results</a:t>
            </a:r>
            <a:endParaRPr lang="en-US" sz="4000" u="sng" dirty="0"/>
          </a:p>
        </p:txBody>
      </p:sp>
      <p:sp>
        <p:nvSpPr>
          <p:cNvPr id="4" name="Title 1"/>
          <p:cNvSpPr txBox="1">
            <a:spLocks/>
          </p:cNvSpPr>
          <p:nvPr/>
        </p:nvSpPr>
        <p:spPr>
          <a:xfrm>
            <a:off x="546234" y="996462"/>
            <a:ext cx="11229598" cy="694592"/>
          </a:xfrm>
          <a:prstGeom prst="rect">
            <a:avLst/>
          </a:prstGeom>
        </p:spPr>
        <p:txBody>
          <a:bodyPr vert="horz" lIns="91440" tIns="45720" rIns="91440" bIns="45720" rtlCol="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1" u="sng" strike="noStrike" kern="1200" cap="none" spc="0" normalizeH="0" baseline="0" noProof="0" dirty="0" smtClean="0">
                <a:ln>
                  <a:noFill/>
                </a:ln>
                <a:solidFill>
                  <a:schemeClr val="tx1"/>
                </a:solidFill>
                <a:effectLst/>
                <a:uLnTx/>
                <a:uFillTx/>
                <a:latin typeface="+mj-lt"/>
                <a:ea typeface="+mj-ea"/>
                <a:cs typeface="+mj-cs"/>
              </a:rPr>
              <a:t>Wavelet Based Fused Image</a:t>
            </a:r>
            <a:endParaRPr kumimoji="0" lang="en-US" sz="3200" b="0" i="1" u="sng" strike="noStrike" kern="1200" cap="none" spc="0" normalizeH="0" baseline="0" noProof="0" dirty="0">
              <a:ln>
                <a:noFill/>
              </a:ln>
              <a:solidFill>
                <a:schemeClr val="tx1"/>
              </a:solidFill>
              <a:effectLst/>
              <a:uLnTx/>
              <a:uFillTx/>
              <a:latin typeface="+mj-lt"/>
              <a:ea typeface="+mj-ea"/>
              <a:cs typeface="+mj-cs"/>
            </a:endParaRPr>
          </a:p>
        </p:txBody>
      </p:sp>
      <p:pic>
        <p:nvPicPr>
          <p:cNvPr id="33794" name="Picture 2"/>
          <p:cNvPicPr>
            <a:picLocks noChangeAspect="1" noChangeArrowheads="1"/>
          </p:cNvPicPr>
          <p:nvPr/>
        </p:nvPicPr>
        <p:blipFill>
          <a:blip r:embed="rId2"/>
          <a:srcRect/>
          <a:stretch>
            <a:fillRect/>
          </a:stretch>
        </p:blipFill>
        <p:spPr bwMode="auto">
          <a:xfrm>
            <a:off x="543780" y="2348156"/>
            <a:ext cx="6261485" cy="2144712"/>
          </a:xfrm>
          <a:prstGeom prst="rect">
            <a:avLst/>
          </a:prstGeom>
          <a:noFill/>
          <a:ln w="9525">
            <a:noFill/>
            <a:miter lim="800000"/>
            <a:headEnd/>
            <a:tailEnd/>
          </a:ln>
          <a:effectLst/>
        </p:spPr>
      </p:pic>
      <p:sp>
        <p:nvSpPr>
          <p:cNvPr id="6" name="Content Placeholder 2"/>
          <p:cNvSpPr txBox="1">
            <a:spLocks/>
          </p:cNvSpPr>
          <p:nvPr/>
        </p:nvSpPr>
        <p:spPr>
          <a:xfrm>
            <a:off x="861646" y="4800601"/>
            <a:ext cx="5213840" cy="518745"/>
          </a:xfrm>
          <a:prstGeom prst="rect">
            <a:avLst/>
          </a:prstGeom>
        </p:spPr>
        <p:txBody>
          <a:bodyPr vert="horz" lIns="91440" tIns="45720" rIns="91440" bIns="45720" rtlCol="0">
            <a:normAutofit/>
          </a:body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Fig 8 : Output fusion image of CT and CT and MRI images</a:t>
            </a:r>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33795" name="Picture 3"/>
          <p:cNvPicPr>
            <a:picLocks noChangeAspect="1" noChangeArrowheads="1"/>
          </p:cNvPicPr>
          <p:nvPr/>
        </p:nvPicPr>
        <p:blipFill>
          <a:blip r:embed="rId3"/>
          <a:srcRect/>
          <a:stretch>
            <a:fillRect/>
          </a:stretch>
        </p:blipFill>
        <p:spPr bwMode="auto">
          <a:xfrm>
            <a:off x="7004661" y="2450980"/>
            <a:ext cx="4847370" cy="1955106"/>
          </a:xfrm>
          <a:prstGeom prst="rect">
            <a:avLst/>
          </a:prstGeom>
          <a:noFill/>
          <a:ln w="9525">
            <a:noFill/>
            <a:miter lim="800000"/>
            <a:headEnd/>
            <a:tailEnd/>
          </a:ln>
          <a:effectLst/>
        </p:spPr>
      </p:pic>
      <p:sp>
        <p:nvSpPr>
          <p:cNvPr id="8" name="Content Placeholder 2"/>
          <p:cNvSpPr txBox="1">
            <a:spLocks/>
          </p:cNvSpPr>
          <p:nvPr/>
        </p:nvSpPr>
        <p:spPr>
          <a:xfrm>
            <a:off x="7379676" y="4680439"/>
            <a:ext cx="4155831" cy="518745"/>
          </a:xfrm>
          <a:prstGeom prst="rect">
            <a:avLst/>
          </a:prstGeom>
        </p:spPr>
        <p:txBody>
          <a:bodyPr vert="horz" lIns="91440" tIns="45720" rIns="91440" bIns="45720" rtlCol="0">
            <a:normAutofit/>
          </a:bodyPr>
          <a:lstStyle/>
          <a:p>
            <a:pPr lvl="0">
              <a:lnSpc>
                <a:spcPct val="110000"/>
              </a:lnSpc>
              <a:spcBef>
                <a:spcPts val="1000"/>
              </a:spcBef>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9 : </a:t>
            </a:r>
            <a:r>
              <a:rPr lang="en-US" sz="1600" dirty="0" smtClean="0">
                <a:latin typeface="Times New Roman" pitchFamily="18" charset="0"/>
                <a:cs typeface="Times New Roman" pitchFamily="18" charset="0"/>
              </a:rPr>
              <a:t>Fusion results of the CT and MR images</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925" y="184638"/>
            <a:ext cx="11238391" cy="808893"/>
          </a:xfrm>
        </p:spPr>
        <p:txBody>
          <a:bodyPr/>
          <a:lstStyle/>
          <a:p>
            <a:r>
              <a:rPr lang="en-US" u="sng" dirty="0" err="1" smtClean="0"/>
              <a:t>Explaination</a:t>
            </a:r>
            <a:endParaRPr lang="en-US" u="sng" dirty="0"/>
          </a:p>
        </p:txBody>
      </p:sp>
      <p:sp>
        <p:nvSpPr>
          <p:cNvPr id="3" name="Content Placeholder 2"/>
          <p:cNvSpPr>
            <a:spLocks noGrp="1"/>
          </p:cNvSpPr>
          <p:nvPr>
            <p:ph idx="1"/>
          </p:nvPr>
        </p:nvSpPr>
        <p:spPr>
          <a:xfrm>
            <a:off x="543301" y="1125416"/>
            <a:ext cx="11255975" cy="4646576"/>
          </a:xfrm>
        </p:spPr>
        <p:txBody>
          <a:bodyPr>
            <a:normAutofit lnSpcReduction="10000"/>
          </a:bodyPr>
          <a:lstStyle/>
          <a:p>
            <a:pPr lvl="0">
              <a:buFont typeface="Arial" pitchFamily="34" charset="0"/>
              <a:buChar char="•"/>
            </a:pPr>
            <a:r>
              <a:rPr lang="en-US" sz="1900" dirty="0" smtClean="0">
                <a:latin typeface="Times New Roman" pitchFamily="18" charset="0"/>
                <a:cs typeface="Times New Roman" pitchFamily="18" charset="0"/>
              </a:rPr>
              <a:t>We have to apply Wavelet transform for both CT and MRI images.</a:t>
            </a:r>
          </a:p>
          <a:p>
            <a:pPr lvl="0">
              <a:buFont typeface="Arial" pitchFamily="34" charset="0"/>
              <a:buChar char="•"/>
            </a:pPr>
            <a:r>
              <a:rPr lang="en-US" sz="1900" dirty="0" smtClean="0">
                <a:latin typeface="Times New Roman" pitchFamily="18" charset="0"/>
                <a:cs typeface="Times New Roman" pitchFamily="18" charset="0"/>
              </a:rPr>
              <a:t>The fused image consists of both CT and MRI information.</a:t>
            </a:r>
          </a:p>
          <a:p>
            <a:pPr lvl="0">
              <a:buFont typeface="Arial" pitchFamily="34" charset="0"/>
              <a:buChar char="•"/>
            </a:pPr>
            <a:r>
              <a:rPr lang="en-US" sz="1900" dirty="0" smtClean="0">
                <a:latin typeface="Times New Roman" pitchFamily="18" charset="0"/>
                <a:cs typeface="Times New Roman" pitchFamily="18" charset="0"/>
              </a:rPr>
              <a:t>We have to apply LL1, LH1, HL1, HH1 2D wavelet transformation to the input images by using </a:t>
            </a:r>
            <a:r>
              <a:rPr lang="en-US" sz="1900" dirty="0" err="1" smtClean="0">
                <a:latin typeface="Times New Roman" pitchFamily="18" charset="0"/>
                <a:cs typeface="Times New Roman" pitchFamily="18" charset="0"/>
              </a:rPr>
              <a:t>Haar</a:t>
            </a:r>
            <a:r>
              <a:rPr lang="en-US" sz="1900" dirty="0" smtClean="0">
                <a:latin typeface="Times New Roman" pitchFamily="18" charset="0"/>
                <a:cs typeface="Times New Roman" pitchFamily="18" charset="0"/>
              </a:rPr>
              <a:t> filter.</a:t>
            </a:r>
          </a:p>
          <a:p>
            <a:pPr lvl="0">
              <a:buFont typeface="Arial" pitchFamily="34" charset="0"/>
              <a:buChar char="•"/>
            </a:pPr>
            <a:r>
              <a:rPr lang="en-US" sz="1900" dirty="0" smtClean="0">
                <a:latin typeface="Times New Roman" pitchFamily="18" charset="0"/>
                <a:cs typeface="Times New Roman" pitchFamily="18" charset="0"/>
              </a:rPr>
              <a:t>Once we separate the matrix then </a:t>
            </a:r>
            <a:r>
              <a:rPr lang="en-US" sz="1900" dirty="0" err="1" smtClean="0">
                <a:latin typeface="Times New Roman" pitchFamily="18" charset="0"/>
                <a:cs typeface="Times New Roman" pitchFamily="18" charset="0"/>
              </a:rPr>
              <a:t>whe</a:t>
            </a:r>
            <a:r>
              <a:rPr lang="en-US" sz="1900" dirty="0" smtClean="0">
                <a:latin typeface="Times New Roman" pitchFamily="18" charset="0"/>
                <a:cs typeface="Times New Roman" pitchFamily="18" charset="0"/>
              </a:rPr>
              <a:t> have to apply 2D IDWT to get fused image.</a:t>
            </a:r>
          </a:p>
          <a:p>
            <a:pPr lvl="0">
              <a:buFont typeface="Arial" pitchFamily="34" charset="0"/>
              <a:buChar char="•"/>
            </a:pPr>
            <a:r>
              <a:rPr lang="en-US" sz="1900" dirty="0" smtClean="0">
                <a:latin typeface="Times New Roman" pitchFamily="18" charset="0"/>
                <a:cs typeface="Times New Roman" pitchFamily="18" charset="0"/>
              </a:rPr>
              <a:t>D1=[LL1,LH1;HL1,HH1];</a:t>
            </a:r>
          </a:p>
          <a:p>
            <a:pPr>
              <a:buFont typeface="Arial" pitchFamily="34" charset="0"/>
              <a:buChar char="•"/>
            </a:pPr>
            <a:r>
              <a:rPr lang="en-US" sz="1900" dirty="0" smtClean="0">
                <a:latin typeface="Times New Roman" pitchFamily="18" charset="0"/>
                <a:cs typeface="Times New Roman" pitchFamily="18" charset="0"/>
              </a:rPr>
              <a:t>D2=[LL2,LH2;HL2,HH2];</a:t>
            </a:r>
          </a:p>
          <a:p>
            <a:pPr lvl="0">
              <a:buFont typeface="Arial" pitchFamily="34" charset="0"/>
              <a:buChar char="•"/>
            </a:pPr>
            <a:r>
              <a:rPr lang="en-US" sz="1900" dirty="0" smtClean="0">
                <a:latin typeface="Times New Roman" pitchFamily="18" charset="0"/>
                <a:cs typeface="Times New Roman" pitchFamily="18" charset="0"/>
              </a:rPr>
              <a:t>After applying wavelet transform, we have to convert it to double </a:t>
            </a:r>
          </a:p>
          <a:p>
            <a:pPr lvl="0">
              <a:buFont typeface="Arial" pitchFamily="34" charset="0"/>
              <a:buChar char="•"/>
            </a:pPr>
            <a:r>
              <a:rPr lang="en-US" sz="1900" dirty="0" smtClean="0">
                <a:latin typeface="Times New Roman" pitchFamily="18" charset="0"/>
                <a:cs typeface="Times New Roman" pitchFamily="18" charset="0"/>
              </a:rPr>
              <a:t>M1=double(D1);</a:t>
            </a:r>
          </a:p>
          <a:p>
            <a:pPr lvl="0">
              <a:buFont typeface="Arial" pitchFamily="34" charset="0"/>
              <a:buChar char="•"/>
            </a:pPr>
            <a:r>
              <a:rPr lang="en-US" sz="1900" dirty="0" smtClean="0">
                <a:latin typeface="Times New Roman" pitchFamily="18" charset="0"/>
                <a:cs typeface="Times New Roman" pitchFamily="18" charset="0"/>
              </a:rPr>
              <a:t>To fuse the 2 images I created function called Average</a:t>
            </a:r>
          </a:p>
          <a:p>
            <a:pPr lvl="0">
              <a:buFont typeface="Arial" pitchFamily="34" charset="0"/>
              <a:buChar char="•"/>
            </a:pPr>
            <a:r>
              <a:rPr lang="en-US" sz="1900" dirty="0" smtClean="0">
                <a:latin typeface="Times New Roman" pitchFamily="18" charset="0"/>
                <a:cs typeface="Times New Roman" pitchFamily="18" charset="0"/>
              </a:rPr>
              <a:t>Where CA, CH, CV and CD represents the adjacent, horizontal , vertical and diagonal matrices of fused wavelet coefficient matrix.</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71600"/>
            <a:ext cx="10077557" cy="741031"/>
          </a:xfrm>
        </p:spPr>
        <p:txBody>
          <a:bodyPr/>
          <a:lstStyle/>
          <a:p>
            <a:r>
              <a:rPr lang="en-US" u="sng" dirty="0" smtClean="0"/>
              <a:t>Tabulation</a:t>
            </a:r>
            <a:endParaRPr lang="en-US" u="sng" dirty="0"/>
          </a:p>
        </p:txBody>
      </p:sp>
      <p:graphicFrame>
        <p:nvGraphicFramePr>
          <p:cNvPr id="4" name="Content Placeholder 3"/>
          <p:cNvGraphicFramePr>
            <a:graphicFrameLocks noGrp="1"/>
          </p:cNvGraphicFramePr>
          <p:nvPr>
            <p:ph idx="1"/>
          </p:nvPr>
        </p:nvGraphicFramePr>
        <p:xfrm>
          <a:off x="762855" y="2663213"/>
          <a:ext cx="10086853" cy="1038348"/>
        </p:xfrm>
        <a:graphic>
          <a:graphicData uri="http://schemas.openxmlformats.org/drawingml/2006/table">
            <a:tbl>
              <a:tblPr firstRow="1" bandRow="1">
                <a:tableStyleId>{00A15C55-8517-42AA-B614-E9B94910E393}</a:tableStyleId>
              </a:tblPr>
              <a:tblGrid>
                <a:gridCol w="1638973"/>
                <a:gridCol w="2076920"/>
                <a:gridCol w="1900910"/>
                <a:gridCol w="2147325"/>
                <a:gridCol w="2322725"/>
              </a:tblGrid>
              <a:tr h="519174">
                <a:tc>
                  <a:txBody>
                    <a:bodyPr/>
                    <a:lstStyle/>
                    <a:p>
                      <a:pPr algn="ctr"/>
                      <a:r>
                        <a:rPr lang="en-US" sz="1600" dirty="0" smtClean="0"/>
                        <a:t>Fusion Method</a:t>
                      </a:r>
                      <a:endParaRPr lang="en-US" sz="160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smtClean="0"/>
                        <a:t>Standard Deviation</a:t>
                      </a:r>
                      <a:endParaRPr lang="en-US" sz="1600" b="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Average </a:t>
                      </a:r>
                      <a:r>
                        <a:rPr lang="en-US" sz="1600" dirty="0" err="1" smtClean="0"/>
                        <a:t>Gradiant</a:t>
                      </a:r>
                      <a:endParaRPr lang="en-US" sz="1600" b="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Information Entropy</a:t>
                      </a:r>
                      <a:endParaRPr lang="en-US" sz="1600" b="0" dirty="0"/>
                    </a:p>
                  </a:txBody>
                  <a:tcPr>
                    <a:lnT w="12700" cap="flat" cmpd="sng" algn="ctr">
                      <a:solidFill>
                        <a:schemeClr val="tx1"/>
                      </a:solidFill>
                      <a:prstDash val="solid"/>
                      <a:round/>
                      <a:headEnd type="none" w="med" len="med"/>
                      <a:tailEnd type="none" w="med" len="med"/>
                    </a:lnT>
                  </a:tcPr>
                </a:tc>
                <a:tc>
                  <a:txBody>
                    <a:bodyPr/>
                    <a:lstStyle/>
                    <a:p>
                      <a:pPr algn="ctr"/>
                      <a:r>
                        <a:rPr lang="en-US" sz="1600" dirty="0" smtClean="0"/>
                        <a:t>Cross Entropy</a:t>
                      </a:r>
                      <a:endParaRPr lang="en-US" sz="1600"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519174">
                <a:tc>
                  <a:txBody>
                    <a:bodyPr/>
                    <a:lstStyle/>
                    <a:p>
                      <a:pPr algn="ctr"/>
                      <a:r>
                        <a:rPr lang="en-US" sz="1600" dirty="0" smtClean="0">
                          <a:latin typeface="Times New Roman" pitchFamily="18" charset="0"/>
                          <a:cs typeface="Times New Roman" pitchFamily="18" charset="0"/>
                        </a:rPr>
                        <a:t>DWT</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itchFamily="18" charset="0"/>
                          <a:cs typeface="Times New Roman" pitchFamily="18" charset="0"/>
                        </a:rPr>
                        <a:t>41.152</a:t>
                      </a:r>
                      <a:endParaRPr lang="en-US"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itchFamily="18" charset="0"/>
                          <a:cs typeface="Times New Roman" pitchFamily="18" charset="0"/>
                        </a:rPr>
                        <a:t>6.734</a:t>
                      </a:r>
                      <a:endParaRPr lang="en-US"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itchFamily="18" charset="0"/>
                          <a:cs typeface="Times New Roman" pitchFamily="18" charset="0"/>
                        </a:rPr>
                        <a:t>6.178</a:t>
                      </a:r>
                      <a:endParaRPr lang="en-US" sz="16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lgn="ctr"/>
                      <a:r>
                        <a:rPr lang="en-US" sz="1600" dirty="0" smtClean="0">
                          <a:latin typeface="Times New Roman" pitchFamily="18" charset="0"/>
                          <a:cs typeface="Times New Roman" pitchFamily="18" charset="0"/>
                        </a:rPr>
                        <a:t>1.9428</a:t>
                      </a:r>
                      <a:endParaRPr lang="en-US" sz="1600"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5" name="Content Placeholder 2"/>
          <p:cNvSpPr txBox="1">
            <a:spLocks/>
          </p:cNvSpPr>
          <p:nvPr/>
        </p:nvSpPr>
        <p:spPr>
          <a:xfrm>
            <a:off x="3581399" y="3933093"/>
            <a:ext cx="5351586" cy="518745"/>
          </a:xfrm>
          <a:prstGeom prst="rect">
            <a:avLst/>
          </a:prstGeom>
        </p:spPr>
        <p:txBody>
          <a:bodyPr vert="horz" lIns="91440" tIns="45720" rIns="91440" bIns="45720" rtlCol="0">
            <a:normAutofit fontScale="92500"/>
          </a:bodyPr>
          <a:lstStyle/>
          <a:p>
            <a:pPr lvl="0">
              <a:lnSpc>
                <a:spcPct val="110000"/>
              </a:lnSpc>
              <a:spcBef>
                <a:spcPts val="1000"/>
              </a:spcBef>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Table1 : </a:t>
            </a:r>
            <a:r>
              <a:rPr lang="en-US" sz="1600" dirty="0" smtClean="0">
                <a:latin typeface="Times New Roman" pitchFamily="18" charset="0"/>
                <a:cs typeface="Times New Roman" pitchFamily="18" charset="0"/>
              </a:rPr>
              <a:t>Quantitative evaluation results of the DWT fusion method</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71" y="246184"/>
            <a:ext cx="10077557" cy="758616"/>
          </a:xfrm>
        </p:spPr>
        <p:txBody>
          <a:bodyPr/>
          <a:lstStyle/>
          <a:p>
            <a:r>
              <a:rPr lang="en-US" u="sng" dirty="0" smtClean="0"/>
              <a:t>Kidney Stone Detection</a:t>
            </a:r>
            <a:endParaRPr lang="en-US" u="sng" dirty="0"/>
          </a:p>
        </p:txBody>
      </p:sp>
      <p:sp>
        <p:nvSpPr>
          <p:cNvPr id="4" name="Title 1"/>
          <p:cNvSpPr txBox="1">
            <a:spLocks/>
          </p:cNvSpPr>
          <p:nvPr/>
        </p:nvSpPr>
        <p:spPr>
          <a:xfrm>
            <a:off x="642948" y="1005253"/>
            <a:ext cx="10077557" cy="758616"/>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1" u="sng" strike="noStrike" kern="1200" cap="none" spc="0" normalizeH="0" baseline="0" noProof="0" dirty="0" smtClean="0">
                <a:ln>
                  <a:noFill/>
                </a:ln>
                <a:solidFill>
                  <a:schemeClr val="tx1"/>
                </a:solidFill>
                <a:effectLst/>
                <a:uLnTx/>
                <a:uFillTx/>
                <a:latin typeface="+mj-lt"/>
                <a:ea typeface="+mj-ea"/>
                <a:cs typeface="+mj-cs"/>
              </a:rPr>
              <a:t>Ultrasound Images</a:t>
            </a:r>
            <a:endParaRPr kumimoji="0" lang="en-US" sz="2800" b="0" i="1" u="sng" strike="noStrike" kern="1200" cap="none" spc="0" normalizeH="0" baseline="0" noProof="0" dirty="0">
              <a:ln>
                <a:noFill/>
              </a:ln>
              <a:solidFill>
                <a:schemeClr val="tx1"/>
              </a:solidFill>
              <a:effectLst/>
              <a:uLnTx/>
              <a:uFillTx/>
              <a:latin typeface="+mj-lt"/>
              <a:ea typeface="+mj-ea"/>
              <a:cs typeface="+mj-cs"/>
            </a:endParaRPr>
          </a:p>
        </p:txBody>
      </p:sp>
      <p:pic>
        <p:nvPicPr>
          <p:cNvPr id="34818" name="Picture 2"/>
          <p:cNvPicPr>
            <a:picLocks noChangeAspect="1" noChangeArrowheads="1"/>
          </p:cNvPicPr>
          <p:nvPr/>
        </p:nvPicPr>
        <p:blipFill>
          <a:blip r:embed="rId2"/>
          <a:srcRect/>
          <a:stretch>
            <a:fillRect/>
          </a:stretch>
        </p:blipFill>
        <p:spPr bwMode="auto">
          <a:xfrm>
            <a:off x="428870" y="2124807"/>
            <a:ext cx="6569808" cy="3368819"/>
          </a:xfrm>
          <a:prstGeom prst="rect">
            <a:avLst/>
          </a:prstGeom>
          <a:noFill/>
          <a:ln w="9525">
            <a:noFill/>
            <a:miter lim="800000"/>
            <a:headEnd/>
            <a:tailEnd/>
          </a:ln>
          <a:effectLst/>
        </p:spPr>
      </p:pic>
      <p:sp>
        <p:nvSpPr>
          <p:cNvPr id="6" name="Content Placeholder 2"/>
          <p:cNvSpPr txBox="1">
            <a:spLocks/>
          </p:cNvSpPr>
          <p:nvPr/>
        </p:nvSpPr>
        <p:spPr>
          <a:xfrm>
            <a:off x="7362091" y="2244971"/>
            <a:ext cx="4155831" cy="2335822"/>
          </a:xfrm>
          <a:prstGeom prst="rect">
            <a:avLst/>
          </a:prstGeom>
        </p:spPr>
        <p:txBody>
          <a:bodyPr vert="horz" lIns="91440" tIns="45720" rIns="91440" bIns="45720" rtlCol="0">
            <a:normAutofit/>
          </a:bodyPr>
          <a:lstStyle/>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10(a) : </a:t>
            </a:r>
            <a:r>
              <a:rPr lang="en-US" sz="1600" dirty="0" smtClean="0">
                <a:latin typeface="Times New Roman" pitchFamily="18" charset="0"/>
                <a:cs typeface="Times New Roman" pitchFamily="18" charset="0"/>
              </a:rPr>
              <a:t>Input Image</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10(b) : Grey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10(c) : Region of Interest</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10(d) : Pre Processed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10(e) : Stone Detected Region</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55" y="246185"/>
            <a:ext cx="10077557" cy="635523"/>
          </a:xfrm>
        </p:spPr>
        <p:txBody>
          <a:bodyPr>
            <a:normAutofit fontScale="90000"/>
          </a:bodyPr>
          <a:lstStyle/>
          <a:p>
            <a:r>
              <a:rPr lang="en-US" u="sng" dirty="0" smtClean="0"/>
              <a:t>Ultrasound images</a:t>
            </a:r>
            <a:endParaRPr lang="en-US" u="sng" dirty="0"/>
          </a:p>
        </p:txBody>
      </p:sp>
      <p:pic>
        <p:nvPicPr>
          <p:cNvPr id="35842" name="Picture 2"/>
          <p:cNvPicPr>
            <a:picLocks noChangeAspect="1" noChangeArrowheads="1"/>
          </p:cNvPicPr>
          <p:nvPr/>
        </p:nvPicPr>
        <p:blipFill>
          <a:blip r:embed="rId2"/>
          <a:srcRect/>
          <a:stretch>
            <a:fillRect/>
          </a:stretch>
        </p:blipFill>
        <p:spPr bwMode="auto">
          <a:xfrm>
            <a:off x="624376" y="1351084"/>
            <a:ext cx="6515100" cy="3733800"/>
          </a:xfrm>
          <a:prstGeom prst="rect">
            <a:avLst/>
          </a:prstGeom>
          <a:noFill/>
          <a:ln w="9525">
            <a:noFill/>
            <a:miter lim="800000"/>
            <a:headEnd/>
            <a:tailEnd/>
          </a:ln>
          <a:effectLst/>
        </p:spPr>
      </p:pic>
      <p:sp>
        <p:nvSpPr>
          <p:cNvPr id="5" name="Content Placeholder 2"/>
          <p:cNvSpPr txBox="1">
            <a:spLocks/>
          </p:cNvSpPr>
          <p:nvPr/>
        </p:nvSpPr>
        <p:spPr>
          <a:xfrm>
            <a:off x="7362091" y="2244971"/>
            <a:ext cx="4155831" cy="2335822"/>
          </a:xfrm>
          <a:prstGeom prst="rect">
            <a:avLst/>
          </a:prstGeom>
        </p:spPr>
        <p:txBody>
          <a:bodyPr vert="horz" lIns="91440" tIns="45720" rIns="91440" bIns="45720" rtlCol="0">
            <a:normAutofit/>
          </a:bodyPr>
          <a:lstStyle/>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11(a) : </a:t>
            </a:r>
            <a:r>
              <a:rPr lang="en-US" sz="1600" dirty="0" smtClean="0">
                <a:latin typeface="Times New Roman" pitchFamily="18" charset="0"/>
                <a:cs typeface="Times New Roman" pitchFamily="18" charset="0"/>
              </a:rPr>
              <a:t>Input Image</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11(b) : Grey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11(c) : Region of Interest</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11(d) : Pre Processed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11(e) : Stone Not Detected</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379" y="193430"/>
            <a:ext cx="10077557" cy="758616"/>
          </a:xfrm>
        </p:spPr>
        <p:txBody>
          <a:bodyPr/>
          <a:lstStyle/>
          <a:p>
            <a:r>
              <a:rPr lang="en-US" u="sng" dirty="0" smtClean="0"/>
              <a:t>CT Image</a:t>
            </a:r>
            <a:endParaRPr lang="en-US" u="sng" dirty="0"/>
          </a:p>
        </p:txBody>
      </p:sp>
      <p:pic>
        <p:nvPicPr>
          <p:cNvPr id="36866" name="Picture 2"/>
          <p:cNvPicPr>
            <a:picLocks noChangeAspect="1" noChangeArrowheads="1"/>
          </p:cNvPicPr>
          <p:nvPr/>
        </p:nvPicPr>
        <p:blipFill>
          <a:blip r:embed="rId2"/>
          <a:srcRect/>
          <a:stretch>
            <a:fillRect/>
          </a:stretch>
        </p:blipFill>
        <p:spPr bwMode="auto">
          <a:xfrm>
            <a:off x="468679" y="1477596"/>
            <a:ext cx="6288352" cy="3208704"/>
          </a:xfrm>
          <a:prstGeom prst="rect">
            <a:avLst/>
          </a:prstGeom>
          <a:noFill/>
          <a:ln w="9525">
            <a:noFill/>
            <a:miter lim="800000"/>
            <a:headEnd/>
            <a:tailEnd/>
          </a:ln>
          <a:effectLst/>
        </p:spPr>
      </p:pic>
      <p:sp>
        <p:nvSpPr>
          <p:cNvPr id="5" name="Content Placeholder 2"/>
          <p:cNvSpPr txBox="1">
            <a:spLocks/>
          </p:cNvSpPr>
          <p:nvPr/>
        </p:nvSpPr>
        <p:spPr>
          <a:xfrm>
            <a:off x="7071945" y="1910863"/>
            <a:ext cx="4155831" cy="2335822"/>
          </a:xfrm>
          <a:prstGeom prst="rect">
            <a:avLst/>
          </a:prstGeom>
        </p:spPr>
        <p:txBody>
          <a:bodyPr vert="horz" lIns="91440" tIns="45720" rIns="91440" bIns="45720" rtlCol="0">
            <a:normAutofit/>
          </a:bodyPr>
          <a:lstStyle/>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12(a) : </a:t>
            </a:r>
            <a:r>
              <a:rPr lang="en-US" sz="1600" dirty="0" smtClean="0">
                <a:latin typeface="Times New Roman" pitchFamily="18" charset="0"/>
                <a:cs typeface="Times New Roman" pitchFamily="18" charset="0"/>
              </a:rPr>
              <a:t>Input Image</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12(b) : Grey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12(c) : Region of Interest</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12(d) : Pre Processed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12(e) : Stone Detected Region</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97977"/>
            <a:ext cx="10077557" cy="714654"/>
          </a:xfrm>
        </p:spPr>
        <p:txBody>
          <a:bodyPr/>
          <a:lstStyle/>
          <a:p>
            <a:r>
              <a:rPr lang="en-US" u="sng" dirty="0" smtClean="0"/>
              <a:t>CT Image</a:t>
            </a:r>
            <a:endParaRPr lang="en-US" u="sng" dirty="0"/>
          </a:p>
        </p:txBody>
      </p:sp>
      <p:pic>
        <p:nvPicPr>
          <p:cNvPr id="37890" name="Picture 2"/>
          <p:cNvPicPr>
            <a:picLocks noGrp="1" noChangeAspect="1" noChangeArrowheads="1"/>
          </p:cNvPicPr>
          <p:nvPr>
            <p:ph idx="1"/>
          </p:nvPr>
        </p:nvPicPr>
        <p:blipFill>
          <a:blip r:embed="rId2"/>
          <a:srcRect/>
          <a:stretch>
            <a:fillRect/>
          </a:stretch>
        </p:blipFill>
        <p:spPr bwMode="auto">
          <a:xfrm>
            <a:off x="653538" y="2425822"/>
            <a:ext cx="5425148" cy="3548062"/>
          </a:xfrm>
          <a:prstGeom prst="rect">
            <a:avLst/>
          </a:prstGeom>
          <a:noFill/>
          <a:ln w="9525">
            <a:noFill/>
            <a:miter lim="800000"/>
            <a:headEnd/>
            <a:tailEnd/>
          </a:ln>
          <a:effectLst/>
        </p:spPr>
      </p:pic>
      <p:sp>
        <p:nvSpPr>
          <p:cNvPr id="5" name="Content Placeholder 2"/>
          <p:cNvSpPr txBox="1">
            <a:spLocks/>
          </p:cNvSpPr>
          <p:nvPr/>
        </p:nvSpPr>
        <p:spPr>
          <a:xfrm>
            <a:off x="6649914" y="2886810"/>
            <a:ext cx="4155831" cy="2335822"/>
          </a:xfrm>
          <a:prstGeom prst="rect">
            <a:avLst/>
          </a:prstGeom>
        </p:spPr>
        <p:txBody>
          <a:bodyPr vert="horz" lIns="91440" tIns="45720" rIns="91440" bIns="45720" rtlCol="0">
            <a:normAutofit/>
          </a:bodyPr>
          <a:lstStyle/>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13(a) : </a:t>
            </a:r>
            <a:r>
              <a:rPr lang="en-US" sz="1600" dirty="0" smtClean="0">
                <a:latin typeface="Times New Roman" pitchFamily="18" charset="0"/>
                <a:cs typeface="Times New Roman" pitchFamily="18" charset="0"/>
              </a:rPr>
              <a:t>Input Image</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13(b) : Grey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13(c) : Region of Interest</a:t>
            </a:r>
          </a:p>
          <a:p>
            <a:pPr lvl="0">
              <a:lnSpc>
                <a:spcPct val="110000"/>
              </a:lnSpc>
              <a:spcBef>
                <a:spcPts val="1000"/>
              </a:spcBef>
              <a:buFont typeface="Arial" pitchFamily="34" charset="0"/>
              <a:buChar char="•"/>
            </a:pPr>
            <a:r>
              <a:rPr kumimoji="0" lang="en-US" sz="16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Fig 13(d) : Pre Processed Image</a:t>
            </a:r>
          </a:p>
          <a:p>
            <a:pPr lvl="0">
              <a:lnSpc>
                <a:spcPct val="110000"/>
              </a:lnSpc>
              <a:spcBef>
                <a:spcPts val="1000"/>
              </a:spcBef>
              <a:buFont typeface="Arial" pitchFamily="34" charset="0"/>
              <a:buChar char="•"/>
            </a:pPr>
            <a:r>
              <a:rPr lang="en-US" sz="1600" dirty="0" smtClean="0">
                <a:latin typeface="Times New Roman" pitchFamily="18" charset="0"/>
                <a:cs typeface="Times New Roman" pitchFamily="18" charset="0"/>
              </a:rPr>
              <a:t>Fig 13(e) : Stone Not Detected</a:t>
            </a:r>
            <a:endParaRPr kumimoji="0" lang="en-US" sz="1600" b="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10" y="175846"/>
            <a:ext cx="10077557" cy="679485"/>
          </a:xfrm>
        </p:spPr>
        <p:txBody>
          <a:bodyPr/>
          <a:lstStyle/>
          <a:p>
            <a:r>
              <a:rPr lang="en-US" dirty="0" smtClean="0"/>
              <a:t>Literature Survey</a:t>
            </a:r>
            <a:endParaRPr lang="en-US" dirty="0"/>
          </a:p>
        </p:txBody>
      </p:sp>
      <p:graphicFrame>
        <p:nvGraphicFramePr>
          <p:cNvPr id="4" name="Content Placeholder 3"/>
          <p:cNvGraphicFramePr>
            <a:graphicFrameLocks noGrp="1"/>
          </p:cNvGraphicFramePr>
          <p:nvPr>
            <p:ph idx="1"/>
          </p:nvPr>
        </p:nvGraphicFramePr>
        <p:xfrm>
          <a:off x="342900" y="932195"/>
          <a:ext cx="11465170" cy="5925805"/>
        </p:xfrm>
        <a:graphic>
          <a:graphicData uri="http://schemas.openxmlformats.org/drawingml/2006/table">
            <a:tbl>
              <a:tblPr firstRow="1" bandRow="1">
                <a:tableStyleId>{5C22544A-7EE6-4342-B048-85BDC9FD1C3A}</a:tableStyleId>
              </a:tblPr>
              <a:tblGrid>
                <a:gridCol w="695640"/>
                <a:gridCol w="1666099"/>
                <a:gridCol w="2307991"/>
                <a:gridCol w="2091562"/>
                <a:gridCol w="2324668"/>
                <a:gridCol w="2379210"/>
              </a:tblGrid>
              <a:tr h="347965">
                <a:tc>
                  <a:txBody>
                    <a:bodyPr/>
                    <a:lstStyle/>
                    <a:p>
                      <a:r>
                        <a:rPr lang="en-US" sz="1400" dirty="0" err="1" smtClean="0"/>
                        <a:t>S.no</a:t>
                      </a:r>
                      <a:endParaRPr lang="en-US" sz="1400" dirty="0"/>
                    </a:p>
                  </a:txBody>
                  <a:tcPr/>
                </a:tc>
                <a:tc>
                  <a:txBody>
                    <a:bodyPr/>
                    <a:lstStyle/>
                    <a:p>
                      <a:r>
                        <a:rPr lang="en-US" sz="1400" dirty="0" err="1" smtClean="0"/>
                        <a:t>Auther</a:t>
                      </a:r>
                      <a:r>
                        <a:rPr lang="en-US" sz="1400" dirty="0" smtClean="0"/>
                        <a:t> Name</a:t>
                      </a:r>
                      <a:endParaRPr lang="en-US" sz="1400" dirty="0"/>
                    </a:p>
                  </a:txBody>
                  <a:tcPr/>
                </a:tc>
                <a:tc>
                  <a:txBody>
                    <a:bodyPr/>
                    <a:lstStyle/>
                    <a:p>
                      <a:r>
                        <a:rPr lang="en-US" sz="1400" dirty="0" smtClean="0"/>
                        <a:t>Title of the Paper</a:t>
                      </a:r>
                      <a:endParaRPr lang="en-US" sz="1400" dirty="0"/>
                    </a:p>
                  </a:txBody>
                  <a:tcPr/>
                </a:tc>
                <a:tc>
                  <a:txBody>
                    <a:bodyPr/>
                    <a:lstStyle/>
                    <a:p>
                      <a:r>
                        <a:rPr lang="en-US" sz="1400" dirty="0" smtClean="0"/>
                        <a:t>Journal</a:t>
                      </a:r>
                      <a:endParaRPr lang="en-US" sz="1400" dirty="0"/>
                    </a:p>
                  </a:txBody>
                  <a:tcPr/>
                </a:tc>
                <a:tc>
                  <a:txBody>
                    <a:bodyPr/>
                    <a:lstStyle/>
                    <a:p>
                      <a:r>
                        <a:rPr lang="en-US" sz="1400" dirty="0" smtClean="0"/>
                        <a:t>Methodology</a:t>
                      </a:r>
                      <a:endParaRPr lang="en-US" sz="1400" dirty="0"/>
                    </a:p>
                  </a:txBody>
                  <a:tcPr/>
                </a:tc>
                <a:tc>
                  <a:txBody>
                    <a:bodyPr/>
                    <a:lstStyle/>
                    <a:p>
                      <a:r>
                        <a:rPr lang="en-US" sz="1400" dirty="0" smtClean="0"/>
                        <a:t>Remarks</a:t>
                      </a:r>
                      <a:endParaRPr lang="en-US" sz="1400" dirty="0"/>
                    </a:p>
                  </a:txBody>
                  <a:tcPr/>
                </a:tc>
              </a:tr>
              <a:tr h="762210">
                <a:tc>
                  <a:txBody>
                    <a:bodyPr/>
                    <a:lstStyle/>
                    <a:p>
                      <a:r>
                        <a:rPr lang="en-US" sz="1400" dirty="0" smtClean="0">
                          <a:latin typeface="Times New Roman" pitchFamily="18" charset="0"/>
                          <a:cs typeface="Times New Roman" pitchFamily="18" charset="0"/>
                        </a:rPr>
                        <a:t>6</a:t>
                      </a:r>
                      <a:endParaRPr lang="en-US" sz="1400" dirty="0">
                        <a:latin typeface="Times New Roman" pitchFamily="18" charset="0"/>
                        <a:cs typeface="Times New Roman" pitchFamily="18" charset="0"/>
                      </a:endParaRPr>
                    </a:p>
                  </a:txBody>
                  <a:tcPr/>
                </a:tc>
                <a:tc>
                  <a:txBody>
                    <a:bodyPr/>
                    <a:lstStyle/>
                    <a:p>
                      <a:r>
                        <a:rPr lang="en-US" sz="1400" b="0" dirty="0" smtClean="0">
                          <a:latin typeface="Times New Roman" pitchFamily="18" charset="0"/>
                          <a:cs typeface="Times New Roman" pitchFamily="18" charset="0"/>
                        </a:rPr>
                        <a:t>Min Fen </a:t>
                      </a:r>
                      <a:r>
                        <a:rPr lang="en-US" sz="1400" b="0" dirty="0" err="1" smtClean="0">
                          <a:latin typeface="Times New Roman" pitchFamily="18" charset="0"/>
                          <a:cs typeface="Times New Roman" pitchFamily="18" charset="0"/>
                        </a:rPr>
                        <a:t>Shen</a:t>
                      </a:r>
                      <a:r>
                        <a:rPr lang="en-US" sz="1400" b="0" dirty="0" smtClean="0">
                          <a:latin typeface="Times New Roman" pitchFamily="18" charset="0"/>
                          <a:cs typeface="Times New Roman" pitchFamily="18" charset="0"/>
                        </a:rPr>
                        <a:t>, </a:t>
                      </a:r>
                      <a:r>
                        <a:rPr lang="en-US" sz="1400" b="0" dirty="0" err="1" smtClean="0">
                          <a:latin typeface="Times New Roman" pitchFamily="18" charset="0"/>
                          <a:cs typeface="Times New Roman" pitchFamily="18" charset="0"/>
                        </a:rPr>
                        <a:t>Zhi</a:t>
                      </a:r>
                      <a:r>
                        <a:rPr lang="en-US" sz="1400" b="0" dirty="0" smtClean="0">
                          <a:latin typeface="Times New Roman" pitchFamily="18" charset="0"/>
                          <a:cs typeface="Times New Roman" pitchFamily="18" charset="0"/>
                        </a:rPr>
                        <a:t> </a:t>
                      </a:r>
                      <a:r>
                        <a:rPr lang="en-US" sz="1400" b="0" dirty="0" err="1" smtClean="0">
                          <a:latin typeface="Times New Roman" pitchFamily="18" charset="0"/>
                          <a:cs typeface="Times New Roman" pitchFamily="18" charset="0"/>
                        </a:rPr>
                        <a:t>Fei</a:t>
                      </a:r>
                      <a:r>
                        <a:rPr lang="en-US" sz="1400" b="0" dirty="0" smtClean="0">
                          <a:latin typeface="Times New Roman" pitchFamily="18" charset="0"/>
                          <a:cs typeface="Times New Roman" pitchFamily="18" charset="0"/>
                        </a:rPr>
                        <a:t> Su, Jin Yao Yang, Li </a:t>
                      </a:r>
                      <a:r>
                        <a:rPr lang="en-US" sz="1400" b="0" dirty="0" err="1" smtClean="0">
                          <a:latin typeface="Times New Roman" pitchFamily="18" charset="0"/>
                          <a:cs typeface="Times New Roman" pitchFamily="18" charset="0"/>
                        </a:rPr>
                        <a:t>Sha</a:t>
                      </a:r>
                      <a:r>
                        <a:rPr lang="en-US" sz="1400" b="0" dirty="0" smtClean="0">
                          <a:latin typeface="Times New Roman" pitchFamily="18" charset="0"/>
                          <a:cs typeface="Times New Roman" pitchFamily="18" charset="0"/>
                        </a:rPr>
                        <a:t> Sun</a:t>
                      </a:r>
                      <a:endParaRPr lang="en-US" sz="1400" b="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An Image Fusion Algorithm Based on Redundant Wavelet Transform</a:t>
                      </a:r>
                      <a:endParaRPr lang="en-US" sz="1400" b="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Applied Mechanics and Materials 687-691:3656-3661 (2014)</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A multi-focus image fusion algorithm based on redundant wavelet transform is proposed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Low-frequency: variance</a:t>
                      </a:r>
                    </a:p>
                    <a:p>
                      <a:r>
                        <a:rPr lang="en-US" sz="1400" dirty="0" smtClean="0">
                          <a:latin typeface="Times New Roman" pitchFamily="18" charset="0"/>
                          <a:cs typeface="Times New Roman" pitchFamily="18" charset="0"/>
                        </a:rPr>
                        <a:t>high-frequency: absolute</a:t>
                      </a:r>
                    </a:p>
                    <a:p>
                      <a:r>
                        <a:rPr lang="en-US" sz="1400" dirty="0" smtClean="0">
                          <a:latin typeface="Times New Roman" pitchFamily="18" charset="0"/>
                          <a:cs typeface="Times New Roman" pitchFamily="18" charset="0"/>
                        </a:rPr>
                        <a:t>value</a:t>
                      </a:r>
                      <a:endParaRPr lang="en-US" sz="1400" dirty="0">
                        <a:latin typeface="Times New Roman" pitchFamily="18" charset="0"/>
                        <a:cs typeface="Times New Roman" pitchFamily="18" charset="0"/>
                      </a:endParaRPr>
                    </a:p>
                  </a:txBody>
                  <a:tcPr/>
                </a:tc>
              </a:tr>
              <a:tr h="1091396">
                <a:tc>
                  <a:txBody>
                    <a:bodyPr/>
                    <a:lstStyle/>
                    <a:p>
                      <a:r>
                        <a:rPr lang="en-US" sz="1400" dirty="0" smtClean="0">
                          <a:latin typeface="Times New Roman" pitchFamily="18" charset="0"/>
                          <a:cs typeface="Times New Roman" pitchFamily="18" charset="0"/>
                        </a:rPr>
                        <a:t>7</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Saurabh</a:t>
                      </a:r>
                      <a:r>
                        <a:rPr lang="en-US" sz="1400" dirty="0" smtClean="0">
                          <a:latin typeface="Times New Roman" pitchFamily="18" charset="0"/>
                          <a:cs typeface="Times New Roman" pitchFamily="18" charset="0"/>
                        </a:rPr>
                        <a:t> Prasad, Wei Li, James Edwin Fowler, Lori Bruce</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Information Fusion in the Redundant-Wavelet-Transform Domain for Noise-Robust </a:t>
                      </a:r>
                      <a:r>
                        <a:rPr lang="en-US" sz="1400" b="0" i="0" kern="1200" dirty="0" err="1" smtClean="0">
                          <a:solidFill>
                            <a:schemeClr val="dk1"/>
                          </a:solidFill>
                          <a:latin typeface="Times New Roman" pitchFamily="18" charset="0"/>
                          <a:ea typeface="+mn-ea"/>
                          <a:cs typeface="Times New Roman" pitchFamily="18" charset="0"/>
                        </a:rPr>
                        <a:t>Hyperspectral</a:t>
                      </a:r>
                      <a:r>
                        <a:rPr lang="en-US" sz="1400" b="0" i="0" kern="1200" baseline="0" dirty="0" smtClean="0">
                          <a:solidFill>
                            <a:schemeClr val="dk1"/>
                          </a:solidFill>
                          <a:latin typeface="Times New Roman" pitchFamily="18" charset="0"/>
                          <a:ea typeface="+mn-ea"/>
                          <a:cs typeface="Times New Roman" pitchFamily="18" charset="0"/>
                        </a:rPr>
                        <a:t> </a:t>
                      </a:r>
                      <a:r>
                        <a:rPr lang="en-US" sz="1400" b="0" i="0" kern="1200" dirty="0" smtClean="0">
                          <a:solidFill>
                            <a:schemeClr val="dk1"/>
                          </a:solidFill>
                          <a:latin typeface="Times New Roman" pitchFamily="18" charset="0"/>
                          <a:ea typeface="+mn-ea"/>
                          <a:cs typeface="Times New Roman" pitchFamily="18" charset="0"/>
                        </a:rPr>
                        <a:t>Classification</a:t>
                      </a:r>
                      <a:endParaRPr lang="en-US" sz="1400" b="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IEEE Transactions on </a:t>
                      </a:r>
                      <a:r>
                        <a:rPr lang="en-US" sz="1400" dirty="0" err="1" smtClean="0">
                          <a:latin typeface="Times New Roman" pitchFamily="18" charset="0"/>
                          <a:cs typeface="Times New Roman" pitchFamily="18" charset="0"/>
                        </a:rPr>
                        <a:t>Geoscience</a:t>
                      </a:r>
                      <a:r>
                        <a:rPr lang="en-US" sz="1400" dirty="0" smtClean="0">
                          <a:latin typeface="Times New Roman" pitchFamily="18" charset="0"/>
                          <a:cs typeface="Times New Roman" pitchFamily="18" charset="0"/>
                        </a:rPr>
                        <a:t> and Remote Sensing 50(9):3474-3486(2012)</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The resulting high-dimensional feature spaces often result in statistically ill-conditioned class-conditional distributions.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Activity measurement of</a:t>
                      </a:r>
                    </a:p>
                    <a:p>
                      <a:r>
                        <a:rPr lang="en-US" sz="1400" dirty="0" smtClean="0">
                          <a:latin typeface="Times New Roman" pitchFamily="18" charset="0"/>
                          <a:cs typeface="Times New Roman" pitchFamily="18" charset="0"/>
                        </a:rPr>
                        <a:t>high-frequency bands are</a:t>
                      </a:r>
                    </a:p>
                    <a:p>
                      <a:r>
                        <a:rPr lang="en-US" sz="1400" dirty="0" smtClean="0">
                          <a:latin typeface="Times New Roman" pitchFamily="18" charset="0"/>
                          <a:cs typeface="Times New Roman" pitchFamily="18" charset="0"/>
                        </a:rPr>
                        <a:t>computed using entropy</a:t>
                      </a:r>
                      <a:endParaRPr lang="en-US" sz="1400" dirty="0">
                        <a:latin typeface="Times New Roman" pitchFamily="18" charset="0"/>
                        <a:cs typeface="Times New Roman" pitchFamily="18" charset="0"/>
                      </a:endParaRPr>
                    </a:p>
                  </a:txBody>
                  <a:tcPr/>
                </a:tc>
              </a:tr>
              <a:tr h="1102038">
                <a:tc>
                  <a:txBody>
                    <a:bodyPr/>
                    <a:lstStyle/>
                    <a:p>
                      <a:r>
                        <a:rPr lang="en-US" sz="1400" dirty="0" smtClean="0">
                          <a:latin typeface="Times New Roman" pitchFamily="18" charset="0"/>
                          <a:cs typeface="Times New Roman" pitchFamily="18" charset="0"/>
                        </a:rPr>
                        <a:t>8</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Michele </a:t>
                      </a:r>
                      <a:r>
                        <a:rPr lang="en-US" sz="1400" dirty="0" err="1" smtClean="0">
                          <a:latin typeface="Times New Roman" pitchFamily="18" charset="0"/>
                          <a:cs typeface="Times New Roman" pitchFamily="18" charset="0"/>
                        </a:rPr>
                        <a:t>Griffa</a:t>
                      </a:r>
                      <a:r>
                        <a:rPr lang="en-US" sz="1400" dirty="0" smtClean="0">
                          <a:latin typeface="Times New Roman" pitchFamily="18" charset="0"/>
                          <a:cs typeface="Times New Roman" pitchFamily="18" charset="0"/>
                        </a:rPr>
                        <a:t>, Rolf Kaufmann,  Andreas Maier, Christian </a:t>
                      </a:r>
                      <a:r>
                        <a:rPr lang="en-US" sz="1400" dirty="0" err="1" smtClean="0">
                          <a:latin typeface="Times New Roman" pitchFamily="18" charset="0"/>
                          <a:cs typeface="Times New Roman" pitchFamily="18" charset="0"/>
                        </a:rPr>
                        <a:t>Riess</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Towards quantification of kidney stones using X-ray dark-field tomography</a:t>
                      </a:r>
                    </a:p>
                    <a:p>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I</a:t>
                      </a:r>
                      <a:r>
                        <a:rPr lang="en-US" sz="1400" b="0" i="0" kern="1200" dirty="0" smtClean="0">
                          <a:solidFill>
                            <a:schemeClr val="dk1"/>
                          </a:solidFill>
                          <a:latin typeface="Times New Roman" pitchFamily="18" charset="0"/>
                          <a:ea typeface="+mn-ea"/>
                          <a:cs typeface="Times New Roman" pitchFamily="18" charset="0"/>
                        </a:rPr>
                        <a:t>EEE 14th International Symposium on Biomedical Imaging (ISBI 2017)</a:t>
                      </a:r>
                    </a:p>
                    <a:p>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This paper addresses streak reduction in limited angle tomography.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measures Accuracy, precision</a:t>
                      </a:r>
                      <a:endParaRPr lang="en-US" sz="1400" dirty="0">
                        <a:latin typeface="Times New Roman" pitchFamily="18" charset="0"/>
                        <a:cs typeface="Times New Roman" pitchFamily="18" charset="0"/>
                      </a:endParaRPr>
                    </a:p>
                  </a:txBody>
                  <a:tcPr/>
                </a:tc>
              </a:tr>
              <a:tr h="1292442">
                <a:tc>
                  <a:txBody>
                    <a:bodyPr/>
                    <a:lstStyle/>
                    <a:p>
                      <a:r>
                        <a:rPr lang="en-US" sz="1400" dirty="0" smtClean="0">
                          <a:latin typeface="Times New Roman" pitchFamily="18" charset="0"/>
                          <a:cs typeface="Times New Roman" pitchFamily="18" charset="0"/>
                        </a:rPr>
                        <a:t>9</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Viswanath</a:t>
                      </a:r>
                      <a:r>
                        <a:rPr lang="en-US" sz="1400" dirty="0" smtClean="0">
                          <a:latin typeface="Times New Roman" pitchFamily="18" charset="0"/>
                          <a:cs typeface="Times New Roman" pitchFamily="18" charset="0"/>
                        </a:rPr>
                        <a:t> Kala, </a:t>
                      </a:r>
                      <a:r>
                        <a:rPr lang="en-US" sz="1400" dirty="0" err="1" smtClean="0">
                          <a:latin typeface="Times New Roman" pitchFamily="18" charset="0"/>
                          <a:cs typeface="Times New Roman" pitchFamily="18" charset="0"/>
                        </a:rPr>
                        <a:t>Dr.Gunasundari</a:t>
                      </a:r>
                      <a:r>
                        <a:rPr lang="en-US" sz="1400" dirty="0" smtClean="0">
                          <a:latin typeface="Times New Roman" pitchFamily="18" charset="0"/>
                          <a:cs typeface="Times New Roman" pitchFamily="18" charset="0"/>
                        </a:rPr>
                        <a:t> R</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Design and analysis performance of kidney stone detection from ultrasound image by level set segmentation and ANN classification</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Times New Roman" pitchFamily="18" charset="0"/>
                          <a:ea typeface="+mn-ea"/>
                          <a:cs typeface="Times New Roman" pitchFamily="18" charset="0"/>
                        </a:rPr>
                        <a:t>2014 International Conference on Advances in Computing, Communications and Informatics (ICACCI)</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It uses</a:t>
                      </a:r>
                      <a:r>
                        <a:rPr lang="en-US" sz="1400" baseline="0" dirty="0" smtClean="0">
                          <a:latin typeface="Times New Roman" pitchFamily="18" charset="0"/>
                          <a:cs typeface="Times New Roman" pitchFamily="18" charset="0"/>
                        </a:rPr>
                        <a:t> ANN </a:t>
                      </a:r>
                      <a:r>
                        <a:rPr lang="en-US" sz="1400" baseline="0" dirty="0" err="1" smtClean="0">
                          <a:latin typeface="Times New Roman" pitchFamily="18" charset="0"/>
                          <a:cs typeface="Times New Roman" pitchFamily="18" charset="0"/>
                        </a:rPr>
                        <a:t>Algorith</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This makes the detection of kidney abnormalities rather challenging task.</a:t>
                      </a:r>
                      <a:endParaRPr lang="en-US" sz="1400" dirty="0">
                        <a:latin typeface="Times New Roman" pitchFamily="18" charset="0"/>
                        <a:cs typeface="Times New Roman" pitchFamily="18" charset="0"/>
                      </a:endParaRPr>
                    </a:p>
                  </a:txBody>
                  <a:tcPr/>
                </a:tc>
              </a:tr>
              <a:tr h="890349">
                <a:tc>
                  <a:txBody>
                    <a:bodyPr/>
                    <a:lstStyle/>
                    <a:p>
                      <a:r>
                        <a:rPr lang="en-US" sz="1400" dirty="0" smtClean="0">
                          <a:latin typeface="Times New Roman" pitchFamily="18" charset="0"/>
                          <a:cs typeface="Times New Roman" pitchFamily="18" charset="0"/>
                        </a:rPr>
                        <a:t>10</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Kalannagari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Viswanath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Dr.Gunasundari</a:t>
                      </a:r>
                      <a:r>
                        <a:rPr lang="en-US" sz="1400" dirty="0" smtClean="0">
                          <a:latin typeface="Times New Roman" pitchFamily="18" charset="0"/>
                          <a:cs typeface="Times New Roman" pitchFamily="18" charset="0"/>
                        </a:rPr>
                        <a:t> R</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Analysis and implementation of Kidney stone detection by reaction diffusion level set segmentation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VLSI Design 2015(1):1-10(2015)</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The challenges are overcome by employing suitable image processing techniques.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During surgical processes it is vital to recognize the true and precise location of kidney stone.</a:t>
                      </a:r>
                      <a:endParaRPr lang="en-US"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793" y="175846"/>
            <a:ext cx="10077557" cy="661900"/>
          </a:xfrm>
        </p:spPr>
        <p:txBody>
          <a:bodyPr/>
          <a:lstStyle/>
          <a:p>
            <a:r>
              <a:rPr lang="en-US" u="sng" dirty="0" err="1" smtClean="0"/>
              <a:t>Explaination</a:t>
            </a:r>
            <a:endParaRPr lang="en-US" u="sng" dirty="0"/>
          </a:p>
        </p:txBody>
      </p:sp>
      <p:sp>
        <p:nvSpPr>
          <p:cNvPr id="3" name="Content Placeholder 2"/>
          <p:cNvSpPr>
            <a:spLocks noGrp="1"/>
          </p:cNvSpPr>
          <p:nvPr>
            <p:ph idx="1"/>
          </p:nvPr>
        </p:nvSpPr>
        <p:spPr>
          <a:xfrm>
            <a:off x="525717" y="984739"/>
            <a:ext cx="10077557" cy="5086192"/>
          </a:xfrm>
        </p:spPr>
        <p:txBody>
          <a:bodyPr>
            <a:noAutofit/>
          </a:bodyPr>
          <a:lstStyle/>
          <a:p>
            <a:pPr lvl="0">
              <a:buFont typeface="Arial" pitchFamily="34" charset="0"/>
              <a:buChar char="•"/>
            </a:pPr>
            <a:r>
              <a:rPr lang="en-US" sz="1200" dirty="0" smtClean="0">
                <a:latin typeface="Times New Roman" pitchFamily="18" charset="0"/>
                <a:cs typeface="Times New Roman" pitchFamily="18" charset="0"/>
              </a:rPr>
              <a:t>First takes a fresh RGB image as input</a:t>
            </a:r>
          </a:p>
          <a:p>
            <a:pPr lvl="0">
              <a:buFont typeface="Arial" pitchFamily="34" charset="0"/>
              <a:buChar char="•"/>
            </a:pPr>
            <a:r>
              <a:rPr lang="en-US" sz="1200" dirty="0" smtClean="0">
                <a:latin typeface="Times New Roman" pitchFamily="18" charset="0"/>
                <a:cs typeface="Times New Roman" pitchFamily="18" charset="0"/>
              </a:rPr>
              <a:t>In this process </a:t>
            </a:r>
            <a:r>
              <a:rPr lang="en-US" sz="1200" dirty="0" err="1" smtClean="0">
                <a:latin typeface="Times New Roman" pitchFamily="18" charset="0"/>
                <a:cs typeface="Times New Roman" pitchFamily="18" charset="0"/>
              </a:rPr>
              <a:t>uigetfile</a:t>
            </a:r>
            <a:r>
              <a:rPr lang="en-US" sz="1200" dirty="0" smtClean="0">
                <a:latin typeface="Times New Roman" pitchFamily="18" charset="0"/>
                <a:cs typeface="Times New Roman" pitchFamily="18" charset="0"/>
              </a:rPr>
              <a:t> is used to get file in any location.</a:t>
            </a:r>
          </a:p>
          <a:p>
            <a:pPr lvl="0">
              <a:buFont typeface="Arial" pitchFamily="34" charset="0"/>
              <a:buChar char="•"/>
            </a:pPr>
            <a:r>
              <a:rPr lang="en-US" sz="1200" dirty="0" smtClean="0">
                <a:latin typeface="Times New Roman" pitchFamily="18" charset="0"/>
                <a:cs typeface="Times New Roman" pitchFamily="18" charset="0"/>
              </a:rPr>
              <a:t>With </a:t>
            </a:r>
            <a:r>
              <a:rPr lang="en-US" sz="1200" dirty="0" err="1" smtClean="0">
                <a:latin typeface="Times New Roman" pitchFamily="18" charset="0"/>
                <a:cs typeface="Times New Roman" pitchFamily="18" charset="0"/>
              </a:rPr>
              <a:t>imread</a:t>
            </a:r>
            <a:r>
              <a:rPr lang="en-US" sz="1200" dirty="0" smtClean="0">
                <a:latin typeface="Times New Roman" pitchFamily="18" charset="0"/>
                <a:cs typeface="Times New Roman" pitchFamily="18" charset="0"/>
              </a:rPr>
              <a:t> command we </a:t>
            </a:r>
            <a:r>
              <a:rPr lang="en-US" sz="1200" dirty="0" err="1" smtClean="0">
                <a:latin typeface="Times New Roman" pitchFamily="18" charset="0"/>
                <a:cs typeface="Times New Roman" pitchFamily="18" charset="0"/>
              </a:rPr>
              <a:t>canread</a:t>
            </a:r>
            <a:r>
              <a:rPr lang="en-US" sz="1200" dirty="0" smtClean="0">
                <a:latin typeface="Times New Roman" pitchFamily="18" charset="0"/>
                <a:cs typeface="Times New Roman" pitchFamily="18" charset="0"/>
              </a:rPr>
              <a:t> the image</a:t>
            </a:r>
          </a:p>
          <a:p>
            <a:pPr lvl="0">
              <a:buFont typeface="Arial" pitchFamily="34" charset="0"/>
              <a:buChar char="•"/>
            </a:pPr>
            <a:r>
              <a:rPr lang="en-US" sz="1200" dirty="0" smtClean="0">
                <a:latin typeface="Times New Roman" pitchFamily="18" charset="0"/>
                <a:cs typeface="Times New Roman" pitchFamily="18" charset="0"/>
              </a:rPr>
              <a:t>We convert the image from RGB to grayscale and set pixel values ​​greater than 20 (threshold value) to </a:t>
            </a:r>
            <a:r>
              <a:rPr lang="en-US" sz="1200" dirty="0" err="1" smtClean="0">
                <a:latin typeface="Times New Roman" pitchFamily="18" charset="0"/>
                <a:cs typeface="Times New Roman" pitchFamily="18" charset="0"/>
              </a:rPr>
              <a:t>binarize</a:t>
            </a:r>
            <a:r>
              <a:rPr lang="en-US" sz="1200" dirty="0" smtClean="0">
                <a:latin typeface="Times New Roman" pitchFamily="18" charset="0"/>
                <a:cs typeface="Times New Roman" pitchFamily="18" charset="0"/>
              </a:rPr>
              <a:t> the grayscale image. </a:t>
            </a:r>
          </a:p>
          <a:p>
            <a:pPr lvl="0">
              <a:buFont typeface="Arial" pitchFamily="34" charset="0"/>
              <a:buChar char="•"/>
            </a:pPr>
            <a:r>
              <a:rPr lang="en-US" sz="1200" dirty="0" smtClean="0">
                <a:latin typeface="Times New Roman" pitchFamily="18" charset="0"/>
                <a:cs typeface="Times New Roman" pitchFamily="18" charset="0"/>
              </a:rPr>
              <a:t>After that we apply a complement image which is inverse of the input image</a:t>
            </a:r>
          </a:p>
          <a:p>
            <a:pPr lvl="0">
              <a:buFont typeface="Arial" pitchFamily="34" charset="0"/>
              <a:buChar char="•"/>
            </a:pPr>
            <a:r>
              <a:rPr lang="en-US" sz="1200" dirty="0" smtClean="0">
                <a:latin typeface="Times New Roman" pitchFamily="18" charset="0"/>
                <a:cs typeface="Times New Roman" pitchFamily="18" charset="0"/>
              </a:rPr>
              <a:t>For the command figure; </a:t>
            </a:r>
            <a:r>
              <a:rPr lang="en-US" sz="1200" dirty="0" err="1" smtClean="0">
                <a:latin typeface="Times New Roman" pitchFamily="18" charset="0"/>
                <a:cs typeface="Times New Roman" pitchFamily="18" charset="0"/>
              </a:rPr>
              <a:t>imshow</a:t>
            </a:r>
            <a:r>
              <a:rPr lang="en-US" sz="1200" dirty="0" smtClean="0">
                <a:latin typeface="Times New Roman" pitchFamily="18" charset="0"/>
                <a:cs typeface="Times New Roman" pitchFamily="18" charset="0"/>
              </a:rPr>
              <a:t>(c) we will get complement image.</a:t>
            </a:r>
          </a:p>
          <a:p>
            <a:pPr lvl="0">
              <a:buFont typeface="Arial" pitchFamily="34" charset="0"/>
              <a:buChar char="•"/>
            </a:pPr>
            <a:r>
              <a:rPr lang="en-US" sz="1200" dirty="0" smtClean="0">
                <a:latin typeface="Times New Roman" pitchFamily="18" charset="0"/>
                <a:cs typeface="Times New Roman" pitchFamily="18" charset="0"/>
              </a:rPr>
              <a:t>For the command figure; </a:t>
            </a:r>
            <a:r>
              <a:rPr lang="en-US" sz="1200" dirty="0" err="1" smtClean="0">
                <a:latin typeface="Times New Roman" pitchFamily="18" charset="0"/>
                <a:cs typeface="Times New Roman" pitchFamily="18" charset="0"/>
              </a:rPr>
              <a:t>imshow</a:t>
            </a:r>
            <a:r>
              <a:rPr lang="en-US" sz="1200" dirty="0" smtClean="0">
                <a:latin typeface="Times New Roman" pitchFamily="18" charset="0"/>
                <a:cs typeface="Times New Roman" pitchFamily="18" charset="0"/>
              </a:rPr>
              <a:t>(m)  we will get the region of interest where the stone is located</a:t>
            </a:r>
          </a:p>
          <a:p>
            <a:pPr lvl="0">
              <a:buFont typeface="Arial" pitchFamily="34" charset="0"/>
              <a:buChar char="•"/>
            </a:pPr>
            <a:r>
              <a:rPr lang="en-US" sz="1200" dirty="0" smtClean="0">
                <a:latin typeface="Times New Roman" pitchFamily="18" charset="0"/>
                <a:cs typeface="Times New Roman" pitchFamily="18" charset="0"/>
              </a:rPr>
              <a:t>Preprocessed image is that where all the text on the image will be removed </a:t>
            </a:r>
          </a:p>
          <a:p>
            <a:pPr lvl="0">
              <a:buFont typeface="Arial" pitchFamily="34" charset="0"/>
              <a:buChar char="•"/>
            </a:pPr>
            <a:r>
              <a:rPr lang="en-US" sz="1200" dirty="0" smtClean="0">
                <a:latin typeface="Times New Roman" pitchFamily="18" charset="0"/>
                <a:cs typeface="Times New Roman" pitchFamily="18" charset="0"/>
              </a:rPr>
              <a:t>After that, the pre-processed RGB image converted to a gray scale image. To reduce the noise, we perform a median filtering process in the preprocessing step of the image.</a:t>
            </a:r>
          </a:p>
          <a:p>
            <a:pPr lvl="0">
              <a:buFont typeface="Arial" pitchFamily="34" charset="0"/>
              <a:buChar char="•"/>
            </a:pPr>
            <a:r>
              <a:rPr lang="en-US" sz="1200" dirty="0" smtClean="0">
                <a:latin typeface="Times New Roman" pitchFamily="18" charset="0"/>
                <a:cs typeface="Times New Roman" pitchFamily="18" charset="0"/>
              </a:rPr>
              <a:t>In the 3</a:t>
            </a:r>
            <a:r>
              <a:rPr lang="en-US" sz="1200" baseline="30000" dirty="0" smtClean="0">
                <a:latin typeface="Times New Roman" pitchFamily="18" charset="0"/>
                <a:cs typeface="Times New Roman" pitchFamily="18" charset="0"/>
              </a:rPr>
              <a:t>rd</a:t>
            </a:r>
            <a:r>
              <a:rPr lang="en-US" sz="1200" dirty="0" smtClean="0">
                <a:latin typeface="Times New Roman" pitchFamily="18" charset="0"/>
                <a:cs typeface="Times New Roman" pitchFamily="18" charset="0"/>
              </a:rPr>
              <a:t> figure mentioned in the output result, the shaded region is the region of interest where the stone is located</a:t>
            </a:r>
          </a:p>
          <a:p>
            <a:pPr lvl="0">
              <a:buFont typeface="Arial" pitchFamily="34" charset="0"/>
              <a:buChar char="•"/>
            </a:pPr>
            <a:r>
              <a:rPr lang="en-US" sz="1200" dirty="0" smtClean="0">
                <a:latin typeface="Times New Roman" pitchFamily="18" charset="0"/>
                <a:cs typeface="Times New Roman" pitchFamily="18" charset="0"/>
              </a:rPr>
              <a:t>After that we use </a:t>
            </a:r>
            <a:r>
              <a:rPr lang="en-US" sz="1200" dirty="0" err="1" smtClean="0">
                <a:latin typeface="Times New Roman" pitchFamily="18" charset="0"/>
                <a:cs typeface="Times New Roman" pitchFamily="18" charset="0"/>
              </a:rPr>
              <a:t>imadd</a:t>
            </a:r>
            <a:r>
              <a:rPr lang="en-US" sz="1200" dirty="0" smtClean="0">
                <a:latin typeface="Times New Roman" pitchFamily="18" charset="0"/>
                <a:cs typeface="Times New Roman" pitchFamily="18" charset="0"/>
              </a:rPr>
              <a:t> to enhance image and applying threshold of 250. We usually try to keep the pixel above 250 to reduce noise.</a:t>
            </a:r>
          </a:p>
          <a:p>
            <a:pPr lvl="0">
              <a:buFont typeface="Arial" pitchFamily="34" charset="0"/>
              <a:buChar char="•"/>
            </a:pPr>
            <a:r>
              <a:rPr lang="en-US" sz="1200" dirty="0" smtClean="0">
                <a:latin typeface="Times New Roman" pitchFamily="18" charset="0"/>
                <a:cs typeface="Times New Roman" pitchFamily="18" charset="0"/>
              </a:rPr>
              <a:t>The </a:t>
            </a:r>
            <a:r>
              <a:rPr lang="en-US" sz="1200" dirty="0" err="1" smtClean="0">
                <a:latin typeface="Times New Roman" pitchFamily="18" charset="0"/>
                <a:cs typeface="Times New Roman" pitchFamily="18" charset="0"/>
              </a:rPr>
              <a:t>imdilate</a:t>
            </a:r>
            <a:r>
              <a:rPr lang="en-US" sz="1200" dirty="0" smtClean="0">
                <a:latin typeface="Times New Roman" pitchFamily="18" charset="0"/>
                <a:cs typeface="Times New Roman" pitchFamily="18" charset="0"/>
              </a:rPr>
              <a:t> is a morphological operator to dilate the image and bb, </a:t>
            </a:r>
            <a:r>
              <a:rPr lang="en-US" sz="1200" dirty="0" err="1" smtClean="0">
                <a:latin typeface="Times New Roman" pitchFamily="18" charset="0"/>
                <a:cs typeface="Times New Roman" pitchFamily="18" charset="0"/>
              </a:rPr>
              <a:t>col</a:t>
            </a:r>
            <a:r>
              <a:rPr lang="en-US" sz="1200" dirty="0" smtClean="0">
                <a:latin typeface="Times New Roman" pitchFamily="18" charset="0"/>
                <a:cs typeface="Times New Roman" pitchFamily="18" charset="0"/>
              </a:rPr>
              <a:t> and row are the value of region of interest.</a:t>
            </a:r>
          </a:p>
          <a:p>
            <a:pPr lvl="0">
              <a:buFont typeface="Arial" pitchFamily="34" charset="0"/>
              <a:buChar char="•"/>
            </a:pPr>
            <a:r>
              <a:rPr lang="en-US" sz="1200" dirty="0" smtClean="0">
                <a:latin typeface="Times New Roman" pitchFamily="18" charset="0"/>
                <a:cs typeface="Times New Roman" pitchFamily="18" charset="0"/>
              </a:rPr>
              <a:t>The value of bb is given to </a:t>
            </a:r>
            <a:r>
              <a:rPr lang="en-US" sz="1200" dirty="0" err="1" smtClean="0">
                <a:latin typeface="Times New Roman" pitchFamily="18" charset="0"/>
                <a:cs typeface="Times New Roman" pitchFamily="18" charset="0"/>
              </a:rPr>
              <a:t>roipoly</a:t>
            </a:r>
            <a:r>
              <a:rPr lang="en-US" sz="1200" dirty="0" smtClean="0">
                <a:latin typeface="Times New Roman" pitchFamily="18" charset="0"/>
                <a:cs typeface="Times New Roman" pitchFamily="18" charset="0"/>
              </a:rPr>
              <a:t> so that we will get particular region of interest</a:t>
            </a:r>
          </a:p>
          <a:p>
            <a:pPr lvl="0">
              <a:buFont typeface="Arial" pitchFamily="34" charset="0"/>
              <a:buChar char="•"/>
            </a:pPr>
            <a:r>
              <a:rPr lang="en-US" sz="1200" dirty="0" smtClean="0">
                <a:latin typeface="Times New Roman" pitchFamily="18" charset="0"/>
                <a:cs typeface="Times New Roman" pitchFamily="18" charset="0"/>
              </a:rPr>
              <a:t>Apply filter image over the region of interest image</a:t>
            </a:r>
          </a:p>
          <a:p>
            <a:pPr>
              <a:buFont typeface="Arial" pitchFamily="34" charset="0"/>
              <a:buChar char="•"/>
            </a:pPr>
            <a:r>
              <a:rPr lang="en-US" sz="1200" dirty="0" smtClean="0">
                <a:latin typeface="Times New Roman" pitchFamily="18" charset="0"/>
                <a:cs typeface="Times New Roman" pitchFamily="18" charset="0"/>
              </a:rPr>
              <a:t>Apply boundary level if num&gt;1, Stone is detected</a:t>
            </a:r>
            <a:endParaRPr lang="en-US" sz="12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Scope for Improvement</a:t>
            </a:r>
            <a:endParaRPr lang="en-US" u="sng" dirty="0"/>
          </a:p>
        </p:txBody>
      </p:sp>
      <p:sp>
        <p:nvSpPr>
          <p:cNvPr id="3" name="Content Placeholder 2"/>
          <p:cNvSpPr>
            <a:spLocks noGrp="1"/>
          </p:cNvSpPr>
          <p:nvPr>
            <p:ph idx="1"/>
          </p:nvPr>
        </p:nvSpPr>
        <p:spPr>
          <a:xfrm>
            <a:off x="525717" y="2521885"/>
            <a:ext cx="10640514" cy="3549045"/>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Sometimes it become difficult to identify the tumor formed in the brain by observing the scanned images.</a:t>
            </a:r>
          </a:p>
          <a:p>
            <a:pPr>
              <a:buFont typeface="Arial" pitchFamily="34" charset="0"/>
              <a:buChar char="•"/>
            </a:pPr>
            <a:r>
              <a:rPr lang="en-US" sz="1800" dirty="0" smtClean="0">
                <a:latin typeface="Times New Roman" pitchFamily="18" charset="0"/>
                <a:cs typeface="Times New Roman" pitchFamily="18" charset="0"/>
              </a:rPr>
              <a:t>By using this image fusion technique we can identify the accurate position where the tumor formed</a:t>
            </a:r>
          </a:p>
          <a:p>
            <a:pPr>
              <a:buFont typeface="Arial" pitchFamily="34" charset="0"/>
              <a:buChar char="•"/>
            </a:pPr>
            <a:r>
              <a:rPr lang="en-US" sz="1800" dirty="0" smtClean="0">
                <a:latin typeface="Times New Roman" pitchFamily="18" charset="0"/>
                <a:cs typeface="Times New Roman" pitchFamily="18" charset="0"/>
              </a:rPr>
              <a:t>The Fused image consists data of both CT and MRI images .</a:t>
            </a:r>
          </a:p>
          <a:p>
            <a:pPr>
              <a:buFont typeface="Arial" pitchFamily="34" charset="0"/>
              <a:buChar char="•"/>
            </a:pPr>
            <a:r>
              <a:rPr lang="en-US" sz="1800" dirty="0" smtClean="0">
                <a:latin typeface="Times New Roman" pitchFamily="18" charset="0"/>
                <a:cs typeface="Times New Roman" pitchFamily="18" charset="0"/>
              </a:rPr>
              <a:t>By using the kidney detection method, we can accurately clarify weather the patient suffers with stones or not.</a:t>
            </a:r>
          </a:p>
          <a:p>
            <a:pPr>
              <a:buFont typeface="Arial" pitchFamily="34" charset="0"/>
              <a:buChar char="•"/>
            </a:pPr>
            <a:r>
              <a:rPr lang="en-US" sz="1800" dirty="0" smtClean="0">
                <a:latin typeface="Times New Roman" pitchFamily="18" charset="0"/>
                <a:cs typeface="Times New Roman" pitchFamily="18" charset="0"/>
              </a:rPr>
              <a:t>Initially, the kidney stones where confirmed by blood test and urine tests, by this method it does not need to go for further medical tests.</a:t>
            </a:r>
          </a:p>
          <a:p>
            <a:pPr>
              <a:buFont typeface="Arial" pitchFamily="34" charset="0"/>
              <a:buChar char="•"/>
            </a:pPr>
            <a:r>
              <a:rPr lang="en-US" sz="1800" dirty="0" smtClean="0">
                <a:latin typeface="Times New Roman" pitchFamily="18" charset="0"/>
                <a:cs typeface="Times New Roman" pitchFamily="18" charset="0"/>
              </a:rPr>
              <a:t>As early we detect the stones , it is safe to diagnosis of the patient’s kidney.</a:t>
            </a:r>
            <a:endParaRPr lang="en-US" sz="18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41" y="339364"/>
            <a:ext cx="10077557" cy="830586"/>
          </a:xfrm>
        </p:spPr>
        <p:txBody>
          <a:bodyPr/>
          <a:lstStyle/>
          <a:p>
            <a:r>
              <a:rPr lang="en-US" u="sng" dirty="0" smtClean="0"/>
              <a:t>References</a:t>
            </a:r>
            <a:endParaRPr lang="en-US" u="sng" dirty="0"/>
          </a:p>
        </p:txBody>
      </p:sp>
      <p:sp>
        <p:nvSpPr>
          <p:cNvPr id="3" name="Content Placeholder 2"/>
          <p:cNvSpPr>
            <a:spLocks noGrp="1"/>
          </p:cNvSpPr>
          <p:nvPr>
            <p:ph idx="1"/>
          </p:nvPr>
        </p:nvSpPr>
        <p:spPr>
          <a:xfrm>
            <a:off x="525717" y="1376313"/>
            <a:ext cx="10077557" cy="4694617"/>
          </a:xfrm>
        </p:spPr>
        <p:txBody>
          <a:bodyPr>
            <a:normAutofit/>
          </a:bodyPr>
          <a:lstStyle/>
          <a:p>
            <a:pPr marL="342900" indent="-342900">
              <a:buFont typeface="+mj-lt"/>
              <a:buAutoNum type="arabicPeriod"/>
            </a:pPr>
            <a:r>
              <a:rPr lang="en-US" sz="1400" dirty="0" err="1" smtClean="0">
                <a:latin typeface="Times New Roman" pitchFamily="18" charset="0"/>
                <a:cs typeface="Times New Roman" pitchFamily="18" charset="0"/>
              </a:rPr>
              <a:t>Prema</a:t>
            </a:r>
            <a:r>
              <a:rPr lang="en-US" sz="1400" dirty="0" smtClean="0">
                <a:latin typeface="Times New Roman" pitchFamily="18" charset="0"/>
                <a:cs typeface="Times New Roman" pitchFamily="18" charset="0"/>
              </a:rPr>
              <a:t> T. </a:t>
            </a:r>
            <a:r>
              <a:rPr lang="en-US" sz="1400" dirty="0" err="1" smtClean="0">
                <a:latin typeface="Times New Roman" pitchFamily="18" charset="0"/>
                <a:cs typeface="Times New Roman" pitchFamily="18" charset="0"/>
              </a:rPr>
              <a:t>Akkasaligar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Sunanda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Biradar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Veena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Kumbar</a:t>
            </a:r>
            <a:r>
              <a:rPr lang="en-US" sz="1400" dirty="0" smtClean="0">
                <a:latin typeface="Times New Roman" pitchFamily="18" charset="0"/>
                <a:cs typeface="Times New Roman" pitchFamily="18" charset="0"/>
              </a:rPr>
              <a:t>, Kidney stone detection in computed tomography images, 2017 International Conference On Smart Technologies For Smart Nation</a:t>
            </a:r>
          </a:p>
          <a:p>
            <a:pPr marL="342900" indent="-342900">
              <a:buFont typeface="+mj-lt"/>
              <a:buAutoNum type="arabicPeriod"/>
            </a:pPr>
            <a:r>
              <a:rPr lang="en-US" sz="1400" dirty="0" smtClean="0">
                <a:latin typeface="Times New Roman" pitchFamily="18" charset="0"/>
                <a:cs typeface="Times New Roman" pitchFamily="18" charset="0"/>
              </a:rPr>
              <a:t>P. </a:t>
            </a:r>
            <a:r>
              <a:rPr lang="en-US" sz="1400" dirty="0" err="1" smtClean="0">
                <a:latin typeface="Times New Roman" pitchFamily="18" charset="0"/>
                <a:cs typeface="Times New Roman" pitchFamily="18" charset="0"/>
              </a:rPr>
              <a:t>Mirajkar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Pradnya</a:t>
            </a:r>
            <a:r>
              <a:rPr lang="en-US" sz="1400" dirty="0" smtClean="0">
                <a:latin typeface="Times New Roman" pitchFamily="18" charset="0"/>
                <a:cs typeface="Times New Roman" pitchFamily="18" charset="0"/>
              </a:rPr>
              <a:t>, D. </a:t>
            </a:r>
            <a:r>
              <a:rPr lang="en-US" sz="1400" dirty="0" err="1" smtClean="0">
                <a:latin typeface="Times New Roman" pitchFamily="18" charset="0"/>
                <a:cs typeface="Times New Roman" pitchFamily="18" charset="0"/>
              </a:rPr>
              <a:t>Ruikar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Sachin</a:t>
            </a:r>
            <a:r>
              <a:rPr lang="en-US" sz="1400" dirty="0" smtClean="0">
                <a:latin typeface="Times New Roman" pitchFamily="18" charset="0"/>
                <a:cs typeface="Times New Roman" pitchFamily="18" charset="0"/>
              </a:rPr>
              <a:t>, Wavelet based image fusion techniques, 2013 International Conference on Intelligent Systems and Signal Processing DOI: 10.1109/ISSP21356.2013  1-2 March 2013</a:t>
            </a:r>
          </a:p>
          <a:p>
            <a:pPr marL="342900" indent="-342900">
              <a:buFont typeface="+mj-lt"/>
              <a:buAutoNum type="arabicPeriod"/>
            </a:pPr>
            <a:r>
              <a:rPr lang="en-US" sz="1400" dirty="0" err="1" smtClean="0">
                <a:latin typeface="Times New Roman" pitchFamily="18" charset="0"/>
                <a:cs typeface="Times New Roman" pitchFamily="18" charset="0"/>
              </a:rPr>
              <a:t>Yujie</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Xu</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Huabin</a:t>
            </a:r>
            <a:r>
              <a:rPr lang="en-US" sz="1400" dirty="0" smtClean="0">
                <a:latin typeface="Times New Roman" pitchFamily="18" charset="0"/>
                <a:cs typeface="Times New Roman" pitchFamily="18" charset="0"/>
              </a:rPr>
              <a:t> Wang, </a:t>
            </a:r>
            <a:r>
              <a:rPr lang="en-US" sz="1400" dirty="0" err="1" smtClean="0">
                <a:latin typeface="Times New Roman" pitchFamily="18" charset="0"/>
                <a:cs typeface="Times New Roman" pitchFamily="18" charset="0"/>
              </a:rPr>
              <a:t>Xiumei</a:t>
            </a:r>
            <a:r>
              <a:rPr lang="en-US" sz="1400" dirty="0" smtClean="0">
                <a:latin typeface="Times New Roman" pitchFamily="18" charset="0"/>
                <a:cs typeface="Times New Roman" pitchFamily="18" charset="0"/>
              </a:rPr>
              <a:t> Yin, Liang Tao, MRI and PET/SPECT Image Fusion Based on Adaptive Weighted Guided Image Filtering, 2020 IEEE 5th International Conference on Signal and Image Processing (ICSIP) DOI: 10.1109/ICSIP49896.2020  23-25 Oct. 2020</a:t>
            </a:r>
          </a:p>
          <a:p>
            <a:pPr marL="342900" indent="-342900">
              <a:buFont typeface="+mj-lt"/>
              <a:buAutoNum type="arabicPeriod"/>
            </a:pPr>
            <a:r>
              <a:rPr lang="en-US" sz="1400" dirty="0" err="1" smtClean="0">
                <a:latin typeface="Times New Roman" pitchFamily="18" charset="0"/>
                <a:cs typeface="Times New Roman" pitchFamily="18" charset="0"/>
              </a:rPr>
              <a:t>Xuan</a:t>
            </a:r>
            <a:r>
              <a:rPr lang="en-US" sz="1400" dirty="0" smtClean="0">
                <a:latin typeface="Times New Roman" pitchFamily="18" charset="0"/>
                <a:cs typeface="Times New Roman" pitchFamily="18" charset="0"/>
              </a:rPr>
              <a:t> Yang, </a:t>
            </a:r>
            <a:r>
              <a:rPr lang="en-US" sz="1400" dirty="0" err="1" smtClean="0">
                <a:latin typeface="Times New Roman" pitchFamily="18" charset="0"/>
                <a:cs typeface="Times New Roman" pitchFamily="18" charset="0"/>
              </a:rPr>
              <a:t>Qingchao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Zeng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Xun</a:t>
            </a:r>
            <a:r>
              <a:rPr lang="en-US" sz="1400" dirty="0" smtClean="0">
                <a:latin typeface="Times New Roman" pitchFamily="18" charset="0"/>
                <a:cs typeface="Times New Roman" pitchFamily="18" charset="0"/>
              </a:rPr>
              <a:t> Liu, </a:t>
            </a:r>
            <a:r>
              <a:rPr lang="en-US" sz="1400" dirty="0" err="1" smtClean="0">
                <a:latin typeface="Times New Roman" pitchFamily="18" charset="0"/>
                <a:cs typeface="Times New Roman" pitchFamily="18" charset="0"/>
              </a:rPr>
              <a:t>Qingliang</a:t>
            </a:r>
            <a:r>
              <a:rPr lang="en-US" sz="1400" dirty="0" smtClean="0">
                <a:latin typeface="Times New Roman" pitchFamily="18" charset="0"/>
                <a:cs typeface="Times New Roman" pitchFamily="18" charset="0"/>
              </a:rPr>
              <a:t> Jiao, Ming Liu , CT and MRI image fusion based on weight difference between L1 and L2 norm, 2021 IEEE 2nd International Conference on Big Data, Artificial Intelligence and Internet of Things Engineering (ICBAIE) DOI: 10.1109/ICBAIE52039.2021  26-28 March 2021</a:t>
            </a:r>
          </a:p>
          <a:p>
            <a:pPr marL="342900" indent="-342900">
              <a:buFont typeface="+mj-lt"/>
              <a:buAutoNum type="arabicPeriod"/>
            </a:pPr>
            <a:r>
              <a:rPr lang="en-US" sz="1400" dirty="0" smtClean="0">
                <a:latin typeface="Times New Roman" pitchFamily="18" charset="0"/>
                <a:cs typeface="Times New Roman" pitchFamily="18" charset="0"/>
              </a:rPr>
              <a:t>V. </a:t>
            </a:r>
            <a:r>
              <a:rPr lang="en-US" sz="1400" dirty="0" err="1" smtClean="0">
                <a:latin typeface="Times New Roman" pitchFamily="18" charset="0"/>
                <a:cs typeface="Times New Roman" pitchFamily="18" charset="0"/>
              </a:rPr>
              <a:t>Amala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Rani</a:t>
            </a:r>
            <a:r>
              <a:rPr lang="en-US" sz="1400" dirty="0" smtClean="0">
                <a:latin typeface="Times New Roman" pitchFamily="18" charset="0"/>
                <a:cs typeface="Times New Roman" pitchFamily="18" charset="0"/>
              </a:rPr>
              <a:t>, S. </a:t>
            </a:r>
            <a:r>
              <a:rPr lang="en-US" sz="1400" dirty="0" err="1" smtClean="0">
                <a:latin typeface="Times New Roman" pitchFamily="18" charset="0"/>
                <a:cs typeface="Times New Roman" pitchFamily="18" charset="0"/>
              </a:rPr>
              <a:t>Lalithakumari</a:t>
            </a:r>
            <a:r>
              <a:rPr lang="en-US" sz="1400" dirty="0" smtClean="0">
                <a:latin typeface="Times New Roman" pitchFamily="18" charset="0"/>
                <a:cs typeface="Times New Roman" pitchFamily="18" charset="0"/>
              </a:rPr>
              <a:t>, A Hybrid Fusion Model for Brain Tumor Images of MRI and CT, 2020 International Conference on Communication and Signal Processing (ICCSP) DOI: 10.1109/ICCSP48568.2020 28-30 July 2020</a:t>
            </a:r>
          </a:p>
          <a:p>
            <a:pPr marL="342900" indent="-342900">
              <a:buFont typeface="+mj-lt"/>
              <a:buAutoNum type="arabicPeriod"/>
            </a:pPr>
            <a:r>
              <a:rPr lang="en-US" sz="1400" dirty="0" err="1" smtClean="0">
                <a:latin typeface="Times New Roman" pitchFamily="18" charset="0"/>
                <a:cs typeface="Times New Roman" pitchFamily="18" charset="0"/>
              </a:rPr>
              <a:t>Akanksha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Soni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Avinash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Rai</a:t>
            </a:r>
            <a:r>
              <a:rPr lang="en-US" sz="1400" dirty="0" smtClean="0">
                <a:latin typeface="Times New Roman" pitchFamily="18" charset="0"/>
                <a:cs typeface="Times New Roman" pitchFamily="18" charset="0"/>
              </a:rPr>
              <a:t>, Kidney Stone Recognition and Extraction using Directional Emboss &amp; SVM from Computed Tomography Images, 2020 Third International Conference on Multimedia Processing, Communication &amp; Information Technology (MPCIT) DOI: 10.1109/MPCIT51588.2020  11-12 Dec. 2020</a:t>
            </a:r>
          </a:p>
          <a:p>
            <a:pPr marL="342900" indent="-342900">
              <a:buFont typeface="+mj-lt"/>
              <a:buAutoNum type="arabicPeriod"/>
            </a:pPr>
            <a:endParaRPr lang="en-US" sz="1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90" y="282805"/>
            <a:ext cx="10077557" cy="896573"/>
          </a:xfrm>
        </p:spPr>
        <p:txBody>
          <a:bodyPr/>
          <a:lstStyle/>
          <a:p>
            <a:r>
              <a:rPr lang="en-US" u="sng" dirty="0" smtClean="0"/>
              <a:t>References</a:t>
            </a:r>
            <a:r>
              <a:rPr lang="en-US" dirty="0" smtClean="0"/>
              <a:t> </a:t>
            </a:r>
            <a:endParaRPr lang="en-US" dirty="0"/>
          </a:p>
        </p:txBody>
      </p:sp>
      <p:sp>
        <p:nvSpPr>
          <p:cNvPr id="3" name="Content Placeholder 2"/>
          <p:cNvSpPr>
            <a:spLocks noGrp="1"/>
          </p:cNvSpPr>
          <p:nvPr>
            <p:ph idx="1"/>
          </p:nvPr>
        </p:nvSpPr>
        <p:spPr>
          <a:xfrm>
            <a:off x="525717" y="1461155"/>
            <a:ext cx="10077557" cy="4609775"/>
          </a:xfrm>
        </p:spPr>
        <p:txBody>
          <a:bodyPr>
            <a:normAutofit/>
          </a:bodyPr>
          <a:lstStyle/>
          <a:p>
            <a:pPr marL="342900" indent="-342900">
              <a:buAutoNum type="arabicPeriod" startAt="7"/>
            </a:pPr>
            <a:r>
              <a:rPr lang="en-US" sz="1400" dirty="0" err="1" smtClean="0">
                <a:latin typeface="Times New Roman" pitchFamily="18" charset="0"/>
                <a:cs typeface="Times New Roman" pitchFamily="18" charset="0"/>
              </a:rPr>
              <a:t>Siddharth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Rajput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Abhilasha</a:t>
            </a:r>
            <a:r>
              <a:rPr lang="en-US" sz="1400" dirty="0" smtClean="0">
                <a:latin typeface="Times New Roman" pitchFamily="18" charset="0"/>
                <a:cs typeface="Times New Roman" pitchFamily="18" charset="0"/>
              </a:rPr>
              <a:t> Singh, </a:t>
            </a:r>
            <a:r>
              <a:rPr lang="en-US" sz="1400" dirty="0" err="1" smtClean="0">
                <a:latin typeface="Times New Roman" pitchFamily="18" charset="0"/>
                <a:cs typeface="Times New Roman" pitchFamily="18" charset="0"/>
              </a:rPr>
              <a:t>Ritu</a:t>
            </a:r>
            <a:r>
              <a:rPr lang="en-US" sz="1400" dirty="0" smtClean="0">
                <a:latin typeface="Times New Roman" pitchFamily="18" charset="0"/>
                <a:cs typeface="Times New Roman" pitchFamily="18" charset="0"/>
              </a:rPr>
              <a:t> Gupta, Automated Kidney Stone Detection Using Image Processing Techniques, 2021 9th International Conference on Reliability, </a:t>
            </a:r>
            <a:r>
              <a:rPr lang="en-US" sz="1400" dirty="0" err="1" smtClean="0">
                <a:latin typeface="Times New Roman" pitchFamily="18" charset="0"/>
                <a:cs typeface="Times New Roman" pitchFamily="18" charset="0"/>
              </a:rPr>
              <a:t>Infocom</a:t>
            </a:r>
            <a:r>
              <a:rPr lang="en-US" sz="1400" dirty="0" smtClean="0">
                <a:latin typeface="Times New Roman" pitchFamily="18" charset="0"/>
                <a:cs typeface="Times New Roman" pitchFamily="18" charset="0"/>
              </a:rPr>
              <a:t> Technologies and Optimization (Trends and Future Directions) (ICRITO) DOI: 10.1109/ICRITO51393.2021  3-4 Sept. 2021</a:t>
            </a:r>
          </a:p>
          <a:p>
            <a:pPr marL="342900" indent="-342900">
              <a:buAutoNum type="arabicPeriod" startAt="7"/>
            </a:pPr>
            <a:r>
              <a:rPr lang="en-US" sz="1400" dirty="0" smtClean="0">
                <a:latin typeface="Times New Roman" pitchFamily="18" charset="0"/>
                <a:cs typeface="Times New Roman" pitchFamily="18" charset="0"/>
              </a:rPr>
              <a:t>Wan </a:t>
            </a:r>
            <a:r>
              <a:rPr lang="en-US" sz="1400" dirty="0" err="1" smtClean="0">
                <a:latin typeface="Times New Roman" pitchFamily="18" charset="0"/>
                <a:cs typeface="Times New Roman" pitchFamily="18" charset="0"/>
              </a:rPr>
              <a:t>Mahani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Hafizah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Eko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Supriyanto</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Jasmy</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Yunus</a:t>
            </a:r>
            <a:r>
              <a:rPr lang="en-US" sz="1400" dirty="0" smtClean="0">
                <a:latin typeface="Times New Roman" pitchFamily="18" charset="0"/>
                <a:cs typeface="Times New Roman" pitchFamily="18" charset="0"/>
              </a:rPr>
              <a:t>, Feature Extraction of Kidney Ultrasound Images Based on Intensity Histogram and Gray Level Co-occurrence Matrix, 2012 Sixth Asia </a:t>
            </a:r>
            <a:r>
              <a:rPr lang="en-US" sz="1400" dirty="0" err="1" smtClean="0">
                <a:latin typeface="Times New Roman" pitchFamily="18" charset="0"/>
                <a:cs typeface="Times New Roman" pitchFamily="18" charset="0"/>
              </a:rPr>
              <a:t>Modelling</a:t>
            </a:r>
            <a:r>
              <a:rPr lang="en-US" sz="1400" dirty="0" smtClean="0">
                <a:latin typeface="Times New Roman" pitchFamily="18" charset="0"/>
                <a:cs typeface="Times New Roman" pitchFamily="18" charset="0"/>
              </a:rPr>
              <a:t> Symposium DOI: 10.1109/AMS20807.2012  29-31 May 2012</a:t>
            </a:r>
          </a:p>
          <a:p>
            <a:pPr marL="342900" indent="-342900">
              <a:buAutoNum type="arabicPeriod" startAt="7"/>
            </a:pPr>
            <a:r>
              <a:rPr lang="en-US" sz="1400" dirty="0" smtClean="0">
                <a:latin typeface="Times New Roman" pitchFamily="18" charset="0"/>
                <a:cs typeface="Times New Roman" pitchFamily="18" charset="0"/>
              </a:rPr>
              <a:t>Praveen R </a:t>
            </a:r>
            <a:r>
              <a:rPr lang="en-US" sz="1400" dirty="0" err="1" smtClean="0">
                <a:latin typeface="Times New Roman" pitchFamily="18" charset="0"/>
                <a:cs typeface="Times New Roman" pitchFamily="18" charset="0"/>
              </a:rPr>
              <a:t>Mirajkar</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Kishan</a:t>
            </a:r>
            <a:r>
              <a:rPr lang="en-US" sz="1400" dirty="0" smtClean="0">
                <a:latin typeface="Times New Roman" pitchFamily="18" charset="0"/>
                <a:cs typeface="Times New Roman" pitchFamily="18" charset="0"/>
              </a:rPr>
              <a:t> Ashok </a:t>
            </a:r>
            <a:r>
              <a:rPr lang="en-US" sz="1400" dirty="0" err="1" smtClean="0">
                <a:latin typeface="Times New Roman" pitchFamily="18" charset="0"/>
                <a:cs typeface="Times New Roman" pitchFamily="18" charset="0"/>
              </a:rPr>
              <a:t>Bhagwat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ArunVikas</a:t>
            </a:r>
            <a:r>
              <a:rPr lang="en-US" sz="1400" dirty="0" smtClean="0">
                <a:latin typeface="Times New Roman" pitchFamily="18" charset="0"/>
                <a:cs typeface="Times New Roman" pitchFamily="18" charset="0"/>
              </a:rPr>
              <a:t> Singh, </a:t>
            </a:r>
            <a:r>
              <a:rPr lang="en-US" sz="1400" dirty="0" err="1" smtClean="0">
                <a:latin typeface="Times New Roman" pitchFamily="18" charset="0"/>
                <a:cs typeface="Times New Roman" pitchFamily="18" charset="0"/>
              </a:rPr>
              <a:t>Ashalatha</a:t>
            </a:r>
            <a:r>
              <a:rPr lang="en-US" sz="1400" dirty="0" smtClean="0">
                <a:latin typeface="Times New Roman" pitchFamily="18" charset="0"/>
                <a:cs typeface="Times New Roman" pitchFamily="18" charset="0"/>
              </a:rPr>
              <a:t> M E, Acute ischemic stroke detection using wavelet based fusion of CT and MRI images, 2015 International Conference on Advances in Computing, Communications and Informatics (ICACCI) DOI: 10.1109/ICACCI35697.2015  10-13 Aug. 2015</a:t>
            </a:r>
          </a:p>
          <a:p>
            <a:pPr marL="342900" indent="-342900">
              <a:buAutoNum type="arabicPeriod" startAt="7"/>
            </a:pPr>
            <a:r>
              <a:rPr lang="en-US" sz="1400" dirty="0" err="1" smtClean="0">
                <a:latin typeface="Times New Roman" pitchFamily="18" charset="0"/>
                <a:cs typeface="Times New Roman" pitchFamily="18" charset="0"/>
              </a:rPr>
              <a:t>Jionghua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Teng</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Xue</a:t>
            </a:r>
            <a:r>
              <a:rPr lang="en-US" sz="1400" dirty="0" smtClean="0">
                <a:latin typeface="Times New Roman" pitchFamily="18" charset="0"/>
                <a:cs typeface="Times New Roman" pitchFamily="18" charset="0"/>
              </a:rPr>
              <a:t> Wang, </a:t>
            </a:r>
            <a:r>
              <a:rPr lang="en-US" sz="1400" dirty="0" err="1" smtClean="0">
                <a:latin typeface="Times New Roman" pitchFamily="18" charset="0"/>
                <a:cs typeface="Times New Roman" pitchFamily="18" charset="0"/>
              </a:rPr>
              <a:t>Jingzhou</a:t>
            </a:r>
            <a:r>
              <a:rPr lang="en-US" sz="1400" dirty="0" smtClean="0">
                <a:latin typeface="Times New Roman" pitchFamily="18" charset="0"/>
                <a:cs typeface="Times New Roman" pitchFamily="18" charset="0"/>
              </a:rPr>
              <a:t> Zhang, </a:t>
            </a:r>
            <a:r>
              <a:rPr lang="en-US" sz="1400" dirty="0" err="1" smtClean="0">
                <a:latin typeface="Times New Roman" pitchFamily="18" charset="0"/>
                <a:cs typeface="Times New Roman" pitchFamily="18" charset="0"/>
              </a:rPr>
              <a:t>Suhuan</a:t>
            </a:r>
            <a:r>
              <a:rPr lang="en-US" sz="1400" dirty="0" smtClean="0">
                <a:latin typeface="Times New Roman" pitchFamily="18" charset="0"/>
                <a:cs typeface="Times New Roman" pitchFamily="18" charset="0"/>
              </a:rPr>
              <a:t> Wang, Wavelet-based texture fusion of CT/MRI images, 2010 3rd International Congress on Image and Signal Processing DOI: 10.1109/CISP16830.2010  16-18 Oct. 2010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010" y="471340"/>
            <a:ext cx="10077557" cy="802305"/>
          </a:xfrm>
        </p:spPr>
        <p:txBody>
          <a:bodyPr/>
          <a:lstStyle/>
          <a:p>
            <a:r>
              <a:rPr lang="en-US" dirty="0" smtClean="0"/>
              <a:t>Paper Publication</a:t>
            </a:r>
            <a:endParaRPr lang="en-US" dirty="0"/>
          </a:p>
        </p:txBody>
      </p:sp>
      <p:sp>
        <p:nvSpPr>
          <p:cNvPr id="3" name="Content Placeholder 2"/>
          <p:cNvSpPr>
            <a:spLocks noGrp="1"/>
          </p:cNvSpPr>
          <p:nvPr>
            <p:ph idx="1"/>
          </p:nvPr>
        </p:nvSpPr>
        <p:spPr>
          <a:xfrm>
            <a:off x="544570" y="1447229"/>
            <a:ext cx="10077557" cy="3549045"/>
          </a:xfrm>
        </p:spPr>
        <p:txBody>
          <a:bodyPr/>
          <a:lstStyle/>
          <a:p>
            <a:r>
              <a:rPr lang="en-US" dirty="0" smtClean="0">
                <a:latin typeface="Times New Roman" pitchFamily="18" charset="0"/>
                <a:cs typeface="Times New Roman" pitchFamily="18" charset="0"/>
              </a:rPr>
              <a:t>We have written IEEE paper titled “</a:t>
            </a:r>
            <a:r>
              <a:rPr lang="en-US" b="1" u="sng" dirty="0" smtClean="0">
                <a:latin typeface="Times New Roman" pitchFamily="18" charset="0"/>
                <a:cs typeface="Times New Roman" pitchFamily="18" charset="0"/>
              </a:rPr>
              <a:t>Wavelet based Image fusion for Kidney Stone Detection</a:t>
            </a:r>
            <a:r>
              <a:rPr lang="en-US"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paper is submitted to the guide for publication</a:t>
            </a:r>
          </a:p>
          <a:p>
            <a:r>
              <a:rPr lang="en-US" dirty="0" smtClean="0"/>
              <a:t> </a:t>
            </a:r>
            <a:endParaRPr lang="en-US" dirty="0"/>
          </a:p>
        </p:txBody>
      </p:sp>
      <p:pic>
        <p:nvPicPr>
          <p:cNvPr id="4" name="Picture 2"/>
          <p:cNvPicPr>
            <a:picLocks noChangeAspect="1" noChangeArrowheads="1"/>
          </p:cNvPicPr>
          <p:nvPr/>
        </p:nvPicPr>
        <p:blipFill>
          <a:blip r:embed="rId2"/>
          <a:srcRect/>
          <a:stretch>
            <a:fillRect/>
          </a:stretch>
        </p:blipFill>
        <p:spPr bwMode="auto">
          <a:xfrm>
            <a:off x="6309575" y="2152439"/>
            <a:ext cx="3104859" cy="43143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47" y="202222"/>
            <a:ext cx="10077557" cy="714654"/>
          </a:xfrm>
        </p:spPr>
        <p:txBody>
          <a:bodyPr/>
          <a:lstStyle/>
          <a:p>
            <a:r>
              <a:rPr lang="en-US" dirty="0" smtClean="0"/>
              <a:t>Literature </a:t>
            </a:r>
            <a:r>
              <a:rPr lang="en-US" dirty="0" err="1" smtClean="0"/>
              <a:t>Servey</a:t>
            </a:r>
            <a:endParaRPr lang="en-US" dirty="0"/>
          </a:p>
        </p:txBody>
      </p:sp>
      <p:graphicFrame>
        <p:nvGraphicFramePr>
          <p:cNvPr id="4" name="Content Placeholder 3"/>
          <p:cNvGraphicFramePr>
            <a:graphicFrameLocks noGrp="1"/>
          </p:cNvGraphicFramePr>
          <p:nvPr>
            <p:ph idx="1"/>
          </p:nvPr>
        </p:nvGraphicFramePr>
        <p:xfrm>
          <a:off x="383931" y="1112597"/>
          <a:ext cx="11503270" cy="6437965"/>
        </p:xfrm>
        <a:graphic>
          <a:graphicData uri="http://schemas.openxmlformats.org/drawingml/2006/table">
            <a:tbl>
              <a:tblPr firstRow="1" bandRow="1">
                <a:tableStyleId>{5C22544A-7EE6-4342-B048-85BDC9FD1C3A}</a:tableStyleId>
              </a:tblPr>
              <a:tblGrid>
                <a:gridCol w="697952"/>
                <a:gridCol w="1671636"/>
                <a:gridCol w="2767515"/>
                <a:gridCol w="1967552"/>
                <a:gridCol w="2011499"/>
                <a:gridCol w="2387116"/>
              </a:tblGrid>
              <a:tr h="433405">
                <a:tc>
                  <a:txBody>
                    <a:bodyPr/>
                    <a:lstStyle/>
                    <a:p>
                      <a:r>
                        <a:rPr lang="en-US" sz="1400" dirty="0" err="1" smtClean="0"/>
                        <a:t>S.no</a:t>
                      </a:r>
                      <a:endParaRPr lang="en-US" sz="1400" dirty="0"/>
                    </a:p>
                  </a:txBody>
                  <a:tcPr/>
                </a:tc>
                <a:tc>
                  <a:txBody>
                    <a:bodyPr/>
                    <a:lstStyle/>
                    <a:p>
                      <a:r>
                        <a:rPr lang="en-US" sz="1400" dirty="0" err="1" smtClean="0"/>
                        <a:t>Auther</a:t>
                      </a:r>
                      <a:r>
                        <a:rPr lang="en-US" sz="1400" dirty="0" smtClean="0"/>
                        <a:t> Name</a:t>
                      </a:r>
                      <a:endParaRPr lang="en-US" sz="1400" dirty="0"/>
                    </a:p>
                  </a:txBody>
                  <a:tcPr/>
                </a:tc>
                <a:tc>
                  <a:txBody>
                    <a:bodyPr/>
                    <a:lstStyle/>
                    <a:p>
                      <a:r>
                        <a:rPr lang="en-US" sz="1400" dirty="0" smtClean="0"/>
                        <a:t>Title of the Paper</a:t>
                      </a:r>
                      <a:endParaRPr lang="en-US" sz="1400" dirty="0"/>
                    </a:p>
                  </a:txBody>
                  <a:tcPr/>
                </a:tc>
                <a:tc>
                  <a:txBody>
                    <a:bodyPr/>
                    <a:lstStyle/>
                    <a:p>
                      <a:r>
                        <a:rPr lang="en-US" sz="1400" dirty="0" smtClean="0"/>
                        <a:t>Journal</a:t>
                      </a:r>
                      <a:endParaRPr lang="en-US" sz="1400" dirty="0"/>
                    </a:p>
                  </a:txBody>
                  <a:tcPr/>
                </a:tc>
                <a:tc>
                  <a:txBody>
                    <a:bodyPr/>
                    <a:lstStyle/>
                    <a:p>
                      <a:r>
                        <a:rPr lang="en-US" sz="1400" dirty="0" smtClean="0"/>
                        <a:t>Methodology</a:t>
                      </a:r>
                      <a:endParaRPr lang="en-US" sz="1400" dirty="0"/>
                    </a:p>
                  </a:txBody>
                  <a:tcPr/>
                </a:tc>
                <a:tc>
                  <a:txBody>
                    <a:bodyPr/>
                    <a:lstStyle/>
                    <a:p>
                      <a:r>
                        <a:rPr lang="en-US" sz="1400" dirty="0" smtClean="0"/>
                        <a:t>Remarks</a:t>
                      </a:r>
                      <a:endParaRPr lang="en-US" sz="1400" dirty="0"/>
                    </a:p>
                  </a:txBody>
                  <a:tcPr/>
                </a:tc>
              </a:tr>
              <a:tr h="1303912">
                <a:tc>
                  <a:txBody>
                    <a:bodyPr/>
                    <a:lstStyle/>
                    <a:p>
                      <a:r>
                        <a:rPr lang="en-US" sz="1400" dirty="0" smtClean="0">
                          <a:latin typeface="Times New Roman" pitchFamily="18" charset="0"/>
                          <a:cs typeface="Times New Roman" pitchFamily="18" charset="0"/>
                        </a:rPr>
                        <a:t>11</a:t>
                      </a:r>
                      <a:endParaRPr lang="en-US" sz="1400" dirty="0">
                        <a:latin typeface="Times New Roman" pitchFamily="18" charset="0"/>
                        <a:cs typeface="Times New Roman" pitchFamily="18" charset="0"/>
                      </a:endParaRPr>
                    </a:p>
                  </a:txBody>
                  <a:tcPr/>
                </a:tc>
                <a:tc>
                  <a:txBody>
                    <a:bodyPr/>
                    <a:lstStyle/>
                    <a:p>
                      <a:r>
                        <a:rPr lang="it-IT" sz="1400" dirty="0" smtClean="0">
                          <a:latin typeface="Times New Roman" pitchFamily="18" charset="0"/>
                          <a:cs typeface="Times New Roman" pitchFamily="18" charset="0"/>
                        </a:rPr>
                        <a:t>X. Li, S.-Y. Qin</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Efficient fusion for infrared and visible images based on compressive sensing principle</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IET Image Processing 5(2):141 - 147(2011)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The potential application of compressive sensing (CS) principle in the image fusion for infrared (IR) and visible images is studied</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Compressive sensing is used. Activity measurement using standard deviation.</a:t>
                      </a:r>
                      <a:endParaRPr lang="en-US" sz="1400" dirty="0">
                        <a:latin typeface="Times New Roman" pitchFamily="18" charset="0"/>
                        <a:cs typeface="Times New Roman" pitchFamily="18" charset="0"/>
                      </a:endParaRPr>
                    </a:p>
                  </a:txBody>
                  <a:tcPr/>
                </a:tc>
              </a:tr>
              <a:tr h="1101081">
                <a:tc>
                  <a:txBody>
                    <a:bodyPr/>
                    <a:lstStyle/>
                    <a:p>
                      <a:r>
                        <a:rPr lang="en-US" sz="1400" dirty="0" smtClean="0">
                          <a:latin typeface="Times New Roman" pitchFamily="18" charset="0"/>
                          <a:cs typeface="Times New Roman" pitchFamily="18" charset="0"/>
                        </a:rPr>
                        <a:t>12</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Anjan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Gudigar</a:t>
                      </a:r>
                      <a:r>
                        <a:rPr lang="en-US" sz="1400" baseline="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Raghavendra</a:t>
                      </a:r>
                      <a:r>
                        <a:rPr lang="en-US" sz="1400" dirty="0" smtClean="0">
                          <a:latin typeface="Times New Roman" pitchFamily="18" charset="0"/>
                          <a:cs typeface="Times New Roman" pitchFamily="18" charset="0"/>
                        </a:rPr>
                        <a:t> U, </a:t>
                      </a:r>
                      <a:r>
                        <a:rPr lang="en-US" sz="1400" dirty="0" err="1" smtClean="0">
                          <a:latin typeface="Times New Roman" pitchFamily="18" charset="0"/>
                          <a:cs typeface="Times New Roman" pitchFamily="18" charset="0"/>
                        </a:rPr>
                        <a:t>Jyothi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Samanth</a:t>
                      </a:r>
                      <a:r>
                        <a:rPr lang="en-US" sz="1400" dirty="0" smtClean="0">
                          <a:latin typeface="Times New Roman" pitchFamily="18" charset="0"/>
                          <a:cs typeface="Times New Roman" pitchFamily="18" charset="0"/>
                        </a:rPr>
                        <a:t>, U </a:t>
                      </a:r>
                      <a:r>
                        <a:rPr lang="en-US" sz="1400" dirty="0" err="1" smtClean="0">
                          <a:latin typeface="Times New Roman" pitchFamily="18" charset="0"/>
                          <a:cs typeface="Times New Roman" pitchFamily="18" charset="0"/>
                        </a:rPr>
                        <a:t>Rajendra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Acharya</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Automated detection of chronic kidney disease using image fusion and graph embedding techniques with ultrasound images</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Biomedical Signal Processing and Control 68(10225):102733(2021)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Image fusion and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graph embedding</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techniques</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The proposed method achieved 100 % accuracy for a two-class system, and 99.09 % accuracy for a multi-class categorization scenario.</a:t>
                      </a:r>
                      <a:endParaRPr lang="en-US" sz="1400" dirty="0">
                        <a:latin typeface="Times New Roman" pitchFamily="18" charset="0"/>
                        <a:cs typeface="Times New Roman" pitchFamily="18" charset="0"/>
                      </a:endParaRPr>
                    </a:p>
                  </a:txBody>
                  <a:tcPr/>
                </a:tc>
              </a:tr>
              <a:tr h="1101081">
                <a:tc>
                  <a:txBody>
                    <a:bodyPr/>
                    <a:lstStyle/>
                    <a:p>
                      <a:r>
                        <a:rPr lang="en-US" sz="1400" dirty="0" smtClean="0">
                          <a:latin typeface="Times New Roman" pitchFamily="18" charset="0"/>
                          <a:cs typeface="Times New Roman" pitchFamily="18" charset="0"/>
                        </a:rPr>
                        <a:t>13</a:t>
                      </a:r>
                      <a:endParaRPr lang="en-US" sz="1400" dirty="0">
                        <a:latin typeface="Times New Roman" pitchFamily="18" charset="0"/>
                        <a:cs typeface="Times New Roman" pitchFamily="18" charset="0"/>
                      </a:endParaRPr>
                    </a:p>
                  </a:txBody>
                  <a:tcPr/>
                </a:tc>
                <a:tc>
                  <a:txBody>
                    <a:bodyPr/>
                    <a:lstStyle/>
                    <a:p>
                      <a:r>
                        <a:rPr lang="de-DE" sz="1400" dirty="0" smtClean="0">
                          <a:latin typeface="Times New Roman" pitchFamily="18" charset="0"/>
                          <a:cs typeface="Times New Roman" pitchFamily="18" charset="0"/>
                        </a:rPr>
                        <a:t>Wang Xin, Wei You-Li, Liu fu</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 new multi-source image sequence fusion</a:t>
                      </a:r>
                    </a:p>
                    <a:p>
                      <a:r>
                        <a:rPr lang="en-US" sz="1400" dirty="0" smtClean="0">
                          <a:latin typeface="Times New Roman" pitchFamily="18" charset="0"/>
                          <a:cs typeface="Times New Roman" pitchFamily="18" charset="0"/>
                        </a:rPr>
                        <a:t>algorithm based on SIDWT</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Times New Roman" pitchFamily="18" charset="0"/>
                          <a:ea typeface="+mn-ea"/>
                          <a:cs typeface="Times New Roman" pitchFamily="18" charset="0"/>
                        </a:rPr>
                        <a:t>Image and Graphics (ICIG), 2013 Seventh International Conference on(2013)</a:t>
                      </a:r>
                    </a:p>
                    <a:p>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Maximum selection for</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low-frequency and weighted</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average for high-frequency</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Window-based activity</a:t>
                      </a:r>
                    </a:p>
                    <a:p>
                      <a:r>
                        <a:rPr lang="en-US" sz="1400" dirty="0" smtClean="0">
                          <a:latin typeface="Times New Roman" pitchFamily="18" charset="0"/>
                          <a:cs typeface="Times New Roman" pitchFamily="18" charset="0"/>
                        </a:rPr>
                        <a:t>measurement.</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low-frequency- contrast</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high-frequency edge</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gradient energy.</a:t>
                      </a:r>
                      <a:endParaRPr lang="en-US" sz="1400" dirty="0">
                        <a:latin typeface="Times New Roman" pitchFamily="18" charset="0"/>
                        <a:cs typeface="Times New Roman" pitchFamily="18" charset="0"/>
                      </a:endParaRPr>
                    </a:p>
                  </a:txBody>
                  <a:tcPr/>
                </a:tc>
              </a:tr>
              <a:tr h="1101081">
                <a:tc>
                  <a:txBody>
                    <a:bodyPr/>
                    <a:lstStyle/>
                    <a:p>
                      <a:r>
                        <a:rPr lang="en-US" sz="1400" dirty="0" smtClean="0">
                          <a:latin typeface="Times New Roman" pitchFamily="18" charset="0"/>
                          <a:cs typeface="Times New Roman" pitchFamily="18" charset="0"/>
                        </a:rPr>
                        <a:t>14</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Annameti</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Rohith</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Detection of Kidney Stones in Ultrasound Images Using Median Filter Compared with Rank Filter</a:t>
                      </a:r>
                      <a:endParaRPr lang="en-US" sz="1400" b="0" dirty="0">
                        <a:latin typeface="Times New Roman" pitchFamily="18" charset="0"/>
                        <a:cs typeface="Times New Roman" pitchFamily="18" charset="0"/>
                      </a:endParaRPr>
                    </a:p>
                  </a:txBody>
                  <a:tcPr/>
                </a:tc>
                <a:tc>
                  <a:txBody>
                    <a:bodyPr/>
                    <a:lstStyle/>
                    <a:p>
                      <a:r>
                        <a:rPr lang="pt-BR" sz="1400" dirty="0" smtClean="0">
                          <a:latin typeface="Times New Roman" pitchFamily="18" charset="0"/>
                          <a:cs typeface="Times New Roman" pitchFamily="18" charset="0"/>
                        </a:rPr>
                        <a:t>Revista Gestão Inovação e Tecnologias 11(4):1096-1111(2021)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Morphological</a:t>
                      </a:r>
                      <a:r>
                        <a:rPr lang="en-US" sz="1400" baseline="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Operation is used</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The detection rate is improved using the Median filter compared with rank filter in terms of accuracy and sensitivity</a:t>
                      </a:r>
                      <a:endParaRPr lang="en-US" sz="1400" dirty="0">
                        <a:latin typeface="Times New Roman" pitchFamily="18" charset="0"/>
                        <a:cs typeface="Times New Roman" pitchFamily="18" charset="0"/>
                      </a:endParaRPr>
                    </a:p>
                  </a:txBody>
                  <a:tcPr/>
                </a:tc>
              </a:tr>
              <a:tr h="1101081">
                <a:tc>
                  <a:txBody>
                    <a:bodyPr/>
                    <a:lstStyle/>
                    <a:p>
                      <a:r>
                        <a:rPr lang="en-US" sz="1400" dirty="0" smtClean="0">
                          <a:latin typeface="Times New Roman" pitchFamily="18" charset="0"/>
                          <a:cs typeface="Times New Roman" pitchFamily="18" charset="0"/>
                        </a:rPr>
                        <a:t>15</a:t>
                      </a:r>
                      <a:endParaRPr lang="en-US" sz="1400" dirty="0">
                        <a:latin typeface="Times New Roman" pitchFamily="18" charset="0"/>
                        <a:cs typeface="Times New Roman" pitchFamily="18" charset="0"/>
                      </a:endParaRPr>
                    </a:p>
                  </a:txBody>
                  <a:tcPr/>
                </a:tc>
                <a:tc>
                  <a:txBody>
                    <a:bodyPr/>
                    <a:lstStyle/>
                    <a:p>
                      <a:r>
                        <a:rPr lang="de-DE" sz="1400" dirty="0" smtClean="0">
                          <a:latin typeface="Times New Roman" pitchFamily="18" charset="0"/>
                          <a:cs typeface="Times New Roman" pitchFamily="18" charset="0"/>
                        </a:rPr>
                        <a:t>Y.-R. Zhou, A.-H. Geng, Q. Zhang</a:t>
                      </a:r>
                      <a:endParaRPr lang="en-US" sz="1400" dirty="0">
                        <a:latin typeface="Times New Roman" pitchFamily="18" charset="0"/>
                        <a:cs typeface="Times New Roman" pitchFamily="18" charset="0"/>
                      </a:endParaRPr>
                    </a:p>
                  </a:txBody>
                  <a:tcPr/>
                </a:tc>
                <a:tc>
                  <a:txBody>
                    <a:bodyPr/>
                    <a:lstStyle/>
                    <a:p>
                      <a:r>
                        <a:rPr lang="en-US" sz="1400" b="0" i="0" kern="1200" dirty="0" smtClean="0">
                          <a:solidFill>
                            <a:schemeClr val="dk1"/>
                          </a:solidFill>
                          <a:latin typeface="Times New Roman" pitchFamily="18" charset="0"/>
                          <a:ea typeface="+mn-ea"/>
                          <a:cs typeface="Times New Roman" pitchFamily="18" charset="0"/>
                        </a:rPr>
                        <a:t>Fusion of infrared and visible images based on compressive sensing</a:t>
                      </a:r>
                      <a:endParaRPr lang="en-US" sz="1400" b="0" dirty="0">
                        <a:latin typeface="Times New Roman" pitchFamily="18" charset="0"/>
                        <a:cs typeface="Times New Roman" pitchFamily="18" charset="0"/>
                      </a:endParaRPr>
                    </a:p>
                  </a:txBody>
                  <a:tcPr/>
                </a:tc>
                <a:tc>
                  <a:txBody>
                    <a:bodyPr/>
                    <a:lstStyle/>
                    <a:p>
                      <a:r>
                        <a:rPr lang="pt-BR" sz="1400" dirty="0" smtClean="0">
                          <a:latin typeface="Times New Roman" pitchFamily="18" charset="0"/>
                          <a:cs typeface="Times New Roman" pitchFamily="18" charset="0"/>
                        </a:rPr>
                        <a:t>Revista Gestão Inovação e Tecnologias 11(4):1096-1111(2021)</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A novel method to fuse infrared and visible images was proposed based on compressive sensing theory. </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Compressive sensing is</a:t>
                      </a:r>
                    </a:p>
                    <a:p>
                      <a:r>
                        <a:rPr lang="en-US" sz="1400" dirty="0" smtClean="0">
                          <a:latin typeface="Times New Roman" pitchFamily="18" charset="0"/>
                          <a:cs typeface="Times New Roman" pitchFamily="18" charset="0"/>
                        </a:rPr>
                        <a:t>used. Activity</a:t>
                      </a:r>
                    </a:p>
                    <a:p>
                      <a:r>
                        <a:rPr lang="en-US" sz="1400" dirty="0" smtClean="0">
                          <a:latin typeface="Times New Roman" pitchFamily="18" charset="0"/>
                          <a:cs typeface="Times New Roman" pitchFamily="18" charset="0"/>
                        </a:rPr>
                        <a:t>measurement using</a:t>
                      </a:r>
                    </a:p>
                    <a:p>
                      <a:r>
                        <a:rPr lang="en-US" sz="1400" dirty="0" smtClean="0">
                          <a:latin typeface="Times New Roman" pitchFamily="18" charset="0"/>
                          <a:cs typeface="Times New Roman" pitchFamily="18" charset="0"/>
                        </a:rPr>
                        <a:t>standard deviation.</a:t>
                      </a:r>
                      <a:endParaRPr lang="en-US" sz="14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15562"/>
            <a:ext cx="10077557" cy="697069"/>
          </a:xfrm>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92500"/>
          </a:bodyPr>
          <a:lstStyle/>
          <a:p>
            <a:pPr>
              <a:buFont typeface="Arial" pitchFamily="34" charset="0"/>
              <a:buChar char="•"/>
            </a:pPr>
            <a:r>
              <a:rPr lang="en-US" dirty="0" smtClean="0">
                <a:latin typeface="Times New Roman" pitchFamily="18" charset="0"/>
                <a:cs typeface="Times New Roman" pitchFamily="18" charset="0"/>
              </a:rPr>
              <a:t>A kidney stone usually does not cause symptoms until it has moved into the kidney or passed into one of the </a:t>
            </a:r>
            <a:r>
              <a:rPr lang="en-US" dirty="0" err="1" smtClean="0">
                <a:latin typeface="Times New Roman" pitchFamily="18" charset="0"/>
                <a:cs typeface="Times New Roman" pitchFamily="18" charset="0"/>
              </a:rPr>
              <a:t>ureters</a:t>
            </a:r>
            <a:r>
              <a:rPr lang="en-US" dirty="0" smtClean="0">
                <a:latin typeface="Times New Roman" pitchFamily="18" charset="0"/>
                <a:cs typeface="Times New Roman" pitchFamily="18" charset="0"/>
              </a:rPr>
              <a:t>. </a:t>
            </a:r>
          </a:p>
          <a:p>
            <a:pPr>
              <a:buFont typeface="Arial" pitchFamily="34" charset="0"/>
              <a:buChar char="•"/>
            </a:pPr>
            <a:r>
              <a:rPr lang="en-US" dirty="0" smtClean="0">
                <a:latin typeface="Times New Roman" pitchFamily="18" charset="0"/>
                <a:cs typeface="Times New Roman" pitchFamily="18" charset="0"/>
              </a:rPr>
              <a:t>Kidney Stones are the life threatening situation, if the diagnosis is not done in short time it may leads to the failure of the kidneys. </a:t>
            </a:r>
          </a:p>
          <a:p>
            <a:pPr>
              <a:buFont typeface="Arial" pitchFamily="34" charset="0"/>
              <a:buChar char="•"/>
            </a:pPr>
            <a:r>
              <a:rPr lang="en-US" dirty="0" smtClean="0">
                <a:latin typeface="Times New Roman" pitchFamily="18" charset="0"/>
                <a:cs typeface="Times New Roman" pitchFamily="18" charset="0"/>
              </a:rPr>
              <a:t>For the operation, it is necessary to locate the stone position accurately. When it comes to scanned images, due to noise and poor contrast it is difficult the identify the stone in scanned images. </a:t>
            </a:r>
          </a:p>
          <a:p>
            <a:pPr>
              <a:buFont typeface="Arial" pitchFamily="34" charset="0"/>
              <a:buChar char="•"/>
            </a:pPr>
            <a:r>
              <a:rPr lang="en-US" dirty="0" smtClean="0">
                <a:latin typeface="Times New Roman" pitchFamily="18" charset="0"/>
                <a:cs typeface="Times New Roman" pitchFamily="18" charset="0"/>
              </a:rPr>
              <a:t>To overcome this issue image processing technique is used to detect the location of stone.</a:t>
            </a:r>
          </a:p>
          <a:p>
            <a:pPr>
              <a:buFont typeface="Arial" pitchFamily="34" charset="0"/>
              <a:buChar char="•"/>
            </a:pPr>
            <a:r>
              <a:rPr lang="en-US" dirty="0" smtClean="0">
                <a:latin typeface="Times New Roman" pitchFamily="18" charset="0"/>
                <a:cs typeface="Times New Roman" pitchFamily="18" charset="0"/>
              </a:rPr>
              <a:t>We also going to Apply Image fusion technique and create a fused image of CT and MRI images</a:t>
            </a:r>
          </a:p>
          <a:p>
            <a:pPr>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450731"/>
            <a:ext cx="10077557" cy="661900"/>
          </a:xfrm>
        </p:spPr>
        <p:txBody>
          <a:bodyPr/>
          <a:lstStyle/>
          <a:p>
            <a:r>
              <a:rPr lang="en-US" dirty="0" smtClean="0"/>
              <a:t>Software Details</a:t>
            </a:r>
            <a:endParaRPr lang="en-US" dirty="0"/>
          </a:p>
        </p:txBody>
      </p:sp>
      <p:sp>
        <p:nvSpPr>
          <p:cNvPr id="3" name="Content Placeholder 2"/>
          <p:cNvSpPr>
            <a:spLocks noGrp="1"/>
          </p:cNvSpPr>
          <p:nvPr>
            <p:ph idx="1"/>
          </p:nvPr>
        </p:nvSpPr>
        <p:spPr/>
        <p:txBody>
          <a:bodyPr>
            <a:normAutofit fontScale="92500" lnSpcReduction="10000"/>
          </a:bodyPr>
          <a:lstStyle/>
          <a:p>
            <a:r>
              <a:rPr lang="en-US" sz="1700" b="1" i="1" u="sng" dirty="0" smtClean="0">
                <a:latin typeface="Times New Roman" pitchFamily="18" charset="0"/>
                <a:cs typeface="Times New Roman" pitchFamily="18" charset="0"/>
              </a:rPr>
              <a:t>MATLAB</a:t>
            </a:r>
            <a:r>
              <a:rPr lang="en-US" sz="1700" b="1" dirty="0" smtClean="0">
                <a:latin typeface="Times New Roman" pitchFamily="18" charset="0"/>
                <a:cs typeface="Times New Roman" pitchFamily="18" charset="0"/>
              </a:rPr>
              <a:t> </a:t>
            </a:r>
            <a:endParaRPr lang="en-US" sz="1700" dirty="0" smtClean="0">
              <a:latin typeface="Times New Roman" pitchFamily="18" charset="0"/>
              <a:cs typeface="Times New Roman" pitchFamily="18" charset="0"/>
            </a:endParaRPr>
          </a:p>
          <a:p>
            <a:pPr>
              <a:buFont typeface="Arial" pitchFamily="34" charset="0"/>
              <a:buChar char="•"/>
            </a:pPr>
            <a:r>
              <a:rPr lang="en-US" sz="1700" dirty="0" smtClean="0">
                <a:latin typeface="Times New Roman" pitchFamily="18" charset="0"/>
                <a:cs typeface="Times New Roman" pitchFamily="18" charset="0"/>
              </a:rPr>
              <a:t>MATLAB is a programming platform designed specifically for engineers and scientists to analyze and design the systems and products that change our world. </a:t>
            </a:r>
          </a:p>
          <a:p>
            <a:pPr>
              <a:buFont typeface="Arial" pitchFamily="34" charset="0"/>
              <a:buChar char="•"/>
            </a:pPr>
            <a:r>
              <a:rPr lang="en-US" sz="1700" dirty="0" smtClean="0">
                <a:latin typeface="Times New Roman" pitchFamily="18" charset="0"/>
                <a:cs typeface="Times New Roman" pitchFamily="18" charset="0"/>
              </a:rPr>
              <a:t>The heart of MATLAB is the MATLAB language, a matrix-based language that allows the most natural expression of computational mathematics. </a:t>
            </a:r>
          </a:p>
          <a:p>
            <a:pPr>
              <a:buFont typeface="Arial" pitchFamily="34" charset="0"/>
              <a:buChar char="•"/>
            </a:pPr>
            <a:r>
              <a:rPr lang="en-US" sz="1700" dirty="0" smtClean="0">
                <a:latin typeface="Times New Roman" pitchFamily="18" charset="0"/>
                <a:cs typeface="Times New Roman" pitchFamily="18" charset="0"/>
              </a:rPr>
              <a:t>MATLAB combines a desktop environment tuned for iterative analysis and design processes with a programming language that directly expresses matrix and array mathematics. </a:t>
            </a:r>
          </a:p>
          <a:p>
            <a:pPr>
              <a:buFont typeface="Arial" pitchFamily="34" charset="0"/>
              <a:buChar char="•"/>
            </a:pPr>
            <a:r>
              <a:rPr lang="en-US" sz="1700" dirty="0" smtClean="0">
                <a:latin typeface="Times New Roman" pitchFamily="18" charset="0"/>
                <a:cs typeface="Times New Roman" pitchFamily="18" charset="0"/>
              </a:rPr>
              <a:t>It includes a live editor for creating scripts that combine code, output, and formatted text in an executable notebook. Millions of engineers and scientists worldwide use MATLAB for a wide variety of applications in industry and academia, including deep learning and machine learning, signal processing and communications, image and video processing, control systems, test and measurement, computational finance, and computational biology.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71600"/>
            <a:ext cx="10077557" cy="741031"/>
          </a:xfrm>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latin typeface="Times New Roman" pitchFamily="18" charset="0"/>
                <a:cs typeface="Times New Roman" pitchFamily="18" charset="0"/>
              </a:rPr>
              <a:t>Study of Wavelet Image fusion Technique and obtain a fused image of CT and MRI images.</a:t>
            </a:r>
          </a:p>
          <a:p>
            <a:pPr>
              <a:buFont typeface="Arial" pitchFamily="34" charset="0"/>
              <a:buChar char="•"/>
            </a:pPr>
            <a:r>
              <a:rPr lang="en-US" dirty="0" smtClean="0">
                <a:latin typeface="Times New Roman" pitchFamily="18" charset="0"/>
                <a:cs typeface="Times New Roman" pitchFamily="18" charset="0"/>
              </a:rPr>
              <a:t>We are going to understand the process and advantages of these fused images.</a:t>
            </a:r>
          </a:p>
          <a:p>
            <a:pPr>
              <a:buFont typeface="Arial" pitchFamily="34" charset="0"/>
              <a:buChar char="•"/>
            </a:pPr>
            <a:r>
              <a:rPr lang="en-US" dirty="0" smtClean="0">
                <a:latin typeface="Times New Roman" pitchFamily="18" charset="0"/>
                <a:cs typeface="Times New Roman" pitchFamily="18" charset="0"/>
              </a:rPr>
              <a:t>Understand the problems occurs due to kidney stone formation</a:t>
            </a:r>
          </a:p>
          <a:p>
            <a:pPr>
              <a:buFont typeface="Arial" pitchFamily="34" charset="0"/>
              <a:buChar char="•"/>
            </a:pPr>
            <a:r>
              <a:rPr lang="en-US" dirty="0" smtClean="0">
                <a:latin typeface="Times New Roman" pitchFamily="18" charset="0"/>
                <a:cs typeface="Times New Roman" pitchFamily="18" charset="0"/>
              </a:rPr>
              <a:t>By using the image processing method we are going to reduce the noise in the Scanned images of a patient’s kidney scan and </a:t>
            </a:r>
            <a:r>
              <a:rPr lang="en-US" dirty="0" err="1" smtClean="0">
                <a:latin typeface="Times New Roman" pitchFamily="18" charset="0"/>
                <a:cs typeface="Times New Roman" pitchFamily="18" charset="0"/>
              </a:rPr>
              <a:t>dectect</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acurate</a:t>
            </a:r>
            <a:r>
              <a:rPr lang="en-US" dirty="0" smtClean="0">
                <a:latin typeface="Times New Roman" pitchFamily="18" charset="0"/>
                <a:cs typeface="Times New Roman" pitchFamily="18" charset="0"/>
              </a:rPr>
              <a:t> position of the stone located in the patient’s kidney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717" y="1362808"/>
            <a:ext cx="10077557" cy="749823"/>
          </a:xfrm>
        </p:spPr>
        <p:txBody>
          <a:bodyPr/>
          <a:lstStyle/>
          <a:p>
            <a:r>
              <a:rPr lang="en-US" dirty="0" smtClean="0"/>
              <a:t>Methodology</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b="1" i="1" u="sng" dirty="0" smtClean="0">
                <a:latin typeface="Times New Roman" pitchFamily="18" charset="0"/>
                <a:cs typeface="Times New Roman" pitchFamily="18" charset="0"/>
              </a:rPr>
              <a:t>Wavelet Transform</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Wavelet transforms, provides a framework in which a signal or image is decomposed into levels. Each level corresponds to a coarser resolution or lower frequency band and higher frequency bands. There are two main groups of transforms, continuous and discrete. Of particular interest is the DWT, which applies a two-channel filter bank (with down sampling) iteratively to the low pass band (initially the original signal). The wavelet representation then consists of the low-pass band at the lowest resolution and the high pass bands obtained at each step. This transform is invertible and non redundant.</a:t>
            </a:r>
          </a:p>
          <a:p>
            <a:endParaRPr lang="en-US" dirty="0"/>
          </a:p>
        </p:txBody>
      </p:sp>
    </p:spTree>
  </p:cSld>
  <p:clrMapOvr>
    <a:masterClrMapping/>
  </p:clrMapOvr>
</p:sld>
</file>

<file path=ppt/theme/theme1.xml><?xml version="1.0" encoding="utf-8"?>
<a:theme xmlns:a="http://schemas.openxmlformats.org/drawingml/2006/main" name="RocaVTI">
  <a:themeElements>
    <a:clrScheme name="AnalogousFromDarkSeedLeftStep">
      <a:dk1>
        <a:srgbClr val="000000"/>
      </a:dk1>
      <a:lt1>
        <a:srgbClr val="FFFFFF"/>
      </a:lt1>
      <a:dk2>
        <a:srgbClr val="181734"/>
      </a:dk2>
      <a:lt2>
        <a:srgbClr val="F0F3F2"/>
      </a:lt2>
      <a:accent1>
        <a:srgbClr val="E72971"/>
      </a:accent1>
      <a:accent2>
        <a:srgbClr val="D517AE"/>
      </a:accent2>
      <a:accent3>
        <a:srgbClr val="BF29E7"/>
      </a:accent3>
      <a:accent4>
        <a:srgbClr val="5E17D5"/>
      </a:accent4>
      <a:accent5>
        <a:srgbClr val="2932E7"/>
      </a:accent5>
      <a:accent6>
        <a:srgbClr val="176FD5"/>
      </a:accent6>
      <a:hlink>
        <a:srgbClr val="6355C6"/>
      </a:hlink>
      <a:folHlink>
        <a:srgbClr val="7F7F7F"/>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317</TotalTime>
  <Words>5152</Words>
  <Application>Microsoft Office PowerPoint</Application>
  <PresentationFormat>Custom</PresentationFormat>
  <Paragraphs>380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RocaVTI</vt:lpstr>
      <vt:lpstr>Wavelet based Image fusion for Kidney Stone Detection Final Review</vt:lpstr>
      <vt:lpstr>Introduction</vt:lpstr>
      <vt:lpstr>Literature Servey</vt:lpstr>
      <vt:lpstr>Literature Survey</vt:lpstr>
      <vt:lpstr>Literature Servey</vt:lpstr>
      <vt:lpstr>Motivation</vt:lpstr>
      <vt:lpstr>Software Details</vt:lpstr>
      <vt:lpstr>Objectives</vt:lpstr>
      <vt:lpstr>Methodology</vt:lpstr>
      <vt:lpstr>Fusion Rules</vt:lpstr>
      <vt:lpstr>Fusion Rules</vt:lpstr>
      <vt:lpstr>Fusion Rules</vt:lpstr>
      <vt:lpstr>Wavelet Based Image Fusion</vt:lpstr>
      <vt:lpstr>Discrete Wavelet Transform</vt:lpstr>
      <vt:lpstr>Discrete Wavelet Transform</vt:lpstr>
      <vt:lpstr>Discrete Wavelet Transform</vt:lpstr>
      <vt:lpstr>High Frequency Band Fusion</vt:lpstr>
      <vt:lpstr>Low Frequency Band Fusion</vt:lpstr>
      <vt:lpstr>Low Frequency Band Fusion</vt:lpstr>
      <vt:lpstr>Haar Wavelet</vt:lpstr>
      <vt:lpstr>Haar Wavelet</vt:lpstr>
      <vt:lpstr>Performance Measures</vt:lpstr>
      <vt:lpstr>Performance Measures </vt:lpstr>
      <vt:lpstr>Kidney Stone Detection </vt:lpstr>
      <vt:lpstr>Steps of PCA-Based Feature Extraction</vt:lpstr>
      <vt:lpstr>Steps of PCA Based Feature Extraction</vt:lpstr>
      <vt:lpstr>Steps of PCA Based Feature Extraction</vt:lpstr>
      <vt:lpstr>Steps of PCA Based Feature Extraction</vt:lpstr>
      <vt:lpstr>Application of Morphological Analysis</vt:lpstr>
      <vt:lpstr>CT (Computed Tomography)</vt:lpstr>
      <vt:lpstr>Magnetic Resonance Imaging </vt:lpstr>
      <vt:lpstr>Ultrasound Sound Imaging</vt:lpstr>
      <vt:lpstr>Results</vt:lpstr>
      <vt:lpstr>Explaination</vt:lpstr>
      <vt:lpstr>Tabulation</vt:lpstr>
      <vt:lpstr>Kidney Stone Detection</vt:lpstr>
      <vt:lpstr>Ultrasound images</vt:lpstr>
      <vt:lpstr>CT Image</vt:lpstr>
      <vt:lpstr>CT Image</vt:lpstr>
      <vt:lpstr>Explaination</vt:lpstr>
      <vt:lpstr>Scope for Improvement</vt:lpstr>
      <vt:lpstr>References</vt:lpstr>
      <vt:lpstr>References </vt:lpstr>
      <vt:lpstr>Paper Publication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SAIMANIDEEP</cp:lastModifiedBy>
  <cp:revision>11</cp:revision>
  <dcterms:created xsi:type="dcterms:W3CDTF">2023-04-17T09:13:44Z</dcterms:created>
  <dcterms:modified xsi:type="dcterms:W3CDTF">2023-04-21T05:46:36Z</dcterms:modified>
</cp:coreProperties>
</file>