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5"/>
  </p:notesMasterIdLst>
  <p:sldIdLst>
    <p:sldId id="263" r:id="rId2"/>
    <p:sldId id="264" r:id="rId3"/>
    <p:sldId id="268" r:id="rId4"/>
    <p:sldId id="269" r:id="rId5"/>
    <p:sldId id="270" r:id="rId6"/>
    <p:sldId id="271" r:id="rId7"/>
    <p:sldId id="259" r:id="rId8"/>
    <p:sldId id="260" r:id="rId9"/>
    <p:sldId id="262" r:id="rId10"/>
    <p:sldId id="261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dbrstu\Downloads\ComporativeProteinModell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TM-Score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710080950667018E-2"/>
          <c:y val="9.4251877914184587E-2"/>
          <c:w val="0.89624119813809422"/>
          <c:h val="0.676753293953942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[ComporativeProteinModelling.xlsx]Sheet1!$B$1</c:f>
              <c:strCache>
                <c:ptCount val="1"/>
                <c:pt idx="0">
                  <c:v>TM-Score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[ComporativeProteinModelling.xlsx]Sheet1!$A$2:$A$8</c:f>
              <c:strCache>
                <c:ptCount val="7"/>
                <c:pt idx="0">
                  <c:v>T0843</c:v>
                </c:pt>
                <c:pt idx="1">
                  <c:v>T0837</c:v>
                </c:pt>
                <c:pt idx="2">
                  <c:v>T0806</c:v>
                </c:pt>
                <c:pt idx="3">
                  <c:v>T0757</c:v>
                </c:pt>
                <c:pt idx="4">
                  <c:v>T0666</c:v>
                </c:pt>
                <c:pt idx="5">
                  <c:v>T0792</c:v>
                </c:pt>
                <c:pt idx="6">
                  <c:v>T0694</c:v>
                </c:pt>
              </c:strCache>
            </c:strRef>
          </c:cat>
          <c:val>
            <c:numRef>
              <c:f>[ComporativeProteinModelling.xlsx]Sheet1!$B$2:$B$8</c:f>
              <c:numCache>
                <c:formatCode>General</c:formatCode>
                <c:ptCount val="7"/>
                <c:pt idx="0">
                  <c:v>0.88660000000000005</c:v>
                </c:pt>
                <c:pt idx="1">
                  <c:v>0.2374</c:v>
                </c:pt>
                <c:pt idx="2">
                  <c:v>0.96819999999999995</c:v>
                </c:pt>
                <c:pt idx="3">
                  <c:v>0.9627</c:v>
                </c:pt>
                <c:pt idx="4">
                  <c:v>0.91180000000000005</c:v>
                </c:pt>
                <c:pt idx="5">
                  <c:v>0.41720000000000002</c:v>
                </c:pt>
                <c:pt idx="6">
                  <c:v>0.95760000000000001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9-4194-8188-22BEA16CD26A}"/>
            </c:ext>
          </c:extLst>
        </c:ser>
        <c:ser>
          <c:idx val="1"/>
          <c:order val="1"/>
          <c:tx>
            <c:strRef>
              <c:f>[ComporativeProteinModelling.xlsx]Sheet1!$C$1</c:f>
              <c:strCache>
                <c:ptCount val="1"/>
                <c:pt idx="0">
                  <c:v>CASP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[ComporativeProteinModelling.xlsx]Sheet1!$A$2:$A$8</c:f>
              <c:strCache>
                <c:ptCount val="7"/>
                <c:pt idx="0">
                  <c:v>T0843</c:v>
                </c:pt>
                <c:pt idx="1">
                  <c:v>T0837</c:v>
                </c:pt>
                <c:pt idx="2">
                  <c:v>T0806</c:v>
                </c:pt>
                <c:pt idx="3">
                  <c:v>T0757</c:v>
                </c:pt>
                <c:pt idx="4">
                  <c:v>T0666</c:v>
                </c:pt>
                <c:pt idx="5">
                  <c:v>T0792</c:v>
                </c:pt>
                <c:pt idx="6">
                  <c:v>T0694</c:v>
                </c:pt>
              </c:strCache>
            </c:strRef>
          </c:cat>
          <c:val>
            <c:numRef>
              <c:f>[ComporativeProteinModelling.xlsx]Sheet1!$C$2:$C$8</c:f>
              <c:numCache>
                <c:formatCode>General</c:formatCode>
                <c:ptCount val="7"/>
                <c:pt idx="0">
                  <c:v>0.94</c:v>
                </c:pt>
                <c:pt idx="1">
                  <c:v>0.8</c:v>
                </c:pt>
                <c:pt idx="2">
                  <c:v>0.79</c:v>
                </c:pt>
                <c:pt idx="3">
                  <c:v>0.82940000000000003</c:v>
                </c:pt>
                <c:pt idx="5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9-4194-8188-22BEA16CD2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6038312"/>
        <c:axId val="316044544"/>
      </c:barChart>
      <c:catAx>
        <c:axId val="316038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044544"/>
        <c:crosses val="autoZero"/>
        <c:auto val="1"/>
        <c:lblAlgn val="ctr"/>
        <c:lblOffset val="100"/>
        <c:noMultiLvlLbl val="0"/>
      </c:catAx>
      <c:valAx>
        <c:axId val="31604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0383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678719821320771E-2"/>
          <c:y val="6.981387846903081E-2"/>
          <c:w val="0.88783183981840452"/>
          <c:h val="0.834898858455721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Clash Score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Sheet1!$B$1:$I$1</c:f>
              <c:strCache>
                <c:ptCount val="8"/>
                <c:pt idx="0">
                  <c:v>T0843-M2</c:v>
                </c:pt>
                <c:pt idx="1">
                  <c:v>T0856-M5</c:v>
                </c:pt>
                <c:pt idx="2">
                  <c:v>T0806-M1</c:v>
                </c:pt>
                <c:pt idx="3">
                  <c:v>T0837-M5</c:v>
                </c:pt>
                <c:pt idx="4">
                  <c:v>T0757-M3</c:v>
                </c:pt>
                <c:pt idx="5">
                  <c:v>T0666-M2</c:v>
                </c:pt>
                <c:pt idx="6">
                  <c:v>T0651-M2</c:v>
                </c:pt>
                <c:pt idx="7">
                  <c:v>T0694-M3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41.84</c:v>
                </c:pt>
                <c:pt idx="1">
                  <c:v>29.4</c:v>
                </c:pt>
                <c:pt idx="2">
                  <c:v>30.38</c:v>
                </c:pt>
                <c:pt idx="3">
                  <c:v>46.57</c:v>
                </c:pt>
                <c:pt idx="4">
                  <c:v>34.75</c:v>
                </c:pt>
                <c:pt idx="5">
                  <c:v>104</c:v>
                </c:pt>
                <c:pt idx="6">
                  <c:v>45.92</c:v>
                </c:pt>
                <c:pt idx="7">
                  <c:v>44.64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7C-45FB-AE32-2F4A26D246E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370307400"/>
        <c:axId val="370307728"/>
      </c:barChart>
      <c:catAx>
        <c:axId val="370307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07728"/>
        <c:crosses val="autoZero"/>
        <c:auto val="1"/>
        <c:lblAlgn val="ctr"/>
        <c:lblOffset val="100"/>
        <c:noMultiLvlLbl val="0"/>
      </c:catAx>
      <c:valAx>
        <c:axId val="370307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07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80D50-86C4-4E75-A9A5-E37063E4CC2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15C6-7F03-49B6-96F6-02055DD0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A6D-F989-4EC4-8F9E-A3329706D682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54AA-5E0C-497D-AC9E-2D24CD6655C1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B7E8-0E6C-4955-A9F3-7AE291B03E0B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8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B58-BB33-46F7-A434-F97A7221B99C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F66-72DB-4234-A775-F9D2C9277BDF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5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186-8ABA-4E59-9DF1-94CD3EA439A1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FFB3-418B-4222-8F57-C109B964DAB2}" type="datetime1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2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8BC-2FC5-41BC-BF5C-329976C828BA}" type="datetime1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4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A280-D773-4BB8-9766-11B38554BEFB}" type="datetime1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4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B5FD-45D2-4366-B800-F542608F3406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8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8E5-7384-457D-AA2E-746548A2AE9F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5748-94F4-4614-9A48-7C67C90F9DB8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Project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Template identification -&gt; Blast (options: </a:t>
            </a:r>
            <a:r>
              <a:rPr lang="en-US" sz="2400" dirty="0" err="1">
                <a:solidFill>
                  <a:schemeClr val="bg1"/>
                </a:solidFill>
              </a:rPr>
              <a:t>pdb</a:t>
            </a:r>
            <a:r>
              <a:rPr lang="en-US" sz="2400" dirty="0">
                <a:solidFill>
                  <a:schemeClr val="bg1"/>
                </a:solidFill>
              </a:rPr>
              <a:t>; PSI-Blast)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Sequence alignment -&gt; Needleman Wunch algorithm, T-Coffee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Modeller</a:t>
            </a:r>
            <a:r>
              <a:rPr lang="en-US" sz="2400" dirty="0">
                <a:solidFill>
                  <a:schemeClr val="bg1"/>
                </a:solidFill>
              </a:rPr>
              <a:t> processing -&gt; Aligned files, </a:t>
            </a:r>
            <a:r>
              <a:rPr lang="en-US" sz="2400" dirty="0" err="1">
                <a:solidFill>
                  <a:schemeClr val="bg1"/>
                </a:solidFill>
              </a:rPr>
              <a:t>pdb</a:t>
            </a:r>
            <a:r>
              <a:rPr lang="en-US" sz="2400" dirty="0">
                <a:solidFill>
                  <a:schemeClr val="bg1"/>
                </a:solidFill>
              </a:rPr>
              <a:t> files, script files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Model view and validation -&gt; Chimera, </a:t>
            </a:r>
            <a:r>
              <a:rPr lang="en-US" sz="2400" dirty="0" err="1">
                <a:solidFill>
                  <a:schemeClr val="bg1"/>
                </a:solidFill>
              </a:rPr>
              <a:t>Rasmol</a:t>
            </a:r>
            <a:r>
              <a:rPr lang="en-US" sz="2400" dirty="0">
                <a:solidFill>
                  <a:schemeClr val="bg1"/>
                </a:solidFill>
              </a:rPr>
              <a:t>, TM-Score, </a:t>
            </a:r>
            <a:r>
              <a:rPr lang="en-US" sz="2400" dirty="0" err="1">
                <a:solidFill>
                  <a:schemeClr val="bg1"/>
                </a:solidFill>
              </a:rPr>
              <a:t>Molprobity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Swissmodel</a:t>
            </a:r>
            <a:r>
              <a:rPr lang="en-US" sz="2400" dirty="0">
                <a:solidFill>
                  <a:schemeClr val="bg1"/>
                </a:solidFill>
              </a:rPr>
              <a:t> model assessment, CASP Model Verification.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Refinement -&gt; Blast options, PDB, Sequence alignment.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49182" y="6296683"/>
            <a:ext cx="4436815" cy="313300"/>
          </a:xfrm>
        </p:spPr>
        <p:txBody>
          <a:bodyPr>
            <a:normAutofit/>
          </a:bodyPr>
          <a:lstStyle/>
          <a:p>
            <a:pPr algn="l"/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75174" y="6270771"/>
            <a:ext cx="778625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z="1050" smtClean="0"/>
              <a:pPr/>
              <a:t>1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1746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88" y="1690688"/>
            <a:ext cx="5209995" cy="44694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4700" dirty="0"/>
              <a:t>Sample Protein (T0806) Views</a:t>
            </a:r>
            <a:br>
              <a:rPr lang="en-US" sz="4700" dirty="0"/>
            </a:br>
            <a:r>
              <a:rPr lang="en-US" sz="4700" dirty="0"/>
              <a:t>With Chimera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6" y="1690688"/>
            <a:ext cx="5564701" cy="44694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39789" y="6288505"/>
            <a:ext cx="556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All Atom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4488" y="6248581"/>
            <a:ext cx="520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Ribbon 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5237" y="1690688"/>
            <a:ext cx="68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T0651; PSI-BLAST; </a:t>
            </a:r>
            <a:r>
              <a:rPr lang="en-US" dirty="0" err="1"/>
              <a:t>Modeller</a:t>
            </a:r>
            <a:r>
              <a:rPr lang="en-US" dirty="0"/>
              <a:t> 9.17, Script4 result: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9926" y="4322009"/>
            <a:ext cx="246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Confusion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97" y="2157001"/>
            <a:ext cx="7510029" cy="3076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309" y="5233576"/>
            <a:ext cx="3588327" cy="14361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8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844"/>
          </a:xfrm>
        </p:spPr>
        <p:txBody>
          <a:bodyPr/>
          <a:lstStyle/>
          <a:p>
            <a:r>
              <a:rPr lang="en-US" dirty="0"/>
              <a:t>Challenges </a:t>
            </a:r>
            <a:r>
              <a:rPr lang="en-US"/>
              <a:t>and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150"/>
            <a:ext cx="10515600" cy="4351338"/>
          </a:xfrm>
        </p:spPr>
        <p:txBody>
          <a:bodyPr/>
          <a:lstStyle/>
          <a:p>
            <a:r>
              <a:rPr lang="en-US" dirty="0"/>
              <a:t>T0792 protein search in </a:t>
            </a:r>
            <a:r>
              <a:rPr lang="en-US" dirty="0" err="1"/>
              <a:t>blastp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T0792 protein search in </a:t>
            </a:r>
            <a:r>
              <a:rPr lang="en-US" b="1" dirty="0"/>
              <a:t>PSI blast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4" y="1933304"/>
            <a:ext cx="9116291" cy="2105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4" y="4548069"/>
            <a:ext cx="9116291" cy="187511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5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091631"/>
            <a:ext cx="4296585" cy="381883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With alignment of sequences: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T0792 Query with and without alignment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Taken 3s93 as template and identified best model for each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But, in each of the cases the TM-Score is same = </a:t>
            </a:r>
            <a:r>
              <a:rPr lang="en-US" b="1" u="sng" dirty="0">
                <a:solidFill>
                  <a:schemeClr val="bg1"/>
                </a:solidFill>
              </a:rPr>
              <a:t>0.4172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Most of the scores changes with template selection*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With visual interpretation of protein: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TM-Score of the shown protein is: </a:t>
            </a:r>
            <a:r>
              <a:rPr lang="en-US" sz="2000" b="1" u="sng" dirty="0">
                <a:solidFill>
                  <a:schemeClr val="bg1"/>
                </a:solidFill>
              </a:rPr>
              <a:t>0.2287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9588" y="181610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99513" y="4492487"/>
            <a:ext cx="2279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 you guess</a:t>
            </a:r>
          </a:p>
          <a:p>
            <a:r>
              <a:rPr lang="en-US" dirty="0">
                <a:solidFill>
                  <a:schemeClr val="bg1"/>
                </a:solidFill>
              </a:rPr>
              <a:t>TM-Score??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Model seems to be well structured…</a:t>
            </a:r>
          </a:p>
        </p:txBody>
      </p:sp>
    </p:spTree>
    <p:extLst>
      <p:ext uri="{BB962C8B-B14F-4D97-AF65-F5344CB8AC3E}">
        <p14:creationId xmlns:p14="http://schemas.microsoft.com/office/powerpoint/2010/main" val="126825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2200">
                <a:solidFill>
                  <a:schemeClr val="bg1"/>
                </a:solidFill>
              </a:rPr>
              <a:t>Generated script file, ask for user input for query sequence; process the query and created query.ali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chemeClr val="bg1"/>
                </a:solidFill>
              </a:rPr>
              <a:t>Start the modeller with script 1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chemeClr val="bg1"/>
                </a:solidFill>
              </a:rPr>
              <a:t>Asks for identification of templates, user need to enter the template id’s (Should be pdb names); Alternative, we can use API to download pdb’s according to ID’s.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chemeClr val="bg1"/>
                </a:solidFill>
              </a:rPr>
              <a:t>Start the next script, ask for user to select the best template by enter template id.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chemeClr val="bg1"/>
                </a:solidFill>
              </a:rPr>
              <a:t>Runs script 3 and script 4. outputs the models, based on scores obtained user need to enter the best model id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chemeClr val="bg1"/>
                </a:solidFill>
              </a:rPr>
              <a:t>Finishes the process and outputs are generated.</a:t>
            </a:r>
          </a:p>
          <a:p>
            <a:pPr>
              <a:lnSpc>
                <a:spcPct val="80000"/>
              </a:lnSpc>
            </a:pP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49182" y="6296683"/>
            <a:ext cx="4436815" cy="313300"/>
          </a:xfrm>
        </p:spPr>
        <p:txBody>
          <a:bodyPr>
            <a:normAutofit/>
          </a:bodyPr>
          <a:lstStyle/>
          <a:p>
            <a:pPr algn="l"/>
            <a:r>
              <a:rPr lang="en-US" sz="1050">
                <a:solidFill>
                  <a:schemeClr val="bg1">
                    <a:alpha val="70000"/>
                  </a:schemeClr>
                </a:solidFill>
              </a:rPr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75174" y="6270771"/>
            <a:ext cx="778625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z="1050" smtClean="0"/>
              <a:pPr/>
              <a:t>2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1198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Pipeline Implemented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44" y="4312788"/>
            <a:ext cx="6382641" cy="1943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44" y="1833757"/>
            <a:ext cx="6228571" cy="1586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8991" y="2208588"/>
            <a:ext cx="1201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Start the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8991" y="4822808"/>
            <a:ext cx="120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Enter Query Sequence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pipeline implemented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919333"/>
            <a:ext cx="6630325" cy="1428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851" y="3533740"/>
            <a:ext cx="1028571" cy="2847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419" y="1919333"/>
            <a:ext cx="1201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Start </a:t>
            </a:r>
            <a:r>
              <a:rPr lang="en-US" dirty="0" err="1"/>
              <a:t>Modeller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4133744"/>
            <a:ext cx="6630325" cy="161947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4408" b="10066"/>
          <a:stretch/>
        </p:blipFill>
        <p:spPr>
          <a:xfrm>
            <a:off x="5576484" y="186186"/>
            <a:ext cx="5952906" cy="412077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Modeller Processing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Modeller</a:t>
            </a:r>
            <a:r>
              <a:rPr lang="en-US" sz="1800" dirty="0">
                <a:solidFill>
                  <a:schemeClr val="bg1"/>
                </a:solidFill>
              </a:rPr>
              <a:t> start and at each step program ask for I/P query, template ID as needed which are provided based on evaluation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Drawbacks: Information on console (as off now, can be separated-Refinement)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Sample script for </a:t>
            </a:r>
            <a:r>
              <a:rPr lang="en-US" sz="1800" dirty="0" err="1">
                <a:solidFill>
                  <a:schemeClr val="bg1"/>
                </a:solidFill>
              </a:rPr>
              <a:t>pdb</a:t>
            </a:r>
            <a:r>
              <a:rPr lang="en-US" sz="1800" dirty="0">
                <a:solidFill>
                  <a:schemeClr val="bg1"/>
                </a:solidFill>
              </a:rPr>
              <a:t> file download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60616" y="4370988"/>
            <a:ext cx="3459246" cy="249299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#Processing as follows: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[]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open(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line.strip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().split(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5TF3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.pdb'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urllib.request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range(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#S2 - range(0,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path=</a:t>
            </a:r>
            <a:r>
              <a:rPr lang="en-US" altLang="en-US" sz="12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urllib.request.urlretrieve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'http://files.rcsb.org/download/101M.pdb'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5TF3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.pdb'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60652" y="4994031"/>
            <a:ext cx="2579923" cy="280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0604" y="6430853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9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7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5700"/>
            <a:ext cx="5459470" cy="4367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362" y="6356350"/>
            <a:ext cx="42816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E0B0CD84-942B-4DDE-A335-04A476833D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6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TM-Score vs CASP TM-Score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43C05E4-5DE6-45C8-B79D-07D21C0890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923840"/>
              </p:ext>
            </p:extLst>
          </p:nvPr>
        </p:nvGraphicFramePr>
        <p:xfrm>
          <a:off x="408709" y="1496725"/>
          <a:ext cx="11374582" cy="5153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54287" y="182562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62592"/>
              </p:ext>
            </p:extLst>
          </p:nvPr>
        </p:nvGraphicFramePr>
        <p:xfrm>
          <a:off x="838200" y="2186764"/>
          <a:ext cx="10515599" cy="393297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3189566">
                  <a:extLst>
                    <a:ext uri="{9D8B030D-6E8A-4147-A177-3AD203B41FA5}">
                      <a16:colId xmlns:a16="http://schemas.microsoft.com/office/drawing/2014/main" val="3101889724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3602528146"/>
                    </a:ext>
                  </a:extLst>
                </a:gridCol>
                <a:gridCol w="3189566">
                  <a:extLst>
                    <a:ext uri="{9D8B030D-6E8A-4147-A177-3AD203B41FA5}">
                      <a16:colId xmlns:a16="http://schemas.microsoft.com/office/drawing/2014/main" val="195374431"/>
                    </a:ext>
                  </a:extLst>
                </a:gridCol>
              </a:tblGrid>
              <a:tr h="984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Protein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Molprobity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CASP</a:t>
                      </a:r>
                    </a:p>
                    <a:p>
                      <a:pPr algn="ctr" fontAlgn="b"/>
                      <a:r>
                        <a:rPr lang="en-US" sz="3200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Molprobity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Estrangelo Edessa" panose="03080600000000000000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87102"/>
                  </a:ext>
                </a:extLst>
              </a:tr>
              <a:tr h="421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T0843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76284"/>
                  </a:ext>
                </a:extLst>
              </a:tr>
              <a:tr h="421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T0837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412137"/>
                  </a:ext>
                </a:extLst>
              </a:tr>
              <a:tr h="421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T0806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775192"/>
                  </a:ext>
                </a:extLst>
              </a:tr>
              <a:tr h="421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26734"/>
                  </a:ext>
                </a:extLst>
              </a:tr>
              <a:tr h="421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T0666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52657"/>
                  </a:ext>
                </a:extLst>
              </a:tr>
              <a:tr h="421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T0792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3.02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816442"/>
                  </a:ext>
                </a:extLst>
              </a:tr>
              <a:tr h="421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T0694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829056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Molprobity</a:t>
            </a:r>
            <a:r>
              <a:rPr lang="en-US" dirty="0"/>
              <a:t> Results </a:t>
            </a:r>
            <a:r>
              <a:rPr lang="en-US" dirty="0" err="1"/>
              <a:t>comparision</a:t>
            </a:r>
            <a:r>
              <a:rPr lang="en-US" dirty="0"/>
              <a:t> with CASP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atom – Clash Scores (</a:t>
            </a:r>
            <a:r>
              <a:rPr lang="en-US" dirty="0" err="1"/>
              <a:t>Molprobity</a:t>
            </a:r>
            <a:r>
              <a:rPr lang="en-US" dirty="0"/>
              <a:t>)</a:t>
            </a:r>
          </a:p>
        </p:txBody>
      </p:sp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308293"/>
              </p:ext>
            </p:extLst>
          </p:nvPr>
        </p:nvGraphicFramePr>
        <p:xfrm>
          <a:off x="2163753" y="2174451"/>
          <a:ext cx="7864493" cy="414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7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</TotalTime>
  <Words>541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Estrangelo Edessa</vt:lpstr>
      <vt:lpstr>Wingdings</vt:lpstr>
      <vt:lpstr>Office Theme</vt:lpstr>
      <vt:lpstr>Project Proposal</vt:lpstr>
      <vt:lpstr>pipelining</vt:lpstr>
      <vt:lpstr>Sample Pipeline Implemented</vt:lpstr>
      <vt:lpstr>Sample pipeline implemented</vt:lpstr>
      <vt:lpstr>Modeller Processing</vt:lpstr>
      <vt:lpstr>Results</vt:lpstr>
      <vt:lpstr>Model TM-Score vs CASP TM-Score</vt:lpstr>
      <vt:lpstr>Molprobity Results comparision with CASP</vt:lpstr>
      <vt:lpstr>All atom – Clash Scores (Molprobity)</vt:lpstr>
      <vt:lpstr>Sample Protein (T0806) Views With Chimera</vt:lpstr>
      <vt:lpstr>Challenges</vt:lpstr>
      <vt:lpstr>Challenges and Refinement</vt:lpstr>
      <vt:lpstr>Case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Manikanta Sastry Godavarthi</dc:creator>
  <cp:lastModifiedBy>Sai Manikanta Sastry Godavarthi</cp:lastModifiedBy>
  <cp:revision>98</cp:revision>
  <dcterms:created xsi:type="dcterms:W3CDTF">2016-11-29T05:58:47Z</dcterms:created>
  <dcterms:modified xsi:type="dcterms:W3CDTF">2016-11-30T23:14:23Z</dcterms:modified>
</cp:coreProperties>
</file>