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6"/>
  </p:notesMasterIdLst>
  <p:sldIdLst>
    <p:sldId id="263" r:id="rId2"/>
    <p:sldId id="264" r:id="rId3"/>
    <p:sldId id="268" r:id="rId4"/>
    <p:sldId id="269" r:id="rId5"/>
    <p:sldId id="272" r:id="rId6"/>
    <p:sldId id="270" r:id="rId7"/>
    <p:sldId id="271" r:id="rId8"/>
    <p:sldId id="259" r:id="rId9"/>
    <p:sldId id="273" r:id="rId10"/>
    <p:sldId id="262" r:id="rId11"/>
    <p:sldId id="261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dbrstu\Downloads\ComporativeProteinModell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TM-Score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3710080950667018E-2"/>
          <c:y val="9.4251877914184587E-2"/>
          <c:w val="0.89624119813809422"/>
          <c:h val="0.676753293953942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[ComporativeProteinModelling.xlsx]Sheet1!$B$1</c:f>
              <c:strCache>
                <c:ptCount val="1"/>
                <c:pt idx="0">
                  <c:v>TM-Score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[ComporativeProteinModelling.xlsx]Sheet1!$A$2:$A$8</c:f>
              <c:strCache>
                <c:ptCount val="7"/>
                <c:pt idx="0">
                  <c:v>T0843</c:v>
                </c:pt>
                <c:pt idx="1">
                  <c:v>T0837</c:v>
                </c:pt>
                <c:pt idx="2">
                  <c:v>T0806</c:v>
                </c:pt>
                <c:pt idx="3">
                  <c:v>T0757</c:v>
                </c:pt>
                <c:pt idx="4">
                  <c:v>T0666</c:v>
                </c:pt>
                <c:pt idx="5">
                  <c:v>T0792</c:v>
                </c:pt>
                <c:pt idx="6">
                  <c:v>T0694</c:v>
                </c:pt>
              </c:strCache>
            </c:strRef>
          </c:cat>
          <c:val>
            <c:numRef>
              <c:f>[ComporativeProteinModelling.xlsx]Sheet1!$B$2:$B$8</c:f>
              <c:numCache>
                <c:formatCode>General</c:formatCode>
                <c:ptCount val="7"/>
                <c:pt idx="0">
                  <c:v>0.88660000000000005</c:v>
                </c:pt>
                <c:pt idx="1">
                  <c:v>0.2374</c:v>
                </c:pt>
                <c:pt idx="2">
                  <c:v>0.96819999999999995</c:v>
                </c:pt>
                <c:pt idx="3">
                  <c:v>0.9627</c:v>
                </c:pt>
                <c:pt idx="4">
                  <c:v>0.91180000000000005</c:v>
                </c:pt>
                <c:pt idx="5">
                  <c:v>0.41720000000000002</c:v>
                </c:pt>
                <c:pt idx="6">
                  <c:v>0.95760000000000001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29-4194-8188-22BEA16CD26A}"/>
            </c:ext>
          </c:extLst>
        </c:ser>
        <c:ser>
          <c:idx val="1"/>
          <c:order val="1"/>
          <c:tx>
            <c:strRef>
              <c:f>[ComporativeProteinModelling.xlsx]Sheet1!$C$1</c:f>
              <c:strCache>
                <c:ptCount val="1"/>
                <c:pt idx="0">
                  <c:v>CASP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[ComporativeProteinModelling.xlsx]Sheet1!$A$2:$A$8</c:f>
              <c:strCache>
                <c:ptCount val="7"/>
                <c:pt idx="0">
                  <c:v>T0843</c:v>
                </c:pt>
                <c:pt idx="1">
                  <c:v>T0837</c:v>
                </c:pt>
                <c:pt idx="2">
                  <c:v>T0806</c:v>
                </c:pt>
                <c:pt idx="3">
                  <c:v>T0757</c:v>
                </c:pt>
                <c:pt idx="4">
                  <c:v>T0666</c:v>
                </c:pt>
                <c:pt idx="5">
                  <c:v>T0792</c:v>
                </c:pt>
                <c:pt idx="6">
                  <c:v>T0694</c:v>
                </c:pt>
              </c:strCache>
            </c:strRef>
          </c:cat>
          <c:val>
            <c:numRef>
              <c:f>[ComporativeProteinModelling.xlsx]Sheet1!$C$2:$C$8</c:f>
              <c:numCache>
                <c:formatCode>General</c:formatCode>
                <c:ptCount val="7"/>
                <c:pt idx="0">
                  <c:v>0.94</c:v>
                </c:pt>
                <c:pt idx="1">
                  <c:v>0.8</c:v>
                </c:pt>
                <c:pt idx="2">
                  <c:v>0.79</c:v>
                </c:pt>
                <c:pt idx="3">
                  <c:v>0.82940000000000003</c:v>
                </c:pt>
                <c:pt idx="5">
                  <c:v>0.76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29-4194-8188-22BEA16CD26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16038312"/>
        <c:axId val="316044544"/>
      </c:barChart>
      <c:catAx>
        <c:axId val="316038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044544"/>
        <c:crosses val="autoZero"/>
        <c:auto val="1"/>
        <c:lblAlgn val="ctr"/>
        <c:lblOffset val="100"/>
        <c:noMultiLvlLbl val="0"/>
      </c:catAx>
      <c:valAx>
        <c:axId val="316044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03831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0678719821320771E-2"/>
          <c:y val="6.981387846903081E-2"/>
          <c:w val="0.88783183981840452"/>
          <c:h val="0.8348988584557215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Clash Score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Sheet1!$B$1:$I$1</c:f>
              <c:strCache>
                <c:ptCount val="8"/>
                <c:pt idx="0">
                  <c:v>T0843-M2</c:v>
                </c:pt>
                <c:pt idx="1">
                  <c:v>T0856-M5</c:v>
                </c:pt>
                <c:pt idx="2">
                  <c:v>T0806-M1</c:v>
                </c:pt>
                <c:pt idx="3">
                  <c:v>T0837-M5</c:v>
                </c:pt>
                <c:pt idx="4">
                  <c:v>T0757-M3</c:v>
                </c:pt>
                <c:pt idx="5">
                  <c:v>T0666-M2</c:v>
                </c:pt>
                <c:pt idx="6">
                  <c:v>T0651-M2</c:v>
                </c:pt>
                <c:pt idx="7">
                  <c:v>T0694-M3</c:v>
                </c:pt>
              </c:strCache>
            </c:strRef>
          </c:cat>
          <c:val>
            <c:numRef>
              <c:f>Sheet1!$B$2:$I$2</c:f>
              <c:numCache>
                <c:formatCode>General</c:formatCode>
                <c:ptCount val="8"/>
                <c:pt idx="0">
                  <c:v>41.84</c:v>
                </c:pt>
                <c:pt idx="1">
                  <c:v>29.4</c:v>
                </c:pt>
                <c:pt idx="2">
                  <c:v>30.38</c:v>
                </c:pt>
                <c:pt idx="3">
                  <c:v>46.57</c:v>
                </c:pt>
                <c:pt idx="4">
                  <c:v>34.75</c:v>
                </c:pt>
                <c:pt idx="5">
                  <c:v>104</c:v>
                </c:pt>
                <c:pt idx="6">
                  <c:v>45.92</c:v>
                </c:pt>
                <c:pt idx="7">
                  <c:v>44.64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7C-45FB-AE32-2F4A26D246E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370307400"/>
        <c:axId val="370307728"/>
      </c:barChart>
      <c:catAx>
        <c:axId val="370307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307728"/>
        <c:crosses val="autoZero"/>
        <c:auto val="1"/>
        <c:lblAlgn val="ctr"/>
        <c:lblOffset val="100"/>
        <c:noMultiLvlLbl val="0"/>
      </c:catAx>
      <c:valAx>
        <c:axId val="370307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307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80D50-86C4-4E75-A9A5-E37063E4CC2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E15C6-7F03-49B6-96F6-02055DD01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50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6A6D-F989-4EC4-8F9E-A3329706D682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8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54AA-5E0C-497D-AC9E-2D24CD6655C1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8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B7E8-0E6C-4955-A9F3-7AE291B03E0B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8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CB58-BB33-46F7-A434-F97A7221B99C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9F66-72DB-4234-A775-F9D2C9277BDF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5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F186-8ABA-4E59-9DF1-94CD3EA439A1}" type="datetime1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6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FFB3-418B-4222-8F57-C109B964DAB2}" type="datetime1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2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38BC-2FC5-41BC-BF5C-329976C828BA}" type="datetime1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4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A280-D773-4BB8-9766-11B38554BEFB}" type="datetime1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4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B5FD-45D2-4366-B800-F542608F3406}" type="datetime1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8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E8E5-7384-457D-AA2E-746548A2AE9F}" type="datetime1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85748-94F4-4614-9A48-7C67C90F9DB8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Comparative Protein Modelling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Project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Template identification -&gt; Blast (options: </a:t>
            </a:r>
            <a:r>
              <a:rPr lang="en-US" sz="2400" dirty="0" err="1">
                <a:solidFill>
                  <a:schemeClr val="bg1"/>
                </a:solidFill>
              </a:rPr>
              <a:t>pdb</a:t>
            </a:r>
            <a:r>
              <a:rPr lang="en-US" sz="2400" dirty="0">
                <a:solidFill>
                  <a:schemeClr val="bg1"/>
                </a:solidFill>
              </a:rPr>
              <a:t>; PSI-Blast)</a:t>
            </a:r>
          </a:p>
          <a:p>
            <a:r>
              <a:rPr lang="en-US" sz="2400" dirty="0">
                <a:solidFill>
                  <a:schemeClr val="bg1"/>
                </a:solidFill>
              </a:rPr>
              <a:t>Sequence alignment -&gt; Needleman Wunch algorithm, T-Coffee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Modeller</a:t>
            </a:r>
            <a:r>
              <a:rPr lang="en-US" sz="2400" dirty="0">
                <a:solidFill>
                  <a:schemeClr val="bg1"/>
                </a:solidFill>
              </a:rPr>
              <a:t> processing -&gt; Aligned files, </a:t>
            </a:r>
            <a:r>
              <a:rPr lang="en-US" sz="2400" dirty="0" err="1">
                <a:solidFill>
                  <a:schemeClr val="bg1"/>
                </a:solidFill>
              </a:rPr>
              <a:t>pdb</a:t>
            </a:r>
            <a:r>
              <a:rPr lang="en-US" sz="2400" dirty="0">
                <a:solidFill>
                  <a:schemeClr val="bg1"/>
                </a:solidFill>
              </a:rPr>
              <a:t> files, script files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Model view and validation -&gt; Chimera, </a:t>
            </a:r>
            <a:r>
              <a:rPr lang="en-US" sz="2400" dirty="0" err="1">
                <a:solidFill>
                  <a:schemeClr val="bg1"/>
                </a:solidFill>
              </a:rPr>
              <a:t>Rasmol</a:t>
            </a:r>
            <a:r>
              <a:rPr lang="en-US" sz="2400" dirty="0">
                <a:solidFill>
                  <a:schemeClr val="bg1"/>
                </a:solidFill>
              </a:rPr>
              <a:t>, TM-Score, </a:t>
            </a:r>
            <a:r>
              <a:rPr lang="en-US" sz="2400" dirty="0" err="1">
                <a:solidFill>
                  <a:schemeClr val="bg1"/>
                </a:solidFill>
              </a:rPr>
              <a:t>Molprobity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Swissmodel</a:t>
            </a:r>
            <a:r>
              <a:rPr lang="en-US" sz="2400" dirty="0">
                <a:solidFill>
                  <a:schemeClr val="bg1"/>
                </a:solidFill>
              </a:rPr>
              <a:t> model assessment, CASP Model Verification.</a:t>
            </a:r>
          </a:p>
          <a:p>
            <a:r>
              <a:rPr lang="en-US" sz="2400" dirty="0">
                <a:solidFill>
                  <a:schemeClr val="bg1"/>
                </a:solidFill>
              </a:rPr>
              <a:t>Refinement -&gt; Blast options, PDB, Sequence alignment.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49182" y="6296683"/>
            <a:ext cx="4436815" cy="313300"/>
          </a:xfrm>
        </p:spPr>
        <p:txBody>
          <a:bodyPr>
            <a:normAutofit/>
          </a:bodyPr>
          <a:lstStyle/>
          <a:p>
            <a:pPr algn="l"/>
            <a:r>
              <a:rPr lang="en-US" sz="1050" dirty="0">
                <a:solidFill>
                  <a:schemeClr val="bg1">
                    <a:alpha val="70000"/>
                  </a:schemeClr>
                </a:solidFill>
              </a:rPr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75174" y="6270771"/>
            <a:ext cx="778625" cy="365125"/>
          </a:xfrm>
        </p:spPr>
        <p:txBody>
          <a:bodyPr>
            <a:normAutofit/>
          </a:bodyPr>
          <a:lstStyle/>
          <a:p>
            <a:fld id="{E0B0CD84-942B-4DDE-A335-04A476833DD0}" type="slidenum">
              <a:rPr lang="en-US" sz="1050" smtClean="0"/>
              <a:pPr/>
              <a:t>1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174625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atom – Clash Scores (</a:t>
            </a:r>
            <a:r>
              <a:rPr lang="en-US" dirty="0" err="1"/>
              <a:t>Molprobity</a:t>
            </a:r>
            <a:r>
              <a:rPr lang="en-US" dirty="0"/>
              <a:t>)</a:t>
            </a:r>
          </a:p>
        </p:txBody>
      </p:sp>
      <p:graphicFrame>
        <p:nvGraphicFramePr>
          <p:cNvPr id="4" name="Chart 3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4308293"/>
              </p:ext>
            </p:extLst>
          </p:nvPr>
        </p:nvGraphicFramePr>
        <p:xfrm>
          <a:off x="2163753" y="2174451"/>
          <a:ext cx="7864493" cy="4143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70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488" y="1690688"/>
            <a:ext cx="5209995" cy="446948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70000"/>
              </a:lnSpc>
            </a:pPr>
            <a:r>
              <a:rPr lang="en-US" sz="4700" dirty="0"/>
              <a:t>Sample Protein (T0806) Views</a:t>
            </a:r>
            <a:br>
              <a:rPr lang="en-US" sz="4700" dirty="0"/>
            </a:br>
            <a:r>
              <a:rPr lang="en-US" sz="4700" dirty="0"/>
              <a:t>With Chimera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66" y="1690688"/>
            <a:ext cx="5564701" cy="446948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39789" y="6288505"/>
            <a:ext cx="556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All Atom View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04488" y="6248581"/>
            <a:ext cx="5209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Ribbon View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06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5237" y="1690688"/>
            <a:ext cx="683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T0651; PSI-BLAST; </a:t>
            </a:r>
            <a:r>
              <a:rPr lang="en-US" dirty="0" err="1"/>
              <a:t>Modeller</a:t>
            </a:r>
            <a:r>
              <a:rPr lang="en-US" dirty="0"/>
              <a:t> 9.17, Script4 result: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69926" y="4322009"/>
            <a:ext cx="2466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Confusion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897" y="2157001"/>
            <a:ext cx="7510029" cy="30765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309" y="5233576"/>
            <a:ext cx="3588327" cy="143613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84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9844"/>
          </a:xfrm>
        </p:spPr>
        <p:txBody>
          <a:bodyPr/>
          <a:lstStyle/>
          <a:p>
            <a:r>
              <a:rPr lang="en-US" dirty="0"/>
              <a:t>Challenges </a:t>
            </a:r>
            <a:r>
              <a:rPr lang="en-US"/>
              <a:t>and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4150"/>
            <a:ext cx="10515600" cy="4351338"/>
          </a:xfrm>
        </p:spPr>
        <p:txBody>
          <a:bodyPr/>
          <a:lstStyle/>
          <a:p>
            <a:r>
              <a:rPr lang="en-US" dirty="0"/>
              <a:t>T0792 protein search in </a:t>
            </a:r>
            <a:r>
              <a:rPr lang="en-US" dirty="0" err="1"/>
              <a:t>blastp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T0792 protein search in </a:t>
            </a:r>
            <a:r>
              <a:rPr lang="en-US" b="1" dirty="0"/>
              <a:t>PSI blast 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54" y="1933304"/>
            <a:ext cx="9116291" cy="21056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54" y="4548069"/>
            <a:ext cx="9116291" cy="187511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56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21" y="2091631"/>
            <a:ext cx="4296585" cy="3818839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With alignment of sequences: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T0792 Query with and without alignment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Taken 3s93 as template and identified best model for each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But, in each of the cases the TM-Score is same = </a:t>
            </a:r>
            <a:r>
              <a:rPr lang="en-US" b="1" u="sng" dirty="0">
                <a:solidFill>
                  <a:schemeClr val="bg1"/>
                </a:solidFill>
              </a:rPr>
              <a:t>0.4172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Most of the scores changes with template selection*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With visual interpretation of protein: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TM-Score of the shown protein is: </a:t>
            </a:r>
            <a:r>
              <a:rPr lang="en-US" sz="2000" b="1" u="sng" dirty="0">
                <a:solidFill>
                  <a:schemeClr val="bg1"/>
                </a:solidFill>
              </a:rPr>
              <a:t>0.2287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99588" y="181610"/>
            <a:ext cx="4114800" cy="365125"/>
          </a:xfrm>
        </p:spPr>
        <p:txBody>
          <a:bodyPr/>
          <a:lstStyle/>
          <a:p>
            <a:r>
              <a:rPr lang="en-US" dirty="0"/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99513" y="4492487"/>
            <a:ext cx="22793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Can you guess</a:t>
            </a:r>
          </a:p>
          <a:p>
            <a:r>
              <a:rPr lang="en-US" dirty="0">
                <a:solidFill>
                  <a:schemeClr val="bg1"/>
                </a:solidFill>
              </a:rPr>
              <a:t>TM-Score??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Model seems to be well structured…</a:t>
            </a:r>
          </a:p>
        </p:txBody>
      </p:sp>
    </p:spTree>
    <p:extLst>
      <p:ext uri="{BB962C8B-B14F-4D97-AF65-F5344CB8AC3E}">
        <p14:creationId xmlns:p14="http://schemas.microsoft.com/office/powerpoint/2010/main" val="126825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1826"/>
            <a:ext cx="10515600" cy="959264"/>
          </a:xfrm>
        </p:spPr>
        <p:txBody>
          <a:bodyPr>
            <a:normAutofit/>
          </a:bodyPr>
          <a:lstStyle/>
          <a:p>
            <a:r>
              <a:rPr lang="en-US" dirty="0"/>
              <a:t>pipelining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6339"/>
            <a:ext cx="10515600" cy="3871762"/>
          </a:xfrm>
        </p:spPr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en-US" dirty="0"/>
              <a:t>Start the pipeline by calling start.py file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dirty="0"/>
          </a:p>
          <a:p>
            <a:pPr marL="457200" lvl="1" indent="0">
              <a:lnSpc>
                <a:spcPct val="80000"/>
              </a:lnSpc>
              <a:buNone/>
            </a:pPr>
            <a:endParaRPr lang="en-US" dirty="0"/>
          </a:p>
          <a:p>
            <a:pPr marL="457200" lvl="1" indent="0">
              <a:lnSpc>
                <a:spcPct val="80000"/>
              </a:lnSpc>
              <a:buNone/>
            </a:pPr>
            <a:endParaRPr lang="en-US" dirty="0"/>
          </a:p>
          <a:p>
            <a:pPr marL="457200" lvl="1" indent="0">
              <a:lnSpc>
                <a:spcPct val="80000"/>
              </a:lnSpc>
              <a:buNone/>
            </a:pPr>
            <a:endParaRPr lang="en-US" dirty="0"/>
          </a:p>
          <a:p>
            <a:pPr marL="457200" lvl="1" indent="0">
              <a:lnSpc>
                <a:spcPct val="80000"/>
              </a:lnSpc>
              <a:buNone/>
            </a:pP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Generated script file, ask for user input for </a:t>
            </a:r>
            <a:r>
              <a:rPr lang="en-US" b="1" dirty="0"/>
              <a:t>query (CASP) sequence</a:t>
            </a:r>
            <a:r>
              <a:rPr lang="en-US" dirty="0"/>
              <a:t>; process the query and it automatically creates </a:t>
            </a:r>
            <a:r>
              <a:rPr lang="en-US" dirty="0" err="1"/>
              <a:t>query.ali</a:t>
            </a:r>
            <a:r>
              <a:rPr lang="en-US" dirty="0"/>
              <a:t> (In PIR format)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077585"/>
            <a:ext cx="4114800" cy="365125"/>
          </a:xfrm>
        </p:spPr>
        <p:txBody>
          <a:bodyPr>
            <a:normAutofit/>
          </a:bodyPr>
          <a:lstStyle/>
          <a:p>
            <a:r>
              <a:rPr lang="en-US"/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fld id="{E0B0CD84-942B-4DDE-A335-04A476833DD0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888" y="2110574"/>
            <a:ext cx="6382641" cy="1586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888" y="4499340"/>
            <a:ext cx="6382641" cy="157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8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Sample Pipeline Implemented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679" y="2080147"/>
            <a:ext cx="6630325" cy="194337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3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473" y="3170707"/>
            <a:ext cx="1028571" cy="28476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679" y="4263554"/>
            <a:ext cx="6630325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1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Sample pipeline implemented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8200" y="2188652"/>
            <a:ext cx="10515600" cy="319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/>
              <a:t>Press enter after the verification (If needed to start running the modeler script files)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837" y="2594401"/>
            <a:ext cx="6630325" cy="175151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38200" y="4432223"/>
            <a:ext cx="10515600" cy="319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/>
              <a:t>Start the </a:t>
            </a:r>
            <a:r>
              <a:rPr lang="en-US" dirty="0" err="1"/>
              <a:t>modeller</a:t>
            </a:r>
            <a:r>
              <a:rPr lang="en-US" dirty="0"/>
              <a:t> with script 1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229" y="4864599"/>
            <a:ext cx="9783540" cy="108600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982200" y="3650345"/>
            <a:ext cx="1497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log O/P file generated by modeler</a:t>
            </a:r>
          </a:p>
        </p:txBody>
      </p:sp>
      <p:cxnSp>
        <p:nvCxnSpPr>
          <p:cNvPr id="15" name="Straight Arrow Connector 14"/>
          <p:cNvCxnSpPr>
            <a:endCxn id="13" idx="1"/>
          </p:cNvCxnSpPr>
          <p:nvPr/>
        </p:nvCxnSpPr>
        <p:spPr>
          <a:xfrm flipV="1">
            <a:off x="9236765" y="4250510"/>
            <a:ext cx="745435" cy="614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54156" y="4850674"/>
            <a:ext cx="1325218" cy="11989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39947" y="4864599"/>
            <a:ext cx="1325218" cy="11989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>
              <a:lnSpc>
                <a:spcPct val="80000"/>
              </a:lnSpc>
            </a:pPr>
            <a:endParaRPr lang="en-US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dirty="0"/>
              <a:t>Similarly the other scripts are implemented as follows: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dirty="0"/>
              <a:t>Next for script 2, Asks for identification of templates, user need to enter the template id’s (Should be </a:t>
            </a:r>
            <a:r>
              <a:rPr lang="en-US" dirty="0" err="1"/>
              <a:t>pdb</a:t>
            </a:r>
            <a:r>
              <a:rPr lang="en-US" dirty="0"/>
              <a:t> names); Alternative, we can use API to download </a:t>
            </a:r>
            <a:r>
              <a:rPr lang="en-US" dirty="0" err="1"/>
              <a:t>pdb’s</a:t>
            </a:r>
            <a:r>
              <a:rPr lang="en-US" dirty="0"/>
              <a:t> according to ID’s.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dirty="0"/>
              <a:t>Start the next script, ask for user to select the best template by enter template id.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dirty="0"/>
              <a:t>Runs script 3 and script 4. outputs the models, based on scores obtained user need to enter the best model id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dirty="0"/>
              <a:t>Finishes the process and outputs are generated.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5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t="4408" b="10066"/>
          <a:stretch/>
        </p:blipFill>
        <p:spPr>
          <a:xfrm>
            <a:off x="5576484" y="186186"/>
            <a:ext cx="5952906" cy="4120771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Modeller Processing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Drawbacks: Information on console (as off now, can be separated - Refinement)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Sample script for </a:t>
            </a:r>
            <a:r>
              <a:rPr lang="en-US" sz="1800" dirty="0" err="1">
                <a:solidFill>
                  <a:schemeClr val="bg1"/>
                </a:solidFill>
              </a:rPr>
              <a:t>pdb</a:t>
            </a:r>
            <a:r>
              <a:rPr lang="en-US" sz="1800" dirty="0">
                <a:solidFill>
                  <a:schemeClr val="bg1"/>
                </a:solidFill>
              </a:rPr>
              <a:t> file download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360616" y="4370988"/>
            <a:ext cx="3459246" cy="2492990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58C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#Processing as follows: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[]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58C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#C1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open(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RefinedPDBCodeList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inputfile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line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inputfile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RefinedPDBCodeList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.append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line.strip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().split(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','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RefinedPDBCodeList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 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5TF3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.pdb'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urllib.request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range(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58C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#S2 - range(0,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58C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58C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58C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RefinedPDBCodeList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58C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path=</a:t>
            </a:r>
            <a:r>
              <a:rPr lang="en-US" altLang="en-US" sz="1200" dirty="0" err="1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urllib.request.urlretrieve</a:t>
            </a:r>
            <a:r>
              <a:rPr lang="en-US" altLang="en-US" sz="12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'http://files.rcsb.org/download/101M.pdb'</a:t>
            </a:r>
            <a:r>
              <a:rPr lang="en-US" altLang="en-US" sz="12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5TF3</a:t>
            </a:r>
            <a:r>
              <a:rPr lang="en-US" altLang="en-US" sz="1200" dirty="0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.pdb'</a:t>
            </a:r>
            <a:r>
              <a:rPr lang="en-US" altLang="en-US" sz="12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dirty="0"/>
              <a:t> </a:t>
            </a:r>
            <a:endParaRPr lang="en-US" altLang="en-US" sz="3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460652" y="4994031"/>
            <a:ext cx="2579923" cy="280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0604" y="6430853"/>
            <a:ext cx="4114800" cy="365125"/>
          </a:xfrm>
        </p:spPr>
        <p:txBody>
          <a:bodyPr/>
          <a:lstStyle/>
          <a:p>
            <a:r>
              <a:rPr lang="en-US" dirty="0"/>
              <a:t>Comparative Protein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496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73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45700"/>
            <a:ext cx="5459470" cy="4367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4362" y="6356350"/>
            <a:ext cx="42816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491536" y="6356350"/>
            <a:ext cx="86226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E0B0CD84-942B-4DDE-A335-04A476833D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65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TM-Score vs CASP TM-Score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43C05E4-5DE6-45C8-B79D-07D21C0890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6923840"/>
              </p:ext>
            </p:extLst>
          </p:nvPr>
        </p:nvGraphicFramePr>
        <p:xfrm>
          <a:off x="408709" y="1496725"/>
          <a:ext cx="11374582" cy="5153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654287" y="182562"/>
            <a:ext cx="4114800" cy="365125"/>
          </a:xfrm>
        </p:spPr>
        <p:txBody>
          <a:bodyPr/>
          <a:lstStyle/>
          <a:p>
            <a:r>
              <a:rPr lang="en-US" dirty="0"/>
              <a:t>Comparative Protein Modelling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65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38200" y="1747471"/>
          <a:ext cx="10515599" cy="4189503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3189566">
                  <a:extLst>
                    <a:ext uri="{9D8B030D-6E8A-4147-A177-3AD203B41FA5}">
                      <a16:colId xmlns:a16="http://schemas.microsoft.com/office/drawing/2014/main" val="3101889724"/>
                    </a:ext>
                  </a:extLst>
                </a:gridCol>
                <a:gridCol w="4136467">
                  <a:extLst>
                    <a:ext uri="{9D8B030D-6E8A-4147-A177-3AD203B41FA5}">
                      <a16:colId xmlns:a16="http://schemas.microsoft.com/office/drawing/2014/main" val="3602528146"/>
                    </a:ext>
                  </a:extLst>
                </a:gridCol>
                <a:gridCol w="3189566">
                  <a:extLst>
                    <a:ext uri="{9D8B030D-6E8A-4147-A177-3AD203B41FA5}">
                      <a16:colId xmlns:a16="http://schemas.microsoft.com/office/drawing/2014/main" val="195374431"/>
                    </a:ext>
                  </a:extLst>
                </a:gridCol>
              </a:tblGrid>
              <a:tr h="954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Protein</a:t>
                      </a:r>
                      <a:endParaRPr lang="en-US" sz="3200" b="0" i="1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i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Molprobity</a:t>
                      </a:r>
                      <a:endParaRPr lang="en-US" sz="3200" b="0" i="1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i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CASPMolprobity</a:t>
                      </a:r>
                      <a:endParaRPr lang="en-US" sz="3200" b="0" i="1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Estrangelo Edessa" panose="03080600000000000000" pitchFamily="66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6871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T0843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2.42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3.02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7628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T0837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3.18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1.58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341213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T0806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1.37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77519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T0757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2.02(5</a:t>
                      </a:r>
                      <a:r>
                        <a:rPr lang="en-US" sz="2000" u="none" strike="noStrike" baseline="30000" dirty="0">
                          <a:effectLst/>
                        </a:rPr>
                        <a:t>th</a:t>
                      </a:r>
                      <a:r>
                        <a:rPr lang="en-US" sz="2000" u="none" strike="noStrike" dirty="0">
                          <a:effectLst/>
                        </a:rPr>
                        <a:t> in the list)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0.83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2673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T0666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2.92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1.23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45265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T0792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3.02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1.18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2816442"/>
                  </a:ext>
                </a:extLst>
              </a:tr>
              <a:tr h="399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T0694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290566"/>
                  </a:ext>
                </a:extLst>
              </a:tr>
              <a:tr h="387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T0651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 (13</a:t>
                      </a:r>
                      <a:r>
                        <a:rPr lang="en-US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CASP List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0036097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Molprobity</a:t>
            </a:r>
            <a:r>
              <a:rPr lang="en-US" dirty="0"/>
              <a:t> Results </a:t>
            </a:r>
            <a:r>
              <a:rPr lang="en-US" dirty="0" err="1"/>
              <a:t>comparision</a:t>
            </a:r>
            <a:r>
              <a:rPr lang="en-US" dirty="0"/>
              <a:t> with CASP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8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1041</TotalTime>
  <Words>578</Words>
  <Application>Microsoft Office PowerPoint</Application>
  <PresentationFormat>Widescreen</PresentationFormat>
  <Paragraphs>118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Courier New</vt:lpstr>
      <vt:lpstr>Estrangelo Edessa</vt:lpstr>
      <vt:lpstr>Wingdings</vt:lpstr>
      <vt:lpstr>Office Theme</vt:lpstr>
      <vt:lpstr>Project Proposal</vt:lpstr>
      <vt:lpstr>pipelining</vt:lpstr>
      <vt:lpstr>Sample Pipeline Implemented</vt:lpstr>
      <vt:lpstr>Sample pipeline implemented</vt:lpstr>
      <vt:lpstr>Pipelining steps</vt:lpstr>
      <vt:lpstr>Modeller Processing</vt:lpstr>
      <vt:lpstr>Results</vt:lpstr>
      <vt:lpstr>Model TM-Score vs CASP TM-Score</vt:lpstr>
      <vt:lpstr>Molprobity Results comparision with CASP</vt:lpstr>
      <vt:lpstr>All atom – Clash Scores (Molprobity)</vt:lpstr>
      <vt:lpstr>Sample Protein (T0806) Views With Chimera</vt:lpstr>
      <vt:lpstr>Challenges</vt:lpstr>
      <vt:lpstr>Challenges and Refinement</vt:lpstr>
      <vt:lpstr>Case studies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Manikanta Sastry Godavarthi</dc:creator>
  <cp:lastModifiedBy>Sai Manikanta Sastry Godavarthi</cp:lastModifiedBy>
  <cp:revision>116</cp:revision>
  <dcterms:created xsi:type="dcterms:W3CDTF">2016-11-29T05:58:47Z</dcterms:created>
  <dcterms:modified xsi:type="dcterms:W3CDTF">2016-12-01T02:33:49Z</dcterms:modified>
</cp:coreProperties>
</file>