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72" r:id="rId9"/>
    <p:sldId id="268" r:id="rId10"/>
    <p:sldId id="264" r:id="rId11"/>
    <p:sldId id="265" r:id="rId12"/>
    <p:sldId id="266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6384" autoAdjust="0"/>
  </p:normalViewPr>
  <p:slideViewPr>
    <p:cSldViewPr snapToGrid="0">
      <p:cViewPr varScale="1"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56918-ACDB-4F44-A8D5-D7012DA35A0A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079BC-23AF-48FA-89B2-3690F4309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079BC-23AF-48FA-89B2-3690F4309D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8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DOPE uses the standard M</a:t>
            </a:r>
            <a:r>
              <a:rPr lang="en-US" dirty="0"/>
              <a:t>ODELLER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energy function, This is a statistical potential optimized for model assessment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GA341 score </a:t>
            </a:r>
            <a:r>
              <a:rPr lang="en-US" dirty="0"/>
              <a:t>- method uses the percentage sequence identity between the template and the model as a parameter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Moldpdf</a:t>
            </a:r>
            <a:r>
              <a:rPr lang="en-US" baseline="0" dirty="0"/>
              <a:t> – </a:t>
            </a:r>
            <a:r>
              <a:rPr lang="en-US" baseline="0" dirty="0" err="1"/>
              <a:t>Modeller</a:t>
            </a:r>
            <a:r>
              <a:rPr lang="en-US" baseline="0" dirty="0"/>
              <a:t> objective function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079BC-23AF-48FA-89B2-3690F4309D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2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BCF6-D887-4128-B47B-C33AFDC04E73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9B2B-CBD9-47D3-97C5-85E33EEAA7A1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1CB4-32E8-446D-9FAC-0FA58BEF2A11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CBB4-B4C7-4D7F-A0A3-BBFA709E00E1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4C931B7-CCA5-4CE8-ADB7-2763AB0F1577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8CF3-838A-42C0-9F60-0E12B4339245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FB2D-99CB-4291-8C21-63B8BA0A88C3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EE8E-E91E-499C-B9CE-35E7B1E6008D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100C-F64D-4827-AC3A-553356056F8F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AADB-9867-4D2C-A2F0-13EE7562E4B6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DADF-84FE-446A-A570-14766BB72FFB}" type="datetime1">
              <a:rPr lang="en-US" smtClean="0"/>
              <a:t>11/18/2016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133189F-DB3E-4B77-82C3-AEFCB442D091}" type="datetime1">
              <a:rPr lang="en-US" smtClean="0"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Comparative Protein Modelling - Proposal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gif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gif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image" Target="../media/image10.png"/><Relationship Id="rId7" Type="http://schemas.openxmlformats.org/officeDocument/2006/relationships/image" Target="../media/image15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jp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Comparative protein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Sai </a:t>
            </a:r>
            <a:r>
              <a:rPr lang="en-US" dirty="0" err="1"/>
              <a:t>Manikanta</a:t>
            </a:r>
            <a:r>
              <a:rPr lang="en-US" dirty="0"/>
              <a:t> </a:t>
            </a:r>
            <a:r>
              <a:rPr lang="en-US" dirty="0" err="1"/>
              <a:t>Godavarthi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Comparative Protein Modelling - Proposal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89405" y="231894"/>
            <a:ext cx="4691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 797I: Introduction to Bioinformatics</a:t>
            </a:r>
          </a:p>
          <a:p>
            <a:pPr algn="ctr"/>
            <a:r>
              <a:rPr lang="en-US" dirty="0"/>
              <a:t>Fall 2016</a:t>
            </a:r>
          </a:p>
          <a:p>
            <a:pPr algn="ctr"/>
            <a:r>
              <a:rPr lang="en-US" dirty="0"/>
              <a:t>Dr. </a:t>
            </a:r>
            <a:r>
              <a:rPr lang="en-US" b="1" dirty="0" err="1"/>
              <a:t>Debswapna</a:t>
            </a:r>
            <a:r>
              <a:rPr lang="en-US" b="1" dirty="0"/>
              <a:t> Bhattacharya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0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	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scores obtained by using above tools, we verify the accuracy of the protein that we modelled. </a:t>
            </a:r>
          </a:p>
          <a:p>
            <a:r>
              <a:rPr lang="en-US" dirty="0"/>
              <a:t>Using Swiss-Model tool to identify the Q-mean scores, Solvent properties, </a:t>
            </a:r>
            <a:r>
              <a:rPr lang="en-US" dirty="0" err="1"/>
              <a:t>Cß</a:t>
            </a:r>
            <a:r>
              <a:rPr lang="en-US" dirty="0"/>
              <a:t> interactions, all atom interactions, and torsion scores</a:t>
            </a:r>
          </a:p>
          <a:p>
            <a:r>
              <a:rPr lang="en-US" dirty="0"/>
              <a:t>Using </a:t>
            </a:r>
            <a:r>
              <a:rPr lang="en-US" dirty="0" err="1"/>
              <a:t>Molprobity</a:t>
            </a:r>
            <a:r>
              <a:rPr lang="en-US" dirty="0"/>
              <a:t> tool we can obtain scores for bond angles, bond lengths, Energy values and all details in clear. We can also obtain Ramachandran plot and its values.</a:t>
            </a:r>
          </a:p>
          <a:p>
            <a:r>
              <a:rPr lang="en-US" dirty="0"/>
              <a:t>Similarly we are planning to use other tools if needed.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2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times our results might not be accurate or of good quality.</a:t>
            </a:r>
          </a:p>
          <a:p>
            <a:r>
              <a:rPr lang="en-US" dirty="0"/>
              <a:t>Making changes at specific steps we can increase the quality and accuracy to higher percentage.</a:t>
            </a:r>
          </a:p>
          <a:p>
            <a:r>
              <a:rPr lang="en-US" dirty="0"/>
              <a:t>Steps include:</a:t>
            </a:r>
          </a:p>
          <a:p>
            <a:pPr lvl="1"/>
            <a:r>
              <a:rPr lang="en-US" dirty="0"/>
              <a:t>At step1: Choosing Template sequence</a:t>
            </a:r>
          </a:p>
          <a:p>
            <a:pPr lvl="1"/>
            <a:r>
              <a:rPr lang="en-US" dirty="0"/>
              <a:t>At Step2: Applying different techniques to align the sequences, with a single change of residue in sequence, it may impact for greater accuracy</a:t>
            </a:r>
          </a:p>
          <a:p>
            <a:pPr lvl="1"/>
            <a:r>
              <a:rPr lang="en-US" dirty="0"/>
              <a:t>At step3: choosing correct files after evaluation of output log files generated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6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Automating the process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Ideas </a:t>
            </a:r>
            <a:r>
              <a:rPr lang="en-US"/>
              <a:t>of  refinement </a:t>
            </a:r>
            <a:r>
              <a:rPr lang="en-US" dirty="0"/>
              <a:t>for better accurate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102" y="1330723"/>
            <a:ext cx="733333" cy="733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92" y="685800"/>
            <a:ext cx="733333" cy="7333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92" y="1785799"/>
            <a:ext cx="733333" cy="7333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82492" y="1330723"/>
            <a:ext cx="82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Query Sequence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5522" y="2442642"/>
            <a:ext cx="82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Template</a:t>
            </a:r>
          </a:p>
          <a:p>
            <a:r>
              <a:rPr lang="en-US" sz="1000" dirty="0"/>
              <a:t>Sequence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772454" y="1572314"/>
            <a:ext cx="502471" cy="32630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983016" y="1572314"/>
            <a:ext cx="926018" cy="32630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584" y="459530"/>
            <a:ext cx="1572883" cy="111084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379991" y="1491238"/>
            <a:ext cx="15824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err="1">
                <a:ln/>
                <a:solidFill>
                  <a:schemeClr val="accent3"/>
                </a:solidFill>
                <a:effectLst/>
              </a:rPr>
              <a:t>Modeller</a:t>
            </a:r>
            <a:endParaRPr lang="en-US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22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542" y="2310674"/>
            <a:ext cx="733333" cy="733333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171233" y="1975763"/>
            <a:ext cx="0" cy="31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24675" y="3067228"/>
            <a:ext cx="1528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Asking user to enter file name(after evaluating log output) instead of changing code at every place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0749" y="1364484"/>
            <a:ext cx="559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5326" y="4320637"/>
            <a:ext cx="559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69027" y="4166755"/>
            <a:ext cx="6598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other sequence alignment for the results obtained for script3 (Input for script4)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Trying different models after script4 (if confusing between model scores obtained)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Trying different databases for better matches***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2472" y="1046446"/>
            <a:ext cx="143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1394" y="4135971"/>
            <a:ext cx="143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Refinement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845984" y="2250319"/>
            <a:ext cx="2323589" cy="55399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Sequence=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raw_input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(“enter sequence”)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1010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</a:t>
            </a:r>
            <a:r>
              <a:rPr lang="en-US" altLang="en-US" sz="900" dirty="0" err="1">
                <a:solidFill>
                  <a:srgbClr val="1010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sequence,PIR_Header</a:t>
            </a:r>
            <a:r>
              <a:rPr lang="en-US" altLang="en-US" sz="900" dirty="0">
                <a:solidFill>
                  <a:srgbClr val="1010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open(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query.ali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en-US" sz="900" dirty="0">
                <a:solidFill>
                  <a:srgbClr val="1010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altLang="en-US" sz="9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900" dirty="0" err="1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myfile</a:t>
            </a:r>
            <a:r>
              <a:rPr lang="en-US" altLang="en-US" sz="9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en-US" sz="900" dirty="0" err="1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myfile.write</a:t>
            </a:r>
            <a:r>
              <a:rPr lang="en-US" altLang="en-US" sz="9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900" dirty="0" err="1">
                <a:solidFill>
                  <a:srgbClr val="7D272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PIR_sequence</a:t>
            </a:r>
            <a:r>
              <a:rPr lang="en-US" altLang="en-US" sz="9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21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3661" y="1516030"/>
            <a:ext cx="4166965" cy="3920747"/>
          </a:xfrm>
          <a:prstGeom prst="rect">
            <a:avLst/>
          </a:prstGeom>
        </p:spPr>
      </p:pic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1" name="Oval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6149" y="2978209"/>
            <a:ext cx="4998900" cy="668769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7200" dirty="0"/>
              <a:t>Any 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/>
              <a:t>Comparative Protein Modelling - Proposal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fld id="{4FAB73BC-B049-4115-A692-8D63A059BFB8}" type="slidenum">
              <a:rPr lang="en-US" smtClean="0"/>
              <a:pPr defTabSz="91440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70991" y="822325"/>
            <a:ext cx="354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 Protein</a:t>
            </a:r>
          </a:p>
        </p:txBody>
      </p:sp>
    </p:spTree>
    <p:extLst>
      <p:ext uri="{BB962C8B-B14F-4D97-AF65-F5344CB8AC3E}">
        <p14:creationId xmlns:p14="http://schemas.microsoft.com/office/powerpoint/2010/main" val="1181544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96" y="543339"/>
            <a:ext cx="8282608" cy="49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  <a:p>
            <a:r>
              <a:rPr lang="en-US" dirty="0"/>
              <a:t>Input</a:t>
            </a:r>
          </a:p>
          <a:p>
            <a:pPr lvl="1"/>
            <a:r>
              <a:rPr lang="en-US" dirty="0"/>
              <a:t>Query Sequence </a:t>
            </a:r>
          </a:p>
          <a:p>
            <a:pPr lvl="1"/>
            <a:r>
              <a:rPr lang="en-US" dirty="0"/>
              <a:t>Template Search</a:t>
            </a:r>
          </a:p>
          <a:p>
            <a:r>
              <a:rPr lang="en-US" dirty="0" err="1"/>
              <a:t>Modeller</a:t>
            </a:r>
            <a:r>
              <a:rPr lang="en-US" dirty="0"/>
              <a:t> Tool</a:t>
            </a:r>
          </a:p>
          <a:p>
            <a:pPr lvl="1"/>
            <a:r>
              <a:rPr lang="en-US" dirty="0"/>
              <a:t>Input files</a:t>
            </a:r>
          </a:p>
          <a:p>
            <a:pPr lvl="1"/>
            <a:r>
              <a:rPr lang="en-US" dirty="0"/>
              <a:t>Scripts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/>
              <a:t>Evaluation</a:t>
            </a:r>
          </a:p>
          <a:p>
            <a:pPr lvl="1"/>
            <a:r>
              <a:rPr lang="en-US" dirty="0"/>
              <a:t>Refinement</a:t>
            </a:r>
          </a:p>
          <a:p>
            <a:r>
              <a:rPr lang="en-US" dirty="0"/>
              <a:t>Automation, Refinement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Comparative Protein Modelling - Proposal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5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we share sequences among ourselves equally and pre process them and make them ready as a input for </a:t>
            </a:r>
            <a:r>
              <a:rPr lang="en-US" dirty="0" err="1"/>
              <a:t>modeller</a:t>
            </a:r>
            <a:r>
              <a:rPr lang="en-US" dirty="0"/>
              <a:t>  and accordingly document all the steps.</a:t>
            </a:r>
          </a:p>
          <a:p>
            <a:r>
              <a:rPr lang="en-US" dirty="0"/>
              <a:t>Software: </a:t>
            </a:r>
          </a:p>
          <a:p>
            <a:pPr lvl="1"/>
            <a:r>
              <a:rPr lang="en-US" dirty="0"/>
              <a:t>sequence alignment : JAVA (Needleman-wunch), BLAST, T-Coffee.</a:t>
            </a:r>
          </a:p>
          <a:p>
            <a:pPr lvl="1"/>
            <a:r>
              <a:rPr lang="en-US" dirty="0"/>
              <a:t>File formatting: python 2.7x</a:t>
            </a:r>
          </a:p>
          <a:p>
            <a:pPr lvl="1"/>
            <a:r>
              <a:rPr lang="en-US" dirty="0"/>
              <a:t>Protein modelling: </a:t>
            </a:r>
            <a:r>
              <a:rPr lang="en-US" dirty="0" err="1"/>
              <a:t>Modeller</a:t>
            </a:r>
            <a:r>
              <a:rPr lang="en-US" dirty="0"/>
              <a:t> 9.17, Python 2.7x.</a:t>
            </a:r>
          </a:p>
          <a:p>
            <a:pPr lvl="1"/>
            <a:r>
              <a:rPr lang="en-US" dirty="0"/>
              <a:t>Evaluation: Swiss-Model, </a:t>
            </a:r>
            <a:r>
              <a:rPr lang="en-US" dirty="0" err="1"/>
              <a:t>Molprobity</a:t>
            </a:r>
            <a:r>
              <a:rPr lang="en-US" dirty="0"/>
              <a:t>, Chimera.</a:t>
            </a:r>
          </a:p>
          <a:p>
            <a:r>
              <a:rPr lang="en-US" dirty="0"/>
              <a:t>Timeline: pre-processing(1-2 days), Modelling (3-4 days), Evaluation (1Week-2weeks, If need to reprocess everything)</a:t>
            </a:r>
          </a:p>
          <a:p>
            <a:r>
              <a:rPr lang="en-US" dirty="0"/>
              <a:t>Challenges: choosing templates, sequence alignment.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8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query sequence from CASP</a:t>
            </a:r>
          </a:p>
          <a:p>
            <a:r>
              <a:rPr lang="en-US" dirty="0"/>
              <a:t>Search for similar sequence in protein database</a:t>
            </a:r>
          </a:p>
          <a:p>
            <a:pPr lvl="1"/>
            <a:r>
              <a:rPr lang="en-US" dirty="0"/>
              <a:t>We can use blast, PDB, etc.</a:t>
            </a:r>
          </a:p>
          <a:p>
            <a:r>
              <a:rPr lang="en-US" dirty="0"/>
              <a:t>Search for matching sequence with highest match(not choosing the same query sequence as template)</a:t>
            </a:r>
          </a:p>
          <a:p>
            <a:r>
              <a:rPr lang="en-US" dirty="0"/>
              <a:t>These are our templates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Template Searching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45" y="4475264"/>
            <a:ext cx="495238" cy="4952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346" y="408371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079" y="4538355"/>
            <a:ext cx="495238" cy="495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761" y="4538355"/>
            <a:ext cx="495238" cy="4952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25355" y="4970502"/>
            <a:ext cx="94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Query Sequence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7746" y="5110537"/>
            <a:ext cx="945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Templates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27058" y="5492836"/>
            <a:ext cx="94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Protein Database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948470" y="4948955"/>
            <a:ext cx="9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51753" y="4702734"/>
            <a:ext cx="945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….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86382" y="5213977"/>
            <a:ext cx="945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Search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880" y="4377699"/>
            <a:ext cx="371429" cy="3714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911010" y="5004467"/>
            <a:ext cx="945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Select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42403" y="4215246"/>
            <a:ext cx="945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.</a:t>
            </a:r>
            <a:r>
              <a:rPr lang="en-US" sz="1000" dirty="0" err="1"/>
              <a:t>fasta</a:t>
            </a:r>
            <a:endParaRPr lang="en-US" sz="1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950" y="4160694"/>
            <a:ext cx="1242959" cy="124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9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Pair wise / Multiple sequence alignment with query and template/s</a:t>
            </a:r>
          </a:p>
          <a:p>
            <a:r>
              <a:rPr lang="en-US" sz="1600" dirty="0"/>
              <a:t>Alignment is done using tools like:</a:t>
            </a:r>
          </a:p>
          <a:p>
            <a:pPr lvl="1"/>
            <a:r>
              <a:rPr lang="en-US" sz="1600" dirty="0"/>
              <a:t> Blast or Needleman-</a:t>
            </a:r>
            <a:r>
              <a:rPr lang="en-US" sz="1600" dirty="0" err="1"/>
              <a:t>Wunsch</a:t>
            </a:r>
            <a:r>
              <a:rPr lang="en-US" sz="1600" dirty="0"/>
              <a:t> or T-Coffee.</a:t>
            </a:r>
          </a:p>
          <a:p>
            <a:r>
              <a:rPr lang="en-US" sz="1600" dirty="0"/>
              <a:t>Convert Query into PIR format and store it in .</a:t>
            </a:r>
            <a:r>
              <a:rPr lang="en-US" sz="1600" dirty="0" err="1"/>
              <a:t>ali</a:t>
            </a:r>
            <a:r>
              <a:rPr lang="en-US" sz="1600" dirty="0"/>
              <a:t> extension</a:t>
            </a:r>
          </a:p>
          <a:p>
            <a:r>
              <a:rPr lang="en-US" sz="1600" dirty="0"/>
              <a:t>Download PDB format for each the templates</a:t>
            </a:r>
          </a:p>
          <a:p>
            <a:r>
              <a:rPr lang="en-US" sz="1600" dirty="0"/>
              <a:t>Also convert aligned templates into PIR format</a:t>
            </a:r>
          </a:p>
          <a:p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File Formats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77" y="4132301"/>
            <a:ext cx="7239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139" y="5367381"/>
            <a:ext cx="695238" cy="6952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4717" y="4563679"/>
            <a:ext cx="143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16748" y="4856201"/>
            <a:ext cx="90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36263" y="4532112"/>
            <a:ext cx="883227" cy="24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48238" y="4906195"/>
            <a:ext cx="871252" cy="42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907" y="4672143"/>
            <a:ext cx="695238" cy="695238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5844552" y="5062284"/>
            <a:ext cx="959912" cy="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54263" y="6004316"/>
            <a:ext cx="897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PIR format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40743" y="5367381"/>
            <a:ext cx="897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PIR format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3835" y="3008234"/>
            <a:ext cx="159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Alignment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81" y="3092119"/>
            <a:ext cx="445310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1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Modeller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Modeller</a:t>
            </a:r>
            <a:r>
              <a:rPr lang="en-US" dirty="0"/>
              <a:t> is a protein modelling tool, which takes query sequence along with template sequence and model our query similar to template</a:t>
            </a:r>
          </a:p>
          <a:p>
            <a:r>
              <a:rPr lang="en-US" dirty="0"/>
              <a:t>The inputs are files we obtained in previous steps</a:t>
            </a:r>
          </a:p>
          <a:p>
            <a:r>
              <a:rPr lang="en-US" dirty="0"/>
              <a:t>Couple of scripts to be executed in python for modeler to run, each script to be given a file input based on previous script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4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454" y="2829346"/>
            <a:ext cx="558800" cy="55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990" y="3549682"/>
            <a:ext cx="524264" cy="5242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454" y="4201611"/>
            <a:ext cx="595939" cy="5959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455" y="4897256"/>
            <a:ext cx="733333" cy="733333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54" y="2816055"/>
            <a:ext cx="558800" cy="558800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169" y="2829346"/>
            <a:ext cx="558800" cy="558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44054" y="2998695"/>
            <a:ext cx="44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93" y="3557495"/>
            <a:ext cx="524264" cy="5242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705" y="3585422"/>
            <a:ext cx="524264" cy="5242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83796" y="3585422"/>
            <a:ext cx="44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96" y="4896298"/>
            <a:ext cx="733333" cy="7333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294121" y="5039147"/>
            <a:ext cx="44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42089" y="2951638"/>
            <a:ext cx="28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58055" y="3603090"/>
            <a:ext cx="28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42089" y="4268747"/>
            <a:ext cx="28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2088" y="5039147"/>
            <a:ext cx="28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09437" y="3349635"/>
            <a:ext cx="90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Template Files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54814" y="4403467"/>
            <a:ext cx="901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Query File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11626" y="5168772"/>
            <a:ext cx="901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Script Files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3100178" y="3211780"/>
            <a:ext cx="274434" cy="224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84599" y="3582167"/>
            <a:ext cx="304545" cy="147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353812" y="3582167"/>
            <a:ext cx="15824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err="1">
                <a:ln/>
                <a:solidFill>
                  <a:schemeClr val="accent3"/>
                </a:solidFill>
                <a:effectLst/>
              </a:rPr>
              <a:t>Modeller</a:t>
            </a:r>
            <a:endParaRPr lang="en-US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5912427" y="3707905"/>
            <a:ext cx="311645" cy="18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735480" y="1744866"/>
            <a:ext cx="10374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Input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8102754" y="3721927"/>
            <a:ext cx="243676" cy="174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628" y="3911145"/>
            <a:ext cx="1971429" cy="106666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249" y="4958619"/>
            <a:ext cx="1852188" cy="113420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243730" y="4476926"/>
            <a:ext cx="897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PIR format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57909" y="4008201"/>
            <a:ext cx="897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PIR format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0555" y="3324013"/>
            <a:ext cx="1433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Aligned Query and Templates</a:t>
            </a:r>
          </a:p>
        </p:txBody>
      </p:sp>
      <p:sp>
        <p:nvSpPr>
          <p:cNvPr id="43" name="Right Arrow 42"/>
          <p:cNvSpPr/>
          <p:nvPr/>
        </p:nvSpPr>
        <p:spPr>
          <a:xfrm>
            <a:off x="1783713" y="3784082"/>
            <a:ext cx="311645" cy="18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68546" y="1737977"/>
            <a:ext cx="13195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Output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07" y="2627045"/>
            <a:ext cx="1572883" cy="111084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833" y="2360501"/>
            <a:ext cx="1959875" cy="146990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32" y="2645294"/>
            <a:ext cx="714286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5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Modeller</a:t>
            </a:r>
            <a:r>
              <a:rPr lang="en-US" dirty="0"/>
              <a:t>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Sample code execution:</a:t>
            </a:r>
          </a:p>
          <a:p>
            <a:r>
              <a:rPr lang="en-US" b="1" u="sng" dirty="0"/>
              <a:t>Input 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Query.ali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Templates in PIR and PDB format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8136" y="556721"/>
            <a:ext cx="6130245" cy="647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Script 1: read (</a:t>
            </a:r>
            <a:r>
              <a:rPr lang="en-US" sz="1400" dirty="0" err="1">
                <a:solidFill>
                  <a:schemeClr val="accent1"/>
                </a:solidFill>
              </a:rPr>
              <a:t>query.ali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Search(similar sequences; here we provided our templates, so it compares with them)</a:t>
            </a:r>
          </a:p>
          <a:p>
            <a:pPr lvl="2"/>
            <a:r>
              <a:rPr lang="en-US" sz="1400" dirty="0"/>
              <a:t>Write (alignment file/ profile file, Text &amp; PIR format)</a:t>
            </a:r>
          </a:p>
          <a:p>
            <a:r>
              <a:rPr lang="en-US" sz="1400" dirty="0"/>
              <a:t>Script 2: for(each of template sequences)</a:t>
            </a:r>
          </a:p>
          <a:p>
            <a:pPr lvl="2"/>
            <a:r>
              <a:rPr lang="en-US" sz="1400" dirty="0"/>
              <a:t>{  Compare (among themselves for similarity)  </a:t>
            </a:r>
          </a:p>
          <a:p>
            <a:pPr lvl="2"/>
            <a:r>
              <a:rPr lang="en-US" sz="1400" dirty="0"/>
              <a:t>    malign() //multiple sequence alignment</a:t>
            </a:r>
          </a:p>
          <a:p>
            <a:pPr lvl="2"/>
            <a:r>
              <a:rPr lang="en-US" sz="1400" dirty="0"/>
              <a:t>malign3d() // </a:t>
            </a:r>
            <a:r>
              <a:rPr lang="en-US" sz="1050" dirty="0"/>
              <a:t>an iterative least-squares superposition of the</a:t>
            </a:r>
          </a:p>
          <a:p>
            <a:pPr lvl="2"/>
            <a:r>
              <a:rPr lang="en-US" sz="1050" dirty="0"/>
              <a:t>                                        // 3D structures </a:t>
            </a:r>
          </a:p>
          <a:p>
            <a:pPr lvl="2"/>
            <a:r>
              <a:rPr lang="en-US" sz="1400" dirty="0" err="1"/>
              <a:t>Dendogram</a:t>
            </a:r>
            <a:r>
              <a:rPr lang="en-US" sz="1400" dirty="0"/>
              <a:t>(pair-wise sequence alignment distances)</a:t>
            </a:r>
          </a:p>
          <a:p>
            <a:pPr lvl="2"/>
            <a:r>
              <a:rPr lang="en-US" sz="1400" dirty="0"/>
              <a:t>}</a:t>
            </a:r>
          </a:p>
          <a:p>
            <a:pPr lvl="2"/>
            <a:r>
              <a:rPr lang="en-US" sz="1400" dirty="0"/>
              <a:t>write(log file)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Select the best template based on the result on output file let’s call it as “</a:t>
            </a:r>
            <a:r>
              <a:rPr lang="en-US" sz="1400" dirty="0" err="1">
                <a:solidFill>
                  <a:srgbClr val="00B0F0"/>
                </a:solidFill>
              </a:rPr>
              <a:t>Temp_best</a:t>
            </a:r>
            <a:r>
              <a:rPr lang="en-US" sz="1400" dirty="0">
                <a:solidFill>
                  <a:srgbClr val="00B0F0"/>
                </a:solidFill>
              </a:rPr>
              <a:t>”</a:t>
            </a:r>
          </a:p>
          <a:p>
            <a:endParaRPr lang="en-US" sz="1400" dirty="0">
              <a:solidFill>
                <a:srgbClr val="00B0F0"/>
              </a:solidFill>
            </a:endParaRPr>
          </a:p>
          <a:p>
            <a:r>
              <a:rPr lang="en-US" sz="1400" dirty="0"/>
              <a:t>Script 3: </a:t>
            </a:r>
            <a:r>
              <a:rPr lang="en-US" sz="1400" dirty="0" err="1"/>
              <a:t>append_model</a:t>
            </a:r>
            <a:r>
              <a:rPr lang="en-US" sz="1400" dirty="0"/>
              <a:t>(</a:t>
            </a:r>
            <a:r>
              <a:rPr lang="en-US" sz="1400" dirty="0" err="1">
                <a:solidFill>
                  <a:srgbClr val="00B0F0"/>
                </a:solidFill>
              </a:rPr>
              <a:t>Temp_best</a:t>
            </a:r>
            <a:r>
              <a:rPr lang="en-US" sz="1400" dirty="0"/>
              <a:t>) //PDB to alignment</a:t>
            </a:r>
          </a:p>
          <a:p>
            <a:pPr lvl="1"/>
            <a:r>
              <a:rPr lang="en-US" sz="1400" dirty="0"/>
              <a:t>      append(</a:t>
            </a:r>
            <a:r>
              <a:rPr lang="en-US" sz="1400" dirty="0" err="1">
                <a:solidFill>
                  <a:schemeClr val="accent1"/>
                </a:solidFill>
              </a:rPr>
              <a:t>query.ali</a:t>
            </a:r>
            <a:r>
              <a:rPr lang="en-US" sz="1400" dirty="0"/>
              <a:t>)  //appending query sequence file to model</a:t>
            </a:r>
          </a:p>
          <a:p>
            <a:pPr lvl="1"/>
            <a:r>
              <a:rPr lang="en-US" sz="1400" dirty="0"/>
              <a:t>      align2d()   // align the two sequences</a:t>
            </a:r>
          </a:p>
          <a:p>
            <a:r>
              <a:rPr lang="en-US" sz="1400" dirty="0"/>
              <a:t>                write (</a:t>
            </a:r>
            <a:r>
              <a:rPr lang="en-US" sz="1400" dirty="0">
                <a:solidFill>
                  <a:schemeClr val="accent1"/>
                </a:solidFill>
              </a:rPr>
              <a:t>query-</a:t>
            </a:r>
            <a:r>
              <a:rPr lang="en-US" sz="1400" dirty="0">
                <a:solidFill>
                  <a:srgbClr val="00B0F0"/>
                </a:solidFill>
              </a:rPr>
              <a:t> </a:t>
            </a:r>
            <a:r>
              <a:rPr lang="en-US" sz="1400" dirty="0" err="1">
                <a:solidFill>
                  <a:srgbClr val="00B0F0"/>
                </a:solidFill>
              </a:rPr>
              <a:t>Temp_best</a:t>
            </a:r>
            <a:r>
              <a:rPr lang="en-US" sz="1400" dirty="0" err="1">
                <a:solidFill>
                  <a:schemeClr val="accent1"/>
                </a:solidFill>
              </a:rPr>
              <a:t>.ali</a:t>
            </a:r>
            <a:r>
              <a:rPr lang="en-US" sz="1400" dirty="0"/>
              <a:t>) //</a:t>
            </a:r>
            <a:r>
              <a:rPr lang="en-US" sz="1200" dirty="0"/>
              <a:t>aligned file of query and template</a:t>
            </a:r>
          </a:p>
          <a:p>
            <a:r>
              <a:rPr lang="en-US" sz="1200" dirty="0"/>
              <a:t>                   </a:t>
            </a:r>
            <a:r>
              <a:rPr lang="en-US" sz="1400" dirty="0"/>
              <a:t>write (</a:t>
            </a:r>
            <a:r>
              <a:rPr lang="en-US" sz="1400" dirty="0">
                <a:solidFill>
                  <a:schemeClr val="accent1"/>
                </a:solidFill>
              </a:rPr>
              <a:t>query-</a:t>
            </a:r>
            <a:r>
              <a:rPr lang="en-US" sz="1400" dirty="0">
                <a:solidFill>
                  <a:srgbClr val="00B0F0"/>
                </a:solidFill>
              </a:rPr>
              <a:t> </a:t>
            </a:r>
            <a:r>
              <a:rPr lang="en-US" sz="1400" dirty="0" err="1">
                <a:solidFill>
                  <a:srgbClr val="00B0F0"/>
                </a:solidFill>
              </a:rPr>
              <a:t>Temp_best</a:t>
            </a:r>
            <a:r>
              <a:rPr lang="en-US" sz="1400" dirty="0" err="1">
                <a:solidFill>
                  <a:schemeClr val="accent1"/>
                </a:solidFill>
              </a:rPr>
              <a:t>.pap</a:t>
            </a:r>
            <a:r>
              <a:rPr lang="en-US" sz="1400" dirty="0"/>
              <a:t>) //for visualization</a:t>
            </a:r>
          </a:p>
          <a:p>
            <a:r>
              <a:rPr lang="en-US" sz="1400" dirty="0"/>
              <a:t>Script 4: </a:t>
            </a:r>
            <a:r>
              <a:rPr lang="en-US" sz="1400" dirty="0" err="1"/>
              <a:t>automodel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accent1"/>
                </a:solidFill>
              </a:rPr>
              <a:t>query-</a:t>
            </a:r>
            <a:r>
              <a:rPr lang="en-US" sz="1400" dirty="0" err="1">
                <a:solidFill>
                  <a:schemeClr val="accent1"/>
                </a:solidFill>
              </a:rPr>
              <a:t>Temp_best.ali</a:t>
            </a:r>
            <a:r>
              <a:rPr lang="en-US" sz="1400" dirty="0"/>
              <a:t>, knowns=“</a:t>
            </a:r>
            <a:r>
              <a:rPr lang="en-US" sz="1400" dirty="0" err="1">
                <a:solidFill>
                  <a:srgbClr val="00B0F0"/>
                </a:solidFill>
              </a:rPr>
              <a:t>Temp_best</a:t>
            </a:r>
            <a:r>
              <a:rPr lang="en-US" sz="1400" dirty="0"/>
              <a:t>”, </a:t>
            </a:r>
          </a:p>
          <a:p>
            <a:r>
              <a:rPr lang="en-US" sz="1400" dirty="0"/>
              <a:t>               sequence=“</a:t>
            </a:r>
            <a:r>
              <a:rPr lang="en-US" sz="1400" dirty="0">
                <a:solidFill>
                  <a:schemeClr val="accent1"/>
                </a:solidFill>
              </a:rPr>
              <a:t>query</a:t>
            </a:r>
            <a:r>
              <a:rPr lang="en-US" sz="1400" dirty="0"/>
              <a:t>”, </a:t>
            </a:r>
            <a:r>
              <a:rPr lang="en-US" sz="1400" dirty="0" err="1"/>
              <a:t>access_methods</a:t>
            </a:r>
            <a:r>
              <a:rPr lang="en-US" sz="1400" dirty="0"/>
              <a:t>=(</a:t>
            </a:r>
            <a:r>
              <a:rPr lang="en-US" sz="1400" dirty="0">
                <a:solidFill>
                  <a:srgbClr val="FF0000"/>
                </a:solidFill>
              </a:rPr>
              <a:t>Dope, soap,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GA431_sore</a:t>
            </a:r>
            <a:r>
              <a:rPr lang="en-US" sz="1400" dirty="0"/>
              <a:t>))  //start modelling and validate with selected </a:t>
            </a:r>
          </a:p>
          <a:p>
            <a:r>
              <a:rPr lang="en-US" sz="1400" dirty="0"/>
              <a:t>                                           //scoring techniques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Start_model</a:t>
            </a:r>
            <a:r>
              <a:rPr lang="en-US" sz="1400" dirty="0"/>
              <a:t>=1</a:t>
            </a:r>
          </a:p>
          <a:p>
            <a:r>
              <a:rPr lang="en-US" sz="1400" dirty="0"/>
              <a:t>                 </a:t>
            </a:r>
            <a:r>
              <a:rPr lang="en-US" sz="1400" dirty="0" err="1"/>
              <a:t>End_model</a:t>
            </a:r>
            <a:r>
              <a:rPr lang="en-US" sz="1400" dirty="0"/>
              <a:t>= </a:t>
            </a:r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dirty="0"/>
              <a:t>  //’x’ can be the value of number of models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             </a:t>
            </a:r>
            <a:endParaRPr lang="en-US" sz="1200" dirty="0"/>
          </a:p>
          <a:p>
            <a:pPr lvl="2"/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3" y="190054"/>
            <a:ext cx="733333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8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Steps for execution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Comparative Protein Modelling -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34578" y="655174"/>
            <a:ext cx="52213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Here we select the template based on the scores obtained in log file which include DOPE, </a:t>
            </a:r>
            <a:r>
              <a:rPr lang="en-US" sz="1400" dirty="0" err="1"/>
              <a:t>molpdf</a:t>
            </a:r>
            <a:r>
              <a:rPr lang="en-US" sz="1400" dirty="0"/>
              <a:t>, and GA341 scores i.e. higher GA431 or low DOPE or low </a:t>
            </a:r>
            <a:r>
              <a:rPr lang="en-US" sz="1400" dirty="0" err="1"/>
              <a:t>molpdf</a:t>
            </a:r>
            <a:r>
              <a:rPr lang="en-US" sz="1400" dirty="0"/>
              <a:t> scores, accordingly we choose the best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DOPE </a:t>
            </a:r>
            <a:r>
              <a:rPr lang="en-US" sz="1400" dirty="0"/>
              <a:t>- statistical potential optimized for model assessment energy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GA341 score </a:t>
            </a:r>
            <a:r>
              <a:rPr lang="en-US" sz="1400" dirty="0"/>
              <a:t>- percentage sequence identity between the template and the model as a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Moldpdf</a:t>
            </a:r>
            <a:r>
              <a:rPr lang="en-US" sz="1400" dirty="0"/>
              <a:t> – </a:t>
            </a:r>
            <a:r>
              <a:rPr lang="en-US" sz="1400" dirty="0" err="1"/>
              <a:t>Modeller</a:t>
            </a:r>
            <a:r>
              <a:rPr lang="en-US" sz="1400" dirty="0"/>
              <a:t> 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50" y="3384364"/>
            <a:ext cx="733333" cy="7333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019" y="3495921"/>
            <a:ext cx="510217" cy="5102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6122" y="3424201"/>
            <a:ext cx="1520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Script 5: input is selected model file which is in </a:t>
            </a:r>
            <a:r>
              <a:rPr lang="en-US" sz="1000" dirty="0" err="1"/>
              <a:t>pdb</a:t>
            </a:r>
            <a:r>
              <a:rPr lang="en-US" sz="1000" dirty="0"/>
              <a:t> format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73337" y="3474030"/>
            <a:ext cx="15207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Output profile file is generated which can be evaluated with different python packages.</a:t>
            </a:r>
          </a:p>
        </p:txBody>
      </p:sp>
      <p:pic>
        <p:nvPicPr>
          <p:cNvPr id="20" name="Content Placeholder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85" y="3495921"/>
            <a:ext cx="558800" cy="5588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336561" y="3775320"/>
            <a:ext cx="11816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33787" y="4201554"/>
            <a:ext cx="127465" cy="37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96473" y="4850296"/>
            <a:ext cx="589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PDB file can be used to evaluate the model</a:t>
            </a:r>
          </a:p>
        </p:txBody>
      </p:sp>
    </p:spTree>
    <p:extLst>
      <p:ext uri="{BB962C8B-B14F-4D97-AF65-F5344CB8AC3E}">
        <p14:creationId xmlns:p14="http://schemas.microsoft.com/office/powerpoint/2010/main" val="29911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352</TotalTime>
  <Words>1087</Words>
  <Application>Microsoft Office PowerPoint</Application>
  <PresentationFormat>Widescreen</PresentationFormat>
  <Paragraphs>185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Rockwell</vt:lpstr>
      <vt:lpstr>Rockwell Condensed</vt:lpstr>
      <vt:lpstr>Rockwell Extra Bold</vt:lpstr>
      <vt:lpstr>Wingdings</vt:lpstr>
      <vt:lpstr>Wood Type</vt:lpstr>
      <vt:lpstr>Comparative protein modelling</vt:lpstr>
      <vt:lpstr>Contents </vt:lpstr>
      <vt:lpstr>Project management </vt:lpstr>
      <vt:lpstr>Input</vt:lpstr>
      <vt:lpstr>Input </vt:lpstr>
      <vt:lpstr>Modeller </vt:lpstr>
      <vt:lpstr>overview</vt:lpstr>
      <vt:lpstr>Modeller </vt:lpstr>
      <vt:lpstr>Modeller</vt:lpstr>
      <vt:lpstr>Output  &amp; Evaluation</vt:lpstr>
      <vt:lpstr>Refinement</vt:lpstr>
      <vt:lpstr>Automation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protein modelling</dc:title>
  <dc:creator>Sai Manikanta Sastry Godavarthi</dc:creator>
  <cp:lastModifiedBy>CEDBR STUDENT</cp:lastModifiedBy>
  <cp:revision>252</cp:revision>
  <dcterms:created xsi:type="dcterms:W3CDTF">2016-11-16T06:33:05Z</dcterms:created>
  <dcterms:modified xsi:type="dcterms:W3CDTF">2016-11-18T19:25:20Z</dcterms:modified>
</cp:coreProperties>
</file>