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74" r:id="rId2"/>
    <p:sldId id="276" r:id="rId3"/>
    <p:sldId id="263" r:id="rId4"/>
    <p:sldId id="264" r:id="rId5"/>
    <p:sldId id="268" r:id="rId6"/>
    <p:sldId id="269" r:id="rId7"/>
    <p:sldId id="272" r:id="rId8"/>
    <p:sldId id="270" r:id="rId9"/>
    <p:sldId id="271" r:id="rId10"/>
    <p:sldId id="259" r:id="rId11"/>
    <p:sldId id="273" r:id="rId12"/>
    <p:sldId id="275" r:id="rId13"/>
    <p:sldId id="261" r:id="rId14"/>
    <p:sldId id="265" r:id="rId15"/>
    <p:sldId id="266" r:id="rId16"/>
    <p:sldId id="267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parativeProteinModelling\Comparative-Protein-Modelling\ComporativeProteinModel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'TM and RMSD'!$B$1</c:f>
              <c:strCache>
                <c:ptCount val="1"/>
                <c:pt idx="0">
                  <c:v>TM-Score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RMSD'!$A$2:$A$10</c:f>
              <c:strCache>
                <c:ptCount val="9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T0678</c:v>
                </c:pt>
                <c:pt idx="8">
                  <c:v>T0651</c:v>
                </c:pt>
              </c:strCache>
            </c:strRef>
          </c:cat>
          <c:val>
            <c:numRef>
              <c:f>'TM and RMSD'!$B$2:$B$10</c:f>
              <c:numCache>
                <c:formatCode>General</c:formatCode>
                <c:ptCount val="9"/>
                <c:pt idx="0">
                  <c:v>0.88660000000000005</c:v>
                </c:pt>
                <c:pt idx="1">
                  <c:v>0.2374</c:v>
                </c:pt>
                <c:pt idx="2">
                  <c:v>0.96819999999999995</c:v>
                </c:pt>
                <c:pt idx="3">
                  <c:v>0.9627</c:v>
                </c:pt>
                <c:pt idx="4">
                  <c:v>0.91180000000000005</c:v>
                </c:pt>
                <c:pt idx="5">
                  <c:v>0.41720000000000002</c:v>
                </c:pt>
                <c:pt idx="6">
                  <c:v>0.95760000000000001</c:v>
                </c:pt>
                <c:pt idx="7">
                  <c:v>0.92220000000000002</c:v>
                </c:pt>
                <c:pt idx="8">
                  <c:v>0.9788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1-46B9-9D0A-C09A34529DE5}"/>
            </c:ext>
          </c:extLst>
        </c:ser>
        <c:ser>
          <c:idx val="1"/>
          <c:order val="1"/>
          <c:tx>
            <c:strRef>
              <c:f>'TM and RMSD'!$C$1</c:f>
              <c:strCache>
                <c:ptCount val="1"/>
                <c:pt idx="0">
                  <c:v>CASP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RMSD'!$A$2:$A$10</c:f>
              <c:strCache>
                <c:ptCount val="9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T0678</c:v>
                </c:pt>
                <c:pt idx="8">
                  <c:v>T0651</c:v>
                </c:pt>
              </c:strCache>
            </c:strRef>
          </c:cat>
          <c:val>
            <c:numRef>
              <c:f>'TM and RMSD'!$C$2:$C$10</c:f>
              <c:numCache>
                <c:formatCode>General</c:formatCode>
                <c:ptCount val="9"/>
                <c:pt idx="0">
                  <c:v>0.94</c:v>
                </c:pt>
                <c:pt idx="1">
                  <c:v>0.8</c:v>
                </c:pt>
                <c:pt idx="2">
                  <c:v>0.79</c:v>
                </c:pt>
                <c:pt idx="3">
                  <c:v>0.82940000000000003</c:v>
                </c:pt>
                <c:pt idx="5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1-46B9-9D0A-C09A34529D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2717776"/>
        <c:axId val="441970920"/>
      </c:barChart>
      <c:catAx>
        <c:axId val="44271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970920"/>
        <c:crosses val="autoZero"/>
        <c:auto val="1"/>
        <c:lblAlgn val="ctr"/>
        <c:lblOffset val="100"/>
        <c:noMultiLvlLbl val="0"/>
      </c:catAx>
      <c:valAx>
        <c:axId val="44197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17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0D50-86C4-4E75-A9A5-E37063E4CC2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15C6-7F03-49B6-96F6-02055DD0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A6D-F989-4EC4-8F9E-A3329706D682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4AA-5E0C-497D-AC9E-2D24CD6655C1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7E8-0E6C-4955-A9F3-7AE291B03E0B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B58-BB33-46F7-A434-F97A7221B99C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F66-72DB-4234-A775-F9D2C9277BDF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186-8ABA-4E59-9DF1-94CD3EA439A1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FFB3-418B-4222-8F57-C109B964DAB2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8BC-2FC5-41BC-BF5C-329976C828BA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280-D773-4BB8-9766-11B38554BEFB}" type="datetime1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B5FD-45D2-4366-B800-F542608F3406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8E5-7384-457D-AA2E-746548A2AE9F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748-94F4-4614-9A48-7C67C90F9DB8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Comparative Protein Modelling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Sai </a:t>
            </a:r>
            <a:r>
              <a:rPr lang="en-US" sz="2200" dirty="0" err="1">
                <a:solidFill>
                  <a:schemeClr val="accent1"/>
                </a:solidFill>
              </a:rPr>
              <a:t>Manikanta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Godavarthi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chemeClr val="accent1"/>
                </a:solidFill>
              </a:rPr>
              <a:t>Bio </a:t>
            </a:r>
            <a:r>
              <a:rPr lang="en-US" sz="2200" dirty="0">
                <a:solidFill>
                  <a:schemeClr val="accent1"/>
                </a:solidFill>
              </a:rPr>
              <a:t>Informatics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Fall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TM-Score vs CASP TM-Score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54287" y="182562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4846DD-A99C-43B1-964C-69CF1CAC8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612097"/>
              </p:ext>
            </p:extLst>
          </p:nvPr>
        </p:nvGraphicFramePr>
        <p:xfrm>
          <a:off x="838200" y="1690688"/>
          <a:ext cx="10515600" cy="466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3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15340"/>
              </p:ext>
            </p:extLst>
          </p:nvPr>
        </p:nvGraphicFramePr>
        <p:xfrm>
          <a:off x="838200" y="1378225"/>
          <a:ext cx="10515599" cy="517481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447267">
                  <a:extLst>
                    <a:ext uri="{9D8B030D-6E8A-4147-A177-3AD203B41FA5}">
                      <a16:colId xmlns:a16="http://schemas.microsoft.com/office/drawing/2014/main" val="3101889724"/>
                    </a:ext>
                  </a:extLst>
                </a:gridCol>
                <a:gridCol w="2447267">
                  <a:extLst>
                    <a:ext uri="{9D8B030D-6E8A-4147-A177-3AD203B41FA5}">
                      <a16:colId xmlns:a16="http://schemas.microsoft.com/office/drawing/2014/main" val="3711497806"/>
                    </a:ext>
                  </a:extLst>
                </a:gridCol>
                <a:gridCol w="3173798">
                  <a:extLst>
                    <a:ext uri="{9D8B030D-6E8A-4147-A177-3AD203B41FA5}">
                      <a16:colId xmlns:a16="http://schemas.microsoft.com/office/drawing/2014/main" val="3602528146"/>
                    </a:ext>
                  </a:extLst>
                </a:gridCol>
                <a:gridCol w="2447267">
                  <a:extLst>
                    <a:ext uri="{9D8B030D-6E8A-4147-A177-3AD203B41FA5}">
                      <a16:colId xmlns:a16="http://schemas.microsoft.com/office/drawing/2014/main" val="195374431"/>
                    </a:ext>
                  </a:extLst>
                </a:gridCol>
              </a:tblGrid>
              <a:tr h="1539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Alignment Used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CASP-</a:t>
                      </a:r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Estrangelo Edessa" panose="03080600000000000000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7102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6284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12137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75192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2.02(5</a:t>
                      </a:r>
                      <a:r>
                        <a:rPr lang="en-US" sz="2000" u="none" strike="noStrike" baseline="30000" dirty="0">
                          <a:effectLst/>
                        </a:rPr>
                        <a:t>th</a:t>
                      </a:r>
                      <a:r>
                        <a:rPr lang="en-US" sz="2000" u="none" strike="noStrike" dirty="0">
                          <a:effectLst/>
                        </a:rPr>
                        <a:t> in the list)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734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52657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644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T0694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90566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T0651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 (13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CASP List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36097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T0678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744531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T0856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606427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Molprobity</a:t>
            </a:r>
            <a:r>
              <a:rPr lang="en-US" dirty="0"/>
              <a:t> Results </a:t>
            </a:r>
            <a:r>
              <a:rPr lang="en-US" dirty="0" err="1"/>
              <a:t>comparision</a:t>
            </a:r>
            <a:r>
              <a:rPr lang="en-US" dirty="0"/>
              <a:t> with CASP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87450"/>
            <a:ext cx="10905066" cy="3789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Molprobity Results for proteins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5078" y="5647843"/>
            <a:ext cx="267286" cy="168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3190" y="5647843"/>
            <a:ext cx="267286" cy="1688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10600" y="5647843"/>
            <a:ext cx="267286" cy="168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64490" y="5647843"/>
            <a:ext cx="267286" cy="168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3032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7040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7169" y="5547583"/>
            <a:ext cx="11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77886" y="5547583"/>
            <a:ext cx="131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Undecided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3692" y="5647843"/>
            <a:ext cx="267286" cy="16881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0978" y="5550188"/>
            <a:ext cx="112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160836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88" y="1690688"/>
            <a:ext cx="5209995" cy="446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700" dirty="0"/>
              <a:t>Sample Protein (T0806) Views</a:t>
            </a:r>
            <a:br>
              <a:rPr lang="en-US" sz="4700" dirty="0"/>
            </a:br>
            <a:r>
              <a:rPr lang="en-US" sz="4700" dirty="0"/>
              <a:t>With Chimera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6" y="1690688"/>
            <a:ext cx="5564701" cy="4469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9789" y="6288505"/>
            <a:ext cx="55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Atom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4488" y="6248581"/>
            <a:ext cx="52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Ribbon 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237" y="169068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T0651; PSI-BLAST; </a:t>
            </a:r>
            <a:r>
              <a:rPr lang="en-US" dirty="0" err="1"/>
              <a:t>Modeller</a:t>
            </a:r>
            <a:r>
              <a:rPr lang="en-US" dirty="0"/>
              <a:t> 9.17, Script4 result: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9926" y="3968066"/>
            <a:ext cx="246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Confusion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7" y="2060020"/>
            <a:ext cx="7510029" cy="307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7" y="4675952"/>
            <a:ext cx="3588327" cy="14361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844"/>
          </a:xfrm>
        </p:spPr>
        <p:txBody>
          <a:bodyPr/>
          <a:lstStyle/>
          <a:p>
            <a:r>
              <a:rPr lang="en-US" dirty="0"/>
              <a:t>Challenges </a:t>
            </a:r>
            <a:r>
              <a:rPr lang="en-US"/>
              <a:t>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50"/>
            <a:ext cx="10515600" cy="4351338"/>
          </a:xfrm>
        </p:spPr>
        <p:txBody>
          <a:bodyPr/>
          <a:lstStyle/>
          <a:p>
            <a:r>
              <a:rPr lang="en-US" dirty="0"/>
              <a:t>T0792 protein search in </a:t>
            </a:r>
            <a:r>
              <a:rPr lang="en-US" dirty="0" err="1"/>
              <a:t>blastp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T0792 protein search in </a:t>
            </a:r>
            <a:r>
              <a:rPr lang="en-US" b="1" dirty="0"/>
              <a:t>PSI blast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933304"/>
            <a:ext cx="9116291" cy="210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4548069"/>
            <a:ext cx="9116291" cy="187511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091631"/>
            <a:ext cx="4296585" cy="381883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alignment of sequences: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T0792 Query with and without alignment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Taken 3s93 as template and identified best model for each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But, in each of the cases the TM-Score is same = </a:t>
            </a:r>
            <a:r>
              <a:rPr lang="en-US" b="1" u="sng" dirty="0">
                <a:solidFill>
                  <a:schemeClr val="bg1"/>
                </a:solidFill>
              </a:rPr>
              <a:t>0.4172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Most of the scores changes with template selection*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visual interpretation of protein: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TM-Score of the shown protein is: </a:t>
            </a:r>
            <a:r>
              <a:rPr lang="en-US" sz="2000" b="1" u="sng" dirty="0">
                <a:solidFill>
                  <a:schemeClr val="bg1"/>
                </a:solidFill>
              </a:rPr>
              <a:t>0.2287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rgbClr val="FF0000"/>
                </a:solidFill>
              </a:rPr>
              <a:t>Multiple sequence alignment some times yielding bad result, rather know the template and then align the query sequence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chemeClr val="bg1"/>
                </a:solidFill>
              </a:rPr>
              <a:t>TM- Score or </a:t>
            </a:r>
            <a:r>
              <a:rPr lang="en-US" sz="1900" i="1" dirty="0" err="1">
                <a:solidFill>
                  <a:schemeClr val="bg1"/>
                </a:solidFill>
              </a:rPr>
              <a:t>Molprobity</a:t>
            </a:r>
            <a:r>
              <a:rPr lang="en-US" sz="1900" i="1" dirty="0">
                <a:solidFill>
                  <a:schemeClr val="bg1"/>
                </a:solidFill>
              </a:rPr>
              <a:t> results?? – Still confused to choose the best among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588" y="181610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9513" y="4492487"/>
            <a:ext cx="227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you guess</a:t>
            </a:r>
          </a:p>
          <a:p>
            <a:r>
              <a:rPr lang="en-US" dirty="0">
                <a:solidFill>
                  <a:schemeClr val="bg1"/>
                </a:solidFill>
              </a:rPr>
              <a:t>TM-Score??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seems to be well structured…</a:t>
            </a:r>
          </a:p>
        </p:txBody>
      </p:sp>
    </p:spTree>
    <p:extLst>
      <p:ext uri="{BB962C8B-B14F-4D97-AF65-F5344CB8AC3E}">
        <p14:creationId xmlns:p14="http://schemas.microsoft.com/office/powerpoint/2010/main" val="12682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take away (Knowledge wise) from the project</a:t>
            </a:r>
          </a:p>
          <a:p>
            <a:r>
              <a:rPr lang="en-US" dirty="0"/>
              <a:t>Finding templates is the not easy and one of the main reasons for bad modelling. </a:t>
            </a:r>
          </a:p>
          <a:p>
            <a:r>
              <a:rPr lang="en-US" dirty="0"/>
              <a:t>Identity is not the only criteria for similarity of sequences (Biology knowledge needed to understand the type that protein belongs to for easy identification)</a:t>
            </a:r>
          </a:p>
          <a:p>
            <a:r>
              <a:rPr lang="en-US" dirty="0"/>
              <a:t>Not just finding scores, but lot of other analysis needed as well including visual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>
            <a:normAutofit/>
          </a:bodyPr>
          <a:lstStyle/>
          <a:p>
            <a:pPr algn="l"/>
            <a:r>
              <a:rPr lang="en-US" sz="105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18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96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r>
              <a:rPr lang="en-US" dirty="0"/>
              <a:t>Implemented System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Case Studies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Template identification -&gt; Blast (options: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; PSI-Blast)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alignment -&gt; Needleman Wunch algorithm, T-Coffee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Modeller</a:t>
            </a:r>
            <a:r>
              <a:rPr lang="en-US" sz="2400" dirty="0">
                <a:solidFill>
                  <a:schemeClr val="bg1"/>
                </a:solidFill>
              </a:rPr>
              <a:t> processing -&gt; Aligned files,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 files, script files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Model view and validation -&gt; Chimera, </a:t>
            </a:r>
            <a:r>
              <a:rPr lang="en-US" sz="2400" dirty="0" err="1">
                <a:solidFill>
                  <a:schemeClr val="bg1"/>
                </a:solidFill>
              </a:rPr>
              <a:t>Rasmol</a:t>
            </a:r>
            <a:r>
              <a:rPr lang="en-US" sz="2400" dirty="0">
                <a:solidFill>
                  <a:schemeClr val="bg1"/>
                </a:solidFill>
              </a:rPr>
              <a:t>, TM-Score, </a:t>
            </a:r>
            <a:r>
              <a:rPr lang="en-US" sz="2400" dirty="0" err="1">
                <a:solidFill>
                  <a:schemeClr val="bg1"/>
                </a:solidFill>
              </a:rPr>
              <a:t>Molprobity</a:t>
            </a:r>
            <a:r>
              <a:rPr lang="en-US" sz="2400">
                <a:solidFill>
                  <a:schemeClr val="bg1"/>
                </a:solidFill>
              </a:rPr>
              <a:t>, CASP </a:t>
            </a:r>
            <a:r>
              <a:rPr lang="en-US" sz="2400" dirty="0">
                <a:solidFill>
                  <a:schemeClr val="bg1"/>
                </a:solidFill>
              </a:rPr>
              <a:t>Model Verification.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Refinement -&gt; Blast options, PDB, Sequence alignment.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/>
            <a:r>
              <a:rPr lang="en-US" sz="1050" dirty="0">
                <a:solidFill>
                  <a:schemeClr val="bg1">
                    <a:alpha val="70000"/>
                  </a:schemeClr>
                </a:solidFill>
              </a:rPr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746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959264"/>
          </a:xfrm>
        </p:spPr>
        <p:txBody>
          <a:bodyPr>
            <a:normAutofit/>
          </a:bodyPr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339"/>
            <a:ext cx="10515600" cy="387176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/>
              <a:t>Start the pipeline by calling start.py file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Generated script file, ask for user input for </a:t>
            </a:r>
            <a:r>
              <a:rPr lang="en-US" b="1" dirty="0"/>
              <a:t>query (CASP) sequence</a:t>
            </a:r>
            <a:r>
              <a:rPr lang="en-US" dirty="0"/>
              <a:t>; process the query and it automatically creates </a:t>
            </a:r>
            <a:r>
              <a:rPr lang="en-US" dirty="0" err="1"/>
              <a:t>query.ali</a:t>
            </a:r>
            <a:r>
              <a:rPr lang="en-US" dirty="0"/>
              <a:t> (In PIR format)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2110574"/>
            <a:ext cx="6382641" cy="15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4499340"/>
            <a:ext cx="6382641" cy="15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080147"/>
            <a:ext cx="6630325" cy="19433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73" y="3170707"/>
            <a:ext cx="1028571" cy="28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4263554"/>
            <a:ext cx="663032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188652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Press enter after the verification (If needed to start running the modeler script files)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594401"/>
            <a:ext cx="6630325" cy="175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432223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the </a:t>
            </a:r>
            <a:r>
              <a:rPr lang="en-US" dirty="0" err="1"/>
              <a:t>modeller</a:t>
            </a:r>
            <a:r>
              <a:rPr lang="en-US" dirty="0"/>
              <a:t> with script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29" y="4864599"/>
            <a:ext cx="9783540" cy="1086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2200" y="3650345"/>
            <a:ext cx="14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log O/P file generated by modeler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9236765" y="4250510"/>
            <a:ext cx="745435" cy="61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54156" y="4850674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9947" y="4864599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80000"/>
              </a:lnSpc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Similarly the other scripts are implemented as follows: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Next for script 2, Asks for identification of templates, user need to enter the template id’s (Should be </a:t>
            </a:r>
            <a:r>
              <a:rPr lang="en-US" dirty="0" err="1"/>
              <a:t>pdb</a:t>
            </a:r>
            <a:r>
              <a:rPr lang="en-US" dirty="0"/>
              <a:t> names); Alternative, we can use API to download </a:t>
            </a:r>
            <a:r>
              <a:rPr lang="en-US" dirty="0" err="1"/>
              <a:t>pdb’s</a:t>
            </a:r>
            <a:r>
              <a:rPr lang="en-US" dirty="0"/>
              <a:t> according to ID’s.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Start the next script, ask for user to select the best template by enter template id.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Runs script 3 and script 4. outputs the models, based on scores obtained user need to enter the best model id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Finishes the process and outputs are generated.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4408" b="10066"/>
          <a:stretch/>
        </p:blipFill>
        <p:spPr>
          <a:xfrm>
            <a:off x="5576484" y="186186"/>
            <a:ext cx="5952906" cy="412077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Modeller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Drawbacks: Information on console (as off now, can be separated - Refinement)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Sample script for </a:t>
            </a:r>
            <a:r>
              <a:rPr lang="en-US" sz="1800" dirty="0" err="1">
                <a:solidFill>
                  <a:schemeClr val="bg1"/>
                </a:solidFill>
              </a:rPr>
              <a:t>pdb</a:t>
            </a:r>
            <a:r>
              <a:rPr lang="en-US" sz="1800" dirty="0">
                <a:solidFill>
                  <a:schemeClr val="bg1"/>
                </a:solidFill>
              </a:rPr>
              <a:t> file download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60616" y="4555654"/>
            <a:ext cx="4320636" cy="212365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#Processing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urllib.request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#S2 - range(0,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en-US" altLang="en-US" sz="12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urllib.request.urlretrieve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'http://files.rcsb.org/download/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86539" y="4055165"/>
            <a:ext cx="2754036" cy="121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0604" y="6430853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700"/>
            <a:ext cx="5459470" cy="436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362" y="6356350"/>
            <a:ext cx="4281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E0B0CD84-942B-4DDE-A335-04A476833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741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Estrangelo Edessa</vt:lpstr>
      <vt:lpstr>Wingdings</vt:lpstr>
      <vt:lpstr>Office Theme</vt:lpstr>
      <vt:lpstr>Comparative Protein Modelling  </vt:lpstr>
      <vt:lpstr>Contents</vt:lpstr>
      <vt:lpstr>Project Proposal</vt:lpstr>
      <vt:lpstr>pipelining</vt:lpstr>
      <vt:lpstr>Sample Pipeline Implemented</vt:lpstr>
      <vt:lpstr>Sample pipeline implemented</vt:lpstr>
      <vt:lpstr>Pipelining steps</vt:lpstr>
      <vt:lpstr>Modeller Processing</vt:lpstr>
      <vt:lpstr>Results</vt:lpstr>
      <vt:lpstr>Model TM-Score vs CASP TM-Score</vt:lpstr>
      <vt:lpstr>Molprobity Results comparision with CASP</vt:lpstr>
      <vt:lpstr>Molprobity Results for proteins</vt:lpstr>
      <vt:lpstr>Sample Protein (T0806) Views With Chimera</vt:lpstr>
      <vt:lpstr>Challenges</vt:lpstr>
      <vt:lpstr>Challenges and Refinement</vt:lpstr>
      <vt:lpstr>Case studies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Manikanta Sastry Godavarthi</dc:creator>
  <cp:lastModifiedBy>Sai Manikanta Sastry Godavarthi</cp:lastModifiedBy>
  <cp:revision>163</cp:revision>
  <dcterms:created xsi:type="dcterms:W3CDTF">2016-11-29T05:58:47Z</dcterms:created>
  <dcterms:modified xsi:type="dcterms:W3CDTF">2016-12-08T02:38:31Z</dcterms:modified>
</cp:coreProperties>
</file>