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83" r:id="rId7"/>
    <p:sldId id="295" r:id="rId8"/>
    <p:sldId id="258" r:id="rId9"/>
    <p:sldId id="259" r:id="rId10"/>
    <p:sldId id="260" r:id="rId11"/>
    <p:sldId id="287" r:id="rId12"/>
    <p:sldId id="284" r:id="rId13"/>
    <p:sldId id="291" r:id="rId14"/>
    <p:sldId id="261" r:id="rId15"/>
    <p:sldId id="288" r:id="rId16"/>
    <p:sldId id="262" r:id="rId17"/>
    <p:sldId id="263" r:id="rId18"/>
    <p:sldId id="285" r:id="rId19"/>
    <p:sldId id="289" r:id="rId20"/>
    <p:sldId id="286" r:id="rId21"/>
    <p:sldId id="290" r:id="rId22"/>
    <p:sldId id="292" r:id="rId23"/>
    <p:sldId id="293" r:id="rId24"/>
    <p:sldId id="29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95"/>
          </p14:sldIdLst>
        </p14:section>
        <p14:section name="Search for 3D Models" id="{6844172C-9703-4DC7-908A-C23538616A3C}">
          <p14:sldIdLst>
            <p14:sldId id="258"/>
            <p14:sldId id="259"/>
          </p14:sldIdLst>
        </p14:section>
        <p14:section name="Insert a 3D Model from a File" id="{66737F24-1C36-4DF4-A00F-927A3F1468AC}">
          <p14:sldIdLst>
            <p14:sldId id="260"/>
            <p14:sldId id="287"/>
            <p14:sldId id="284"/>
            <p14:sldId id="291"/>
          </p14:sldIdLst>
        </p14:section>
        <p14:section name="Position and Rotate Your 3D Model" id="{A08F0015-E7F5-4E26-BBAF-AEE4F9A16AD2}">
          <p14:sldIdLst>
            <p14:sldId id="261"/>
            <p14:sldId id="288"/>
            <p14:sldId id="262"/>
          </p14:sldIdLst>
        </p14:section>
        <p14:section name="Animate Your 3D Model" id="{B62868DA-F525-4AC5-9E3E-39ECA0154BBD}">
          <p14:sldIdLst>
            <p14:sldId id="263"/>
            <p14:sldId id="285"/>
            <p14:sldId id="289"/>
            <p14:sldId id="286"/>
            <p14:sldId id="290"/>
            <p14:sldId id="292"/>
            <p14:sldId id="293"/>
            <p14:sldId id="294"/>
          </p14:sldIdLst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A0AE8-4AB4-40B0-9771-35ECE5022775}" v="7" dt="2025-10-18T07:35:50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turi, Harshini" userId="8d1c4b2a-9d0e-4b48-bf44-88389d906967" providerId="ADAL" clId="{1C6A0AE8-4AB4-40B0-9771-35ECE5022775}"/>
    <pc:docChg chg="addSld delSld modSld modSection">
      <pc:chgData name="Inturi, Harshini" userId="8d1c4b2a-9d0e-4b48-bf44-88389d906967" providerId="ADAL" clId="{1C6A0AE8-4AB4-40B0-9771-35ECE5022775}" dt="2025-10-18T09:17:04.071" v="57" actId="20577"/>
      <pc:docMkLst>
        <pc:docMk/>
      </pc:docMkLst>
      <pc:sldChg chg="modSp mod">
        <pc:chgData name="Inturi, Harshini" userId="8d1c4b2a-9d0e-4b48-bf44-88389d906967" providerId="ADAL" clId="{1C6A0AE8-4AB4-40B0-9771-35ECE5022775}" dt="2025-10-18T09:17:04.071" v="57" actId="20577"/>
        <pc:sldMkLst>
          <pc:docMk/>
          <pc:sldMk cId="225163801" sldId="258"/>
        </pc:sldMkLst>
        <pc:spChg chg="mod">
          <ac:chgData name="Inturi, Harshini" userId="8d1c4b2a-9d0e-4b48-bf44-88389d906967" providerId="ADAL" clId="{1C6A0AE8-4AB4-40B0-9771-35ECE5022775}" dt="2025-10-18T09:17:04.071" v="57" actId="20577"/>
          <ac:spMkLst>
            <pc:docMk/>
            <pc:sldMk cId="225163801" sldId="258"/>
            <ac:spMk id="9" creationId="{B0FB77BA-FD82-CA88-FA7E-CFFE45A20093}"/>
          </ac:spMkLst>
        </pc:spChg>
      </pc:sldChg>
      <pc:sldChg chg="modSp mod">
        <pc:chgData name="Inturi, Harshini" userId="8d1c4b2a-9d0e-4b48-bf44-88389d906967" providerId="ADAL" clId="{1C6A0AE8-4AB4-40B0-9771-35ECE5022775}" dt="2025-10-18T07:32:16.041" v="7" actId="20577"/>
        <pc:sldMkLst>
          <pc:docMk/>
          <pc:sldMk cId="1997439054" sldId="259"/>
        </pc:sldMkLst>
        <pc:spChg chg="mod">
          <ac:chgData name="Inturi, Harshini" userId="8d1c4b2a-9d0e-4b48-bf44-88389d906967" providerId="ADAL" clId="{1C6A0AE8-4AB4-40B0-9771-35ECE5022775}" dt="2025-10-18T07:32:16.041" v="7" actId="20577"/>
          <ac:spMkLst>
            <pc:docMk/>
            <pc:sldMk cId="1997439054" sldId="259"/>
            <ac:spMk id="13" creationId="{2E9B801D-9ABF-2B35-886D-8E36DF0B553D}"/>
          </ac:spMkLst>
        </pc:spChg>
      </pc:sldChg>
      <pc:sldChg chg="del">
        <pc:chgData name="Inturi, Harshini" userId="8d1c4b2a-9d0e-4b48-bf44-88389d906967" providerId="ADAL" clId="{1C6A0AE8-4AB4-40B0-9771-35ECE5022775}" dt="2025-10-18T07:42:52.839" v="52" actId="2696"/>
        <pc:sldMkLst>
          <pc:docMk/>
          <pc:sldMk cId="1424314166" sldId="264"/>
        </pc:sldMkLst>
      </pc:sldChg>
      <pc:sldChg chg="addSp modSp new mod">
        <pc:chgData name="Inturi, Harshini" userId="8d1c4b2a-9d0e-4b48-bf44-88389d906967" providerId="ADAL" clId="{1C6A0AE8-4AB4-40B0-9771-35ECE5022775}" dt="2025-10-18T07:36:01.767" v="46" actId="20577"/>
        <pc:sldMkLst>
          <pc:docMk/>
          <pc:sldMk cId="1269383575" sldId="295"/>
        </pc:sldMkLst>
        <pc:spChg chg="mod">
          <ac:chgData name="Inturi, Harshini" userId="8d1c4b2a-9d0e-4b48-bf44-88389d906967" providerId="ADAL" clId="{1C6A0AE8-4AB4-40B0-9771-35ECE5022775}" dt="2025-10-18T07:33:11.991" v="28" actId="2711"/>
          <ac:spMkLst>
            <pc:docMk/>
            <pc:sldMk cId="1269383575" sldId="295"/>
            <ac:spMk id="2" creationId="{D77B7B71-9651-A3B0-80D3-24AE9AEF5D8F}"/>
          </ac:spMkLst>
        </pc:spChg>
        <pc:spChg chg="add mod">
          <ac:chgData name="Inturi, Harshini" userId="8d1c4b2a-9d0e-4b48-bf44-88389d906967" providerId="ADAL" clId="{1C6A0AE8-4AB4-40B0-9771-35ECE5022775}" dt="2025-10-18T07:33:25.034" v="29" actId="767"/>
          <ac:spMkLst>
            <pc:docMk/>
            <pc:sldMk cId="1269383575" sldId="295"/>
            <ac:spMk id="3" creationId="{C93E329B-6D5E-EBF3-7DCC-D57B70552429}"/>
          </ac:spMkLst>
        </pc:spChg>
        <pc:spChg chg="add mod">
          <ac:chgData name="Inturi, Harshini" userId="8d1c4b2a-9d0e-4b48-bf44-88389d906967" providerId="ADAL" clId="{1C6A0AE8-4AB4-40B0-9771-35ECE5022775}" dt="2025-10-18T07:36:01.767" v="46" actId="20577"/>
          <ac:spMkLst>
            <pc:docMk/>
            <pc:sldMk cId="1269383575" sldId="295"/>
            <ac:spMk id="4" creationId="{3867448B-F230-B935-D2AE-4D98C81B75F9}"/>
          </ac:spMkLst>
        </pc:spChg>
        <pc:picChg chg="add mod">
          <ac:chgData name="Inturi, Harshini" userId="8d1c4b2a-9d0e-4b48-bf44-88389d906967" providerId="ADAL" clId="{1C6A0AE8-4AB4-40B0-9771-35ECE5022775}" dt="2025-10-18T07:35:50.577" v="44" actId="14100"/>
          <ac:picMkLst>
            <pc:docMk/>
            <pc:sldMk cId="1269383575" sldId="295"/>
            <ac:picMk id="4098" creationId="{3FFB0DA0-7803-2478-12B1-5613302422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1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Duniversity College Portal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41D47F7-5FF2-9B4A-507B-6129123D6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   Harshini Inturi</a:t>
            </a:r>
          </a:p>
          <a:p>
            <a:r>
              <a:rPr lang="en-US" dirty="0"/>
              <a:t>   Sai Manoj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Trainer:Murali</a:t>
            </a:r>
            <a:r>
              <a:rPr lang="en-US" dirty="0"/>
              <a:t> Mohan</a:t>
            </a:r>
          </a:p>
          <a:p>
            <a:r>
              <a:rPr lang="en-US" dirty="0"/>
              <a:t>V17 DevOps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EAC0793-F932-1AEE-163A-35D04533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347472"/>
            <a:ext cx="11420856" cy="61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94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DOCKER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27971-E72A-2757-A6EF-45C1E3FD3C54}"/>
              </a:ext>
            </a:extLst>
          </p:cNvPr>
          <p:cNvSpPr txBox="1"/>
          <p:nvPr/>
        </p:nvSpPr>
        <p:spPr>
          <a:xfrm>
            <a:off x="740664" y="1545336"/>
            <a:ext cx="5422392" cy="34838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7C5A08-0D31-069F-5905-0AFF6764A3EE}"/>
              </a:ext>
            </a:extLst>
          </p:cNvPr>
          <p:cNvSpPr txBox="1"/>
          <p:nvPr/>
        </p:nvSpPr>
        <p:spPr>
          <a:xfrm>
            <a:off x="604434" y="1545336"/>
            <a:ext cx="6719910" cy="443484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4AF0E8-C401-00D8-5A03-A9D425C4E62F}"/>
              </a:ext>
            </a:extLst>
          </p:cNvPr>
          <p:cNvSpPr txBox="1"/>
          <p:nvPr/>
        </p:nvSpPr>
        <p:spPr>
          <a:xfrm>
            <a:off x="676656" y="1545336"/>
            <a:ext cx="5907024" cy="45628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57F42-641B-DD3D-D1A1-2D4D00C2F334}"/>
              </a:ext>
            </a:extLst>
          </p:cNvPr>
          <p:cNvSpPr txBox="1"/>
          <p:nvPr/>
        </p:nvSpPr>
        <p:spPr>
          <a:xfrm>
            <a:off x="655320" y="1323360"/>
            <a:ext cx="11131296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Docker</a:t>
            </a:r>
            <a:r>
              <a:rPr lang="en-US" sz="2000" dirty="0"/>
              <a:t> is a platform that allows developers to package applications and their dependencies into containers. These containers are lightweight, portable, and ensure that the application runs consistently across different environments.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Why do we use </a:t>
            </a:r>
            <a:r>
              <a:rPr lang="en-US" sz="2000" b="1" dirty="0" err="1"/>
              <a:t>Dockerfile</a:t>
            </a:r>
            <a:r>
              <a:rPr lang="en-US" sz="2000" b="1" dirty="0"/>
              <a:t> and Docker Image?</a:t>
            </a:r>
          </a:p>
          <a:p>
            <a:r>
              <a:rPr lang="en-US" sz="2000" b="1" dirty="0" err="1"/>
              <a:t>Dockerfile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 text file that contains a set of instructions to build a Docker image. It defines the base image, environment setup, dependencies, and commands to run the application.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Docker Image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 snapshot of the application and its environment, created from the </a:t>
            </a:r>
            <a:r>
              <a:rPr lang="en-US" sz="2000" dirty="0" err="1"/>
              <a:t>Dockerfile</a:t>
            </a:r>
            <a:r>
              <a:rPr lang="en-US" sz="2000" dirty="0"/>
              <a:t>. It can be shared and deployed anywhere Docker is supported.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8FE3EA-A2D3-A494-490B-E9D82230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246888"/>
            <a:ext cx="11622024" cy="6163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9597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KUBERNETES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108B2-CFF3-B846-2531-B9339916AC06}"/>
              </a:ext>
            </a:extLst>
          </p:cNvPr>
          <p:cNvSpPr txBox="1"/>
          <p:nvPr/>
        </p:nvSpPr>
        <p:spPr>
          <a:xfrm>
            <a:off x="722376" y="1554480"/>
            <a:ext cx="8778240" cy="4325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Kubernetes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(often abbreviated as K8s) is an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open-source container orchestration platform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that automates the deployment, scaling, and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management of containerized applications.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Why do we use Kubernetes?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Automated Deployment &amp; Scaling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It handles rolling updates, load balancing, and scaling based on demand.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Self-Healing: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Automatically restarts failed containers and replaces unhealthy nodes.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Service Discovery &amp; Load Balancing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Routes traffic to the right containers efficiently.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Multi-Cloud &amp; Hybrid Support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Works across public clouds, private clouds, and on-premises environments.</a:t>
            </a:r>
            <a:endParaRPr lang="en-I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6B254E3-0A74-0BE1-E7D3-4CECAFD0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635" r="1" b="2398"/>
          <a:stretch>
            <a:fillRect/>
          </a:stretch>
        </p:blipFill>
        <p:spPr>
          <a:xfrm>
            <a:off x="604433" y="1604211"/>
            <a:ext cx="10983131" cy="457275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masis MT Pro Black" panose="02040A04050005020304" pitchFamily="18" charset="0"/>
              </a:rPr>
              <a:t>IMPLEMENTATION OF KUBERENTES</a:t>
            </a:r>
          </a:p>
        </p:txBody>
      </p:sp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B3B8-9DE6-6401-8533-AA693E67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GRAFANA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C84A3-4348-8F6D-0E48-D7FFBD0D2BB6}"/>
              </a:ext>
            </a:extLst>
          </p:cNvPr>
          <p:cNvSpPr txBox="1"/>
          <p:nvPr/>
        </p:nvSpPr>
        <p:spPr>
          <a:xfrm>
            <a:off x="758952" y="1307592"/>
            <a:ext cx="9509760" cy="47457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E6E7E-9957-C7BC-175D-7015D5EAD0AF}"/>
              </a:ext>
            </a:extLst>
          </p:cNvPr>
          <p:cNvSpPr txBox="1"/>
          <p:nvPr/>
        </p:nvSpPr>
        <p:spPr>
          <a:xfrm>
            <a:off x="758952" y="1426464"/>
            <a:ext cx="950976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Grafana</a:t>
            </a:r>
            <a:r>
              <a:rPr lang="en-US" dirty="0"/>
              <a:t> is an open-source data visualization and monitoring tool. It allows users to create interactive and customizable dashboards to monitor metrics from various data sources like Prometheus, </a:t>
            </a:r>
            <a:r>
              <a:rPr lang="en-US" dirty="0" err="1"/>
              <a:t>InfluxDB</a:t>
            </a:r>
            <a:r>
              <a:rPr lang="en-US" dirty="0"/>
              <a:t>, MySQL, and more.</a:t>
            </a:r>
          </a:p>
          <a:p>
            <a:endParaRPr lang="en-US" dirty="0"/>
          </a:p>
          <a:p>
            <a:r>
              <a:rPr lang="en-US" b="1" dirty="0"/>
              <a:t>Monitoring with Grafana:</a:t>
            </a:r>
            <a:endParaRPr lang="en-US" sz="1600" b="1" dirty="0"/>
          </a:p>
          <a:p>
            <a:r>
              <a:rPr lang="en-US" sz="1600" b="1" dirty="0"/>
              <a:t>Data Collection</a:t>
            </a:r>
            <a:r>
              <a:rPr lang="en-US" sz="1600" dirty="0"/>
              <a:t>: Tools like Prometheus collect metrics from servers, containers, or applications.</a:t>
            </a:r>
          </a:p>
          <a:p>
            <a:endParaRPr lang="en-US" sz="1600" dirty="0"/>
          </a:p>
          <a:p>
            <a:r>
              <a:rPr lang="en-US" sz="1600" b="1" dirty="0"/>
              <a:t>Data Source Integration</a:t>
            </a:r>
            <a:r>
              <a:rPr lang="en-US" sz="1600" dirty="0"/>
              <a:t>: Grafana connects to these tools as data sources.</a:t>
            </a:r>
          </a:p>
          <a:p>
            <a:endParaRPr lang="en-US" sz="1600" dirty="0"/>
          </a:p>
          <a:p>
            <a:r>
              <a:rPr lang="en-US" sz="1600" b="1" dirty="0"/>
              <a:t>Dashboard Creation</a:t>
            </a:r>
            <a:r>
              <a:rPr lang="en-US" sz="1600" dirty="0"/>
              <a:t>: Users create panels and dashboards to visualize metrics.</a:t>
            </a:r>
          </a:p>
          <a:p>
            <a:endParaRPr lang="en-US" sz="1600" dirty="0"/>
          </a:p>
          <a:p>
            <a:r>
              <a:rPr lang="en-US" sz="1600" b="1" dirty="0"/>
              <a:t>Alert Configuration</a:t>
            </a:r>
            <a:r>
              <a:rPr lang="en-US" sz="1600" dirty="0"/>
              <a:t>: Alerts are set based on conditions (e.g., CPU &gt; 80%) and sent via </a:t>
            </a:r>
            <a:r>
              <a:rPr lang="en-US" sz="1600" dirty="0" err="1"/>
              <a:t>email,etc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Continuous Monitoring</a:t>
            </a:r>
            <a:r>
              <a:rPr lang="en-US" sz="1600" dirty="0"/>
              <a:t>: Dashboards update in real-time, helping teams detect and respond to issues quickly.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44278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2CAB-C1AA-D37B-32E0-C0FBE78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A36EB0-28E5-88F6-3E9A-2E7665550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206825"/>
            <a:ext cx="11560629" cy="60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632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4BF3-C715-F2C7-417D-24C0FE3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PROMETHEUS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8B3FD-2EBB-43B3-D51B-C853CB499A5A}"/>
              </a:ext>
            </a:extLst>
          </p:cNvPr>
          <p:cNvSpPr txBox="1"/>
          <p:nvPr/>
        </p:nvSpPr>
        <p:spPr>
          <a:xfrm>
            <a:off x="731520" y="1517904"/>
            <a:ext cx="5605272" cy="44805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437BD-1D38-17A4-5959-2BCCCF1BF452}"/>
              </a:ext>
            </a:extLst>
          </p:cNvPr>
          <p:cNvSpPr txBox="1"/>
          <p:nvPr/>
        </p:nvSpPr>
        <p:spPr>
          <a:xfrm>
            <a:off x="604434" y="1426464"/>
            <a:ext cx="95636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Prometheus</a:t>
            </a:r>
            <a:r>
              <a:rPr lang="en-US" dirty="0"/>
              <a:t> is an open-source monitoring and alerting toolkit designed for reliability and scalability. It collects metrics from configured targets at specified intervals, stores them efficiently, and allows for alerting.</a:t>
            </a:r>
          </a:p>
          <a:p>
            <a:endParaRPr lang="en-US" dirty="0"/>
          </a:p>
          <a:p>
            <a:r>
              <a:rPr lang="en-US" b="1" dirty="0"/>
              <a:t>Why do we use Prometheus?</a:t>
            </a:r>
          </a:p>
          <a:p>
            <a:r>
              <a:rPr lang="en-US" b="1" dirty="0"/>
              <a:t>Time-Series Data Collection: </a:t>
            </a:r>
            <a:r>
              <a:rPr lang="en-US" dirty="0"/>
              <a:t>Prometheus stores metrics as time-series data, making it ideal for performance monitoring. </a:t>
            </a:r>
          </a:p>
          <a:p>
            <a:endParaRPr lang="en-US" dirty="0"/>
          </a:p>
          <a:p>
            <a:r>
              <a:rPr lang="en-US" b="1" dirty="0"/>
              <a:t>Powerful Query Language </a:t>
            </a:r>
            <a:r>
              <a:rPr lang="en-US" dirty="0"/>
              <a:t>(</a:t>
            </a:r>
            <a:r>
              <a:rPr lang="en-US" b="1" dirty="0" err="1"/>
              <a:t>PromQL</a:t>
            </a:r>
            <a:r>
              <a:rPr lang="en-US" dirty="0"/>
              <a:t>): Enables flexible and detailed analysis of metrics.</a:t>
            </a:r>
          </a:p>
          <a:p>
            <a:endParaRPr lang="en-US" dirty="0"/>
          </a:p>
          <a:p>
            <a:r>
              <a:rPr lang="en-US" b="1" dirty="0"/>
              <a:t>Alerting Integration: </a:t>
            </a:r>
            <a:r>
              <a:rPr lang="en-US" dirty="0"/>
              <a:t>Works with Alert manager to send alerts based on defined rules.</a:t>
            </a:r>
          </a:p>
          <a:p>
            <a:endParaRPr lang="en-US" dirty="0"/>
          </a:p>
          <a:p>
            <a:r>
              <a:rPr lang="en-US" b="1" dirty="0"/>
              <a:t>Cloud-Native &amp; Kubernetes Friendly</a:t>
            </a:r>
            <a:r>
              <a:rPr lang="en-US" dirty="0"/>
              <a:t>: Designed to work seamlessly with containerized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78319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D7A6-781C-4294-A4C4-262D5C3F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4899E9-2993-F107-40AE-5C45F576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3" y="274319"/>
            <a:ext cx="11925913" cy="63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882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C68E-3130-B75A-B362-DD33DD81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TRIGGERING THE ALERTS USING GRAFANA</a:t>
            </a:r>
            <a:endParaRPr lang="en-IN" dirty="0">
              <a:latin typeface="Amasis MT Pro Black" panose="02040A040500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9143DC-6C34-49C2-8198-449842A2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1399032"/>
            <a:ext cx="11360734" cy="52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781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masis MT Pro Black" panose="020F0502020204030204" pitchFamily="18" charset="0"/>
              </a:rPr>
              <a:t>PROBLEM STATEMENT</a:t>
            </a:r>
            <a:endParaRPr lang="en-US" dirty="0">
              <a:latin typeface="Amasis MT Pro Black" panose="020F0502020204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FC17E-6D7D-68B1-8C4F-5B9F9349150A}"/>
              </a:ext>
            </a:extLst>
          </p:cNvPr>
          <p:cNvSpPr txBox="1"/>
          <p:nvPr/>
        </p:nvSpPr>
        <p:spPr>
          <a:xfrm>
            <a:off x="877824" y="1719072"/>
            <a:ext cx="6062472" cy="452628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5C4297-C185-0C94-371B-F05E8B70D2CA}"/>
              </a:ext>
            </a:extLst>
          </p:cNvPr>
          <p:cNvSpPr txBox="1"/>
          <p:nvPr/>
        </p:nvSpPr>
        <p:spPr>
          <a:xfrm>
            <a:off x="694944" y="1618488"/>
            <a:ext cx="6062472" cy="412394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CD849A-E783-07AF-1168-08EC2DB01FBF}"/>
              </a:ext>
            </a:extLst>
          </p:cNvPr>
          <p:cNvSpPr txBox="1"/>
          <p:nvPr/>
        </p:nvSpPr>
        <p:spPr>
          <a:xfrm>
            <a:off x="662940" y="2212848"/>
            <a:ext cx="55396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</a:rPr>
              <a:t>Duniversity currently operates with disconnected systems and manual processes, leading to inefficiencies and poor user experience.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</a:rPr>
              <a:t>There is a need for a unified portal that integrates core college functions such as registration, attendance, grades, Semester Time Tables.</a:t>
            </a:r>
          </a:p>
          <a:p>
            <a:endParaRPr lang="en-IN" dirty="0"/>
          </a:p>
        </p:txBody>
      </p:sp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2D5084-F13E-D3BE-0C18-EBA6C9F75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15" y="1808606"/>
            <a:ext cx="5202051" cy="36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47A2-6C79-3686-B9F1-27029E8E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>
                <a:latin typeface="Amasis MT Pro Black" panose="02040A04050005020304" pitchFamily="18" charset="0"/>
              </a:rPr>
              <a:t>Advantages and Applications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93461-DCE3-4578-2A95-870F38F607E4}"/>
              </a:ext>
            </a:extLst>
          </p:cNvPr>
          <p:cNvSpPr txBox="1"/>
          <p:nvPr/>
        </p:nvSpPr>
        <p:spPr>
          <a:xfrm>
            <a:off x="749808" y="1545336"/>
            <a:ext cx="5879592" cy="45628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5839D-8CF5-F259-89C4-B823F198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2" y="1517789"/>
            <a:ext cx="10485540" cy="45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9824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FEA6-02DC-A33D-86A3-FEAEAEE1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CONCLUSION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98E1B-43FB-7DB7-12BD-60205F5BD48C}"/>
              </a:ext>
            </a:extLst>
          </p:cNvPr>
          <p:cNvSpPr txBox="1"/>
          <p:nvPr/>
        </p:nvSpPr>
        <p:spPr>
          <a:xfrm>
            <a:off x="859970" y="1469571"/>
            <a:ext cx="8988117" cy="418142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/>
              <a:t>The Duniversity College Portal provides a unified digital platform that streamlines academic and administrative operations for students, faculty, and administrators.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br>
              <a:rPr lang="en-US" dirty="0"/>
            </a:br>
            <a:r>
              <a:rPr lang="en-US" dirty="0"/>
              <a:t>It enhances efficiency, transparency, and user experience through automation, secure access, and integrated services</a:t>
            </a:r>
            <a:r>
              <a:rPr lang="en-US" sz="1200" dirty="0"/>
              <a:t>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/>
              <a:t>The portal promotes digital transformation in education by replacing manual processes with automated, cloud-integrated solutions, ensuring scalability and long-term sustainability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2121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B98A128-F008-60D6-1145-94EF2E4A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57784"/>
            <a:ext cx="10762488" cy="58247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masis MT Pro Black" panose="02040A04050005020304" pitchFamily="18" charset="0"/>
              </a:rPr>
              <a:t>THANK YOU</a:t>
            </a:r>
            <a:endParaRPr lang="en-IN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D9C6-F68A-F018-B74A-BDBEB582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PROJECT GOALS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D333-4C6D-C09F-483E-AF46BB5C7BCC}"/>
              </a:ext>
            </a:extLst>
          </p:cNvPr>
          <p:cNvSpPr txBox="1"/>
          <p:nvPr/>
        </p:nvSpPr>
        <p:spPr>
          <a:xfrm>
            <a:off x="969264" y="1911096"/>
            <a:ext cx="5916168" cy="420624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E0DEC-D0E0-0579-EEEC-29843B469018}"/>
              </a:ext>
            </a:extLst>
          </p:cNvPr>
          <p:cNvSpPr txBox="1"/>
          <p:nvPr/>
        </p:nvSpPr>
        <p:spPr>
          <a:xfrm>
            <a:off x="731520" y="1600200"/>
            <a:ext cx="9592056" cy="4325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058DF-D411-4CD9-77BD-DBA46160E1DE}"/>
              </a:ext>
            </a:extLst>
          </p:cNvPr>
          <p:cNvSpPr txBox="1"/>
          <p:nvPr/>
        </p:nvSpPr>
        <p:spPr>
          <a:xfrm>
            <a:off x="521208" y="1318166"/>
            <a:ext cx="8620506" cy="4213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4725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</a:rPr>
              <a:t>To create a centralized college portal for managing academic and administrative tasks.</a:t>
            </a:r>
          </a:p>
          <a:p>
            <a:pPr marL="285750" indent="-285750">
              <a:lnSpc>
                <a:spcPts val="4725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To streamline operations like student registration, timetable management, attendance tracking, and internal communication.</a:t>
            </a:r>
          </a:p>
          <a:p>
            <a:pPr marL="285750" indent="-285750">
              <a:lnSpc>
                <a:spcPts val="4725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To replace manual and fragmented systems with an integrated digital solution</a:t>
            </a:r>
          </a:p>
          <a:p>
            <a:pPr marL="285750" indent="-285750">
              <a:lnSpc>
                <a:spcPts val="4725"/>
              </a:lnSpc>
              <a:buFont typeface="Wingdings" panose="05000000000000000000" pitchFamily="2" charset="2"/>
              <a:buChar char="§"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66659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7B71-9651-A3B0-80D3-24AE9AEF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masis MT Pro Black" panose="02040A04050005020304" pitchFamily="18" charset="0"/>
              </a:rPr>
              <a:t>DEVOPS</a:t>
            </a:r>
            <a:endParaRPr lang="en-IN" b="1" dirty="0"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329B-6D5E-EBF3-7DCC-D57B70552429}"/>
              </a:ext>
            </a:extLst>
          </p:cNvPr>
          <p:cNvSpPr txBox="1"/>
          <p:nvPr/>
        </p:nvSpPr>
        <p:spPr>
          <a:xfrm>
            <a:off x="731520" y="1517904"/>
            <a:ext cx="45720" cy="27432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7448B-F230-B935-D2AE-4D98C81B75F9}"/>
              </a:ext>
            </a:extLst>
          </p:cNvPr>
          <p:cNvSpPr txBox="1"/>
          <p:nvPr/>
        </p:nvSpPr>
        <p:spPr>
          <a:xfrm>
            <a:off x="731520" y="1444752"/>
            <a:ext cx="4791456" cy="429768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/>
            <a:r>
              <a:rPr lang="en-US" b="1" dirty="0"/>
              <a:t>Version Control : </a:t>
            </a:r>
            <a:r>
              <a:rPr lang="en-US" dirty="0"/>
              <a:t>Git +GitHub for code collaboration​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b="1" dirty="0"/>
              <a:t>CI/CD : </a:t>
            </a:r>
            <a:r>
              <a:rPr lang="en-US" dirty="0"/>
              <a:t>Jenkins Pipeline and Automated deployment using EKS.​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b="1" dirty="0"/>
              <a:t>Containerization : </a:t>
            </a:r>
            <a:r>
              <a:rPr lang="en-US" dirty="0"/>
              <a:t>Docker, Docker-compose​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A blue and white diagram with text&#10;&#10;AI-generated content may be incorrect.">
            <a:extLst>
              <a:ext uri="{FF2B5EF4-FFF2-40B4-BE49-F238E27FC236}">
                <a16:creationId xmlns:a16="http://schemas.microsoft.com/office/drawing/2014/main" id="{3FFB0DA0-7803-2478-12B1-56133024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29" y="1643063"/>
            <a:ext cx="4016828" cy="295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8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TECHNOLOGY,TOOLS AND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B77BA-FD82-CA88-FA7E-CFFE45A20093}"/>
              </a:ext>
            </a:extLst>
          </p:cNvPr>
          <p:cNvSpPr txBox="1"/>
          <p:nvPr/>
        </p:nvSpPr>
        <p:spPr>
          <a:xfrm>
            <a:off x="822960" y="1591056"/>
            <a:ext cx="6574536" cy="45079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IN" dirty="0"/>
              <a:t>Application Layer: Node.js Express.js HTML,CSS, JavaScript EJS​</a:t>
            </a:r>
          </a:p>
          <a:p>
            <a:endParaRPr lang="en-IN" dirty="0"/>
          </a:p>
          <a:p>
            <a:r>
              <a:rPr lang="en-IN" dirty="0"/>
              <a:t>Database Layer: MySQL</a:t>
            </a:r>
          </a:p>
          <a:p>
            <a:endParaRPr lang="en-IN" dirty="0"/>
          </a:p>
          <a:p>
            <a:r>
              <a:rPr lang="en-IN" dirty="0"/>
              <a:t>Containerization: Docker, Docker Compose, Docker Hub ​</a:t>
            </a:r>
          </a:p>
          <a:p>
            <a:endParaRPr lang="en-IN" dirty="0"/>
          </a:p>
          <a:p>
            <a:r>
              <a:rPr lang="en-IN" dirty="0"/>
              <a:t>Container Orchestration (Production):Kubernetes (K8s), Deployments, config via YAML</a:t>
            </a:r>
          </a:p>
          <a:p>
            <a:endParaRPr lang="en-IN" dirty="0"/>
          </a:p>
          <a:p>
            <a:r>
              <a:rPr lang="en-IN" dirty="0"/>
              <a:t>CI/CD Pipeline: Jenkins​</a:t>
            </a:r>
          </a:p>
          <a:p>
            <a:endParaRPr lang="en-IN" dirty="0"/>
          </a:p>
          <a:p>
            <a:r>
              <a:rPr lang="en-IN" dirty="0"/>
              <a:t>Cloud / Infrastructure: AWS,EC2​ and Terraform</a:t>
            </a:r>
          </a:p>
          <a:p>
            <a:endParaRPr lang="en-IN" dirty="0"/>
          </a:p>
          <a:p>
            <a:r>
              <a:rPr lang="en-IN" dirty="0"/>
              <a:t>Monitoring and observability tool: Grafana, Prometheus</a:t>
            </a:r>
          </a:p>
          <a:p>
            <a:endParaRPr lang="en-IN" dirty="0"/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DATA FLOW IMPLEMENTATION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9B801D-9ABF-2B35-886D-8E36DF0B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435608"/>
            <a:ext cx="11075500" cy="4741355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Developer → pushes code to GitHub​</a:t>
            </a:r>
          </a:p>
          <a:p>
            <a:r>
              <a:rPr lang="en-IN" sz="2000" dirty="0"/>
              <a:t>Jenkins CI/CD → builds Docker image using </a:t>
            </a:r>
            <a:r>
              <a:rPr lang="en-IN" sz="2000" dirty="0" err="1"/>
              <a:t>Dockerfile</a:t>
            </a:r>
            <a:r>
              <a:rPr lang="en-IN" sz="2000" dirty="0"/>
              <a:t>​</a:t>
            </a:r>
          </a:p>
          <a:p>
            <a:r>
              <a:rPr lang="en-IN" sz="2000" dirty="0"/>
              <a:t>Image Pushed → to AWS ECR / </a:t>
            </a:r>
            <a:r>
              <a:rPr lang="en-IN" sz="2000" dirty="0" err="1"/>
              <a:t>DockerHub</a:t>
            </a:r>
            <a:endParaRPr lang="en-IN" sz="2000" dirty="0"/>
          </a:p>
          <a:p>
            <a:r>
              <a:rPr lang="en-IN" sz="2000" dirty="0"/>
              <a:t>Jenkins-7 stages creating pipeline using AWS credentials, Docker credentials and Kubernetes​</a:t>
            </a:r>
          </a:p>
          <a:p>
            <a:r>
              <a:rPr lang="en-IN" sz="2000" dirty="0"/>
              <a:t>Kubernetes (EKS) → pulls image &amp; runs container​</a:t>
            </a:r>
          </a:p>
          <a:p>
            <a:r>
              <a:rPr lang="en-IN" sz="2000" dirty="0"/>
              <a:t>MySQL Pod/Service → , ​stores the values of attendance, time table</a:t>
            </a:r>
          </a:p>
          <a:p>
            <a:r>
              <a:rPr lang="en-IN" sz="2000" dirty="0"/>
              <a:t>Prometheus → collects metrics (CPU, memory, pods, requests/sec)​</a:t>
            </a:r>
          </a:p>
          <a:p>
            <a:r>
              <a:rPr lang="en-IN" sz="2000" dirty="0"/>
              <a:t>Grafana → visualizes metrics &amp; builds dashboards​</a:t>
            </a:r>
          </a:p>
          <a:p>
            <a:r>
              <a:rPr lang="en-IN" dirty="0"/>
              <a:t>​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JENKINSFILE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138E9-37C9-DD62-AD74-B29DB05F7D2C}"/>
              </a:ext>
            </a:extLst>
          </p:cNvPr>
          <p:cNvSpPr txBox="1"/>
          <p:nvPr/>
        </p:nvSpPr>
        <p:spPr>
          <a:xfrm>
            <a:off x="749808" y="1499616"/>
            <a:ext cx="6949440" cy="465429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A9750-F37B-5B71-6DB4-560D3BA122B4}"/>
              </a:ext>
            </a:extLst>
          </p:cNvPr>
          <p:cNvSpPr txBox="1"/>
          <p:nvPr/>
        </p:nvSpPr>
        <p:spPr>
          <a:xfrm>
            <a:off x="749808" y="1499616"/>
            <a:ext cx="68488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Jenkins file: </a:t>
            </a:r>
            <a:r>
              <a:rPr lang="en-IN" dirty="0"/>
              <a:t>Script that defines the CI/CD pipeline.​    </a:t>
            </a:r>
          </a:p>
          <a:p>
            <a:r>
              <a:rPr lang="en-IN" dirty="0"/>
              <a:t>Written in Groovy syntax.​​</a:t>
            </a:r>
          </a:p>
          <a:p>
            <a:r>
              <a:rPr lang="en-IN" dirty="0"/>
              <a:t>   </a:t>
            </a:r>
          </a:p>
          <a:p>
            <a:r>
              <a:rPr lang="en-IN" b="1" dirty="0"/>
              <a:t>Steps included in this:  </a:t>
            </a:r>
          </a:p>
          <a:p>
            <a:r>
              <a:rPr lang="en-IN" dirty="0"/>
              <a:t>Pull source code from GitHub​     </a:t>
            </a:r>
          </a:p>
          <a:p>
            <a:r>
              <a:rPr lang="en-IN" dirty="0"/>
              <a:t>Build Docker image​    </a:t>
            </a:r>
          </a:p>
          <a:p>
            <a:r>
              <a:rPr lang="en-IN" dirty="0"/>
              <a:t>Push image to </a:t>
            </a:r>
            <a:r>
              <a:rPr lang="en-IN" dirty="0" err="1"/>
              <a:t>DockerHub</a:t>
            </a:r>
            <a:r>
              <a:rPr lang="en-IN" dirty="0"/>
              <a:t>/ECR​   </a:t>
            </a:r>
          </a:p>
          <a:p>
            <a:r>
              <a:rPr lang="en-IN" dirty="0"/>
              <a:t>Deploy to Kubernetes cluster   </a:t>
            </a:r>
          </a:p>
          <a:p>
            <a:r>
              <a:rPr lang="en-IN" dirty="0"/>
              <a:t> Pipeline    </a:t>
            </a:r>
          </a:p>
          <a:p>
            <a:r>
              <a:rPr lang="en-IN" dirty="0"/>
              <a:t>Automated workflow for CI/CD (Continuous Integration &amp; Continuous Deploy    </a:t>
            </a:r>
          </a:p>
          <a:p>
            <a:r>
              <a:rPr lang="en-IN" dirty="0"/>
              <a:t> Includes stages like Build → Test → Deploy.​   Kubernetes​ </a:t>
            </a:r>
          </a:p>
          <a:p>
            <a:endParaRPr lang="en-IN" dirty="0"/>
          </a:p>
          <a:p>
            <a:r>
              <a:rPr lang="en-IN" b="1" dirty="0"/>
              <a:t>Container</a:t>
            </a:r>
            <a:r>
              <a:rPr lang="en-IN" dirty="0"/>
              <a:t>: It is an orchestration platform to deploy and manage containers at scale.​ Ensures high availability, scaling, and self-healing.​</a:t>
            </a: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753C-C651-0D9E-BA53-4232CE6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PIPELINE</a:t>
            </a:r>
            <a:endParaRPr lang="en-IN" dirty="0">
              <a:latin typeface="Amasis MT Pro Black" panose="02040A040500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AF3F30-736B-6CBC-DC3B-BDF2EBAC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6" y="1196391"/>
            <a:ext cx="11677047" cy="53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491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0A60-B704-3122-3329-111B05F0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TERRAFORM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28290-8438-F00C-C6F2-CCE5E9B06BBC}"/>
              </a:ext>
            </a:extLst>
          </p:cNvPr>
          <p:cNvSpPr txBox="1"/>
          <p:nvPr/>
        </p:nvSpPr>
        <p:spPr>
          <a:xfrm>
            <a:off x="740664" y="1527048"/>
            <a:ext cx="5532120" cy="39867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E815D-BA5D-2183-256B-EF45C8606D4A}"/>
              </a:ext>
            </a:extLst>
          </p:cNvPr>
          <p:cNvSpPr txBox="1"/>
          <p:nvPr/>
        </p:nvSpPr>
        <p:spPr>
          <a:xfrm>
            <a:off x="563880" y="1344169"/>
            <a:ext cx="793089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Terraform</a:t>
            </a:r>
            <a:r>
              <a:rPr lang="en-US" dirty="0"/>
              <a:t> is an open-source Infrastructure as Code (</a:t>
            </a:r>
            <a:r>
              <a:rPr lang="en-US" dirty="0" err="1"/>
              <a:t>IaC</a:t>
            </a:r>
            <a:r>
              <a:rPr lang="en-US" dirty="0"/>
              <a:t>) tool developed by </a:t>
            </a:r>
            <a:r>
              <a:rPr lang="en-US" dirty="0" err="1"/>
              <a:t>HashiCorp</a:t>
            </a:r>
            <a:r>
              <a:rPr lang="en-US" dirty="0"/>
              <a:t>. It allows you to define and provision infrastructure using a declarative configuration language.</a:t>
            </a:r>
          </a:p>
          <a:p>
            <a:endParaRPr lang="en-US" dirty="0"/>
          </a:p>
          <a:p>
            <a:r>
              <a:rPr lang="en-US" dirty="0"/>
              <a:t>Why do we use terraform?</a:t>
            </a:r>
          </a:p>
          <a:p>
            <a:r>
              <a:rPr lang="en-US" b="1" dirty="0"/>
              <a:t>Automated Infrastructure Management</a:t>
            </a:r>
            <a:r>
              <a:rPr lang="en-US" dirty="0"/>
              <a:t>: You can create, update, and delete cloud resources (like servers, databases, networks) automatically.</a:t>
            </a:r>
          </a:p>
          <a:p>
            <a:endParaRPr lang="en-US" dirty="0"/>
          </a:p>
          <a:p>
            <a:r>
              <a:rPr lang="en-US" b="1" dirty="0"/>
              <a:t>Multi-Cloud Support</a:t>
            </a:r>
            <a:r>
              <a:rPr lang="en-US" dirty="0"/>
              <a:t>: Works with AWS, Azure, Google Cloud, and many other providers.</a:t>
            </a:r>
          </a:p>
          <a:p>
            <a:endParaRPr lang="en-US" dirty="0"/>
          </a:p>
          <a:p>
            <a:r>
              <a:rPr lang="en-US" b="1" dirty="0"/>
              <a:t>Version Control</a:t>
            </a:r>
            <a:r>
              <a:rPr lang="en-US" dirty="0"/>
              <a:t>: Infrastructure configurations can be stored in Git, enabling collaboration and rollback.</a:t>
            </a:r>
          </a:p>
          <a:p>
            <a:endParaRPr lang="en-US" dirty="0"/>
          </a:p>
          <a:p>
            <a:r>
              <a:rPr lang="en-US" b="1" dirty="0"/>
              <a:t>Reusable Modules</a:t>
            </a:r>
            <a:r>
              <a:rPr lang="en-US" dirty="0"/>
              <a:t>: You can define reusable components for consistent deployments.</a:t>
            </a:r>
          </a:p>
          <a:p>
            <a:endParaRPr lang="en-US" dirty="0"/>
          </a:p>
          <a:p>
            <a:r>
              <a:rPr lang="en-US" b="1" dirty="0" err="1"/>
              <a:t>IaC</a:t>
            </a:r>
            <a:r>
              <a:rPr lang="en-US" b="1" dirty="0"/>
              <a:t> tool</a:t>
            </a:r>
            <a:r>
              <a:rPr lang="en-US" dirty="0"/>
              <a:t>: It is used to create VPC,EC2 instance, subnets, route tables and cluster. It is also a cloud agnostic tool where multiple providers can run it.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0148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3E083CBAF54B489F248654F050E0C1" ma:contentTypeVersion="9" ma:contentTypeDescription="Create a new document." ma:contentTypeScope="" ma:versionID="c557b4f88678e479f5c60cf93df1d880">
  <xsd:schema xmlns:xsd="http://www.w3.org/2001/XMLSchema" xmlns:xs="http://www.w3.org/2001/XMLSchema" xmlns:p="http://schemas.microsoft.com/office/2006/metadata/properties" xmlns:ns3="47ad7d6f-b1da-4552-b9e7-adc18f0594ec" targetNamespace="http://schemas.microsoft.com/office/2006/metadata/properties" ma:root="true" ma:fieldsID="f8b2e86fb9d71416eb3e1f0705b36e5a" ns3:_="">
    <xsd:import namespace="47ad7d6f-b1da-4552-b9e7-adc18f0594e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d7d6f-b1da-4552-b9e7-adc18f0594e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ad7d6f-b1da-4552-b9e7-adc18f0594ec" xsi:nil="true"/>
  </documentManagement>
</p:properties>
</file>

<file path=customXml/itemProps1.xml><?xml version="1.0" encoding="utf-8"?>
<ds:datastoreItem xmlns:ds="http://schemas.openxmlformats.org/officeDocument/2006/customXml" ds:itemID="{A5C40AED-2542-474E-B38D-9B1484D1E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ad7d6f-b1da-4552-b9e7-adc18f059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E9680D-C42F-4115-9C9B-2E4D8CBA3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FFBF76-32A9-4FB9-868F-F9EBEF9AA23C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7ad7d6f-b1da-4552-b9e7-adc18f0594ec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{CD5F3C9B-3918-449F-9688-DE76F07BDFED}tf16411177_win32</Template>
  <TotalTime>1562</TotalTime>
  <Words>1054</Words>
  <Application>Microsoft Office PowerPoint</Application>
  <PresentationFormat>Widescreen</PresentationFormat>
  <Paragraphs>129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Amasis MT Pro Black</vt:lpstr>
      <vt:lpstr>Arial</vt:lpstr>
      <vt:lpstr>Calibri</vt:lpstr>
      <vt:lpstr>Segoe UI</vt:lpstr>
      <vt:lpstr>Segoe UI Light</vt:lpstr>
      <vt:lpstr>Wingdings</vt:lpstr>
      <vt:lpstr>Get Started with 3D</vt:lpstr>
      <vt:lpstr>Duniversity College Portal</vt:lpstr>
      <vt:lpstr>PROBLEM STATEMENT</vt:lpstr>
      <vt:lpstr>PROJECT GOALS</vt:lpstr>
      <vt:lpstr>DEVOPS</vt:lpstr>
      <vt:lpstr>TECHNOLOGY,TOOLS AND COMPONENTS</vt:lpstr>
      <vt:lpstr>DATA FLOW IMPLEMENTATION</vt:lpstr>
      <vt:lpstr>JENKINSFILE </vt:lpstr>
      <vt:lpstr>PIPELINE</vt:lpstr>
      <vt:lpstr>TERRAFORM</vt:lpstr>
      <vt:lpstr>PowerPoint Presentation</vt:lpstr>
      <vt:lpstr>DOCKER</vt:lpstr>
      <vt:lpstr>PowerPoint Presentation</vt:lpstr>
      <vt:lpstr>KUBERNETES</vt:lpstr>
      <vt:lpstr>IMPLEMENTATION OF KUBERENTES</vt:lpstr>
      <vt:lpstr>GRAFANA</vt:lpstr>
      <vt:lpstr>PowerPoint Presentation</vt:lpstr>
      <vt:lpstr>PROMETHEUS</vt:lpstr>
      <vt:lpstr>PowerPoint Presentation</vt:lpstr>
      <vt:lpstr>TRIGGERING THE ALERTS USING GRAFANA</vt:lpstr>
      <vt:lpstr> Advantages and Applications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Inturi, Harshini</dc:creator>
  <cp:lastModifiedBy>Inturi, Harshini</cp:lastModifiedBy>
  <cp:revision>3</cp:revision>
  <dcterms:created xsi:type="dcterms:W3CDTF">2025-10-17T07:17:14Z</dcterms:created>
  <dcterms:modified xsi:type="dcterms:W3CDTF">2025-10-18T09:19:28Z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0x010100633E083CBAF54B489F248654F050E0C1</vt:lpwstr>
  </property>
</Properties>
</file>