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the fonts and streamline fonts in all slides.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45a925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245a925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72cc525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72cc525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57b068e8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57b068e8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45a9252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245a9252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57b068e8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57b068e8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45f50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245f50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45f50a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245f50a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57b068e8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57b068e8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45a9252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45a9252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57b068e8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57b068e8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72cc525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72cc525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245a9252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245a9252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245f50a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245f50a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572cc525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572cc525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572cc525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572cc525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572cc5252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572cc525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572cc525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572cc525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57b068e8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57b068e8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7b068e8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7b068e8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245a9252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245a925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57b068e8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57b068e8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72cc525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72cc525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72cc5252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72cc5252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45a92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245a92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245a925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245a925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45a925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45a925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45a925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45a925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45a925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45a925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13" name="Google Shape;13;p2"/>
          <p:cNvSpPr txBox="1"/>
          <p:nvPr>
            <p:ph type="ctrTitle"/>
          </p:nvPr>
        </p:nvSpPr>
        <p:spPr>
          <a:xfrm>
            <a:off x="2971799" y="1473200"/>
            <a:ext cx="5398200" cy="18162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 type="subTitle"/>
          </p:nvPr>
        </p:nvSpPr>
        <p:spPr>
          <a:xfrm>
            <a:off x="2971799" y="3289299"/>
            <a:ext cx="5398200" cy="1054200"/>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15" name="Google Shape;15;p2"/>
          <p:cNvSpPr txBox="1"/>
          <p:nvPr>
            <p:ph idx="10" type="dt"/>
          </p:nvPr>
        </p:nvSpPr>
        <p:spPr>
          <a:xfrm>
            <a:off x="6699418"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2971799" y="4402931"/>
            <a:ext cx="36705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7956718"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8" name="Google Shape;78;p11"/>
          <p:cNvSpPr txBox="1"/>
          <p:nvPr>
            <p:ph type="title"/>
          </p:nvPr>
        </p:nvSpPr>
        <p:spPr>
          <a:xfrm>
            <a:off x="514350" y="3549649"/>
            <a:ext cx="7598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1"/>
          <p:cNvSpPr/>
          <p:nvPr>
            <p:ph idx="2" type="pic"/>
          </p:nvPr>
        </p:nvSpPr>
        <p:spPr>
          <a:xfrm>
            <a:off x="1028700" y="699084"/>
            <a:ext cx="6570000" cy="23736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514350" y="3974702"/>
            <a:ext cx="7598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81" name="Google Shape;81;p1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6" name="Google Shape;86;p12"/>
          <p:cNvSpPr txBox="1"/>
          <p:nvPr>
            <p:ph type="title"/>
          </p:nvPr>
        </p:nvSpPr>
        <p:spPr>
          <a:xfrm>
            <a:off x="514351" y="457201"/>
            <a:ext cx="7598700" cy="2343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2"/>
          <p:cNvSpPr txBox="1"/>
          <p:nvPr>
            <p:ph idx="1" type="body"/>
          </p:nvPr>
        </p:nvSpPr>
        <p:spPr>
          <a:xfrm>
            <a:off x="514350" y="3257550"/>
            <a:ext cx="75987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88" name="Google Shape;88;p12"/>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2"/>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4" name="Google Shape;94;p13"/>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5" name="Google Shape;95;p13"/>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3"/>
          <p:cNvSpPr txBox="1"/>
          <p:nvPr>
            <p:ph idx="1" type="body"/>
          </p:nvPr>
        </p:nvSpPr>
        <p:spPr>
          <a:xfrm>
            <a:off x="823406" y="2514600"/>
            <a:ext cx="70044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7" name="Google Shape;97;p13"/>
          <p:cNvSpPr txBox="1"/>
          <p:nvPr>
            <p:ph idx="2" type="body"/>
          </p:nvPr>
        </p:nvSpPr>
        <p:spPr>
          <a:xfrm>
            <a:off x="515599" y="3257550"/>
            <a:ext cx="76143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98" name="Google Shape;98;p13"/>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3" name="Google Shape;103;p14"/>
          <p:cNvSpPr txBox="1"/>
          <p:nvPr>
            <p:ph type="title"/>
          </p:nvPr>
        </p:nvSpPr>
        <p:spPr>
          <a:xfrm>
            <a:off x="514352" y="2481436"/>
            <a:ext cx="75987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4"/>
          <p:cNvSpPr txBox="1"/>
          <p:nvPr>
            <p:ph idx="1" type="body"/>
          </p:nvPr>
        </p:nvSpPr>
        <p:spPr>
          <a:xfrm>
            <a:off x="514351" y="3583036"/>
            <a:ext cx="75987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05" name="Google Shape;105;p1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1" name="Google Shape;111;p15"/>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2" name="Google Shape;112;p15"/>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5"/>
          <p:cNvSpPr txBox="1"/>
          <p:nvPr>
            <p:ph idx="1" type="body"/>
          </p:nvPr>
        </p:nvSpPr>
        <p:spPr>
          <a:xfrm>
            <a:off x="514350" y="2914650"/>
            <a:ext cx="7601700" cy="6669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14" name="Google Shape;114;p15"/>
          <p:cNvSpPr txBox="1"/>
          <p:nvPr>
            <p:ph idx="2" type="body"/>
          </p:nvPr>
        </p:nvSpPr>
        <p:spPr>
          <a:xfrm>
            <a:off x="514349" y="3581400"/>
            <a:ext cx="7601700" cy="762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15" name="Google Shape;115;p1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0" name="Google Shape;120;p16"/>
          <p:cNvSpPr txBox="1"/>
          <p:nvPr>
            <p:ph type="title"/>
          </p:nvPr>
        </p:nvSpPr>
        <p:spPr>
          <a:xfrm>
            <a:off x="514351" y="457201"/>
            <a:ext cx="75987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6"/>
          <p:cNvSpPr txBox="1"/>
          <p:nvPr>
            <p:ph idx="1" type="body"/>
          </p:nvPr>
        </p:nvSpPr>
        <p:spPr>
          <a:xfrm>
            <a:off x="514351" y="2628900"/>
            <a:ext cx="7598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22" name="Google Shape;122;p16"/>
          <p:cNvSpPr txBox="1"/>
          <p:nvPr>
            <p:ph idx="2" type="body"/>
          </p:nvPr>
        </p:nvSpPr>
        <p:spPr>
          <a:xfrm>
            <a:off x="514350" y="3257550"/>
            <a:ext cx="7598700" cy="1086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23" name="Google Shape;123;p1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8" name="Google Shape;128;p17"/>
          <p:cNvSpPr txBox="1"/>
          <p:nvPr>
            <p:ph idx="1" type="body"/>
          </p:nvPr>
        </p:nvSpPr>
        <p:spPr>
          <a:xfrm rot="5400000">
            <a:off x="2945119" y="-824350"/>
            <a:ext cx="2736900" cy="75987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29" name="Google Shape;129;p1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5" name="Google Shape;135;p18"/>
          <p:cNvSpPr txBox="1"/>
          <p:nvPr>
            <p:ph type="title"/>
          </p:nvPr>
        </p:nvSpPr>
        <p:spPr>
          <a:xfrm rot="5400000">
            <a:off x="5360421" y="1590899"/>
            <a:ext cx="3886200" cy="1618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8"/>
          <p:cNvSpPr txBox="1"/>
          <p:nvPr>
            <p:ph idx="1" type="body"/>
          </p:nvPr>
        </p:nvSpPr>
        <p:spPr>
          <a:xfrm rot="5400000">
            <a:off x="1508337" y="-536700"/>
            <a:ext cx="3886200" cy="58740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37" name="Google Shape;137;p1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1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0" name="Google Shape;20;p3"/>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2" name="Google Shape;22;p3"/>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7" name="Google Shape;27;p4"/>
          <p:cNvSpPr txBox="1"/>
          <p:nvPr>
            <p:ph type="title"/>
          </p:nvPr>
        </p:nvSpPr>
        <p:spPr>
          <a:xfrm>
            <a:off x="514350" y="2481436"/>
            <a:ext cx="75987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 type="body"/>
          </p:nvPr>
        </p:nvSpPr>
        <p:spPr>
          <a:xfrm>
            <a:off x="514349" y="3583036"/>
            <a:ext cx="75987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9" name="Google Shape;29;p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34" name="Google Shape;34;p5"/>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 type="body"/>
          </p:nvPr>
        </p:nvSpPr>
        <p:spPr>
          <a:xfrm>
            <a:off x="514352"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6" name="Google Shape;36;p5"/>
          <p:cNvSpPr txBox="1"/>
          <p:nvPr>
            <p:ph idx="2" type="body"/>
          </p:nvPr>
        </p:nvSpPr>
        <p:spPr>
          <a:xfrm>
            <a:off x="4366421"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7" name="Google Shape;37;p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6"/>
          <p:cNvSpPr txBox="1"/>
          <p:nvPr>
            <p:ph idx="1" type="body"/>
          </p:nvPr>
        </p:nvSpPr>
        <p:spPr>
          <a:xfrm>
            <a:off x="730253" y="1663700"/>
            <a:ext cx="35319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3" name="Google Shape;43;p6"/>
          <p:cNvSpPr txBox="1"/>
          <p:nvPr>
            <p:ph idx="2" type="body"/>
          </p:nvPr>
        </p:nvSpPr>
        <p:spPr>
          <a:xfrm>
            <a:off x="514351" y="2152651"/>
            <a:ext cx="3747600" cy="21906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4" name="Google Shape;44;p6"/>
          <p:cNvSpPr txBox="1"/>
          <p:nvPr>
            <p:ph idx="3" type="body"/>
          </p:nvPr>
        </p:nvSpPr>
        <p:spPr>
          <a:xfrm>
            <a:off x="4572002" y="1670050"/>
            <a:ext cx="35421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5" name="Google Shape;45;p6"/>
          <p:cNvSpPr txBox="1"/>
          <p:nvPr>
            <p:ph idx="4" type="body"/>
          </p:nvPr>
        </p:nvSpPr>
        <p:spPr>
          <a:xfrm>
            <a:off x="4367612" y="2152651"/>
            <a:ext cx="3746400" cy="2190600"/>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6" name="Google Shape;46;p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1" name="Google Shape;51;p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2" name="Google Shape;62;p9"/>
          <p:cNvSpPr txBox="1"/>
          <p:nvPr>
            <p:ph type="title"/>
          </p:nvPr>
        </p:nvSpPr>
        <p:spPr>
          <a:xfrm>
            <a:off x="514350" y="1555750"/>
            <a:ext cx="27606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9"/>
          <p:cNvSpPr txBox="1"/>
          <p:nvPr>
            <p:ph idx="1" type="body"/>
          </p:nvPr>
        </p:nvSpPr>
        <p:spPr>
          <a:xfrm>
            <a:off x="3486151" y="457201"/>
            <a:ext cx="4626900" cy="38862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64" name="Google Shape;64;p9"/>
          <p:cNvSpPr txBox="1"/>
          <p:nvPr>
            <p:ph idx="2" type="body"/>
          </p:nvPr>
        </p:nvSpPr>
        <p:spPr>
          <a:xfrm>
            <a:off x="514350" y="2584450"/>
            <a:ext cx="276060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65" name="Google Shape;65;p9"/>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0" name="Google Shape;70;p10"/>
          <p:cNvSpPr txBox="1"/>
          <p:nvPr>
            <p:ph type="title"/>
          </p:nvPr>
        </p:nvSpPr>
        <p:spPr>
          <a:xfrm>
            <a:off x="514350" y="1200150"/>
            <a:ext cx="46236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p:nvPr>
            <p:ph idx="2" type="pic"/>
          </p:nvPr>
        </p:nvSpPr>
        <p:spPr>
          <a:xfrm>
            <a:off x="5652190" y="685800"/>
            <a:ext cx="246060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514350" y="2228850"/>
            <a:ext cx="462360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73" name="Google Shape;73;p10"/>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0"/>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 name="Google Shape;7;p1"/>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perrygeo.github.io/sa-tsp-cljs/"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450900" y="97925"/>
            <a:ext cx="8242200" cy="1595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4100">
                <a:latin typeface="Georgia"/>
                <a:ea typeface="Georgia"/>
                <a:cs typeface="Georgia"/>
                <a:sym typeface="Georgia"/>
              </a:rPr>
              <a:t>Heuristic Optimization Algorithms</a:t>
            </a:r>
            <a:endParaRPr sz="4100">
              <a:latin typeface="Georgia"/>
              <a:ea typeface="Georgia"/>
              <a:cs typeface="Georgia"/>
              <a:sym typeface="Georgia"/>
            </a:endParaRPr>
          </a:p>
        </p:txBody>
      </p:sp>
      <p:sp>
        <p:nvSpPr>
          <p:cNvPr id="145" name="Google Shape;145;p19"/>
          <p:cNvSpPr txBox="1"/>
          <p:nvPr>
            <p:ph idx="1" type="subTitle"/>
          </p:nvPr>
        </p:nvSpPr>
        <p:spPr>
          <a:xfrm>
            <a:off x="3256075" y="2175901"/>
            <a:ext cx="5398200" cy="2621100"/>
          </a:xfrm>
          <a:prstGeom prst="rect">
            <a:avLst/>
          </a:prstGeom>
        </p:spPr>
        <p:txBody>
          <a:bodyPr anchorCtr="0" anchor="t" bIns="91425" lIns="114300" spcFirstLastPara="1" rIns="91425" wrap="square" tIns="91425">
            <a:noAutofit/>
          </a:bodyPr>
          <a:lstStyle/>
          <a:p>
            <a:pPr indent="0" lvl="0" marL="0" rtl="0" algn="r">
              <a:spcBef>
                <a:spcPts val="0"/>
              </a:spcBef>
              <a:spcAft>
                <a:spcPts val="0"/>
              </a:spcAft>
              <a:buNone/>
            </a:pPr>
            <a:r>
              <a:rPr lang="en" sz="3000">
                <a:latin typeface="Old Standard TT"/>
                <a:ea typeface="Old Standard TT"/>
                <a:cs typeface="Old Standard TT"/>
                <a:sym typeface="Old Standard TT"/>
              </a:rPr>
              <a:t>Group 8</a:t>
            </a:r>
            <a:endParaRPr sz="3000">
              <a:latin typeface="Old Standard TT"/>
              <a:ea typeface="Old Standard TT"/>
              <a:cs typeface="Old Standard TT"/>
              <a:sym typeface="Old Standard TT"/>
            </a:endParaRPr>
          </a:p>
          <a:p>
            <a:pPr indent="0" lvl="0" marL="0" rtl="0" algn="r">
              <a:spcBef>
                <a:spcPts val="800"/>
              </a:spcBef>
              <a:spcAft>
                <a:spcPts val="0"/>
              </a:spcAft>
              <a:buNone/>
            </a:pPr>
            <a:r>
              <a:rPr lang="en" sz="2800">
                <a:latin typeface="Old Standard TT"/>
                <a:ea typeface="Old Standard TT"/>
                <a:cs typeface="Old Standard TT"/>
                <a:sym typeface="Old Standard TT"/>
              </a:rPr>
              <a:t>KN Vardhan</a:t>
            </a:r>
            <a:endParaRPr sz="2800">
              <a:latin typeface="Old Standard TT"/>
              <a:ea typeface="Old Standard TT"/>
              <a:cs typeface="Old Standard TT"/>
              <a:sym typeface="Old Standard TT"/>
            </a:endParaRPr>
          </a:p>
          <a:p>
            <a:pPr indent="0" lvl="0" marL="0" rtl="0" algn="r">
              <a:spcBef>
                <a:spcPts val="800"/>
              </a:spcBef>
              <a:spcAft>
                <a:spcPts val="0"/>
              </a:spcAft>
              <a:buNone/>
            </a:pPr>
            <a:r>
              <a:rPr lang="en" sz="2800">
                <a:latin typeface="Old Standard TT"/>
                <a:ea typeface="Old Standard TT"/>
                <a:cs typeface="Old Standard TT"/>
                <a:sym typeface="Old Standard TT"/>
              </a:rPr>
              <a:t>Tata Sai Manoj</a:t>
            </a:r>
            <a:endParaRPr sz="2800">
              <a:latin typeface="Old Standard TT"/>
              <a:ea typeface="Old Standard TT"/>
              <a:cs typeface="Old Standard TT"/>
              <a:sym typeface="Old Standard TT"/>
            </a:endParaRPr>
          </a:p>
          <a:p>
            <a:pPr indent="0" lvl="0" marL="0" rtl="0" algn="r">
              <a:spcBef>
                <a:spcPts val="800"/>
              </a:spcBef>
              <a:spcAft>
                <a:spcPts val="0"/>
              </a:spcAft>
              <a:buNone/>
            </a:pPr>
            <a:r>
              <a:rPr lang="en" sz="2800">
                <a:latin typeface="Old Standard TT"/>
                <a:ea typeface="Old Standard TT"/>
                <a:cs typeface="Old Standard TT"/>
                <a:sym typeface="Old Standard TT"/>
              </a:rPr>
              <a:t>VKS Deepak Reedy</a:t>
            </a:r>
            <a:endParaRPr sz="2800">
              <a:latin typeface="Old Standard TT"/>
              <a:ea typeface="Old Standard TT"/>
              <a:cs typeface="Old Standard TT"/>
              <a:sym typeface="Old Standard TT"/>
            </a:endParaRPr>
          </a:p>
          <a:p>
            <a:pPr indent="0" lvl="0" marL="0" rtl="0" algn="r">
              <a:spcBef>
                <a:spcPts val="800"/>
              </a:spcBef>
              <a:spcAft>
                <a:spcPts val="800"/>
              </a:spcAft>
              <a:buNone/>
            </a:pPr>
            <a:r>
              <a:t/>
            </a:r>
            <a:endParaRPr sz="280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Optimizations in the Algorithm</a:t>
            </a:r>
            <a:r>
              <a:rPr lang="en"/>
              <a:t> </a:t>
            </a:r>
            <a:endParaRPr/>
          </a:p>
        </p:txBody>
      </p:sp>
      <p:sp>
        <p:nvSpPr>
          <p:cNvPr id="201" name="Google Shape;201;p28"/>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The temperature can be changed in a variety of ways (other than the one given in the description).</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Linear cooling cannot capture the fluctuation efficiently.</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Linear cooling : - </a:t>
            </a:r>
            <a:br>
              <a:rPr lang="en" sz="2200">
                <a:latin typeface="Old Standard TT"/>
                <a:ea typeface="Old Standard TT"/>
                <a:cs typeface="Old Standard TT"/>
                <a:sym typeface="Old Standard TT"/>
              </a:rPr>
            </a:br>
            <a:r>
              <a:rPr lang="en" sz="2200">
                <a:latin typeface="Old Standard TT"/>
                <a:ea typeface="Old Standard TT"/>
                <a:cs typeface="Old Standard TT"/>
                <a:sym typeface="Old Standard TT"/>
              </a:rPr>
              <a:t>Natural Logarithmic cooling : - </a:t>
            </a:r>
            <a:br>
              <a:rPr lang="en" sz="2200">
                <a:latin typeface="Old Standard TT"/>
                <a:ea typeface="Old Standard TT"/>
                <a:cs typeface="Old Standard TT"/>
                <a:sym typeface="Old Standard TT"/>
              </a:rPr>
            </a:br>
            <a:r>
              <a:rPr lang="en" sz="2200">
                <a:latin typeface="Old Standard TT"/>
                <a:ea typeface="Old Standard TT"/>
                <a:cs typeface="Old Standard TT"/>
                <a:sym typeface="Old Standard TT"/>
              </a:rPr>
              <a:t>Exponential cooling : - </a:t>
            </a:r>
            <a:endParaRPr sz="2200">
              <a:latin typeface="Old Standard TT"/>
              <a:ea typeface="Old Standard TT"/>
              <a:cs typeface="Old Standard TT"/>
              <a:sym typeface="Old Standard TT"/>
            </a:endParaRPr>
          </a:p>
          <a:p>
            <a:pPr indent="0" lvl="0" marL="457200" rtl="0" algn="l">
              <a:spcBef>
                <a:spcPts val="800"/>
              </a:spcBef>
              <a:spcAft>
                <a:spcPts val="800"/>
              </a:spcAft>
              <a:buNone/>
            </a:pPr>
            <a:br>
              <a:rPr lang="en" sz="2200">
                <a:latin typeface="Old Standard TT"/>
                <a:ea typeface="Old Standard TT"/>
                <a:cs typeface="Old Standard TT"/>
                <a:sym typeface="Old Standard TT"/>
              </a:rPr>
            </a:br>
            <a:r>
              <a:rPr lang="en" sz="2200">
                <a:latin typeface="Old Standard TT"/>
                <a:ea typeface="Old Standard TT"/>
                <a:cs typeface="Old Standard TT"/>
                <a:sym typeface="Old Standard TT"/>
              </a:rPr>
              <a:t>Quadratic cooling : -</a:t>
            </a:r>
            <a:r>
              <a:rPr lang="en" sz="2200"/>
              <a:t> </a:t>
            </a:r>
            <a:endParaRPr sz="2200"/>
          </a:p>
        </p:txBody>
      </p:sp>
      <p:pic>
        <p:nvPicPr>
          <p:cNvPr id="202" name="Google Shape;202;p28"/>
          <p:cNvPicPr preferRelativeResize="0"/>
          <p:nvPr/>
        </p:nvPicPr>
        <p:blipFill>
          <a:blip r:embed="rId3">
            <a:alphaModFix/>
          </a:blip>
          <a:stretch>
            <a:fillRect/>
          </a:stretch>
        </p:blipFill>
        <p:spPr>
          <a:xfrm>
            <a:off x="3204575" y="2596738"/>
            <a:ext cx="1622575" cy="321075"/>
          </a:xfrm>
          <a:prstGeom prst="rect">
            <a:avLst/>
          </a:prstGeom>
          <a:noFill/>
          <a:ln>
            <a:noFill/>
          </a:ln>
        </p:spPr>
      </p:pic>
      <p:pic>
        <p:nvPicPr>
          <p:cNvPr id="203" name="Google Shape;203;p28"/>
          <p:cNvPicPr preferRelativeResize="0"/>
          <p:nvPr/>
        </p:nvPicPr>
        <p:blipFill>
          <a:blip r:embed="rId4">
            <a:alphaModFix/>
          </a:blip>
          <a:stretch>
            <a:fillRect/>
          </a:stretch>
        </p:blipFill>
        <p:spPr>
          <a:xfrm>
            <a:off x="4938725" y="2941625"/>
            <a:ext cx="1406800" cy="273050"/>
          </a:xfrm>
          <a:prstGeom prst="rect">
            <a:avLst/>
          </a:prstGeom>
          <a:noFill/>
          <a:ln>
            <a:noFill/>
          </a:ln>
        </p:spPr>
      </p:pic>
      <p:pic>
        <p:nvPicPr>
          <p:cNvPr id="204" name="Google Shape;204;p28"/>
          <p:cNvPicPr preferRelativeResize="0"/>
          <p:nvPr/>
        </p:nvPicPr>
        <p:blipFill rotWithShape="1">
          <a:blip r:embed="rId5">
            <a:alphaModFix/>
          </a:blip>
          <a:srcRect b="0" l="26449" r="-26450" t="0"/>
          <a:stretch/>
        </p:blipFill>
        <p:spPr>
          <a:xfrm>
            <a:off x="3906600" y="3301675"/>
            <a:ext cx="1851850" cy="494725"/>
          </a:xfrm>
          <a:prstGeom prst="rect">
            <a:avLst/>
          </a:prstGeom>
          <a:noFill/>
          <a:ln>
            <a:noFill/>
          </a:ln>
        </p:spPr>
      </p:pic>
      <p:pic>
        <p:nvPicPr>
          <p:cNvPr id="205" name="Google Shape;205;p28"/>
          <p:cNvPicPr preferRelativeResize="0"/>
          <p:nvPr/>
        </p:nvPicPr>
        <p:blipFill>
          <a:blip r:embed="rId6">
            <a:alphaModFix/>
          </a:blip>
          <a:stretch>
            <a:fillRect/>
          </a:stretch>
        </p:blipFill>
        <p:spPr>
          <a:xfrm>
            <a:off x="3620125" y="3965050"/>
            <a:ext cx="1543100" cy="49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28225" y="348125"/>
            <a:ext cx="7598700" cy="1658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600"/>
              <a:t>Tabu Search </a:t>
            </a:r>
            <a:endParaRPr sz="4600"/>
          </a:p>
        </p:txBody>
      </p:sp>
      <p:sp>
        <p:nvSpPr>
          <p:cNvPr id="211" name="Google Shape;211;p29"/>
          <p:cNvSpPr txBox="1"/>
          <p:nvPr>
            <p:ph idx="1" type="body"/>
          </p:nvPr>
        </p:nvSpPr>
        <p:spPr>
          <a:xfrm>
            <a:off x="556775" y="1648525"/>
            <a:ext cx="7598700" cy="2002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sz="5000">
              <a:latin typeface="Old Standard TT"/>
              <a:ea typeface="Old Standard TT"/>
              <a:cs typeface="Old Standard TT"/>
              <a:sym typeface="Old Standard TT"/>
            </a:endParaRPr>
          </a:p>
          <a:p>
            <a:pPr indent="0" lvl="0" marL="0" rtl="0" algn="l">
              <a:spcBef>
                <a:spcPts val="0"/>
              </a:spcBef>
              <a:spcAft>
                <a:spcPts val="0"/>
              </a:spcAft>
              <a:buNone/>
            </a:pPr>
            <a:r>
              <a:rPr lang="en" sz="2300">
                <a:latin typeface="Old Standard TT"/>
                <a:ea typeface="Old Standard TT"/>
                <a:cs typeface="Old Standard TT"/>
                <a:sym typeface="Old Standard TT"/>
              </a:rPr>
              <a:t>Tabu search is a Heuristic algorithm, which incorporates an iterative, adaptive memory-based neighborhood search method with many applications. It can used on non-convex problems to get an approximate globally optimal solution.</a:t>
            </a:r>
            <a:endParaRPr sz="2300">
              <a:latin typeface="Old Standard TT"/>
              <a:ea typeface="Old Standard TT"/>
              <a:cs typeface="Old Standard TT"/>
              <a:sym typeface="Old Standard TT"/>
            </a:endParaRPr>
          </a:p>
          <a:p>
            <a:pPr indent="0" lvl="0" marL="0" rtl="0" algn="l">
              <a:spcBef>
                <a:spcPts val="0"/>
              </a:spcBef>
              <a:spcAft>
                <a:spcPts val="0"/>
              </a:spcAft>
              <a:buNone/>
            </a:pPr>
            <a:r>
              <a:t/>
            </a:r>
            <a:endParaRPr sz="1900"/>
          </a:p>
          <a:p>
            <a:pPr indent="0" lvl="0" marL="0" rtl="0" algn="l">
              <a:spcBef>
                <a:spcPts val="0"/>
              </a:spcBef>
              <a:spcAft>
                <a:spcPts val="0"/>
              </a:spcAft>
              <a:buClr>
                <a:schemeClr val="dk1"/>
              </a:buClr>
              <a:buSzPts val="1100"/>
              <a:buFont typeface="Arial"/>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576226" y="417575"/>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100"/>
              <a:t>Tabu search for non-convex problems</a:t>
            </a:r>
            <a:endParaRPr sz="3100"/>
          </a:p>
        </p:txBody>
      </p:sp>
      <p:pic>
        <p:nvPicPr>
          <p:cNvPr id="217" name="Google Shape;217;p30"/>
          <p:cNvPicPr preferRelativeResize="0"/>
          <p:nvPr/>
        </p:nvPicPr>
        <p:blipFill>
          <a:blip r:embed="rId3">
            <a:alphaModFix/>
          </a:blip>
          <a:stretch>
            <a:fillRect/>
          </a:stretch>
        </p:blipFill>
        <p:spPr>
          <a:xfrm>
            <a:off x="2494200" y="1642825"/>
            <a:ext cx="4155600" cy="301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latin typeface="Georgia"/>
                <a:ea typeface="Georgia"/>
                <a:cs typeface="Georgia"/>
                <a:sym typeface="Georgia"/>
              </a:rPr>
              <a:t>Motive for Tabu Search Heuristic</a:t>
            </a:r>
            <a:endParaRPr sz="3300">
              <a:latin typeface="Georgia"/>
              <a:ea typeface="Georgia"/>
              <a:cs typeface="Georgia"/>
              <a:sym typeface="Georgia"/>
            </a:endParaRPr>
          </a:p>
        </p:txBody>
      </p:sp>
      <p:sp>
        <p:nvSpPr>
          <p:cNvPr id="223" name="Google Shape;223;p31"/>
          <p:cNvSpPr txBox="1"/>
          <p:nvPr>
            <p:ph idx="1" type="body"/>
          </p:nvPr>
        </p:nvSpPr>
        <p:spPr>
          <a:xfrm>
            <a:off x="514351" y="1759650"/>
            <a:ext cx="7598700" cy="2736900"/>
          </a:xfrm>
          <a:prstGeom prst="rect">
            <a:avLst/>
          </a:prstGeom>
        </p:spPr>
        <p:txBody>
          <a:bodyPr anchorCtr="0" anchor="ctr" bIns="34275" lIns="68575" spcFirstLastPara="1" rIns="68575" wrap="square" tIns="34275">
            <a:noAutofit/>
          </a:bodyPr>
          <a:lstStyle/>
          <a:p>
            <a:pPr indent="-355600" lvl="0" marL="4572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Tabu search enhances the performance of local search by relaxing its basic rule. </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First, at each step worsening moves can be accepted if no improving move is available (like when the search is stuck at a strict local minimum).</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If a potential solution has been previously visited within a certain short-term period or if it has violated a rule, it is marked as "tabu" (forbidden) so that the algorithm does not consider that possibility repeatedly. Tabu Search uses its memory to search beyond local optima.</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442050" y="403050"/>
            <a:ext cx="8987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Georgia"/>
                <a:ea typeface="Georgia"/>
                <a:cs typeface="Georgia"/>
                <a:sym typeface="Georgia"/>
              </a:rPr>
              <a:t>Single Machine Total Weighted Tardiness Problem</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a:latin typeface="Georgia"/>
                <a:ea typeface="Georgia"/>
                <a:cs typeface="Georgia"/>
                <a:sym typeface="Georgia"/>
              </a:rPr>
              <a:t>(SMTWTP)</a:t>
            </a:r>
            <a:endParaRPr>
              <a:latin typeface="Georgia"/>
              <a:ea typeface="Georgia"/>
              <a:cs typeface="Georgia"/>
              <a:sym typeface="Georgia"/>
            </a:endParaRPr>
          </a:p>
          <a:p>
            <a:pPr indent="0" lvl="0" marL="0" rtl="0" algn="l">
              <a:spcBef>
                <a:spcPts val="0"/>
              </a:spcBef>
              <a:spcAft>
                <a:spcPts val="0"/>
              </a:spcAft>
              <a:buNone/>
            </a:pPr>
            <a:r>
              <a:t/>
            </a:r>
            <a:endParaRPr/>
          </a:p>
        </p:txBody>
      </p:sp>
      <p:sp>
        <p:nvSpPr>
          <p:cNvPr id="229" name="Google Shape;229;p32"/>
          <p:cNvSpPr txBox="1"/>
          <p:nvPr>
            <p:ph idx="1" type="body"/>
          </p:nvPr>
        </p:nvSpPr>
        <p:spPr>
          <a:xfrm>
            <a:off x="386600" y="1352975"/>
            <a:ext cx="8118900" cy="3318000"/>
          </a:xfrm>
          <a:prstGeom prst="rect">
            <a:avLst/>
          </a:prstGeom>
        </p:spPr>
        <p:txBody>
          <a:bodyPr anchorCtr="0" anchor="ctr" bIns="34275" lIns="68575" spcFirstLastPara="1" rIns="68575" wrap="square" tIns="34275">
            <a:noAutofit/>
          </a:bodyPr>
          <a:lstStyle/>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Consider a set of  jobs that need to be processed on a single machine that can handle at most one job at a time. Each job is assigned to a processing time that describes the time that is needed to process job , a due dated that describes the time point when the processing of job should have been finished, and a weight that represents the priority of job. </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Given such a set of jobs, we need to find the schedule with minimum total weighted tardiness.</a:t>
            </a:r>
            <a:endParaRPr sz="16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This is an non-convex, combinatorial, NP-hard problem, we </a:t>
            </a:r>
            <a:r>
              <a:rPr lang="en" sz="1900">
                <a:latin typeface="Old Standard TT"/>
                <a:ea typeface="Old Standard TT"/>
                <a:cs typeface="Old Standard TT"/>
                <a:sym typeface="Old Standard TT"/>
              </a:rPr>
              <a:t>demonstrate</a:t>
            </a:r>
            <a:r>
              <a:rPr lang="en" sz="1900">
                <a:latin typeface="Old Standard TT"/>
                <a:ea typeface="Old Standard TT"/>
                <a:cs typeface="Old Standard TT"/>
                <a:sym typeface="Old Standard TT"/>
              </a:rPr>
              <a:t> the tabu search algorithm based on the SMTWTP.</a:t>
            </a:r>
            <a:endParaRPr sz="19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514351" y="59925"/>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400">
                <a:latin typeface="Georgia"/>
                <a:ea typeface="Georgia"/>
                <a:cs typeface="Georgia"/>
                <a:sym typeface="Georgia"/>
              </a:rPr>
              <a:t>Mathematical modeling</a:t>
            </a:r>
            <a:endParaRPr sz="3400">
              <a:latin typeface="Georgia"/>
              <a:ea typeface="Georgia"/>
              <a:cs typeface="Georgia"/>
              <a:sym typeface="Georgia"/>
            </a:endParaRPr>
          </a:p>
        </p:txBody>
      </p:sp>
      <p:sp>
        <p:nvSpPr>
          <p:cNvPr id="235" name="Google Shape;235;p33"/>
          <p:cNvSpPr txBox="1"/>
          <p:nvPr>
            <p:ph idx="1" type="body"/>
          </p:nvPr>
        </p:nvSpPr>
        <p:spPr>
          <a:xfrm>
            <a:off x="514350" y="1037850"/>
            <a:ext cx="7598700" cy="3793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Number of jobs = n ∈ </a:t>
            </a:r>
            <a:r>
              <a:rPr b="1" lang="en" sz="1900">
                <a:latin typeface="Old Standard TT"/>
                <a:ea typeface="Old Standard TT"/>
                <a:cs typeface="Old Standard TT"/>
                <a:sym typeface="Old Standard TT"/>
              </a:rPr>
              <a:t> ℕ </a:t>
            </a:r>
            <a:endParaRPr b="1"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Processing time of  job</a:t>
            </a:r>
            <a:r>
              <a:rPr b="1" lang="en" sz="1900">
                <a:latin typeface="Old Standard TT"/>
                <a:ea typeface="Old Standard TT"/>
                <a:cs typeface="Old Standard TT"/>
                <a:sym typeface="Old Standard TT"/>
              </a:rPr>
              <a:t> j </a:t>
            </a:r>
            <a:r>
              <a:rPr lang="en" sz="1900">
                <a:latin typeface="Old Standard TT"/>
                <a:ea typeface="Old Standard TT"/>
                <a:cs typeface="Old Standard TT"/>
                <a:sym typeface="Old Standard TT"/>
              </a:rPr>
              <a:t>= </a:t>
            </a:r>
            <a:r>
              <a:rPr i="1" lang="en" sz="1900">
                <a:latin typeface="Old Standard TT"/>
                <a:ea typeface="Old Standard TT"/>
                <a:cs typeface="Old Standard TT"/>
                <a:sym typeface="Old Standard TT"/>
              </a:rPr>
              <a:t>p</a:t>
            </a:r>
            <a:r>
              <a:rPr baseline="-25000" i="1" lang="en" sz="1900">
                <a:latin typeface="Old Standard TT"/>
                <a:ea typeface="Old Standard TT"/>
                <a:cs typeface="Old Standard TT"/>
                <a:sym typeface="Old Standard TT"/>
              </a:rPr>
              <a:t>j</a:t>
            </a:r>
            <a:endParaRPr baseline="-25000" i="1"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Due date of  job </a:t>
            </a:r>
            <a:r>
              <a:rPr b="1" lang="en" sz="1900">
                <a:latin typeface="Old Standard TT"/>
                <a:ea typeface="Old Standard TT"/>
                <a:cs typeface="Old Standard TT"/>
                <a:sym typeface="Old Standard TT"/>
              </a:rPr>
              <a:t>j</a:t>
            </a:r>
            <a:r>
              <a:rPr lang="en" sz="1900">
                <a:latin typeface="Old Standard TT"/>
                <a:ea typeface="Old Standard TT"/>
                <a:cs typeface="Old Standard TT"/>
                <a:sym typeface="Old Standard TT"/>
              </a:rPr>
              <a:t>  = </a:t>
            </a:r>
            <a:r>
              <a:rPr i="1" lang="en" sz="1900">
                <a:latin typeface="Old Standard TT"/>
                <a:ea typeface="Old Standard TT"/>
                <a:cs typeface="Old Standard TT"/>
                <a:sym typeface="Old Standard TT"/>
              </a:rPr>
              <a:t>d</a:t>
            </a:r>
            <a:r>
              <a:rPr baseline="-25000" i="1" lang="en" sz="1900">
                <a:latin typeface="Old Standard TT"/>
                <a:ea typeface="Old Standard TT"/>
                <a:cs typeface="Old Standard TT"/>
                <a:sym typeface="Old Standard TT"/>
              </a:rPr>
              <a:t>j </a:t>
            </a:r>
            <a:endParaRPr i="1"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Weight of  job </a:t>
            </a:r>
            <a:r>
              <a:rPr b="1" lang="en" sz="1900">
                <a:latin typeface="Old Standard TT"/>
                <a:ea typeface="Old Standard TT"/>
                <a:cs typeface="Old Standard TT"/>
                <a:sym typeface="Old Standard TT"/>
              </a:rPr>
              <a:t>j =  </a:t>
            </a:r>
            <a:r>
              <a:rPr i="1" lang="en" sz="1900">
                <a:latin typeface="Old Standard TT"/>
                <a:ea typeface="Old Standard TT"/>
                <a:cs typeface="Old Standard TT"/>
                <a:sym typeface="Old Standard TT"/>
              </a:rPr>
              <a:t>w</a:t>
            </a:r>
            <a:r>
              <a:rPr baseline="-25000" i="1" lang="en" sz="1900">
                <a:latin typeface="Old Standard TT"/>
                <a:ea typeface="Old Standard TT"/>
                <a:cs typeface="Old Standard TT"/>
                <a:sym typeface="Old Standard TT"/>
              </a:rPr>
              <a:t>j </a:t>
            </a:r>
            <a:endParaRPr i="1"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π is a permutation of length n which is a  bijective mapping</a:t>
            </a:r>
            <a:endParaRPr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π : [1, 2, ..., n] → [1, 2, ..., n]</a:t>
            </a:r>
            <a:endParaRPr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we represent a permutation π as the n-tuple (π(1), ..., π(n))</a:t>
            </a:r>
            <a:endParaRPr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Completion time of job j = C</a:t>
            </a:r>
            <a:r>
              <a:rPr baseline="-25000" lang="en" sz="1900">
                <a:latin typeface="Old Standard TT"/>
                <a:ea typeface="Old Standard TT"/>
                <a:cs typeface="Old Standard TT"/>
                <a:sym typeface="Old Standard TT"/>
              </a:rPr>
              <a:t>j</a:t>
            </a:r>
            <a:endParaRPr sz="1900">
              <a:latin typeface="Old Standard TT"/>
              <a:ea typeface="Old Standard TT"/>
              <a:cs typeface="Old Standard TT"/>
              <a:sym typeface="Old Standard TT"/>
            </a:endParaRPr>
          </a:p>
          <a:p>
            <a:pPr indent="0" lvl="0" marL="0" rtl="0" algn="l">
              <a:spcBef>
                <a:spcPts val="800"/>
              </a:spcBef>
              <a:spcAft>
                <a:spcPts val="800"/>
              </a:spcAft>
              <a:buClr>
                <a:schemeClr val="dk1"/>
              </a:buClr>
              <a:buSzPts val="1100"/>
              <a:buFont typeface="Arial"/>
              <a:buNone/>
            </a:pPr>
            <a:r>
              <a:rPr lang="en" sz="1900">
                <a:latin typeface="Old Standard TT"/>
                <a:ea typeface="Old Standard TT"/>
                <a:cs typeface="Old Standard TT"/>
                <a:sym typeface="Old Standard TT"/>
              </a:rPr>
              <a:t>Tardiness of job j = T</a:t>
            </a:r>
            <a:r>
              <a:rPr baseline="-25000" lang="en" sz="1900">
                <a:latin typeface="Old Standard TT"/>
                <a:ea typeface="Old Standard TT"/>
                <a:cs typeface="Old Standard TT"/>
                <a:sym typeface="Old Standard TT"/>
              </a:rPr>
              <a:t>j</a:t>
            </a:r>
            <a:endParaRPr sz="1900">
              <a:latin typeface="Old Standard TT"/>
              <a:ea typeface="Old Standard TT"/>
              <a:cs typeface="Old Standard TT"/>
              <a:sym typeface="Old Standard TT"/>
            </a:endParaRPr>
          </a:p>
        </p:txBody>
      </p:sp>
      <p:pic>
        <p:nvPicPr>
          <p:cNvPr id="236" name="Google Shape;236;p33"/>
          <p:cNvPicPr preferRelativeResize="0"/>
          <p:nvPr/>
        </p:nvPicPr>
        <p:blipFill>
          <a:blip r:embed="rId3">
            <a:alphaModFix/>
          </a:blip>
          <a:stretch>
            <a:fillRect/>
          </a:stretch>
        </p:blipFill>
        <p:spPr>
          <a:xfrm>
            <a:off x="3790875" y="3836375"/>
            <a:ext cx="2011406" cy="504825"/>
          </a:xfrm>
          <a:prstGeom prst="rect">
            <a:avLst/>
          </a:prstGeom>
          <a:noFill/>
          <a:ln>
            <a:noFill/>
          </a:ln>
        </p:spPr>
      </p:pic>
      <p:pic>
        <p:nvPicPr>
          <p:cNvPr id="237" name="Google Shape;237;p33"/>
          <p:cNvPicPr preferRelativeResize="0"/>
          <p:nvPr/>
        </p:nvPicPr>
        <p:blipFill>
          <a:blip r:embed="rId4">
            <a:alphaModFix/>
          </a:blip>
          <a:stretch>
            <a:fillRect/>
          </a:stretch>
        </p:blipFill>
        <p:spPr>
          <a:xfrm>
            <a:off x="3190000" y="4468225"/>
            <a:ext cx="2320900" cy="46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 type="body"/>
          </p:nvPr>
        </p:nvSpPr>
        <p:spPr>
          <a:xfrm>
            <a:off x="514351" y="1606550"/>
            <a:ext cx="7598700" cy="23370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Objective : to minimize the total tardiness of all jobs </a:t>
            </a:r>
            <a:endParaRPr sz="1900">
              <a:latin typeface="Old Standard TT"/>
              <a:ea typeface="Old Standard TT"/>
              <a:cs typeface="Old Standard TT"/>
              <a:sym typeface="Old Standard TT"/>
            </a:endParaRPr>
          </a:p>
          <a:p>
            <a:pPr indent="0" lvl="0" marL="0" rtl="0" algn="l">
              <a:spcBef>
                <a:spcPts val="800"/>
              </a:spcBef>
              <a:spcAft>
                <a:spcPts val="0"/>
              </a:spcAft>
              <a:buNone/>
            </a:pPr>
            <a:r>
              <a:rPr lang="en" sz="1900">
                <a:latin typeface="Old Standard TT"/>
                <a:ea typeface="Old Standard TT"/>
                <a:cs typeface="Old Standard TT"/>
                <a:sym typeface="Old Standard TT"/>
              </a:rPr>
              <a:t>Total tardiness is give by </a:t>
            </a:r>
            <a:endParaRPr sz="1900">
              <a:latin typeface="Old Standard TT"/>
              <a:ea typeface="Old Standard TT"/>
              <a:cs typeface="Old Standard TT"/>
              <a:sym typeface="Old Standard TT"/>
            </a:endParaRPr>
          </a:p>
          <a:p>
            <a:pPr indent="0" lvl="0" marL="0" rtl="0" algn="l">
              <a:spcBef>
                <a:spcPts val="800"/>
              </a:spcBef>
              <a:spcAft>
                <a:spcPts val="0"/>
              </a:spcAft>
              <a:buNone/>
            </a:pPr>
            <a:r>
              <a:t/>
            </a:r>
            <a:endParaRPr sz="19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900">
                <a:latin typeface="Old Standard TT"/>
                <a:ea typeface="Old Standard TT"/>
                <a:cs typeface="Old Standard TT"/>
                <a:sym typeface="Old Standard TT"/>
              </a:rPr>
              <a:t>The expression of a schedule π is also called the total</a:t>
            </a:r>
            <a:endParaRPr sz="19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900">
                <a:latin typeface="Old Standard TT"/>
                <a:ea typeface="Old Standard TT"/>
                <a:cs typeface="Old Standard TT"/>
                <a:sym typeface="Old Standard TT"/>
              </a:rPr>
              <a:t>weighted tardiness of π. In terms of only initially given</a:t>
            </a:r>
            <a:endParaRPr sz="1900">
              <a:latin typeface="Old Standard TT"/>
              <a:ea typeface="Old Standard TT"/>
              <a:cs typeface="Old Standard TT"/>
              <a:sym typeface="Old Standard TT"/>
            </a:endParaRPr>
          </a:p>
          <a:p>
            <a:pPr indent="0" lvl="0" marL="0" rtl="0" algn="l">
              <a:spcBef>
                <a:spcPts val="800"/>
              </a:spcBef>
              <a:spcAft>
                <a:spcPts val="800"/>
              </a:spcAft>
              <a:buClr>
                <a:schemeClr val="dk1"/>
              </a:buClr>
              <a:buSzPts val="1100"/>
              <a:buFont typeface="Arial"/>
              <a:buNone/>
            </a:pPr>
            <a:r>
              <a:rPr lang="en" sz="1900">
                <a:latin typeface="Old Standard TT"/>
                <a:ea typeface="Old Standard TT"/>
                <a:cs typeface="Old Standard TT"/>
                <a:sym typeface="Old Standard TT"/>
              </a:rPr>
              <a:t>variables our objective is</a:t>
            </a:r>
            <a:endParaRPr sz="1900">
              <a:latin typeface="Old Standard TT"/>
              <a:ea typeface="Old Standard TT"/>
              <a:cs typeface="Old Standard TT"/>
              <a:sym typeface="Old Standard TT"/>
            </a:endParaRPr>
          </a:p>
        </p:txBody>
      </p:sp>
      <p:pic>
        <p:nvPicPr>
          <p:cNvPr id="243" name="Google Shape;243;p34"/>
          <p:cNvPicPr preferRelativeResize="0"/>
          <p:nvPr/>
        </p:nvPicPr>
        <p:blipFill>
          <a:blip r:embed="rId3">
            <a:alphaModFix/>
          </a:blip>
          <a:stretch>
            <a:fillRect/>
          </a:stretch>
        </p:blipFill>
        <p:spPr>
          <a:xfrm>
            <a:off x="3300175" y="2051800"/>
            <a:ext cx="1152525" cy="476250"/>
          </a:xfrm>
          <a:prstGeom prst="rect">
            <a:avLst/>
          </a:prstGeom>
          <a:noFill/>
          <a:ln>
            <a:noFill/>
          </a:ln>
        </p:spPr>
      </p:pic>
      <p:pic>
        <p:nvPicPr>
          <p:cNvPr id="244" name="Google Shape;244;p34"/>
          <p:cNvPicPr preferRelativeResize="0"/>
          <p:nvPr/>
        </p:nvPicPr>
        <p:blipFill>
          <a:blip r:embed="rId4">
            <a:alphaModFix/>
          </a:blip>
          <a:stretch>
            <a:fillRect/>
          </a:stretch>
        </p:blipFill>
        <p:spPr>
          <a:xfrm>
            <a:off x="3300175" y="3626650"/>
            <a:ext cx="3509199" cy="495250"/>
          </a:xfrm>
          <a:prstGeom prst="rect">
            <a:avLst/>
          </a:prstGeom>
          <a:noFill/>
          <a:ln>
            <a:noFill/>
          </a:ln>
        </p:spPr>
      </p:pic>
      <p:sp>
        <p:nvSpPr>
          <p:cNvPr id="245" name="Google Shape;245;p34"/>
          <p:cNvSpPr txBox="1"/>
          <p:nvPr>
            <p:ph type="title"/>
          </p:nvPr>
        </p:nvSpPr>
        <p:spPr>
          <a:xfrm>
            <a:off x="514351" y="3549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400">
                <a:latin typeface="Georgia"/>
                <a:ea typeface="Georgia"/>
                <a:cs typeface="Georgia"/>
                <a:sym typeface="Georgia"/>
              </a:rPr>
              <a:t>Mathematical modeling</a:t>
            </a:r>
            <a:endParaRPr sz="34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49925" y="227975"/>
            <a:ext cx="7598700" cy="1003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900">
                <a:latin typeface="Georgia"/>
                <a:ea typeface="Georgia"/>
                <a:cs typeface="Georgia"/>
                <a:sym typeface="Georgia"/>
              </a:rPr>
              <a:t>Algorithm Demonstrating Tabu search on SMTWTP</a:t>
            </a:r>
            <a:endParaRPr sz="2900">
              <a:latin typeface="Georgia"/>
              <a:ea typeface="Georgia"/>
              <a:cs typeface="Georgia"/>
              <a:sym typeface="Georgia"/>
            </a:endParaRPr>
          </a:p>
        </p:txBody>
      </p:sp>
      <p:sp>
        <p:nvSpPr>
          <p:cNvPr id="251" name="Google Shape;251;p35"/>
          <p:cNvSpPr txBox="1"/>
          <p:nvPr>
            <p:ph idx="1" type="body"/>
          </p:nvPr>
        </p:nvSpPr>
        <p:spPr>
          <a:xfrm>
            <a:off x="514350" y="1465225"/>
            <a:ext cx="8001000" cy="3404100"/>
          </a:xfrm>
          <a:prstGeom prst="rect">
            <a:avLst/>
          </a:prstGeom>
        </p:spPr>
        <p:txBody>
          <a:bodyPr anchorCtr="0" anchor="ctr" bIns="34275" lIns="68575" spcFirstLastPara="1" rIns="68575" wrap="square" tIns="34275">
            <a:noAutofit/>
          </a:bodyPr>
          <a:lstStyle/>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Start with an initial schedule and initialize current schedule to </a:t>
            </a:r>
            <a:r>
              <a:rPr lang="en" sz="1900">
                <a:latin typeface="Old Standard TT"/>
                <a:ea typeface="Old Standard TT"/>
                <a:cs typeface="Old Standard TT"/>
                <a:sym typeface="Old Standard TT"/>
              </a:rPr>
              <a:t>initial</a:t>
            </a:r>
            <a:r>
              <a:rPr lang="en" sz="1900">
                <a:latin typeface="Old Standard TT"/>
                <a:ea typeface="Old Standard TT"/>
                <a:cs typeface="Old Standard TT"/>
                <a:sym typeface="Old Standard TT"/>
              </a:rPr>
              <a:t> schedule. This can be any schedule  that fits the criteria for an acceptable solution. And initialize best schedule  to initial schedule.</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Generate a set of neighbouring schedules  to the current schedule. From this set, the schedules  that are formed by moves in the </a:t>
            </a:r>
            <a:r>
              <a:rPr lang="en" sz="1900">
                <a:solidFill>
                  <a:srgbClr val="FFFF00"/>
                </a:solidFill>
                <a:latin typeface="Old Standard TT"/>
                <a:ea typeface="Old Standard TT"/>
                <a:cs typeface="Old Standard TT"/>
                <a:sym typeface="Old Standard TT"/>
              </a:rPr>
              <a:t>Tabu List</a:t>
            </a:r>
            <a:r>
              <a:rPr lang="en" sz="1900">
                <a:latin typeface="Old Standard TT"/>
                <a:ea typeface="Old Standard TT"/>
                <a:cs typeface="Old Standard TT"/>
                <a:sym typeface="Old Standard TT"/>
              </a:rPr>
              <a:t> are removed with the exception of the schedules that fit the </a:t>
            </a:r>
            <a:r>
              <a:rPr lang="en" sz="1900">
                <a:solidFill>
                  <a:srgbClr val="FFFF00"/>
                </a:solidFill>
                <a:latin typeface="Old Standard TT"/>
                <a:ea typeface="Old Standard TT"/>
                <a:cs typeface="Old Standard TT"/>
                <a:sym typeface="Old Standard TT"/>
              </a:rPr>
              <a:t>Aspiration Criteria</a:t>
            </a:r>
            <a:r>
              <a:rPr lang="en" sz="1900">
                <a:latin typeface="Old Standard TT"/>
                <a:ea typeface="Old Standard TT"/>
                <a:cs typeface="Old Standard TT"/>
                <a:sym typeface="Old Standard TT"/>
              </a:rPr>
              <a:t>. </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Choose the best schedule out of this modified neighbourhood. If this schedule  is better than the current best schedule, update the current best schedule to this. Then, regardless if it is better than current schedule, we update current schedule to  this schedule.</a:t>
            </a:r>
            <a:endParaRPr sz="1900">
              <a:latin typeface="Old Standard TT"/>
              <a:ea typeface="Old Standard TT"/>
              <a:cs typeface="Old Standard TT"/>
              <a:sym typeface="Old Standard TT"/>
            </a:endParaRPr>
          </a:p>
          <a:p>
            <a:pPr indent="0" lvl="0" marL="0" rtl="0" algn="l">
              <a:spcBef>
                <a:spcPts val="800"/>
              </a:spcBef>
              <a:spcAft>
                <a:spcPts val="8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3100">
                <a:latin typeface="Georgia"/>
                <a:ea typeface="Georgia"/>
                <a:cs typeface="Georgia"/>
                <a:sym typeface="Georgia"/>
              </a:rPr>
              <a:t>Algorithm Demonstrating Tabu search on SMTWTP</a:t>
            </a:r>
            <a:endParaRPr sz="3100">
              <a:latin typeface="Georgia"/>
              <a:ea typeface="Georgia"/>
              <a:cs typeface="Georgia"/>
              <a:sym typeface="Georgia"/>
            </a:endParaRPr>
          </a:p>
        </p:txBody>
      </p:sp>
      <p:sp>
        <p:nvSpPr>
          <p:cNvPr id="257" name="Google Shape;257;p36"/>
          <p:cNvSpPr txBox="1"/>
          <p:nvPr>
            <p:ph idx="1" type="body"/>
          </p:nvPr>
        </p:nvSpPr>
        <p:spPr>
          <a:xfrm>
            <a:off x="514351" y="1688200"/>
            <a:ext cx="7598700" cy="2736900"/>
          </a:xfrm>
          <a:prstGeom prst="rect">
            <a:avLst/>
          </a:prstGeom>
        </p:spPr>
        <p:txBody>
          <a:bodyPr anchorCtr="0" anchor="ctr" bIns="34275" lIns="68575" spcFirstLastPara="1" rIns="68575" wrap="square" tIns="34275">
            <a:noAutofit/>
          </a:bodyPr>
          <a:lstStyle/>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Update the Tabu List  by removing all moves that are expired past the </a:t>
            </a:r>
            <a:r>
              <a:rPr lang="en" sz="2100">
                <a:solidFill>
                  <a:srgbClr val="FFFF00"/>
                </a:solidFill>
                <a:latin typeface="Old Standard TT"/>
                <a:ea typeface="Old Standard TT"/>
                <a:cs typeface="Old Standard TT"/>
                <a:sym typeface="Old Standard TT"/>
              </a:rPr>
              <a:t>Tabu Tenure</a:t>
            </a:r>
            <a:r>
              <a:rPr lang="en" sz="2100">
                <a:latin typeface="Old Standard TT"/>
                <a:ea typeface="Old Standard TT"/>
                <a:cs typeface="Old Standard TT"/>
                <a:sym typeface="Old Standard TT"/>
              </a:rPr>
              <a:t> and add the new move( from previous current schedule to present )to the Tabu List. If frequency memory is used, then also increment the </a:t>
            </a:r>
            <a:r>
              <a:rPr lang="en" sz="2100">
                <a:solidFill>
                  <a:srgbClr val="FFFF00"/>
                </a:solidFill>
                <a:latin typeface="Old Standard TT"/>
                <a:ea typeface="Old Standard TT"/>
                <a:cs typeface="Old Standard TT"/>
                <a:sym typeface="Old Standard TT"/>
              </a:rPr>
              <a:t>frequency memory counter</a:t>
            </a:r>
            <a:r>
              <a:rPr lang="en" sz="2100">
                <a:latin typeface="Old Standard TT"/>
                <a:ea typeface="Old Standard TT"/>
                <a:cs typeface="Old Standard TT"/>
                <a:sym typeface="Old Standard TT"/>
              </a:rPr>
              <a:t> with the new move.</a:t>
            </a:r>
            <a:endParaRPr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If the Termination Criteria, number of iterations reached maximum iteration, is met, then the search stops or else it will move onto the next iteration. </a:t>
            </a:r>
            <a:endParaRPr sz="21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28450" y="59900"/>
            <a:ext cx="7598700" cy="820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latin typeface="Georgia"/>
                <a:ea typeface="Georgia"/>
                <a:cs typeface="Georgia"/>
                <a:sym typeface="Georgia"/>
              </a:rPr>
              <a:t>Key features of Tabu Search</a:t>
            </a:r>
            <a:endParaRPr sz="3300">
              <a:latin typeface="Georgia"/>
              <a:ea typeface="Georgia"/>
              <a:cs typeface="Georgia"/>
              <a:sym typeface="Georgia"/>
            </a:endParaRPr>
          </a:p>
        </p:txBody>
      </p:sp>
      <p:sp>
        <p:nvSpPr>
          <p:cNvPr id="263" name="Google Shape;263;p37"/>
          <p:cNvSpPr txBox="1"/>
          <p:nvPr>
            <p:ph idx="1" type="body"/>
          </p:nvPr>
        </p:nvSpPr>
        <p:spPr>
          <a:xfrm>
            <a:off x="321075" y="1515000"/>
            <a:ext cx="5907000" cy="3554400"/>
          </a:xfrm>
          <a:prstGeom prst="rect">
            <a:avLst/>
          </a:prstGeom>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i="1" lang="en" sz="2200">
                <a:latin typeface="Old Standard TT"/>
                <a:ea typeface="Old Standard TT"/>
                <a:cs typeface="Old Standard TT"/>
                <a:sym typeface="Old Standard TT"/>
              </a:rPr>
              <a:t>Recency based memory structure</a:t>
            </a:r>
            <a:r>
              <a:rPr lang="en" sz="2200">
                <a:latin typeface="Old Standard TT"/>
                <a:ea typeface="Old Standard TT"/>
                <a:cs typeface="Old Standard TT"/>
                <a:sym typeface="Old Standard TT"/>
              </a:rPr>
              <a:t> keeps track of solutions attributes that have changed during the recent past. </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i="1" lang="en" sz="2200">
                <a:latin typeface="Old Standard TT"/>
                <a:ea typeface="Old Standard TT"/>
                <a:cs typeface="Old Standard TT"/>
                <a:sym typeface="Old Standard TT"/>
              </a:rPr>
              <a:t>Tabu tenure</a:t>
            </a:r>
            <a:r>
              <a:rPr lang="en" sz="2200">
                <a:latin typeface="Old Standard TT"/>
                <a:ea typeface="Old Standard TT"/>
                <a:cs typeface="Old Standard TT"/>
                <a:sym typeface="Old Standard TT"/>
              </a:rPr>
              <a:t> is  the iteration up which certain move in tabu table is restricted.</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i="1" lang="en" sz="2200">
                <a:latin typeface="Old Standard TT"/>
                <a:ea typeface="Old Standard TT"/>
                <a:cs typeface="Old Standard TT"/>
                <a:sym typeface="Old Standard TT"/>
              </a:rPr>
              <a:t>Frequency based memory</a:t>
            </a:r>
            <a:r>
              <a:rPr lang="en" sz="2200">
                <a:latin typeface="Old Standard TT"/>
                <a:ea typeface="Old Standard TT"/>
                <a:cs typeface="Old Standard TT"/>
                <a:sym typeface="Old Standard TT"/>
              </a:rPr>
              <a:t> structures keep track of moves that occur with certain frequency in previous iteration.</a:t>
            </a:r>
            <a:endParaRPr sz="2200">
              <a:latin typeface="Old Standard TT"/>
              <a:ea typeface="Old Standard TT"/>
              <a:cs typeface="Old Standard TT"/>
              <a:sym typeface="Old Standard TT"/>
            </a:endParaRPr>
          </a:p>
          <a:p>
            <a:pPr indent="0" lvl="0" marL="0" rtl="0" algn="l">
              <a:spcBef>
                <a:spcPts val="800"/>
              </a:spcBef>
              <a:spcAft>
                <a:spcPts val="800"/>
              </a:spcAft>
              <a:buNone/>
            </a:pPr>
            <a:r>
              <a:t/>
            </a:r>
            <a:endParaRPr/>
          </a:p>
        </p:txBody>
      </p:sp>
      <p:pic>
        <p:nvPicPr>
          <p:cNvPr id="264" name="Google Shape;264;p37"/>
          <p:cNvPicPr preferRelativeResize="0"/>
          <p:nvPr/>
        </p:nvPicPr>
        <p:blipFill>
          <a:blip r:embed="rId3">
            <a:alphaModFix/>
          </a:blip>
          <a:stretch>
            <a:fillRect/>
          </a:stretch>
        </p:blipFill>
        <p:spPr>
          <a:xfrm>
            <a:off x="6176450" y="1779363"/>
            <a:ext cx="2417850" cy="19498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What is a Heuristic Algorithm?</a:t>
            </a:r>
            <a:endParaRPr>
              <a:latin typeface="Georgia"/>
              <a:ea typeface="Georgia"/>
              <a:cs typeface="Georgia"/>
              <a:sym typeface="Georgia"/>
            </a:endParaRPr>
          </a:p>
        </p:txBody>
      </p:sp>
      <p:sp>
        <p:nvSpPr>
          <p:cNvPr id="151" name="Google Shape;151;p20"/>
          <p:cNvSpPr txBox="1"/>
          <p:nvPr>
            <p:ph idx="1" type="body"/>
          </p:nvPr>
        </p:nvSpPr>
        <p:spPr>
          <a:xfrm>
            <a:off x="514350" y="1549500"/>
            <a:ext cx="7598700" cy="2853600"/>
          </a:xfrm>
          <a:prstGeom prst="rect">
            <a:avLst/>
          </a:prstGeom>
        </p:spPr>
        <p:txBody>
          <a:bodyPr anchorCtr="0" anchor="ctr" bIns="34275" lIns="68575" spcFirstLastPara="1" rIns="68575" wrap="square" tIns="34275">
            <a:noAutofit/>
          </a:bodyPr>
          <a:lstStyle/>
          <a:p>
            <a:pPr indent="0" lvl="0" marL="0" rtl="0" algn="l">
              <a:lnSpc>
                <a:spcPct val="115000"/>
              </a:lnSpc>
              <a:spcBef>
                <a:spcPts val="600"/>
              </a:spcBef>
              <a:spcAft>
                <a:spcPts val="0"/>
              </a:spcAft>
              <a:buClr>
                <a:schemeClr val="dk1"/>
              </a:buClr>
              <a:buSzPts val="1100"/>
              <a:buFont typeface="Arial"/>
              <a:buNone/>
            </a:pPr>
            <a:r>
              <a:rPr lang="en" sz="3500">
                <a:latin typeface="Old Standard TT"/>
                <a:ea typeface="Old Standard TT"/>
                <a:cs typeface="Old Standard TT"/>
                <a:sym typeface="Old Standard TT"/>
              </a:rPr>
              <a:t>•</a:t>
            </a:r>
            <a:r>
              <a:rPr lang="en" sz="2400">
                <a:latin typeface="Old Standard TT"/>
                <a:ea typeface="Old Standard TT"/>
                <a:cs typeface="Old Standard TT"/>
                <a:sym typeface="Old Standard TT"/>
              </a:rPr>
              <a:t>A heuristic algorithm is a method for finding near-optimal solutions to a problem of optimization.</a:t>
            </a:r>
            <a:endParaRPr sz="2400">
              <a:latin typeface="Old Standard TT"/>
              <a:ea typeface="Old Standard TT"/>
              <a:cs typeface="Old Standard TT"/>
              <a:sym typeface="Old Standard TT"/>
            </a:endParaRPr>
          </a:p>
          <a:p>
            <a:pPr indent="0" lvl="0" marL="0" rtl="0" algn="l">
              <a:lnSpc>
                <a:spcPct val="115000"/>
              </a:lnSpc>
              <a:spcBef>
                <a:spcPts val="600"/>
              </a:spcBef>
              <a:spcAft>
                <a:spcPts val="0"/>
              </a:spcAft>
              <a:buClr>
                <a:schemeClr val="dk1"/>
              </a:buClr>
              <a:buSzPts val="1100"/>
              <a:buFont typeface="Arial"/>
              <a:buNone/>
            </a:pPr>
            <a:r>
              <a:rPr lang="en" sz="3500">
                <a:latin typeface="Old Standard TT"/>
                <a:ea typeface="Old Standard TT"/>
                <a:cs typeface="Old Standard TT"/>
                <a:sym typeface="Old Standard TT"/>
              </a:rPr>
              <a:t>•</a:t>
            </a:r>
            <a:r>
              <a:rPr lang="en" sz="2400">
                <a:latin typeface="Old Standard TT"/>
                <a:ea typeface="Old Standard TT"/>
                <a:cs typeface="Old Standard TT"/>
                <a:sym typeface="Old Standard TT"/>
              </a:rPr>
              <a:t>Heuristics are a commonly utilized technique for a variety of reasons.</a:t>
            </a:r>
            <a:endParaRPr sz="2400">
              <a:latin typeface="Old Standard TT"/>
              <a:ea typeface="Old Standard TT"/>
              <a:cs typeface="Old Standard TT"/>
              <a:sym typeface="Old Standard TT"/>
            </a:endParaRPr>
          </a:p>
          <a:p>
            <a:pPr indent="0" lvl="0" marL="0" rtl="0" algn="l">
              <a:spcBef>
                <a:spcPts val="600"/>
              </a:spcBef>
              <a:spcAft>
                <a:spcPts val="8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21076" y="1458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300">
                <a:latin typeface="Georgia"/>
                <a:ea typeface="Georgia"/>
                <a:cs typeface="Georgia"/>
                <a:sym typeface="Georgia"/>
              </a:rPr>
              <a:t>Key features of Tabu Search</a:t>
            </a:r>
            <a:endParaRPr/>
          </a:p>
        </p:txBody>
      </p:sp>
      <p:sp>
        <p:nvSpPr>
          <p:cNvPr id="270" name="Google Shape;270;p38"/>
          <p:cNvSpPr txBox="1"/>
          <p:nvPr>
            <p:ph idx="1" type="body"/>
          </p:nvPr>
        </p:nvSpPr>
        <p:spPr>
          <a:xfrm>
            <a:off x="364050" y="1986500"/>
            <a:ext cx="5208900" cy="3044100"/>
          </a:xfrm>
          <a:prstGeom prst="rect">
            <a:avLst/>
          </a:prstGeom>
        </p:spPr>
        <p:txBody>
          <a:bodyPr anchorCtr="0" anchor="ctr" bIns="34275" lIns="68575" spcFirstLastPara="1" rIns="68575" wrap="square" tIns="34275">
            <a:noAutofit/>
          </a:bodyPr>
          <a:lstStyle/>
          <a:p>
            <a:pPr indent="-406400" lvl="0" marL="457200" rtl="0" algn="l">
              <a:spcBef>
                <a:spcPts val="0"/>
              </a:spcBef>
              <a:spcAft>
                <a:spcPts val="0"/>
              </a:spcAft>
              <a:buSzPts val="2800"/>
              <a:buFont typeface="Old Standard TT"/>
              <a:buChar char="•"/>
            </a:pPr>
            <a:r>
              <a:rPr i="1" lang="en" sz="2200">
                <a:latin typeface="Old Standard TT"/>
                <a:ea typeface="Old Standard TT"/>
                <a:cs typeface="Old Standard TT"/>
                <a:sym typeface="Old Standard TT"/>
              </a:rPr>
              <a:t>Diversification</a:t>
            </a:r>
            <a:r>
              <a:rPr lang="en" sz="2200">
                <a:latin typeface="Old Standard TT"/>
                <a:ea typeface="Old Standard TT"/>
                <a:cs typeface="Old Standard TT"/>
                <a:sym typeface="Old Standard TT"/>
              </a:rPr>
              <a:t> drives the search into regions dissimilar to those already examined. </a:t>
            </a:r>
            <a:endParaRPr i="1"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i="1" lang="en" sz="2000">
                <a:latin typeface="Old Standard TT"/>
                <a:ea typeface="Old Standard TT"/>
                <a:cs typeface="Old Standard TT"/>
                <a:sym typeface="Old Standard TT"/>
              </a:rPr>
              <a:t>Intensification </a:t>
            </a:r>
            <a:r>
              <a:rPr lang="en" sz="2000">
                <a:latin typeface="Old Standard TT"/>
                <a:ea typeface="Old Standard TT"/>
                <a:cs typeface="Old Standard TT"/>
                <a:sym typeface="Old Standard TT"/>
              </a:rPr>
              <a:t>is to initiate a return to regions in the configuration space in which some stored elite solutions lie, these regions can then be searched more thoroughly.</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i="1" lang="en" sz="2000">
                <a:latin typeface="Old Standard TT"/>
                <a:ea typeface="Old Standard TT"/>
                <a:cs typeface="Old Standard TT"/>
                <a:sym typeface="Old Standard TT"/>
              </a:rPr>
              <a:t>Aspiration Criteria</a:t>
            </a:r>
            <a:r>
              <a:rPr lang="en" sz="2000">
                <a:latin typeface="Old Standard TT"/>
                <a:ea typeface="Old Standard TT"/>
                <a:cs typeface="Old Standard TT"/>
                <a:sym typeface="Old Standard TT"/>
              </a:rPr>
              <a:t>(optional) cancel out the Tabu and the move can be made even if it’s in the Tabu List. </a:t>
            </a:r>
            <a:endParaRPr sz="2000">
              <a:latin typeface="Old Standard TT"/>
              <a:ea typeface="Old Standard TT"/>
              <a:cs typeface="Old Standard TT"/>
              <a:sym typeface="Old Standard TT"/>
            </a:endParaRPr>
          </a:p>
          <a:p>
            <a:pPr indent="0" lvl="0" marL="0" rtl="0" algn="l">
              <a:spcBef>
                <a:spcPts val="800"/>
              </a:spcBef>
              <a:spcAft>
                <a:spcPts val="0"/>
              </a:spcAft>
              <a:buNone/>
            </a:pPr>
            <a:r>
              <a:t/>
            </a:r>
            <a:endParaRPr sz="2000">
              <a:latin typeface="Old Standard TT"/>
              <a:ea typeface="Old Standard TT"/>
              <a:cs typeface="Old Standard TT"/>
              <a:sym typeface="Old Standard TT"/>
            </a:endParaRPr>
          </a:p>
          <a:p>
            <a:pPr indent="0" lvl="0" marL="0" rtl="0" algn="l">
              <a:spcBef>
                <a:spcPts val="800"/>
              </a:spcBef>
              <a:spcAft>
                <a:spcPts val="800"/>
              </a:spcAft>
              <a:buNone/>
            </a:pPr>
            <a:r>
              <a:t/>
            </a:r>
            <a:endParaRPr sz="1600">
              <a:latin typeface="Old Standard TT"/>
              <a:ea typeface="Old Standard TT"/>
              <a:cs typeface="Old Standard TT"/>
              <a:sym typeface="Old Standard TT"/>
            </a:endParaRPr>
          </a:p>
        </p:txBody>
      </p:sp>
      <p:pic>
        <p:nvPicPr>
          <p:cNvPr id="271" name="Google Shape;271;p38"/>
          <p:cNvPicPr preferRelativeResize="0"/>
          <p:nvPr/>
        </p:nvPicPr>
        <p:blipFill>
          <a:blip r:embed="rId3">
            <a:alphaModFix/>
          </a:blip>
          <a:stretch>
            <a:fillRect/>
          </a:stretch>
        </p:blipFill>
        <p:spPr>
          <a:xfrm>
            <a:off x="5693150" y="1637450"/>
            <a:ext cx="3266250" cy="22598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idx="1" type="body"/>
          </p:nvPr>
        </p:nvSpPr>
        <p:spPr>
          <a:xfrm>
            <a:off x="653976" y="1203300"/>
            <a:ext cx="7598700" cy="2736900"/>
          </a:xfrm>
          <a:prstGeom prst="rect">
            <a:avLst/>
          </a:prstGeom>
        </p:spPr>
        <p:txBody>
          <a:bodyPr anchorCtr="0" anchor="ctr" bIns="34275" lIns="68575" spcFirstLastPara="1" rIns="68575" wrap="square" tIns="34275">
            <a:noAutofit/>
          </a:bodyPr>
          <a:lstStyle/>
          <a:p>
            <a:pPr indent="0" lvl="0" marL="0" rtl="0" algn="l">
              <a:spcBef>
                <a:spcPts val="0"/>
              </a:spcBef>
              <a:spcAft>
                <a:spcPts val="800"/>
              </a:spcAft>
              <a:buClr>
                <a:schemeClr val="dk1"/>
              </a:buClr>
              <a:buSzPts val="1100"/>
              <a:buFont typeface="Arial"/>
              <a:buNone/>
            </a:pPr>
            <a:r>
              <a:rPr lang="en" sz="2400">
                <a:latin typeface="Old Standard TT"/>
                <a:ea typeface="Old Standard TT"/>
                <a:cs typeface="Old Standard TT"/>
                <a:sym typeface="Old Standard TT"/>
              </a:rPr>
              <a:t>It is important to note that by varying the Initial solution, Tabu Tenure, Aspiration criterion, and number iteration for termination along with effective use of Memory structures for Intensification and diversification we can improve the results of our optimization problem.</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514350" y="2020961"/>
            <a:ext cx="7598700" cy="1101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KnapSack Problem</a:t>
            </a:r>
            <a:endParaRPr sz="4000">
              <a:latin typeface="Georgia"/>
              <a:ea typeface="Georgia"/>
              <a:cs typeface="Georgia"/>
              <a:sym typeface="Georgia"/>
            </a:endParaRPr>
          </a:p>
        </p:txBody>
      </p:sp>
      <p:sp>
        <p:nvSpPr>
          <p:cNvPr id="282" name="Google Shape;282;p40"/>
          <p:cNvSpPr txBox="1"/>
          <p:nvPr>
            <p:ph idx="1" type="body"/>
          </p:nvPr>
        </p:nvSpPr>
        <p:spPr>
          <a:xfrm>
            <a:off x="514349" y="3583036"/>
            <a:ext cx="7598700" cy="645300"/>
          </a:xfrm>
          <a:prstGeom prst="rect">
            <a:avLst/>
          </a:prstGeom>
        </p:spPr>
        <p:txBody>
          <a:bodyPr anchorCtr="0" anchor="t" bIns="34275" lIns="68575" spcFirstLastPara="1" rIns="68575" wrap="square" tIns="34275">
            <a:noAutofit/>
          </a:bodyPr>
          <a:lstStyle/>
          <a:p>
            <a:pPr indent="0" lvl="0" marL="0" rtl="0" algn="l">
              <a:spcBef>
                <a:spcPts val="0"/>
              </a:spcBef>
              <a:spcAft>
                <a:spcPts val="800"/>
              </a:spcAft>
              <a:buNone/>
            </a:pPr>
            <a:r>
              <a:rPr lang="en">
                <a:latin typeface="Old Standard TT"/>
                <a:ea typeface="Old Standard TT"/>
                <a:cs typeface="Old Standard TT"/>
                <a:sym typeface="Old Standard TT"/>
              </a:rPr>
              <a:t>Problem in Combinatorial Optimization</a:t>
            </a:r>
            <a:endParaRPr i="1">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idx="1" type="body"/>
          </p:nvPr>
        </p:nvSpPr>
        <p:spPr>
          <a:xfrm>
            <a:off x="514351" y="1606550"/>
            <a:ext cx="7598700" cy="2778300"/>
          </a:xfrm>
          <a:prstGeom prst="rect">
            <a:avLst/>
          </a:prstGeom>
        </p:spPr>
        <p:txBody>
          <a:bodyPr anchorCtr="0" anchor="ctr" bIns="34275" lIns="68575" spcFirstLastPara="1" rIns="68575" wrap="square" tIns="34275">
            <a:spAutoFit/>
          </a:bodyPr>
          <a:lstStyle/>
          <a:p>
            <a:pPr indent="-330200" lvl="0" marL="4572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A heuristic algorithm </a:t>
            </a:r>
            <a:r>
              <a:rPr lang="en" sz="1600">
                <a:latin typeface="Old Standard TT"/>
                <a:ea typeface="Old Standard TT"/>
                <a:cs typeface="Old Standard TT"/>
                <a:sym typeface="Old Standard TT"/>
              </a:rPr>
              <a:t>sacrifices optimality, accuracy, precision to solve a problem faster and more efficiently than standard approaches. When approximate answers are satisfactory and getting exact solutions become computationally difficult, we use heuristic algorithms. </a:t>
            </a:r>
            <a:endParaRPr sz="1600">
              <a:latin typeface="Old Standard TT"/>
              <a:ea typeface="Old Standard TT"/>
              <a:cs typeface="Old Standard TT"/>
              <a:sym typeface="Old Standard TT"/>
            </a:endParaRPr>
          </a:p>
          <a:p>
            <a:pPr indent="-330200" lvl="0" marL="4572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One of the most common use of heuristic comes in the Knapsack Problem. The heuristic algorithm for this problem used is </a:t>
            </a:r>
            <a:r>
              <a:rPr i="1" lang="en" sz="1600">
                <a:latin typeface="Old Standard TT"/>
                <a:ea typeface="Old Standard TT"/>
                <a:cs typeface="Old Standard TT"/>
                <a:sym typeface="Old Standard TT"/>
              </a:rPr>
              <a:t>Greedy Approximation Algorithm</a:t>
            </a:r>
            <a:r>
              <a:rPr lang="en" sz="1600">
                <a:latin typeface="Old Standard TT"/>
                <a:ea typeface="Old Standard TT"/>
                <a:cs typeface="Old Standard TT"/>
                <a:sym typeface="Old Standard TT"/>
              </a:rPr>
              <a:t>. The </a:t>
            </a:r>
            <a:r>
              <a:rPr i="1" lang="en" sz="1600">
                <a:latin typeface="Old Standard TT"/>
                <a:ea typeface="Old Standard TT"/>
                <a:cs typeface="Old Standard TT"/>
                <a:sym typeface="Old Standard TT"/>
              </a:rPr>
              <a:t>Greedy Approximation Algorithm</a:t>
            </a:r>
            <a:r>
              <a:rPr lang="en" sz="1600">
                <a:latin typeface="Old Standard TT"/>
                <a:ea typeface="Old Standard TT"/>
                <a:cs typeface="Old Standard TT"/>
                <a:sym typeface="Old Standard TT"/>
              </a:rPr>
              <a:t> sorts the items based on their value per mass and adds the items with the highest ratio (value / mass) as long as there is space remaining.</a:t>
            </a:r>
            <a:endParaRPr sz="1600">
              <a:latin typeface="Old Standard TT"/>
              <a:ea typeface="Old Standard TT"/>
              <a:cs typeface="Old Standard TT"/>
              <a:sym typeface="Old Standard TT"/>
            </a:endParaRPr>
          </a:p>
          <a:p>
            <a:pPr indent="-330200" lvl="0" marL="4572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Here, we try to find the best possible approximate answer using the </a:t>
            </a:r>
            <a:r>
              <a:rPr i="1" lang="en" sz="1600">
                <a:latin typeface="Old Standard TT"/>
                <a:ea typeface="Old Standard TT"/>
                <a:cs typeface="Old Standard TT"/>
                <a:sym typeface="Old Standard TT"/>
              </a:rPr>
              <a:t>Ant Colony Optimization (ACO)</a:t>
            </a:r>
            <a:r>
              <a:rPr lang="en" sz="1600">
                <a:latin typeface="Old Standard TT"/>
                <a:ea typeface="Old Standard TT"/>
                <a:cs typeface="Old Standard TT"/>
                <a:sym typeface="Old Standard TT"/>
              </a:rPr>
              <a:t> for the 0-1 Knapsack Problem.</a:t>
            </a:r>
            <a:endParaRPr sz="1600">
              <a:latin typeface="Old Standard TT"/>
              <a:ea typeface="Old Standard TT"/>
              <a:cs typeface="Old Standard TT"/>
              <a:sym typeface="Old Standard TT"/>
            </a:endParaRPr>
          </a:p>
        </p:txBody>
      </p:sp>
      <p:sp>
        <p:nvSpPr>
          <p:cNvPr id="288" name="Google Shape;288;p41"/>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latin typeface="Georgia"/>
                <a:ea typeface="Georgia"/>
                <a:cs typeface="Georgia"/>
                <a:sym typeface="Georgia"/>
              </a:rPr>
              <a:t>Knapsack Problem</a:t>
            </a:r>
            <a:endParaRPr sz="32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latin typeface="Georgia"/>
                <a:ea typeface="Georgia"/>
                <a:cs typeface="Georgia"/>
                <a:sym typeface="Georgia"/>
              </a:rPr>
              <a:t>What is a Knapsack Problem</a:t>
            </a:r>
            <a:endParaRPr sz="3200">
              <a:latin typeface="Georgia"/>
              <a:ea typeface="Georgia"/>
              <a:cs typeface="Georgia"/>
              <a:sym typeface="Georgia"/>
            </a:endParaRPr>
          </a:p>
        </p:txBody>
      </p:sp>
      <p:sp>
        <p:nvSpPr>
          <p:cNvPr id="294" name="Google Shape;294;p42"/>
          <p:cNvSpPr txBox="1"/>
          <p:nvPr>
            <p:ph idx="1" type="body"/>
          </p:nvPr>
        </p:nvSpPr>
        <p:spPr>
          <a:xfrm>
            <a:off x="514350" y="1549500"/>
            <a:ext cx="8028900" cy="3014400"/>
          </a:xfrm>
          <a:prstGeom prst="rect">
            <a:avLst/>
          </a:prstGeom>
        </p:spPr>
        <p:txBody>
          <a:bodyPr anchorCtr="0" anchor="ctr" bIns="34275" lIns="68575" spcFirstLastPara="1" rIns="68575" wrap="square" tIns="34275">
            <a:spAutoFit/>
          </a:bodyPr>
          <a:lstStyle/>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The knapsack problem is described as;</a:t>
            </a:r>
            <a:endParaRPr sz="1900">
              <a:latin typeface="Old Standard TT"/>
              <a:ea typeface="Old Standard TT"/>
              <a:cs typeface="Old Standard TT"/>
              <a:sym typeface="Old Standard TT"/>
            </a:endParaRPr>
          </a:p>
          <a:p>
            <a:pPr indent="-349250" lvl="1" marL="914400" rtl="0" algn="l">
              <a:spcBef>
                <a:spcPts val="0"/>
              </a:spcBef>
              <a:spcAft>
                <a:spcPts val="0"/>
              </a:spcAft>
              <a:buSzPts val="1900"/>
              <a:buFont typeface="Old Standard TT"/>
              <a:buChar char="○"/>
            </a:pPr>
            <a:r>
              <a:rPr lang="en" sz="1700">
                <a:latin typeface="Old Standard TT"/>
                <a:ea typeface="Old Standard TT"/>
                <a:cs typeface="Old Standard TT"/>
                <a:sym typeface="Old Standard TT"/>
              </a:rPr>
              <a:t>Given a set of items,</a:t>
            </a:r>
            <a:endParaRPr sz="1700">
              <a:latin typeface="Old Standard TT"/>
              <a:ea typeface="Old Standard TT"/>
              <a:cs typeface="Old Standard TT"/>
              <a:sym typeface="Old Standard TT"/>
            </a:endParaRPr>
          </a:p>
          <a:p>
            <a:pPr indent="-349250" lvl="1" marL="914400" rtl="0" algn="l">
              <a:spcBef>
                <a:spcPts val="0"/>
              </a:spcBef>
              <a:spcAft>
                <a:spcPts val="0"/>
              </a:spcAft>
              <a:buSzPts val="1900"/>
              <a:buFont typeface="Old Standard TT"/>
              <a:buChar char="○"/>
            </a:pPr>
            <a:r>
              <a:rPr lang="en" sz="1700">
                <a:latin typeface="Old Standard TT"/>
                <a:ea typeface="Old Standard TT"/>
                <a:cs typeface="Old Standard TT"/>
                <a:sym typeface="Old Standard TT"/>
              </a:rPr>
              <a:t>Each item has a </a:t>
            </a:r>
            <a:r>
              <a:rPr lang="en" sz="1700">
                <a:latin typeface="Old Standard TT"/>
                <a:ea typeface="Old Standard TT"/>
                <a:cs typeface="Old Standard TT"/>
                <a:sym typeface="Old Standard TT"/>
              </a:rPr>
              <a:t>certain</a:t>
            </a:r>
            <a:r>
              <a:rPr lang="en" sz="1700">
                <a:latin typeface="Old Standard TT"/>
                <a:ea typeface="Old Standard TT"/>
                <a:cs typeface="Old Standard TT"/>
                <a:sym typeface="Old Standard TT"/>
              </a:rPr>
              <a:t> value “v”, and weight “w”.</a:t>
            </a:r>
            <a:endParaRPr sz="1700">
              <a:latin typeface="Old Standard TT"/>
              <a:ea typeface="Old Standard TT"/>
              <a:cs typeface="Old Standard TT"/>
              <a:sym typeface="Old Standard TT"/>
            </a:endParaRPr>
          </a:p>
          <a:p>
            <a:pPr indent="-349250" lvl="1" marL="914400" rtl="0" algn="l">
              <a:spcBef>
                <a:spcPts val="0"/>
              </a:spcBef>
              <a:spcAft>
                <a:spcPts val="0"/>
              </a:spcAft>
              <a:buSzPts val="1900"/>
              <a:buFont typeface="Old Standard TT"/>
              <a:buChar char="○"/>
            </a:pPr>
            <a:r>
              <a:rPr lang="en" sz="1700">
                <a:latin typeface="Old Standard TT"/>
                <a:ea typeface="Old Standard TT"/>
                <a:cs typeface="Old Standard TT"/>
                <a:sym typeface="Old Standard TT"/>
              </a:rPr>
              <a:t>Goal is to make V (= Σv) as maximum as possible with W (=Σw) ≤ K. </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With the above goal (constraint), we need to find list of such items.</a:t>
            </a:r>
            <a:endParaRPr sz="1700">
              <a:latin typeface="Old Standard TT"/>
              <a:ea typeface="Old Standard TT"/>
              <a:cs typeface="Old Standard TT"/>
              <a:sym typeface="Old Standard TT"/>
            </a:endParaRPr>
          </a:p>
          <a:p>
            <a:pPr indent="0" lvl="0" marL="0" rtl="0" algn="l">
              <a:spcBef>
                <a:spcPts val="800"/>
              </a:spcBef>
              <a:spcAft>
                <a:spcPts val="0"/>
              </a:spcAft>
              <a:buNone/>
            </a:pPr>
            <a:r>
              <a:t/>
            </a:r>
            <a:endParaRPr sz="1700">
              <a:latin typeface="Old Standard TT"/>
              <a:ea typeface="Old Standard TT"/>
              <a:cs typeface="Old Standard TT"/>
              <a:sym typeface="Old Standard TT"/>
            </a:endParaRPr>
          </a:p>
          <a:p>
            <a:pPr indent="-336550" lvl="0" marL="457200" rtl="0" algn="l">
              <a:spcBef>
                <a:spcPts val="800"/>
              </a:spcBef>
              <a:spcAft>
                <a:spcPts val="0"/>
              </a:spcAft>
              <a:buSzPts val="1700"/>
              <a:buFont typeface="Old Standard TT"/>
              <a:buChar char="●"/>
            </a:pPr>
            <a:r>
              <a:rPr lang="en" sz="1700">
                <a:latin typeface="Old Standard TT"/>
                <a:ea typeface="Old Standard TT"/>
                <a:cs typeface="Old Standard TT"/>
                <a:sym typeface="Old Standard TT"/>
              </a:rPr>
              <a:t>Different types of knapsack problems:</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0-1 Knapsack Problem</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Bounded Knapsack Problem (BKP)</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Unbounded Knapsack Problem (UKP)</a:t>
            </a:r>
            <a:endParaRPr sz="1700">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514351" y="293900"/>
            <a:ext cx="7598700" cy="1092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latin typeface="Georgia"/>
                <a:ea typeface="Georgia"/>
                <a:cs typeface="Georgia"/>
                <a:sym typeface="Georgia"/>
              </a:rPr>
              <a:t>Why are knapsack problems of special interest?</a:t>
            </a:r>
            <a:endParaRPr sz="3000">
              <a:latin typeface="Georgia"/>
              <a:ea typeface="Georgia"/>
              <a:cs typeface="Georgia"/>
              <a:sym typeface="Georgia"/>
            </a:endParaRPr>
          </a:p>
        </p:txBody>
      </p:sp>
      <p:sp>
        <p:nvSpPr>
          <p:cNvPr id="300" name="Google Shape;300;p43"/>
          <p:cNvSpPr txBox="1"/>
          <p:nvPr>
            <p:ph idx="1" type="body"/>
          </p:nvPr>
        </p:nvSpPr>
        <p:spPr>
          <a:xfrm>
            <a:off x="514351" y="1780025"/>
            <a:ext cx="7598700" cy="2736900"/>
          </a:xfrm>
          <a:prstGeom prst="rect">
            <a:avLst/>
          </a:prstGeom>
        </p:spPr>
        <p:txBody>
          <a:bodyPr anchorCtr="0" anchor="ctr" bIns="34275" lIns="68575" spcFirstLastPara="1" rIns="68575" wrap="square" tIns="34275">
            <a:noAutofit/>
          </a:bodyPr>
          <a:lstStyle/>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The decision problem form of the knapsack </a:t>
            </a:r>
            <a:r>
              <a:rPr lang="en" sz="2100">
                <a:latin typeface="Old Standard TT"/>
                <a:ea typeface="Old Standard TT"/>
                <a:cs typeface="Old Standard TT"/>
                <a:sym typeface="Old Standard TT"/>
              </a:rPr>
              <a:t>problem is NP-Complete. Thus, there is no known algorithm for differentiating various cases, both correct and fast.</a:t>
            </a:r>
            <a:endParaRPr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There is a pseudo-polynomial time algorithm using dynamic programming.</a:t>
            </a:r>
            <a:endParaRPr sz="2100">
              <a:latin typeface="Old Standard TT"/>
              <a:ea typeface="Old Standard TT"/>
              <a:cs typeface="Old Standard TT"/>
              <a:sym typeface="Old Standard TT"/>
            </a:endParaRPr>
          </a:p>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While the decision problem is NP-complete, the optimization problem is not. Thus, there is no concreteness to prove that a given solution is optimal or not. Given on the above queries, solving knapsack problem is quite challenging.</a:t>
            </a:r>
            <a:endParaRPr sz="2100">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Old Standard TT"/>
                <a:ea typeface="Old Standard TT"/>
                <a:cs typeface="Old Standard TT"/>
                <a:sym typeface="Old Standard TT"/>
              </a:rPr>
              <a:t>Before going to ACO Algorithm</a:t>
            </a:r>
            <a:endParaRPr>
              <a:latin typeface="Old Standard TT"/>
              <a:ea typeface="Old Standard TT"/>
              <a:cs typeface="Old Standard TT"/>
              <a:sym typeface="Old Standard TT"/>
            </a:endParaRPr>
          </a:p>
        </p:txBody>
      </p:sp>
      <p:sp>
        <p:nvSpPr>
          <p:cNvPr id="306" name="Google Shape;306;p44"/>
          <p:cNvSpPr txBox="1"/>
          <p:nvPr>
            <p:ph idx="1" type="body"/>
          </p:nvPr>
        </p:nvSpPr>
        <p:spPr>
          <a:xfrm>
            <a:off x="514350" y="1606550"/>
            <a:ext cx="3789000" cy="26859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lang="en" sz="1100">
                <a:latin typeface="Old Standard TT"/>
                <a:ea typeface="Old Standard TT"/>
                <a:cs typeface="Old Standard TT"/>
                <a:sym typeface="Old Standard TT"/>
              </a:rPr>
              <a:t>val = []	# list of </a:t>
            </a:r>
            <a:r>
              <a:rPr lang="en" sz="1100">
                <a:latin typeface="Old Standard TT"/>
                <a:ea typeface="Old Standard TT"/>
                <a:cs typeface="Old Standard TT"/>
                <a:sym typeface="Old Standard TT"/>
              </a:rPr>
              <a:t>items’</a:t>
            </a:r>
            <a:r>
              <a:rPr lang="en" sz="1100">
                <a:latin typeface="Old Standard TT"/>
                <a:ea typeface="Old Standard TT"/>
                <a:cs typeface="Old Standard TT"/>
                <a:sym typeface="Old Standard TT"/>
              </a:rPr>
              <a:t> values</a:t>
            </a:r>
            <a:endParaRPr sz="11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100">
                <a:latin typeface="Old Standard TT"/>
                <a:ea typeface="Old Standard TT"/>
                <a:cs typeface="Old Standard TT"/>
                <a:sym typeface="Old Standard TT"/>
              </a:rPr>
              <a:t>wt = []	# list of items’ weights</a:t>
            </a:r>
            <a:endParaRPr sz="11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100">
                <a:latin typeface="Old Standard TT"/>
                <a:ea typeface="Old Standard TT"/>
                <a:cs typeface="Old Standard TT"/>
                <a:sym typeface="Old Standard TT"/>
              </a:rPr>
              <a:t>W		# maximum weight for the knapsack</a:t>
            </a:r>
            <a:endParaRPr sz="11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100">
                <a:latin typeface="Old Standard TT"/>
                <a:ea typeface="Old Standard TT"/>
                <a:cs typeface="Old Standard TT"/>
                <a:sym typeface="Old Standard TT"/>
              </a:rPr>
              <a:t>n = len(val)</a:t>
            </a:r>
            <a:endParaRPr sz="1100">
              <a:latin typeface="Old Standard TT"/>
              <a:ea typeface="Old Standard TT"/>
              <a:cs typeface="Old Standard TT"/>
              <a:sym typeface="Old Standard TT"/>
            </a:endParaRPr>
          </a:p>
          <a:p>
            <a:pPr indent="0" lvl="0" marL="0" rtl="0" algn="l">
              <a:spcBef>
                <a:spcPts val="800"/>
              </a:spcBef>
              <a:spcAft>
                <a:spcPts val="0"/>
              </a:spcAft>
              <a:buClr>
                <a:schemeClr val="dk1"/>
              </a:buClr>
              <a:buSzPts val="1100"/>
              <a:buFont typeface="Arial"/>
              <a:buNone/>
            </a:pPr>
            <a:r>
              <a:rPr lang="en" sz="1100">
                <a:latin typeface="Old Standard TT"/>
                <a:ea typeface="Old Standard TT"/>
                <a:cs typeface="Old Standard TT"/>
                <a:sym typeface="Old Standard TT"/>
              </a:rPr>
              <a:t>t = [[-1 for i in range(W + 1)] for j in range(n + 1)]</a:t>
            </a:r>
            <a:endParaRPr sz="1100">
              <a:latin typeface="Old Standard TT"/>
              <a:ea typeface="Old Standard TT"/>
              <a:cs typeface="Old Standard TT"/>
              <a:sym typeface="Old Standard TT"/>
            </a:endParaRPr>
          </a:p>
          <a:p>
            <a:pPr indent="0" lvl="0" marL="0" rtl="0" algn="l">
              <a:spcBef>
                <a:spcPts val="800"/>
              </a:spcBef>
              <a:spcAft>
                <a:spcPts val="0"/>
              </a:spcAft>
              <a:buNone/>
            </a:pPr>
            <a:r>
              <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d</a:t>
            </a:r>
            <a:r>
              <a:rPr lang="en" sz="1100">
                <a:latin typeface="Old Standard TT"/>
                <a:ea typeface="Old Standard TT"/>
                <a:cs typeface="Old Standard TT"/>
                <a:sym typeface="Old Standard TT"/>
              </a:rPr>
              <a:t>ef knapsack(wt, val, W, n):</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 function defined next to the main code </a:t>
            </a:r>
            <a:endParaRPr sz="1100">
              <a:latin typeface="Old Standard TT"/>
              <a:ea typeface="Old Standard TT"/>
              <a:cs typeface="Old Standard TT"/>
              <a:sym typeface="Old Standard TT"/>
            </a:endParaRPr>
          </a:p>
          <a:p>
            <a:pPr indent="0" lvl="0" marL="0" rtl="0" algn="l">
              <a:spcBef>
                <a:spcPts val="800"/>
              </a:spcBef>
              <a:spcAft>
                <a:spcPts val="0"/>
              </a:spcAft>
              <a:buNone/>
            </a:pPr>
            <a:r>
              <a:t/>
            </a:r>
            <a:endParaRPr sz="1100">
              <a:latin typeface="Old Standard TT"/>
              <a:ea typeface="Old Standard TT"/>
              <a:cs typeface="Old Standard TT"/>
              <a:sym typeface="Old Standard TT"/>
            </a:endParaRPr>
          </a:p>
          <a:p>
            <a:pPr indent="0" lvl="0" marL="0" rtl="0" algn="l">
              <a:spcBef>
                <a:spcPts val="800"/>
              </a:spcBef>
              <a:spcAft>
                <a:spcPts val="800"/>
              </a:spcAft>
              <a:buNone/>
            </a:pPr>
            <a:r>
              <a:rPr lang="en" sz="1100">
                <a:latin typeface="Old Standard TT"/>
                <a:ea typeface="Old Standard TT"/>
                <a:cs typeface="Old Standard TT"/>
                <a:sym typeface="Old Standard TT"/>
              </a:rPr>
              <a:t>print(knapsack(wt, val, W, n))</a:t>
            </a:r>
            <a:endParaRPr sz="1100">
              <a:latin typeface="Old Standard TT"/>
              <a:ea typeface="Old Standard TT"/>
              <a:cs typeface="Old Standard TT"/>
              <a:sym typeface="Old Standard TT"/>
            </a:endParaRPr>
          </a:p>
        </p:txBody>
      </p:sp>
      <p:sp>
        <p:nvSpPr>
          <p:cNvPr id="307" name="Google Shape;307;p44"/>
          <p:cNvSpPr txBox="1"/>
          <p:nvPr>
            <p:ph idx="1" type="body"/>
          </p:nvPr>
        </p:nvSpPr>
        <p:spPr>
          <a:xfrm>
            <a:off x="4613500" y="1470650"/>
            <a:ext cx="3789000" cy="3501600"/>
          </a:xfrm>
          <a:prstGeom prst="rect">
            <a:avLst/>
          </a:prstGeom>
        </p:spPr>
        <p:txBody>
          <a:bodyPr anchorCtr="0" anchor="ctr" bIns="34275" lIns="68575" spcFirstLastPara="1" rIns="68575" wrap="square" tIns="34275">
            <a:sp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def knapsack(wt, val, W, n):</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if n == 0 or W == 0: return 0</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if t[n][W] != -1: return t[n][W]</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if wt[n-1] &lt;= W:</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t[n][W] = max(</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a:t>
            </a:r>
            <a:r>
              <a:rPr lang="en" sz="1100">
                <a:latin typeface="Old Standard TT"/>
                <a:ea typeface="Old Standard TT"/>
                <a:cs typeface="Old Standard TT"/>
                <a:sym typeface="Old Standard TT"/>
              </a:rPr>
              <a:t>val[n-1] + knapsack(</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a:t>
            </a:r>
            <a:r>
              <a:rPr lang="en" sz="1100">
                <a:latin typeface="Old Standard TT"/>
                <a:ea typeface="Old Standard TT"/>
                <a:cs typeface="Old Standard TT"/>
                <a:sym typeface="Old Standard TT"/>
              </a:rPr>
              <a:t>wt, val, W-wt[n-1], n-1),</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a:t>
            </a:r>
            <a:r>
              <a:rPr lang="en" sz="1100">
                <a:latin typeface="Old Standard TT"/>
                <a:ea typeface="Old Standard TT"/>
                <a:cs typeface="Old Standard TT"/>
                <a:sym typeface="Old Standard TT"/>
              </a:rPr>
              <a:t>knapsack(wt, val, W, n-1))</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return t[n][W]</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elif wt[n-1] &gt; W:</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t[n][W] = knapsack(wt, val, W, n-1)</a:t>
            </a:r>
            <a:endParaRPr sz="1100">
              <a:latin typeface="Old Standard TT"/>
              <a:ea typeface="Old Standard TT"/>
              <a:cs typeface="Old Standard TT"/>
              <a:sym typeface="Old Standard TT"/>
            </a:endParaRPr>
          </a:p>
          <a:p>
            <a:pPr indent="0" lvl="0" marL="0" rtl="0" algn="l">
              <a:spcBef>
                <a:spcPts val="800"/>
              </a:spcBef>
              <a:spcAft>
                <a:spcPts val="0"/>
              </a:spcAft>
              <a:buNone/>
            </a:pPr>
            <a:r>
              <a:rPr lang="en" sz="1100">
                <a:latin typeface="Old Standard TT"/>
                <a:ea typeface="Old Standard TT"/>
                <a:cs typeface="Old Standard TT"/>
                <a:sym typeface="Old Standard TT"/>
              </a:rPr>
              <a:t>        return t[n][W]</a:t>
            </a:r>
            <a:endParaRPr sz="1100">
              <a:latin typeface="Old Standard TT"/>
              <a:ea typeface="Old Standard TT"/>
              <a:cs typeface="Old Standard TT"/>
              <a:sym typeface="Old Standard TT"/>
            </a:endParaRPr>
          </a:p>
          <a:p>
            <a:pPr indent="0" lvl="0" marL="0" rtl="0" algn="l">
              <a:spcBef>
                <a:spcPts val="800"/>
              </a:spcBef>
              <a:spcAft>
                <a:spcPts val="800"/>
              </a:spcAft>
              <a:buNone/>
            </a:pPr>
            <a:r>
              <a:t/>
            </a:r>
            <a:endParaRPr sz="1100">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latin typeface="Georgia"/>
                <a:ea typeface="Georgia"/>
                <a:cs typeface="Georgia"/>
                <a:sym typeface="Georgia"/>
              </a:rPr>
              <a:t>Ant Colony Optimization Algorithm</a:t>
            </a:r>
            <a:endParaRPr sz="3200">
              <a:latin typeface="Georgia"/>
              <a:ea typeface="Georgia"/>
              <a:cs typeface="Georgia"/>
              <a:sym typeface="Georgia"/>
            </a:endParaRPr>
          </a:p>
        </p:txBody>
      </p:sp>
      <p:sp>
        <p:nvSpPr>
          <p:cNvPr id="313" name="Google Shape;313;p45"/>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An evolutionary strategy developed after observing how ants find the shortest &amp; quickest path between their colony and a food source.</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Ants are formed randomly on nodes and migrate stochastically from a starting node to viable adjacent node.</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Each ant builds a complete solution using several steps, with an intermediate/partial solution at each step.</a:t>
            </a:r>
            <a:endParaRPr sz="22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200">
                <a:latin typeface="Georgia"/>
                <a:ea typeface="Georgia"/>
                <a:cs typeface="Georgia"/>
                <a:sym typeface="Georgia"/>
              </a:rPr>
              <a:t>Ant Colony Optimization Algorithm</a:t>
            </a:r>
            <a:endParaRPr sz="3200">
              <a:latin typeface="Georgia"/>
              <a:ea typeface="Georgia"/>
              <a:cs typeface="Georgia"/>
              <a:sym typeface="Georgia"/>
            </a:endParaRPr>
          </a:p>
        </p:txBody>
      </p:sp>
      <p:sp>
        <p:nvSpPr>
          <p:cNvPr id="319" name="Google Shape;319;p46"/>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An ant </a:t>
            </a:r>
            <a:r>
              <a:rPr i="1" lang="en" sz="2200">
                <a:latin typeface="Old Standard TT"/>
                <a:ea typeface="Old Standard TT"/>
                <a:cs typeface="Old Standard TT"/>
                <a:sym typeface="Old Standard TT"/>
              </a:rPr>
              <a:t>k</a:t>
            </a:r>
            <a:r>
              <a:rPr lang="en" sz="2200">
                <a:latin typeface="Old Standard TT"/>
                <a:ea typeface="Old Standard TT"/>
                <a:cs typeface="Old Standard TT"/>
                <a:sym typeface="Old Standard TT"/>
              </a:rPr>
              <a:t> develops an intermediate solution by moving from node </a:t>
            </a:r>
            <a:r>
              <a:rPr i="1" lang="en" sz="2200">
                <a:latin typeface="Old Standard TT"/>
                <a:ea typeface="Old Standard TT"/>
                <a:cs typeface="Old Standard TT"/>
                <a:sym typeface="Old Standard TT"/>
              </a:rPr>
              <a:t>i</a:t>
            </a:r>
            <a:r>
              <a:rPr lang="en" sz="2200">
                <a:latin typeface="Old Standard TT"/>
                <a:ea typeface="Old Standard TT"/>
                <a:cs typeface="Old Standard TT"/>
                <a:sym typeface="Old Standard TT"/>
              </a:rPr>
              <a:t> to node </a:t>
            </a:r>
            <a:r>
              <a:rPr i="1" lang="en" sz="2200">
                <a:latin typeface="Old Standard TT"/>
                <a:ea typeface="Old Standard TT"/>
                <a:cs typeface="Old Standard TT"/>
                <a:sym typeface="Old Standard TT"/>
              </a:rPr>
              <a:t>j</a:t>
            </a:r>
            <a:r>
              <a:rPr lang="en" sz="2200">
                <a:latin typeface="Old Standard TT"/>
                <a:ea typeface="Old Standard TT"/>
                <a:cs typeface="Old Standard TT"/>
                <a:sym typeface="Old Standard TT"/>
              </a:rPr>
              <a:t> in each step.</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The ant analyzes a set of possible expansions from its present node at each step and goes to one of them with highest probability of success.</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The best solution outcome from every ant’s solution will be taken as our most approximate optimal solution.</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772651" y="2025600"/>
            <a:ext cx="7598700" cy="1092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800">
                <a:latin typeface="Old Standard TT"/>
                <a:ea typeface="Old Standard TT"/>
                <a:cs typeface="Old Standard TT"/>
                <a:sym typeface="Old Standard TT"/>
              </a:rPr>
              <a:t>THANK YOU</a:t>
            </a:r>
            <a:endParaRPr sz="48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4000">
                <a:latin typeface="Georgia"/>
                <a:ea typeface="Georgia"/>
                <a:cs typeface="Georgia"/>
                <a:sym typeface="Georgia"/>
              </a:rPr>
              <a:t>What is a Heuristic Algorithm?</a:t>
            </a:r>
            <a:endParaRPr>
              <a:latin typeface="Georgia"/>
              <a:ea typeface="Georgia"/>
              <a:cs typeface="Georgia"/>
              <a:sym typeface="Georgia"/>
            </a:endParaRPr>
          </a:p>
        </p:txBody>
      </p:sp>
      <p:sp>
        <p:nvSpPr>
          <p:cNvPr id="157" name="Google Shape;157;p21"/>
          <p:cNvSpPr txBox="1"/>
          <p:nvPr>
            <p:ph idx="1" type="body"/>
          </p:nvPr>
        </p:nvSpPr>
        <p:spPr>
          <a:xfrm>
            <a:off x="514350" y="2061475"/>
            <a:ext cx="7598700" cy="2796300"/>
          </a:xfrm>
          <a:prstGeom prst="rect">
            <a:avLst/>
          </a:prstGeom>
        </p:spPr>
        <p:txBody>
          <a:bodyPr anchorCtr="0" anchor="ctr" bIns="34275" lIns="68575" spcFirstLastPara="1" rIns="68575" wrap="square" tIns="34275">
            <a:noAutofit/>
          </a:bodyPr>
          <a:lstStyle/>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rPr lang="en" sz="3500"/>
              <a:t>•</a:t>
            </a:r>
            <a:r>
              <a:rPr lang="en" sz="2400">
                <a:latin typeface="Old Standard TT"/>
                <a:ea typeface="Old Standard TT"/>
                <a:cs typeface="Old Standard TT"/>
                <a:sym typeface="Old Standard TT"/>
              </a:rPr>
              <a:t>Problems for which there is no exact answer or whose formulation is unknown, or if it is computationally intensive. </a:t>
            </a:r>
            <a:endParaRPr sz="2400">
              <a:latin typeface="Old Standard TT"/>
              <a:ea typeface="Old Standard TT"/>
              <a:cs typeface="Old Standard TT"/>
              <a:sym typeface="Old Standard TT"/>
            </a:endParaRPr>
          </a:p>
          <a:p>
            <a:pPr indent="0" lvl="0" marL="0" rtl="0" algn="l">
              <a:lnSpc>
                <a:spcPct val="115000"/>
              </a:lnSpc>
              <a:spcBef>
                <a:spcPts val="600"/>
              </a:spcBef>
              <a:spcAft>
                <a:spcPts val="0"/>
              </a:spcAft>
              <a:buNone/>
            </a:pPr>
            <a:r>
              <a:rPr lang="en" sz="3500">
                <a:latin typeface="Old Standard TT"/>
                <a:ea typeface="Old Standard TT"/>
                <a:cs typeface="Old Standard TT"/>
                <a:sym typeface="Old Standard TT"/>
              </a:rPr>
              <a:t>•</a:t>
            </a:r>
            <a:r>
              <a:rPr lang="en" sz="2400">
                <a:latin typeface="Old Standard TT"/>
                <a:ea typeface="Old Standard TT"/>
                <a:cs typeface="Old Standard TT"/>
                <a:sym typeface="Old Standard TT"/>
              </a:rPr>
              <a:t>However, the trade-off is in terms of optimality </a:t>
            </a:r>
            <a:r>
              <a:rPr b="1" lang="en" sz="2400">
                <a:latin typeface="Old Standard TT"/>
                <a:ea typeface="Old Standard TT"/>
                <a:cs typeface="Old Standard TT"/>
                <a:sym typeface="Old Standard TT"/>
              </a:rPr>
              <a:t>(or) </a:t>
            </a:r>
            <a:r>
              <a:rPr lang="en" sz="2400">
                <a:latin typeface="Old Standard TT"/>
                <a:ea typeface="Old Standard TT"/>
                <a:cs typeface="Old Standard TT"/>
                <a:sym typeface="Old Standard TT"/>
              </a:rPr>
              <a:t>correctness in favor of speed.</a:t>
            </a:r>
            <a:endParaRPr sz="2400">
              <a:latin typeface="Old Standard TT"/>
              <a:ea typeface="Old Standard TT"/>
              <a:cs typeface="Old Standard TT"/>
              <a:sym typeface="Old Standard TT"/>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600"/>
              </a:spcAft>
              <a:buClr>
                <a:schemeClr val="dk1"/>
              </a:buClr>
              <a:buSzPts val="1100"/>
              <a:buFont typeface="Arial"/>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Travelling Salesman Problem</a:t>
            </a:r>
            <a:r>
              <a:rPr lang="en" sz="4000">
                <a:solidFill>
                  <a:schemeClr val="dk1"/>
                </a:solidFill>
                <a:latin typeface="Georgia"/>
                <a:ea typeface="Georgia"/>
                <a:cs typeface="Georgia"/>
                <a:sym typeface="Georgia"/>
              </a:rPr>
              <a:t> </a:t>
            </a:r>
            <a:endParaRPr>
              <a:latin typeface="Georgia"/>
              <a:ea typeface="Georgia"/>
              <a:cs typeface="Georgia"/>
              <a:sym typeface="Georgia"/>
            </a:endParaRPr>
          </a:p>
        </p:txBody>
      </p:sp>
      <p:sp>
        <p:nvSpPr>
          <p:cNvPr id="163" name="Google Shape;163;p22"/>
          <p:cNvSpPr txBox="1"/>
          <p:nvPr>
            <p:ph idx="1" type="body"/>
          </p:nvPr>
        </p:nvSpPr>
        <p:spPr>
          <a:xfrm>
            <a:off x="514351" y="1835250"/>
            <a:ext cx="7598700" cy="2736900"/>
          </a:xfrm>
          <a:prstGeom prst="rect">
            <a:avLst/>
          </a:prstGeom>
        </p:spPr>
        <p:txBody>
          <a:bodyPr anchorCtr="0" anchor="ctr" bIns="34275" lIns="68575" spcFirstLastPara="1" rIns="68575" wrap="square" tIns="34275">
            <a:noAutofit/>
          </a:bodyPr>
          <a:lstStyle/>
          <a:p>
            <a:pPr indent="-381000" lvl="0" marL="457200" rtl="0" algn="l">
              <a:lnSpc>
                <a:spcPct val="115000"/>
              </a:lnSpc>
              <a:spcBef>
                <a:spcPts val="600"/>
              </a:spcBef>
              <a:spcAft>
                <a:spcPts val="0"/>
              </a:spcAft>
              <a:buSzPts val="2400"/>
              <a:buFont typeface="Old Standard TT"/>
              <a:buChar char="●"/>
            </a:pPr>
            <a:r>
              <a:rPr lang="en" sz="2400">
                <a:latin typeface="Old Standard TT"/>
                <a:ea typeface="Old Standard TT"/>
                <a:cs typeface="Old Standard TT"/>
                <a:sym typeface="Old Standard TT"/>
              </a:rPr>
              <a:t>We have to find the shortest tour that visits each city exactly once and then return to the starting city. </a:t>
            </a:r>
            <a:endParaRPr sz="2400">
              <a:latin typeface="Old Standard TT"/>
              <a:ea typeface="Old Standard TT"/>
              <a:cs typeface="Old Standard TT"/>
              <a:sym typeface="Old Standard TT"/>
            </a:endParaRPr>
          </a:p>
          <a:p>
            <a:pPr indent="-381000" lvl="0" marL="457200" rtl="0" algn="l">
              <a:lnSpc>
                <a:spcPct val="115000"/>
              </a:lnSpc>
              <a:spcBef>
                <a:spcPts val="0"/>
              </a:spcBef>
              <a:spcAft>
                <a:spcPts val="0"/>
              </a:spcAft>
              <a:buSzPts val="2400"/>
              <a:buFont typeface="Old Standard TT"/>
              <a:buChar char="●"/>
            </a:pPr>
            <a:r>
              <a:rPr lang="en" sz="2400">
                <a:latin typeface="Old Standard TT"/>
                <a:ea typeface="Old Standard TT"/>
                <a:cs typeface="Old Standard TT"/>
                <a:sym typeface="Old Standard TT"/>
              </a:rPr>
              <a:t>Belongs to the class of NP-hard optimization problems. </a:t>
            </a:r>
            <a:r>
              <a:rPr lang="en" sz="2400">
                <a:solidFill>
                  <a:schemeClr val="dk1"/>
                </a:solidFill>
                <a:latin typeface="Old Standard TT"/>
                <a:ea typeface="Old Standard TT"/>
                <a:cs typeface="Old Standard TT"/>
                <a:sym typeface="Old Standard TT"/>
              </a:rPr>
              <a:t> </a:t>
            </a:r>
            <a:endParaRPr sz="2400">
              <a:solidFill>
                <a:schemeClr val="dk1"/>
              </a:solidFill>
              <a:latin typeface="Old Standard TT"/>
              <a:ea typeface="Old Standard TT"/>
              <a:cs typeface="Old Standard TT"/>
              <a:sym typeface="Old Standard TT"/>
            </a:endParaRPr>
          </a:p>
          <a:p>
            <a:pPr indent="-381000" lvl="0" marL="457200" rtl="0" algn="l">
              <a:lnSpc>
                <a:spcPct val="115000"/>
              </a:lnSpc>
              <a:spcBef>
                <a:spcPts val="0"/>
              </a:spcBef>
              <a:spcAft>
                <a:spcPts val="0"/>
              </a:spcAft>
              <a:buSzPts val="2400"/>
              <a:buFont typeface="Old Standard TT"/>
              <a:buChar char="●"/>
            </a:pPr>
            <a:r>
              <a:rPr lang="en" sz="2400">
                <a:latin typeface="Old Standard TT"/>
                <a:ea typeface="Old Standard TT"/>
                <a:cs typeface="Old Standard TT"/>
                <a:sym typeface="Old Standard TT"/>
              </a:rPr>
              <a:t>The Hamiltonian </a:t>
            </a:r>
            <a:r>
              <a:rPr lang="en" sz="2400">
                <a:latin typeface="Old Standard TT"/>
                <a:ea typeface="Old Standard TT"/>
                <a:cs typeface="Old Standard TT"/>
                <a:sym typeface="Old Standard TT"/>
              </a:rPr>
              <a:t>cycle</a:t>
            </a:r>
            <a:r>
              <a:rPr lang="en" sz="2400">
                <a:latin typeface="Old Standard TT"/>
                <a:ea typeface="Old Standard TT"/>
                <a:cs typeface="Old Standard TT"/>
                <a:sym typeface="Old Standard TT"/>
              </a:rPr>
              <a:t> problem is a well-known NP-complete problem, which implies the NP-hardness of TSP. </a:t>
            </a:r>
            <a:endParaRPr sz="24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400">
                <a:latin typeface="Georgia"/>
                <a:ea typeface="Georgia"/>
                <a:cs typeface="Georgia"/>
                <a:sym typeface="Georgia"/>
              </a:rPr>
              <a:t>Reducing Hamiltonian Cycle to TSP </a:t>
            </a:r>
            <a:endParaRPr sz="3400">
              <a:latin typeface="Georgia"/>
              <a:ea typeface="Georgia"/>
              <a:cs typeface="Georgia"/>
              <a:sym typeface="Georgia"/>
            </a:endParaRPr>
          </a:p>
        </p:txBody>
      </p:sp>
      <p:sp>
        <p:nvSpPr>
          <p:cNvPr id="169" name="Google Shape;169;p23"/>
          <p:cNvSpPr txBox="1"/>
          <p:nvPr>
            <p:ph idx="1" type="body"/>
          </p:nvPr>
        </p:nvSpPr>
        <p:spPr>
          <a:xfrm>
            <a:off x="514351" y="1739225"/>
            <a:ext cx="7598700" cy="2736900"/>
          </a:xfrm>
          <a:prstGeom prst="rect">
            <a:avLst/>
          </a:prstGeom>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If we consider a graph G, we can find the complement of the graph in polynomial time. </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Assign weights of ‘0’ to the </a:t>
            </a:r>
            <a:r>
              <a:rPr lang="en" sz="2200">
                <a:latin typeface="Old Standard TT"/>
                <a:ea typeface="Old Standard TT"/>
                <a:cs typeface="Old Standard TT"/>
                <a:sym typeface="Old Standard TT"/>
              </a:rPr>
              <a:t>old edges, and weights of ‘1’ to the new edges.</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If we find a Hamiltonian cycle of cost = 0, then the cycle only consists of the edges present in the original graph. This implies that there is a solution to the Travelling Salesman Problem for that graph. </a:t>
            </a:r>
            <a:endParaRPr sz="22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Formulation of TSP</a:t>
            </a:r>
            <a:r>
              <a:rPr lang="en">
                <a:latin typeface="Georgia"/>
                <a:ea typeface="Georgia"/>
                <a:cs typeface="Georgia"/>
                <a:sym typeface="Georgia"/>
              </a:rPr>
              <a:t> </a:t>
            </a:r>
            <a:endParaRPr>
              <a:latin typeface="Georgia"/>
              <a:ea typeface="Georgia"/>
              <a:cs typeface="Georgia"/>
              <a:sym typeface="Georgia"/>
            </a:endParaRPr>
          </a:p>
        </p:txBody>
      </p:sp>
      <p:pic>
        <p:nvPicPr>
          <p:cNvPr id="175" name="Google Shape;175;p24"/>
          <p:cNvPicPr preferRelativeResize="0"/>
          <p:nvPr/>
        </p:nvPicPr>
        <p:blipFill>
          <a:blip r:embed="rId3">
            <a:alphaModFix/>
          </a:blip>
          <a:stretch>
            <a:fillRect/>
          </a:stretch>
        </p:blipFill>
        <p:spPr>
          <a:xfrm>
            <a:off x="514338" y="1798200"/>
            <a:ext cx="7686675"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Simulated Annealing</a:t>
            </a:r>
            <a:endParaRPr sz="4000">
              <a:latin typeface="Georgia"/>
              <a:ea typeface="Georgia"/>
              <a:cs typeface="Georgia"/>
              <a:sym typeface="Georgia"/>
            </a:endParaRPr>
          </a:p>
        </p:txBody>
      </p:sp>
      <p:sp>
        <p:nvSpPr>
          <p:cNvPr id="181" name="Google Shape;181;p25"/>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381000" lvl="0" marL="457200" rtl="0" algn="l">
              <a:spcBef>
                <a:spcPts val="0"/>
              </a:spcBef>
              <a:spcAft>
                <a:spcPts val="0"/>
              </a:spcAft>
              <a:buSzPts val="2400"/>
              <a:buFont typeface="Old Standard TT"/>
              <a:buChar char="•"/>
            </a:pPr>
            <a:r>
              <a:rPr lang="en" sz="2400">
                <a:latin typeface="Old Standard TT"/>
                <a:ea typeface="Old Standard TT"/>
                <a:cs typeface="Old Standard TT"/>
                <a:sym typeface="Old Standard TT"/>
              </a:rPr>
              <a:t>Simulated Annealing is the heuristic we </a:t>
            </a:r>
            <a:r>
              <a:rPr lang="en" sz="2400">
                <a:latin typeface="Old Standard TT"/>
                <a:ea typeface="Old Standard TT"/>
                <a:cs typeface="Old Standard TT"/>
                <a:sym typeface="Old Standard TT"/>
              </a:rPr>
              <a:t>apply</a:t>
            </a:r>
            <a:r>
              <a:rPr lang="en" sz="2400">
                <a:latin typeface="Old Standard TT"/>
                <a:ea typeface="Old Standard TT"/>
                <a:cs typeface="Old Standard TT"/>
                <a:sym typeface="Old Standard TT"/>
              </a:rPr>
              <a:t> to find a near-optimal solution for the TSP. </a:t>
            </a:r>
            <a:endParaRPr sz="2400">
              <a:latin typeface="Old Standard TT"/>
              <a:ea typeface="Old Standard TT"/>
              <a:cs typeface="Old Standard TT"/>
              <a:sym typeface="Old Standard TT"/>
            </a:endParaRPr>
          </a:p>
          <a:p>
            <a:pPr indent="-381000" lvl="0" marL="457200" rtl="0" algn="l">
              <a:spcBef>
                <a:spcPts val="0"/>
              </a:spcBef>
              <a:spcAft>
                <a:spcPts val="0"/>
              </a:spcAft>
              <a:buSzPts val="2400"/>
              <a:buFont typeface="Old Standard TT"/>
              <a:buChar char="•"/>
            </a:pPr>
            <a:r>
              <a:rPr lang="en" sz="2400">
                <a:latin typeface="Old Standard TT"/>
                <a:ea typeface="Old Standard TT"/>
                <a:cs typeface="Old Standard TT"/>
                <a:sym typeface="Old Standard TT"/>
              </a:rPr>
              <a:t>The term “annealing” </a:t>
            </a:r>
            <a:r>
              <a:rPr lang="en" sz="2400">
                <a:latin typeface="Old Standard TT"/>
                <a:ea typeface="Old Standard TT"/>
                <a:cs typeface="Old Standard TT"/>
                <a:sym typeface="Old Standard TT"/>
              </a:rPr>
              <a:t>refers to a process in thermodynamics in which metal is heated to a high temperature and then cooled gradually to achieve the desired shape. </a:t>
            </a:r>
            <a:endParaRPr sz="24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514351" y="365350"/>
            <a:ext cx="7598700" cy="109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000">
                <a:latin typeface="Georgia"/>
                <a:ea typeface="Georgia"/>
                <a:cs typeface="Georgia"/>
                <a:sym typeface="Georgia"/>
              </a:rPr>
              <a:t>Simulated Annealing</a:t>
            </a:r>
            <a:endParaRPr sz="4000">
              <a:latin typeface="Georgia"/>
              <a:ea typeface="Georgia"/>
              <a:cs typeface="Georgia"/>
              <a:sym typeface="Georgia"/>
            </a:endParaRPr>
          </a:p>
        </p:txBody>
      </p:sp>
      <p:sp>
        <p:nvSpPr>
          <p:cNvPr id="187" name="Google Shape;187;p26"/>
          <p:cNvSpPr txBox="1"/>
          <p:nvPr>
            <p:ph idx="1" type="body"/>
          </p:nvPr>
        </p:nvSpPr>
        <p:spPr>
          <a:xfrm>
            <a:off x="514351" y="1810650"/>
            <a:ext cx="7598700" cy="2736900"/>
          </a:xfrm>
          <a:prstGeom prst="rect">
            <a:avLst/>
          </a:prstGeom>
          <a:noFill/>
        </p:spPr>
        <p:txBody>
          <a:bodyPr anchorCtr="0" anchor="ctr"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Similarly, our algorithm begins with a initial solution (generated), and then continues to generate candidate solutions until the stopping criterion is satisfied. </a:t>
            </a:r>
            <a:endParaRPr sz="2200">
              <a:latin typeface="Old Standard TT"/>
              <a:ea typeface="Old Standard TT"/>
              <a:cs typeface="Old Standard TT"/>
              <a:sym typeface="Old Standard TT"/>
            </a:endParaRPr>
          </a:p>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As the number of iterations continue to grow, only highly optimum choices are made to the best solution. This is indicated by the decreases in temperature, which increases the value of “rho”, in turn making it harder for the probability distribution to pick an non-optimal choice. </a:t>
            </a:r>
            <a:endParaRPr sz="22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514350" y="424550"/>
            <a:ext cx="4623600" cy="1028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3000">
                <a:latin typeface="Georgia"/>
                <a:ea typeface="Georgia"/>
                <a:cs typeface="Georgia"/>
                <a:sym typeface="Georgia"/>
              </a:rPr>
              <a:t>High Level Description</a:t>
            </a:r>
            <a:endParaRPr sz="3000">
              <a:latin typeface="Georgia"/>
              <a:ea typeface="Georgia"/>
              <a:cs typeface="Georgia"/>
              <a:sym typeface="Georgia"/>
            </a:endParaRPr>
          </a:p>
          <a:p>
            <a:pPr indent="0" lvl="0" marL="0" rtl="0" algn="ctr">
              <a:spcBef>
                <a:spcPts val="0"/>
              </a:spcBef>
              <a:spcAft>
                <a:spcPts val="0"/>
              </a:spcAft>
              <a:buNone/>
            </a:pPr>
            <a:r>
              <a:rPr lang="en" sz="3000">
                <a:latin typeface="Georgia"/>
                <a:ea typeface="Georgia"/>
                <a:cs typeface="Georgia"/>
                <a:sym typeface="Georgia"/>
              </a:rPr>
              <a:t> </a:t>
            </a:r>
            <a:r>
              <a:rPr lang="en" sz="3000">
                <a:latin typeface="Georgia"/>
                <a:ea typeface="Georgia"/>
                <a:cs typeface="Georgia"/>
                <a:sym typeface="Georgia"/>
              </a:rPr>
              <a:t>(Pseudocode)</a:t>
            </a:r>
            <a:endParaRPr sz="3000">
              <a:latin typeface="Georgia"/>
              <a:ea typeface="Georgia"/>
              <a:cs typeface="Georgia"/>
              <a:sym typeface="Georgia"/>
            </a:endParaRPr>
          </a:p>
        </p:txBody>
      </p:sp>
      <p:sp>
        <p:nvSpPr>
          <p:cNvPr id="193" name="Google Shape;193;p27"/>
          <p:cNvSpPr/>
          <p:nvPr>
            <p:ph idx="2" type="pic"/>
          </p:nvPr>
        </p:nvSpPr>
        <p:spPr>
          <a:xfrm>
            <a:off x="5652190" y="685800"/>
            <a:ext cx="2460600" cy="3429000"/>
          </a:xfrm>
          <a:prstGeom prst="roundRect">
            <a:avLst>
              <a:gd fmla="val 16667" name="adj"/>
            </a:avLst>
          </a:prstGeom>
        </p:spPr>
        <p:txBody>
          <a:bodyPr anchorCtr="0" anchor="t" bIns="34275" lIns="68575" spcFirstLastPara="1" rIns="68575" wrap="square" tIns="34275">
            <a:noAutofit/>
          </a:bodyPr>
          <a:lstStyle/>
          <a:p>
            <a:pPr indent="0" lvl="0" marL="0" rtl="0" algn="ctr">
              <a:spcBef>
                <a:spcPts val="0"/>
              </a:spcBef>
              <a:spcAft>
                <a:spcPts val="800"/>
              </a:spcAft>
              <a:buNone/>
            </a:pPr>
            <a:r>
              <a:t/>
            </a:r>
            <a:endParaRPr/>
          </a:p>
        </p:txBody>
      </p:sp>
      <p:sp>
        <p:nvSpPr>
          <p:cNvPr id="194" name="Google Shape;194;p27"/>
          <p:cNvSpPr txBox="1"/>
          <p:nvPr>
            <p:ph idx="1" type="body"/>
          </p:nvPr>
        </p:nvSpPr>
        <p:spPr>
          <a:xfrm>
            <a:off x="514350" y="1759375"/>
            <a:ext cx="4623600" cy="1371600"/>
          </a:xfrm>
          <a:prstGeom prst="rect">
            <a:avLst/>
          </a:prstGeom>
        </p:spPr>
        <p:txBody>
          <a:bodyPr anchorCtr="0" anchor="t" bIns="34275" lIns="68575" spcFirstLastPara="1" rIns="68575" wrap="square" tIns="34275">
            <a:noAutofit/>
          </a:bodyPr>
          <a:lstStyle/>
          <a:p>
            <a:pPr indent="-368300" lvl="0" marL="457200" rtl="0" algn="l">
              <a:spcBef>
                <a:spcPts val="0"/>
              </a:spcBef>
              <a:spcAft>
                <a:spcPts val="0"/>
              </a:spcAft>
              <a:buSzPts val="2200"/>
              <a:buFont typeface="Old Standard TT"/>
              <a:buChar char="●"/>
            </a:pPr>
            <a:r>
              <a:rPr lang="en" sz="2200">
                <a:latin typeface="Old Standard TT"/>
                <a:ea typeface="Old Standard TT"/>
                <a:cs typeface="Old Standard TT"/>
                <a:sym typeface="Old Standard TT"/>
              </a:rPr>
              <a:t>The following </a:t>
            </a:r>
            <a:r>
              <a:rPr lang="en" sz="2200" u="sng">
                <a:solidFill>
                  <a:schemeClr val="hlink"/>
                </a:solidFill>
                <a:latin typeface="Old Standard TT"/>
                <a:ea typeface="Old Standard TT"/>
                <a:cs typeface="Old Standard TT"/>
                <a:sym typeface="Old Standard TT"/>
                <a:hlinkClick r:id="rId3"/>
              </a:rPr>
              <a:t>link</a:t>
            </a:r>
            <a:r>
              <a:rPr lang="en" sz="2200">
                <a:latin typeface="Old Standard TT"/>
                <a:ea typeface="Old Standard TT"/>
                <a:cs typeface="Old Standard TT"/>
                <a:sym typeface="Old Standard TT"/>
              </a:rPr>
              <a:t> is the animation of the Travelling Salesman Problem with Simulated Annealing. </a:t>
            </a:r>
            <a:endParaRPr sz="2200">
              <a:latin typeface="Old Standard TT"/>
              <a:ea typeface="Old Standard TT"/>
              <a:cs typeface="Old Standard TT"/>
              <a:sym typeface="Old Standard TT"/>
            </a:endParaRPr>
          </a:p>
          <a:p>
            <a:pPr indent="0" lvl="0" marL="0" rtl="0" algn="l">
              <a:spcBef>
                <a:spcPts val="800"/>
              </a:spcBef>
              <a:spcAft>
                <a:spcPts val="800"/>
              </a:spcAft>
              <a:buNone/>
            </a:pPr>
            <a:r>
              <a:t/>
            </a:r>
            <a:endParaRPr/>
          </a:p>
        </p:txBody>
      </p:sp>
      <p:pic>
        <p:nvPicPr>
          <p:cNvPr id="195" name="Google Shape;195;p27"/>
          <p:cNvPicPr preferRelativeResize="0"/>
          <p:nvPr/>
        </p:nvPicPr>
        <p:blipFill>
          <a:blip r:embed="rId4">
            <a:alphaModFix/>
          </a:blip>
          <a:stretch>
            <a:fillRect/>
          </a:stretch>
        </p:blipFill>
        <p:spPr>
          <a:xfrm>
            <a:off x="5389662" y="397150"/>
            <a:ext cx="3495975" cy="434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