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304" r:id="rId3"/>
    <p:sldId id="256" r:id="rId4"/>
    <p:sldId id="305" r:id="rId5"/>
    <p:sldId id="306" r:id="rId6"/>
    <p:sldId id="315" r:id="rId7"/>
    <p:sldId id="307" r:id="rId8"/>
    <p:sldId id="308" r:id="rId9"/>
    <p:sldId id="316" r:id="rId10"/>
    <p:sldId id="309" r:id="rId11"/>
    <p:sldId id="310" r:id="rId12"/>
    <p:sldId id="317" r:id="rId13"/>
    <p:sldId id="318" r:id="rId14"/>
    <p:sldId id="319" r:id="rId15"/>
    <p:sldId id="320" r:id="rId16"/>
    <p:sldId id="321" r:id="rId17"/>
    <p:sldId id="322" r:id="rId18"/>
    <p:sldId id="328" r:id="rId19"/>
    <p:sldId id="329" r:id="rId20"/>
    <p:sldId id="323" r:id="rId21"/>
    <p:sldId id="324" r:id="rId22"/>
    <p:sldId id="325" r:id="rId23"/>
    <p:sldId id="326" r:id="rId24"/>
    <p:sldId id="327" r:id="rId25"/>
    <p:sldId id="330" r:id="rId26"/>
    <p:sldId id="314" r:id="rId27"/>
    <p:sldId id="31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86443"/>
  </p:normalViewPr>
  <p:slideViewPr>
    <p:cSldViewPr snapToGrid="0">
      <p:cViewPr varScale="1">
        <p:scale>
          <a:sx n="97" d="100"/>
          <a:sy n="97" d="100"/>
        </p:scale>
        <p:origin x="11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FBCDD-4BF1-487E-A230-2D282BB5556A}" type="datetimeFigureOut">
              <a:rPr lang="en-IN" smtClean="0"/>
              <a:t>09/05/24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BB4E6-93FA-486F-BFB9-6426DA2979CE}" type="slidenum">
              <a:rPr lang="en-IN" smtClean="0"/>
              <a:t>‹#›</a:t>
            </a:fld>
            <a:endParaRPr lang="en-IN"/>
          </a:p>
        </p:txBody>
      </p:sp>
    </p:spTree>
    <p:extLst>
      <p:ext uri="{BB962C8B-B14F-4D97-AF65-F5344CB8AC3E}">
        <p14:creationId xmlns:p14="http://schemas.microsoft.com/office/powerpoint/2010/main" val="340243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E46E1F4-E632-4F7D-BA69-851133DA0892}" type="slidenum">
              <a:rPr lang="en-IN" smtClean="0"/>
              <a:t>1</a:t>
            </a:fld>
            <a:endParaRPr lang="en-IN"/>
          </a:p>
        </p:txBody>
      </p:sp>
    </p:spTree>
    <p:extLst>
      <p:ext uri="{BB962C8B-B14F-4D97-AF65-F5344CB8AC3E}">
        <p14:creationId xmlns:p14="http://schemas.microsoft.com/office/powerpoint/2010/main" val="1713335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Building the SQL Query &amp; Filtered Item (Job Listing) Profile</a:t>
            </a:r>
          </a:p>
          <a:p>
            <a:endParaRPr lang="en-US" dirty="0"/>
          </a:p>
          <a:p>
            <a:r>
              <a:rPr lang="en-US" dirty="0"/>
              <a:t>In order to reduce the number of job listings that need to be compared for skills similarity as well as make the search more efficient and targeted, the </a:t>
            </a:r>
            <a:r>
              <a:rPr lang="en-US" dirty="0" err="1"/>
              <a:t>PySpark</a:t>
            </a:r>
            <a:r>
              <a:rPr lang="en-US" dirty="0"/>
              <a:t> </a:t>
            </a:r>
            <a:r>
              <a:rPr lang="en-US" dirty="0" err="1"/>
              <a:t>dataframe</a:t>
            </a:r>
            <a:r>
              <a:rPr lang="en-US" dirty="0"/>
              <a:t> containing the full item profile is filtered using a SQL query to obtain listings that match the user’s desired (</a:t>
            </a:r>
            <a:r>
              <a:rPr lang="en-US" dirty="0" err="1"/>
              <a:t>i</a:t>
            </a:r>
            <a:r>
              <a:rPr lang="en-US" dirty="0"/>
              <a:t>) job location, (ii) level and/or (iii) skills. These three features are optional, and the user may fill them in any combination, or not at all (in which the entire item profile will be assessed). The resulting </a:t>
            </a:r>
            <a:r>
              <a:rPr lang="en-US" dirty="0" err="1"/>
              <a:t>dataframe</a:t>
            </a:r>
            <a:r>
              <a:rPr lang="en-US" dirty="0"/>
              <a:t> will form the ‘filtered’ item profile.</a:t>
            </a:r>
          </a:p>
          <a:p>
            <a:endParaRPr lang="en-US" dirty="0"/>
          </a:p>
          <a:p>
            <a:r>
              <a:rPr lang="en-US" dirty="0"/>
              <a:t>Recommendation Algorithm: Matching Most Relevant Jobs Based on User's Skills</a:t>
            </a:r>
          </a:p>
          <a:p>
            <a:endParaRPr lang="en-US" dirty="0"/>
          </a:p>
          <a:p>
            <a:r>
              <a:rPr lang="en-US" dirty="0"/>
              <a:t>Based on the skills TF-IDF vectors from the item (for each job listing) and user profile, the cosine similarity scores are calculated. A higher score suggests a higher degree of similarity between the job requirements and the user's skill set, making the job more relevant and suitable for the user. The final recommendation to the user includes the top 5 most relevant jobs with the highest cosine similarity scores. </a:t>
            </a:r>
          </a:p>
          <a:p>
            <a:endParaRPr lang="en-US" dirty="0"/>
          </a:p>
          <a:p>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3C1BB4E6-93FA-486F-BFB9-6426DA2979CE}" type="slidenum">
              <a:rPr lang="en-IN" smtClean="0"/>
              <a:t>20</a:t>
            </a:fld>
            <a:endParaRPr lang="en-IN"/>
          </a:p>
        </p:txBody>
      </p:sp>
    </p:spTree>
    <p:extLst>
      <p:ext uri="{BB962C8B-B14F-4D97-AF65-F5344CB8AC3E}">
        <p14:creationId xmlns:p14="http://schemas.microsoft.com/office/powerpoint/2010/main" val="3291894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1BB4E6-93FA-486F-BFB9-6426DA2979CE}" type="slidenum">
              <a:rPr lang="en-IN" smtClean="0"/>
              <a:t>22</a:t>
            </a:fld>
            <a:endParaRPr lang="en-IN"/>
          </a:p>
        </p:txBody>
      </p:sp>
    </p:spTree>
    <p:extLst>
      <p:ext uri="{BB962C8B-B14F-4D97-AF65-F5344CB8AC3E}">
        <p14:creationId xmlns:p14="http://schemas.microsoft.com/office/powerpoint/2010/main" val="4164157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1BB4E6-93FA-486F-BFB9-6426DA2979CE}" type="slidenum">
              <a:rPr lang="en-IN" smtClean="0"/>
              <a:t>2</a:t>
            </a:fld>
            <a:endParaRPr lang="en-IN"/>
          </a:p>
        </p:txBody>
      </p:sp>
    </p:spTree>
    <p:extLst>
      <p:ext uri="{BB962C8B-B14F-4D97-AF65-F5344CB8AC3E}">
        <p14:creationId xmlns:p14="http://schemas.microsoft.com/office/powerpoint/2010/main" val="1987865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effectLst/>
                <a:latin typeface="system-ui"/>
              </a:rPr>
              <a:t>The length of each bar corresponds to the number of job postings for each listed job title, indicating the level of demand for that role. The longer the bar, the higher the demand for that job title. The </a:t>
            </a:r>
            <a:r>
              <a:rPr lang="en-US" b="1" i="0" u="none" strike="noStrike" dirty="0">
                <a:effectLst/>
                <a:latin typeface="system-ui"/>
              </a:rPr>
              <a:t>“Customer Service Representative”</a:t>
            </a:r>
            <a:r>
              <a:rPr lang="en-US" b="0" i="0" u="none" strike="noStrike" dirty="0">
                <a:effectLst/>
                <a:latin typeface="system-ui"/>
              </a:rPr>
              <a:t> role has the longest bar, indicating it is the most demanded job in </a:t>
            </a:r>
            <a:r>
              <a:rPr lang="en-US" b="1" i="0" u="none" strike="noStrike" dirty="0">
                <a:effectLst/>
                <a:latin typeface="system-ui"/>
              </a:rPr>
              <a:t>US.</a:t>
            </a:r>
            <a:endParaRPr lang="en-US" b="0" i="0" u="none" strike="noStrike" dirty="0">
              <a:effectLst/>
              <a:latin typeface="system-ui"/>
            </a:endParaRPr>
          </a:p>
          <a:p>
            <a:endParaRPr lang="en-US" dirty="0"/>
          </a:p>
        </p:txBody>
      </p:sp>
      <p:sp>
        <p:nvSpPr>
          <p:cNvPr id="4" name="Slide Number Placeholder 3"/>
          <p:cNvSpPr>
            <a:spLocks noGrp="1"/>
          </p:cNvSpPr>
          <p:nvPr>
            <p:ph type="sldNum" sz="quarter" idx="5"/>
          </p:nvPr>
        </p:nvSpPr>
        <p:spPr/>
        <p:txBody>
          <a:bodyPr/>
          <a:lstStyle/>
          <a:p>
            <a:fld id="{3C1BB4E6-93FA-486F-BFB9-6426DA2979CE}" type="slidenum">
              <a:rPr lang="en-IN" smtClean="0"/>
              <a:t>11</a:t>
            </a:fld>
            <a:endParaRPr lang="en-IN"/>
          </a:p>
        </p:txBody>
      </p:sp>
    </p:spTree>
    <p:extLst>
      <p:ext uri="{BB962C8B-B14F-4D97-AF65-F5344CB8AC3E}">
        <p14:creationId xmlns:p14="http://schemas.microsoft.com/office/powerpoint/2010/main" val="30356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 </a:t>
            </a:r>
            <a:r>
              <a:rPr lang="en-US" sz="1200" b="0" i="0" u="none" strike="noStrike" dirty="0">
                <a:effectLst/>
                <a:latin typeface="system-ui"/>
              </a:rPr>
              <a:t>The graph displays the number of job postings over a six-day period from </a:t>
            </a:r>
            <a:r>
              <a:rPr lang="en-US" sz="1200" b="1" i="0" u="none" strike="noStrike" dirty="0">
                <a:effectLst/>
                <a:latin typeface="system-ui"/>
              </a:rPr>
              <a:t>January 12, 2024</a:t>
            </a:r>
            <a:r>
              <a:rPr lang="en-US" sz="1200" b="0" i="0" u="none" strike="noStrike" dirty="0">
                <a:effectLst/>
                <a:latin typeface="system-ui"/>
              </a:rPr>
              <a:t> to </a:t>
            </a:r>
            <a:r>
              <a:rPr lang="en-US" sz="1200" b="1" i="0" u="none" strike="noStrike" dirty="0">
                <a:effectLst/>
                <a:latin typeface="system-ui"/>
              </a:rPr>
              <a:t>January 17, 2024</a:t>
            </a:r>
            <a:r>
              <a:rPr lang="en-US" sz="1200" b="0" i="0" u="none" strike="noStrike" dirty="0">
                <a:effectLst/>
                <a:latin typeface="system-ui"/>
              </a:rPr>
              <a:t>.</a:t>
            </a:r>
          </a:p>
          <a:p>
            <a:pPr algn="l"/>
            <a:r>
              <a:rPr lang="en-US" sz="1200" b="0" i="0" u="none" strike="noStrike" dirty="0">
                <a:effectLst/>
                <a:latin typeface="system-ui"/>
              </a:rPr>
              <a:t>The graph starts on </a:t>
            </a:r>
            <a:r>
              <a:rPr lang="en-US" sz="1200" b="1" i="0" u="none" strike="noStrike" dirty="0">
                <a:effectLst/>
                <a:latin typeface="system-ui"/>
              </a:rPr>
              <a:t>January 12</a:t>
            </a:r>
            <a:r>
              <a:rPr lang="en-US" sz="1200" b="0" i="0" u="none" strike="noStrike" dirty="0">
                <a:effectLst/>
                <a:latin typeface="system-ui"/>
              </a:rPr>
              <a:t>, with a relatively low number of job postings.</a:t>
            </a:r>
          </a:p>
          <a:p>
            <a:pPr algn="l">
              <a:buFont typeface="+mj-lt"/>
              <a:buAutoNum type="arabicPeriod"/>
            </a:pPr>
            <a:r>
              <a:rPr lang="en-US" sz="1200" b="0" i="0" u="none" strike="noStrike" dirty="0">
                <a:effectLst/>
                <a:latin typeface="system-ui"/>
              </a:rPr>
              <a:t>There is a significant increase in job postings in the following days, reaching its peak on </a:t>
            </a:r>
            <a:r>
              <a:rPr lang="en-US" sz="1200" b="1" i="0" u="none" strike="noStrike" dirty="0">
                <a:effectLst/>
                <a:latin typeface="system-ui"/>
              </a:rPr>
              <a:t>January 14</a:t>
            </a:r>
            <a:r>
              <a:rPr lang="en-US" sz="1200" b="0" i="0" u="none" strike="noStrike" dirty="0">
                <a:effectLst/>
                <a:latin typeface="system-ui"/>
              </a:rPr>
              <a:t> with approximately </a:t>
            </a:r>
            <a:r>
              <a:rPr lang="en-US" sz="1200" b="1" i="0" u="none" strike="noStrike" dirty="0">
                <a:effectLst/>
                <a:latin typeface="system-ui"/>
              </a:rPr>
              <a:t>400,000</a:t>
            </a:r>
            <a:r>
              <a:rPr lang="en-US" sz="1200" b="0" i="0" u="none" strike="noStrike" dirty="0">
                <a:effectLst/>
                <a:latin typeface="system-ui"/>
              </a:rPr>
              <a:t> postings. This indicates that most of the jobs were posted on </a:t>
            </a:r>
            <a:r>
              <a:rPr lang="en-US" sz="1200" b="1" i="0" u="none" strike="noStrike" dirty="0">
                <a:effectLst/>
                <a:latin typeface="system-ui"/>
              </a:rPr>
              <a:t>weekend days. (january,13- Saturday &amp; </a:t>
            </a:r>
            <a:r>
              <a:rPr lang="en-US" sz="1200" b="1" i="0" u="none" strike="noStrike" dirty="0" err="1">
                <a:effectLst/>
                <a:latin typeface="system-ui"/>
              </a:rPr>
              <a:t>january</a:t>
            </a:r>
            <a:r>
              <a:rPr lang="en-US" sz="1200" b="1" i="0" u="none" strike="noStrike" dirty="0">
                <a:effectLst/>
                <a:latin typeface="system-ui"/>
              </a:rPr>
              <a:t>, 14-Sunday)</a:t>
            </a:r>
            <a:endParaRPr lang="en-US" sz="1200" b="0" i="0" u="none" strike="noStrike" dirty="0">
              <a:effectLst/>
              <a:latin typeface="system-ui"/>
            </a:endParaRPr>
          </a:p>
          <a:p>
            <a:pPr algn="l">
              <a:buFont typeface="+mj-lt"/>
              <a:buAutoNum type="arabicPeriod"/>
            </a:pPr>
            <a:r>
              <a:rPr lang="en-US" sz="1200" b="0" i="0" u="none" strike="noStrike" dirty="0">
                <a:effectLst/>
                <a:latin typeface="system-ui"/>
              </a:rPr>
              <a:t>After reaching this peak, there is a sharp decline in the number of job postings. By </a:t>
            </a:r>
            <a:r>
              <a:rPr lang="en-US" sz="1200" b="1" i="0" u="none" strike="noStrike" dirty="0">
                <a:effectLst/>
                <a:latin typeface="system-ui"/>
              </a:rPr>
              <a:t>January 17</a:t>
            </a:r>
            <a:r>
              <a:rPr lang="en-US" sz="1200" b="0" i="0" u="none" strike="noStrike" dirty="0">
                <a:effectLst/>
                <a:latin typeface="system-ui"/>
              </a:rPr>
              <a:t>, the number of job postings drops to around </a:t>
            </a:r>
            <a:r>
              <a:rPr lang="en-US" sz="1200" b="1" i="0" u="none" strike="noStrike" dirty="0">
                <a:effectLst/>
                <a:latin typeface="system-ui"/>
              </a:rPr>
              <a:t>50,000</a:t>
            </a:r>
            <a:r>
              <a:rPr lang="en-US" sz="1200" b="0" i="0" u="none" strike="noStrike" dirty="0">
                <a:effectLst/>
                <a:latin typeface="system-ui"/>
              </a:rPr>
              <a:t>. This sharp decline could be due to a variety of factors such as the end of a job posting cycle or a decrease in job availability.</a:t>
            </a:r>
          </a:p>
          <a:p>
            <a:pPr algn="l">
              <a:buFont typeface="Arial" panose="020B0604020202020204" pitchFamily="34" charset="0"/>
              <a:buChar char="•"/>
            </a:pPr>
            <a:r>
              <a:rPr lang="en-US" sz="1200" b="0" i="0" u="none" strike="noStrike" dirty="0">
                <a:effectLst/>
                <a:latin typeface="system-ui"/>
              </a:rPr>
              <a:t>This trend suggests that job seekers would have the most opportunities if they were to search for jobs around </a:t>
            </a:r>
            <a:r>
              <a:rPr lang="en-US" sz="1200" b="1" i="0" u="none" strike="noStrike" dirty="0">
                <a:effectLst/>
                <a:latin typeface="system-ui"/>
              </a:rPr>
              <a:t>January 14</a:t>
            </a:r>
            <a:r>
              <a:rPr lang="en-US" sz="1200" b="0" i="0" u="none" strike="noStrike" dirty="0">
                <a:effectLst/>
                <a:latin typeface="system-ui"/>
              </a:rPr>
              <a:t>. However, it’s important to note that these trends can vary and may not be the same in the future.</a:t>
            </a:r>
          </a:p>
          <a:p>
            <a:endParaRPr lang="en-US" dirty="0"/>
          </a:p>
        </p:txBody>
      </p:sp>
      <p:sp>
        <p:nvSpPr>
          <p:cNvPr id="4" name="Slide Number Placeholder 3"/>
          <p:cNvSpPr>
            <a:spLocks noGrp="1"/>
          </p:cNvSpPr>
          <p:nvPr>
            <p:ph type="sldNum" sz="quarter" idx="5"/>
          </p:nvPr>
        </p:nvSpPr>
        <p:spPr/>
        <p:txBody>
          <a:bodyPr/>
          <a:lstStyle/>
          <a:p>
            <a:fld id="{3C1BB4E6-93FA-486F-BFB9-6426DA2979CE}" type="slidenum">
              <a:rPr lang="en-IN" smtClean="0"/>
              <a:t>12</a:t>
            </a:fld>
            <a:endParaRPr lang="en-IN"/>
          </a:p>
        </p:txBody>
      </p:sp>
    </p:spTree>
    <p:extLst>
      <p:ext uri="{BB962C8B-B14F-4D97-AF65-F5344CB8AC3E}">
        <p14:creationId xmlns:p14="http://schemas.microsoft.com/office/powerpoint/2010/main" val="151908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 </a:t>
            </a:r>
            <a:r>
              <a:rPr lang="en-US" sz="1200" b="0" i="0" u="none" strike="noStrike" dirty="0">
                <a:effectLst/>
                <a:latin typeface="system-ui"/>
              </a:rPr>
              <a:t>Here are some insights based on the chart:</a:t>
            </a:r>
          </a:p>
          <a:p>
            <a:pPr algn="l">
              <a:buFont typeface="+mj-lt"/>
              <a:buAutoNum type="arabicPeriod"/>
            </a:pPr>
            <a:r>
              <a:rPr lang="en-US" sz="1200" b="0" i="0" u="none" strike="noStrike" dirty="0">
                <a:effectLst/>
                <a:latin typeface="system-ui"/>
              </a:rPr>
              <a:t>The chart shows the number of job postings processed within a specific number of days. The x-axis represents the </a:t>
            </a:r>
            <a:r>
              <a:rPr lang="en-US" sz="1200" b="1" i="0" u="none" strike="noStrike" dirty="0">
                <a:effectLst/>
                <a:latin typeface="system-ui"/>
              </a:rPr>
              <a:t>“Processing Time (days)”, ranging from 2 to 9 days</a:t>
            </a:r>
            <a:r>
              <a:rPr lang="en-US" sz="1200" b="0" i="0" u="none" strike="noStrike" dirty="0">
                <a:effectLst/>
                <a:latin typeface="system-ui"/>
              </a:rPr>
              <a:t>, while the y-axis represents the </a:t>
            </a:r>
            <a:r>
              <a:rPr lang="en-US" sz="1200" b="1" i="0" u="none" strike="noStrike" dirty="0">
                <a:effectLst/>
                <a:latin typeface="system-ui"/>
              </a:rPr>
              <a:t>“Number of Job Postings”, reaching up to 600,000.</a:t>
            </a:r>
            <a:endParaRPr lang="en-US" sz="1200" b="0" i="0" u="none" strike="noStrike" dirty="0">
              <a:effectLst/>
              <a:latin typeface="system-ui"/>
            </a:endParaRPr>
          </a:p>
          <a:p>
            <a:pPr algn="l">
              <a:buFont typeface="+mj-lt"/>
              <a:buAutoNum type="arabicPeriod"/>
            </a:pPr>
            <a:r>
              <a:rPr lang="en-US" sz="1200" b="0" i="0" u="none" strike="noStrike" dirty="0">
                <a:effectLst/>
                <a:latin typeface="system-ui"/>
              </a:rPr>
              <a:t>There are six bars representing data for processing times of jobs on different days. The bars for </a:t>
            </a:r>
            <a:r>
              <a:rPr lang="en-US" sz="1200" b="1" i="0" u="none" strike="noStrike" dirty="0">
                <a:effectLst/>
                <a:latin typeface="system-ui"/>
              </a:rPr>
              <a:t>day 6</a:t>
            </a:r>
            <a:r>
              <a:rPr lang="en-US" sz="1200" b="0" i="0" u="none" strike="noStrike" dirty="0">
                <a:effectLst/>
                <a:latin typeface="system-ui"/>
              </a:rPr>
              <a:t> &amp; </a:t>
            </a:r>
            <a:r>
              <a:rPr lang="en-US" sz="1200" b="1" i="0" u="none" strike="noStrike" dirty="0">
                <a:effectLst/>
                <a:latin typeface="system-ui"/>
              </a:rPr>
              <a:t>day 8</a:t>
            </a:r>
            <a:r>
              <a:rPr lang="en-US" sz="1200" b="0" i="0" u="none" strike="noStrike" dirty="0">
                <a:effectLst/>
                <a:latin typeface="system-ui"/>
              </a:rPr>
              <a:t> have significantly higher values than others, with </a:t>
            </a:r>
            <a:r>
              <a:rPr lang="en-US" sz="1200" b="1" i="0" u="none" strike="noStrike" dirty="0">
                <a:effectLst/>
                <a:latin typeface="system-ui"/>
              </a:rPr>
              <a:t>day six being the highest with over half a million job postings processed.</a:t>
            </a:r>
            <a:r>
              <a:rPr lang="en-US" sz="1200" b="0" i="0" u="none" strike="noStrike" dirty="0">
                <a:effectLst/>
                <a:latin typeface="system-ui"/>
              </a:rPr>
              <a:t> This suggests that the sixth and eighth days were the most active in terms of job posting processing.</a:t>
            </a:r>
          </a:p>
          <a:p>
            <a:pPr algn="l">
              <a:buFont typeface="+mj-lt"/>
              <a:buAutoNum type="arabicPeriod"/>
            </a:pPr>
            <a:r>
              <a:rPr lang="en-US" sz="1200" b="1" i="0" u="none" strike="noStrike" dirty="0">
                <a:effectLst/>
                <a:latin typeface="system-ui"/>
              </a:rPr>
              <a:t>Days 2 through 5 and days 8 &amp; 9 have very low values</a:t>
            </a:r>
            <a:r>
              <a:rPr lang="en-US" sz="1200" b="0" i="0" u="none" strike="noStrike" dirty="0">
                <a:effectLst/>
                <a:latin typeface="system-ui"/>
              </a:rPr>
              <a:t> comparatively. This indicates that </a:t>
            </a:r>
            <a:r>
              <a:rPr lang="en-US" sz="1200" b="1" i="0" u="none" strike="noStrike" dirty="0">
                <a:effectLst/>
                <a:latin typeface="system-ui"/>
              </a:rPr>
              <a:t>fewer job postings were processed on these days.</a:t>
            </a:r>
            <a:endParaRPr lang="en-US" sz="1200" b="0" i="0" u="none" strike="noStrike" dirty="0">
              <a:effectLst/>
              <a:latin typeface="system-ui"/>
            </a:endParaRPr>
          </a:p>
          <a:p>
            <a:pPr algn="l">
              <a:buFont typeface="+mj-lt"/>
              <a:buAutoNum type="arabicPeriod"/>
            </a:pPr>
            <a:r>
              <a:rPr lang="en-US" sz="1200" b="0" i="0" u="none" strike="noStrike" dirty="0">
                <a:effectLst/>
                <a:latin typeface="system-ui"/>
              </a:rPr>
              <a:t>The chart shows a general trend of fluctuating processing times, with some days being more active than others. This could be due to various factors such as the volume of job postings received, the efficiency of the processing system, or the availability of resources on specific days.</a:t>
            </a:r>
          </a:p>
          <a:p>
            <a:pPr algn="l"/>
            <a:endParaRPr lang="en-US" dirty="0"/>
          </a:p>
        </p:txBody>
      </p:sp>
      <p:sp>
        <p:nvSpPr>
          <p:cNvPr id="4" name="Slide Number Placeholder 3"/>
          <p:cNvSpPr>
            <a:spLocks noGrp="1"/>
          </p:cNvSpPr>
          <p:nvPr>
            <p:ph type="sldNum" sz="quarter" idx="5"/>
          </p:nvPr>
        </p:nvSpPr>
        <p:spPr/>
        <p:txBody>
          <a:bodyPr/>
          <a:lstStyle/>
          <a:p>
            <a:fld id="{3C1BB4E6-93FA-486F-BFB9-6426DA2979CE}" type="slidenum">
              <a:rPr lang="en-IN" smtClean="0"/>
              <a:t>13</a:t>
            </a:fld>
            <a:endParaRPr lang="en-IN"/>
          </a:p>
        </p:txBody>
      </p:sp>
    </p:spTree>
    <p:extLst>
      <p:ext uri="{BB962C8B-B14F-4D97-AF65-F5344CB8AC3E}">
        <p14:creationId xmlns:p14="http://schemas.microsoft.com/office/powerpoint/2010/main" val="2680623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u="none" strike="noStrike" dirty="0">
                <a:effectLst/>
                <a:latin typeface="system-ui"/>
              </a:rPr>
              <a:t>This distribution indicates a </a:t>
            </a:r>
            <a:r>
              <a:rPr lang="en-US" b="1" i="0" u="none" strike="noStrike" dirty="0">
                <a:effectLst/>
                <a:latin typeface="system-ui"/>
              </a:rPr>
              <a:t>higher demand or availability of mid-senior level jobs compared to associate level jobs on LinkedIn.</a:t>
            </a:r>
            <a:r>
              <a:rPr lang="en-US" b="0" i="0" u="none" strike="noStrike" dirty="0">
                <a:effectLst/>
                <a:latin typeface="system-ui"/>
              </a:rPr>
              <a:t> It suggests that LinkedIn is a platform where more experienced professionals are likely to find opportunities that match their skill level.</a:t>
            </a:r>
          </a:p>
          <a:p>
            <a:pPr algn="l">
              <a:buFont typeface="+mj-lt"/>
              <a:buAutoNum type="arabicPeriod"/>
            </a:pPr>
            <a:r>
              <a:rPr lang="en-US" b="0" i="0" u="none" strike="noStrike" dirty="0">
                <a:effectLst/>
                <a:latin typeface="system-ui"/>
              </a:rPr>
              <a:t>However, the relatively smaller percentage of </a:t>
            </a:r>
            <a:r>
              <a:rPr lang="en-US" b="1" i="0" u="none" strike="noStrike" dirty="0">
                <a:effectLst/>
                <a:latin typeface="system-ui"/>
              </a:rPr>
              <a:t>associate level jobs</a:t>
            </a:r>
            <a:r>
              <a:rPr lang="en-US" b="0" i="0" u="none" strike="noStrike" dirty="0">
                <a:effectLst/>
                <a:latin typeface="system-ui"/>
              </a:rPr>
              <a:t> does not necessarily mean that there are fewer opportunities for less experienced professionals. It could also indicate that such jobs </a:t>
            </a:r>
            <a:r>
              <a:rPr lang="en-US" b="1" i="0" u="none" strike="noStrike" dirty="0">
                <a:effectLst/>
                <a:latin typeface="system-ui"/>
              </a:rPr>
              <a:t>are not posted as frequently or that they get filled more quickly.</a:t>
            </a:r>
            <a:endParaRPr lang="en-US" b="0" i="0" u="none" strike="noStrike" dirty="0">
              <a:effectLst/>
              <a:latin typeface="system-ui"/>
            </a:endParaRPr>
          </a:p>
          <a:p>
            <a:pPr algn="l"/>
            <a:endParaRPr lang="en-US" dirty="0"/>
          </a:p>
        </p:txBody>
      </p:sp>
      <p:sp>
        <p:nvSpPr>
          <p:cNvPr id="4" name="Slide Number Placeholder 3"/>
          <p:cNvSpPr>
            <a:spLocks noGrp="1"/>
          </p:cNvSpPr>
          <p:nvPr>
            <p:ph type="sldNum" sz="quarter" idx="5"/>
          </p:nvPr>
        </p:nvSpPr>
        <p:spPr/>
        <p:txBody>
          <a:bodyPr/>
          <a:lstStyle/>
          <a:p>
            <a:fld id="{3C1BB4E6-93FA-486F-BFB9-6426DA2979CE}" type="slidenum">
              <a:rPr lang="en-IN" smtClean="0"/>
              <a:t>14</a:t>
            </a:fld>
            <a:endParaRPr lang="en-IN"/>
          </a:p>
        </p:txBody>
      </p:sp>
    </p:spTree>
    <p:extLst>
      <p:ext uri="{BB962C8B-B14F-4D97-AF65-F5344CB8AC3E}">
        <p14:creationId xmlns:p14="http://schemas.microsoft.com/office/powerpoint/2010/main" val="77700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u="none" strike="noStrike" dirty="0">
              <a:effectLst/>
              <a:latin typeface="system-ui"/>
            </a:endParaRPr>
          </a:p>
          <a:p>
            <a:pPr algn="l">
              <a:buFont typeface="+mj-lt"/>
              <a:buAutoNum type="arabicPeriod"/>
            </a:pPr>
            <a:r>
              <a:rPr lang="en-US" sz="1200" b="0" i="0" u="none" strike="noStrike" dirty="0">
                <a:effectLst/>
                <a:latin typeface="system-ui"/>
              </a:rPr>
              <a:t>This distribution indicates a </a:t>
            </a:r>
            <a:r>
              <a:rPr lang="en-US" sz="1200" b="1" i="0" u="none" strike="noStrike" dirty="0">
                <a:effectLst/>
                <a:latin typeface="system-ui"/>
              </a:rPr>
              <a:t>significant dominance of onsite job postings on LinkedIn</a:t>
            </a:r>
            <a:r>
              <a:rPr lang="en-US" sz="1200" b="0" i="0" u="none" strike="noStrike" dirty="0">
                <a:effectLst/>
                <a:latin typeface="system-ui"/>
              </a:rPr>
              <a:t>, suggesting that companies might still be largely favoring </a:t>
            </a:r>
            <a:r>
              <a:rPr lang="en-US" sz="1200" b="1" i="0" u="none" strike="noStrike" dirty="0">
                <a:effectLst/>
                <a:latin typeface="system-ui"/>
              </a:rPr>
              <a:t>traditional in-office work settings.</a:t>
            </a:r>
            <a:endParaRPr lang="en-US" sz="1200" b="0" i="0" u="none" strike="noStrike" dirty="0">
              <a:effectLst/>
              <a:latin typeface="system-ui"/>
            </a:endParaRPr>
          </a:p>
          <a:p>
            <a:pPr algn="l">
              <a:buFont typeface="+mj-lt"/>
              <a:buAutoNum type="arabicPeriod"/>
            </a:pPr>
            <a:r>
              <a:rPr lang="en-US" sz="1200" b="0" i="0" u="none" strike="noStrike" dirty="0">
                <a:effectLst/>
                <a:latin typeface="system-ui"/>
              </a:rPr>
              <a:t>Hybrid and remote job opportunities constitute a minimal portion of the total job postings, indicating limited availability or preference for these types of working arrangements.</a:t>
            </a:r>
          </a:p>
          <a:p>
            <a:pPr algn="l"/>
            <a:endParaRPr lang="en-US" dirty="0"/>
          </a:p>
        </p:txBody>
      </p:sp>
      <p:sp>
        <p:nvSpPr>
          <p:cNvPr id="4" name="Slide Number Placeholder 3"/>
          <p:cNvSpPr>
            <a:spLocks noGrp="1"/>
          </p:cNvSpPr>
          <p:nvPr>
            <p:ph type="sldNum" sz="quarter" idx="5"/>
          </p:nvPr>
        </p:nvSpPr>
        <p:spPr/>
        <p:txBody>
          <a:bodyPr/>
          <a:lstStyle/>
          <a:p>
            <a:fld id="{3C1BB4E6-93FA-486F-BFB9-6426DA2979CE}" type="slidenum">
              <a:rPr lang="en-IN" smtClean="0"/>
              <a:t>15</a:t>
            </a:fld>
            <a:endParaRPr lang="en-IN"/>
          </a:p>
        </p:txBody>
      </p:sp>
    </p:spTree>
    <p:extLst>
      <p:ext uri="{BB962C8B-B14F-4D97-AF65-F5344CB8AC3E}">
        <p14:creationId xmlns:p14="http://schemas.microsoft.com/office/powerpoint/2010/main" val="177915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u="none" strike="noStrike" dirty="0">
              <a:effectLst/>
              <a:latin typeface="system-ui"/>
            </a:endParaRPr>
          </a:p>
        </p:txBody>
      </p:sp>
      <p:sp>
        <p:nvSpPr>
          <p:cNvPr id="4" name="Slide Number Placeholder 3"/>
          <p:cNvSpPr>
            <a:spLocks noGrp="1"/>
          </p:cNvSpPr>
          <p:nvPr>
            <p:ph type="sldNum" sz="quarter" idx="5"/>
          </p:nvPr>
        </p:nvSpPr>
        <p:spPr/>
        <p:txBody>
          <a:bodyPr/>
          <a:lstStyle/>
          <a:p>
            <a:fld id="{3C1BB4E6-93FA-486F-BFB9-6426DA2979CE}" type="slidenum">
              <a:rPr lang="en-IN" smtClean="0"/>
              <a:t>16</a:t>
            </a:fld>
            <a:endParaRPr lang="en-IN"/>
          </a:p>
        </p:txBody>
      </p:sp>
    </p:spTree>
    <p:extLst>
      <p:ext uri="{BB962C8B-B14F-4D97-AF65-F5344CB8AC3E}">
        <p14:creationId xmlns:p14="http://schemas.microsoft.com/office/powerpoint/2010/main" val="1505187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the </a:t>
            </a:r>
            <a:r>
              <a:rPr lang="en-US" dirty="0" err="1"/>
              <a:t>jobskills</a:t>
            </a:r>
            <a:r>
              <a:rPr lang="en-US" dirty="0"/>
              <a:t> column;</a:t>
            </a:r>
          </a:p>
          <a:p>
            <a:endParaRPr lang="en-US" dirty="0"/>
          </a:p>
          <a:p>
            <a:r>
              <a:rPr lang="en-US" dirty="0"/>
              <a:t>Job skills were parsed and tokenized into a list as phrases like "data analysis" rather than individual words "data" and "analysis". This method enables a more precise representation and understanding of the skills needed for each job, ensuring that subsequent analyses are based on meaningful combinations of skills rather than isolated terms.</a:t>
            </a:r>
          </a:p>
          <a:p>
            <a:endParaRPr lang="en-US" dirty="0"/>
          </a:p>
          <a:p>
            <a:r>
              <a:rPr lang="en-US" dirty="0"/>
              <a:t>Lemmatization, a crucial step in the data cleaning process, involves reducing words to their base or root form, thereby standardizing variations and improving the consistency of the dataset. This process is particularly valuable for maintaining semantic coherence and enhancing the accuracy of subsequent analyses.</a:t>
            </a:r>
          </a:p>
          <a:p>
            <a:endParaRPr lang="en-US" dirty="0"/>
          </a:p>
          <a:p>
            <a:r>
              <a:rPr lang="en-US" dirty="0"/>
              <a:t>Additionally, removing stop words plays a significant role in refining the dataset by eliminating common words that contribute little to the overall meaning. By filtering out stop words, the focus shifts to meaningful content, thereby improving the quality and relevance of the processed data.</a:t>
            </a:r>
          </a:p>
          <a:p>
            <a:endParaRPr lang="en-US" dirty="0"/>
          </a:p>
          <a:p>
            <a:r>
              <a:rPr lang="en-US" dirty="0"/>
              <a:t>Applying </a:t>
            </a:r>
            <a:r>
              <a:rPr lang="en-US" dirty="0" err="1"/>
              <a:t>CountVectorizer</a:t>
            </a:r>
            <a:endParaRPr lang="en-US" dirty="0"/>
          </a:p>
          <a:p>
            <a:r>
              <a:rPr lang="en-US" dirty="0"/>
              <a:t>This step is akin to calculating the Term Frequency (TF) of each job skill. This is a measure of how frequently a job skill phrase appears in the dataset of job postings. </a:t>
            </a:r>
          </a:p>
          <a:p>
            <a:endParaRPr lang="en-US" dirty="0"/>
          </a:p>
          <a:p>
            <a:r>
              <a:rPr lang="en-US" dirty="0"/>
              <a:t>This was achieved by fitting the cleaned “job skills” column using the </a:t>
            </a:r>
            <a:r>
              <a:rPr lang="en-US" dirty="0" err="1"/>
              <a:t>CountVectorizer</a:t>
            </a:r>
            <a:r>
              <a:rPr lang="en-US" dirty="0"/>
              <a:t> package in </a:t>
            </a:r>
            <a:r>
              <a:rPr lang="en-US" dirty="0" err="1"/>
              <a:t>Pyspark</a:t>
            </a:r>
            <a:r>
              <a:rPr lang="en-US" dirty="0"/>
              <a:t>. In order to control the size of the sparse vectors, we set a minimum document frequency threshold of 100, filtering out less common or potentially noisy job skill phrases in order to focus on skills that occur with sufficient frequency and relevance across the </a:t>
            </a:r>
            <a:r>
              <a:rPr lang="en-US" dirty="0" err="1"/>
              <a:t>datas</a:t>
            </a:r>
            <a:endParaRPr lang="en-US" dirty="0"/>
          </a:p>
          <a:p>
            <a:endParaRPr lang="en-US" dirty="0"/>
          </a:p>
          <a:p>
            <a:r>
              <a:rPr lang="en-US" dirty="0"/>
              <a:t>Calculate TFIDF &amp; Completing the Item (Job Listing) Profile</a:t>
            </a:r>
          </a:p>
          <a:p>
            <a:endParaRPr lang="en-US" dirty="0"/>
          </a:p>
          <a:p>
            <a:r>
              <a:rPr lang="en-US" dirty="0"/>
              <a:t>Next, the Inverse Document Frequency (IDF) is computed to assess the importance of each term across the entire data set, more frequently appearing job skill phrases will be given a lower weightage.</a:t>
            </a:r>
          </a:p>
          <a:p>
            <a:endParaRPr lang="en-US" dirty="0"/>
          </a:p>
          <a:p>
            <a:r>
              <a:rPr lang="en-US" dirty="0"/>
              <a:t>This IDF value is then scaled with the TF values to compute the Term Frequency - Inverse Document Frequency (TF-IDF) scores. The TF-IDF gives a score that measures how important a job phrase is, in relation to the other job phrases that appear in the LinkedIn job dataset.</a:t>
            </a:r>
          </a:p>
          <a:p>
            <a:r>
              <a:rPr lang="en-US" dirty="0"/>
              <a:t>Similar to the data cleaning steps for job listing skills described in sections 3-5, each input user skill phrase will be tokenized, lemmatized and </a:t>
            </a:r>
            <a:r>
              <a:rPr lang="en-US" dirty="0" err="1"/>
              <a:t>stopwords</a:t>
            </a:r>
            <a:r>
              <a:rPr lang="en-US" dirty="0"/>
              <a:t> removed. Subsequently, the TF-IDF sparse vector will be calculated based on the </a:t>
            </a:r>
            <a:r>
              <a:rPr lang="en-US" dirty="0" err="1"/>
              <a:t>CountVectorizer</a:t>
            </a:r>
            <a:r>
              <a:rPr lang="en-US" dirty="0"/>
              <a:t> &amp; IDF fitted on the skills within job listings described in section 5, thereby forming the user’s skills profile.</a:t>
            </a:r>
          </a:p>
          <a:p>
            <a:endParaRPr lang="en-US" dirty="0"/>
          </a:p>
        </p:txBody>
      </p:sp>
      <p:sp>
        <p:nvSpPr>
          <p:cNvPr id="4" name="Slide Number Placeholder 3"/>
          <p:cNvSpPr>
            <a:spLocks noGrp="1"/>
          </p:cNvSpPr>
          <p:nvPr>
            <p:ph type="sldNum" sz="quarter" idx="5"/>
          </p:nvPr>
        </p:nvSpPr>
        <p:spPr/>
        <p:txBody>
          <a:bodyPr/>
          <a:lstStyle/>
          <a:p>
            <a:fld id="{3C1BB4E6-93FA-486F-BFB9-6426DA2979CE}" type="slidenum">
              <a:rPr lang="en-IN" smtClean="0"/>
              <a:t>19</a:t>
            </a:fld>
            <a:endParaRPr lang="en-IN"/>
          </a:p>
        </p:txBody>
      </p:sp>
    </p:spTree>
    <p:extLst>
      <p:ext uri="{BB962C8B-B14F-4D97-AF65-F5344CB8AC3E}">
        <p14:creationId xmlns:p14="http://schemas.microsoft.com/office/powerpoint/2010/main" val="171370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74B3-1FF8-9557-FEBE-8860D5F5E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246066-1886-D6E4-8346-AB7897C5A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6D9E10-2A3A-E1E9-5BF3-0E8FF8A5A34C}"/>
              </a:ext>
            </a:extLst>
          </p:cNvPr>
          <p:cNvSpPr>
            <a:spLocks noGrp="1"/>
          </p:cNvSpPr>
          <p:nvPr>
            <p:ph type="dt" sz="half" idx="10"/>
          </p:nvPr>
        </p:nvSpPr>
        <p:spPr/>
        <p:txBody>
          <a:bodyPr/>
          <a:lstStyle/>
          <a:p>
            <a:fld id="{EC464A53-863A-48A3-8303-0E394B7D8174}" type="datetimeFigureOut">
              <a:rPr lang="en-IN" smtClean="0"/>
              <a:t>09/05/24</a:t>
            </a:fld>
            <a:endParaRPr lang="en-IN"/>
          </a:p>
        </p:txBody>
      </p:sp>
      <p:sp>
        <p:nvSpPr>
          <p:cNvPr id="5" name="Footer Placeholder 4">
            <a:extLst>
              <a:ext uri="{FF2B5EF4-FFF2-40B4-BE49-F238E27FC236}">
                <a16:creationId xmlns:a16="http://schemas.microsoft.com/office/drawing/2014/main" id="{8C8B532B-E51F-C897-A69B-24EFFB6E9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B1C844-0C2C-9A91-60F0-B6027E2B1F96}"/>
              </a:ext>
            </a:extLst>
          </p:cNvPr>
          <p:cNvSpPr>
            <a:spLocks noGrp="1"/>
          </p:cNvSpPr>
          <p:nvPr>
            <p:ph type="sldNum" sz="quarter" idx="12"/>
          </p:nvPr>
        </p:nvSpPr>
        <p:spPr/>
        <p:txBody>
          <a:bodyPr/>
          <a:lstStyle/>
          <a:p>
            <a:fld id="{C7389855-D3B5-4089-9DBA-52D19AF18331}" type="slidenum">
              <a:rPr lang="en-IN" smtClean="0"/>
              <a:t>‹#›</a:t>
            </a:fld>
            <a:endParaRPr lang="en-IN"/>
          </a:p>
        </p:txBody>
      </p:sp>
    </p:spTree>
    <p:extLst>
      <p:ext uri="{BB962C8B-B14F-4D97-AF65-F5344CB8AC3E}">
        <p14:creationId xmlns:p14="http://schemas.microsoft.com/office/powerpoint/2010/main" val="270268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1E4D3-BEB5-758F-A873-A4AC8D5440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739BB3-A02E-480F-E6EF-5A288C9285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B5A24-E2A6-CAE4-5ABC-18A0CD14C785}"/>
              </a:ext>
            </a:extLst>
          </p:cNvPr>
          <p:cNvSpPr>
            <a:spLocks noGrp="1"/>
          </p:cNvSpPr>
          <p:nvPr>
            <p:ph type="dt" sz="half" idx="10"/>
          </p:nvPr>
        </p:nvSpPr>
        <p:spPr/>
        <p:txBody>
          <a:bodyPr/>
          <a:lstStyle/>
          <a:p>
            <a:fld id="{EC464A53-863A-48A3-8303-0E394B7D8174}" type="datetimeFigureOut">
              <a:rPr lang="en-IN" smtClean="0"/>
              <a:t>09/05/24</a:t>
            </a:fld>
            <a:endParaRPr lang="en-IN"/>
          </a:p>
        </p:txBody>
      </p:sp>
      <p:sp>
        <p:nvSpPr>
          <p:cNvPr id="5" name="Footer Placeholder 4">
            <a:extLst>
              <a:ext uri="{FF2B5EF4-FFF2-40B4-BE49-F238E27FC236}">
                <a16:creationId xmlns:a16="http://schemas.microsoft.com/office/drawing/2014/main" id="{1F3D671F-4C56-542C-1467-E2B4392AF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B17573-FAFC-B6A2-AF2B-FEF2475BDF36}"/>
              </a:ext>
            </a:extLst>
          </p:cNvPr>
          <p:cNvSpPr>
            <a:spLocks noGrp="1"/>
          </p:cNvSpPr>
          <p:nvPr>
            <p:ph type="sldNum" sz="quarter" idx="12"/>
          </p:nvPr>
        </p:nvSpPr>
        <p:spPr/>
        <p:txBody>
          <a:bodyPr/>
          <a:lstStyle/>
          <a:p>
            <a:fld id="{C7389855-D3B5-4089-9DBA-52D19AF18331}" type="slidenum">
              <a:rPr lang="en-IN" smtClean="0"/>
              <a:t>‹#›</a:t>
            </a:fld>
            <a:endParaRPr lang="en-IN"/>
          </a:p>
        </p:txBody>
      </p:sp>
    </p:spTree>
    <p:extLst>
      <p:ext uri="{BB962C8B-B14F-4D97-AF65-F5344CB8AC3E}">
        <p14:creationId xmlns:p14="http://schemas.microsoft.com/office/powerpoint/2010/main" val="311540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043FA-42E8-94CC-E7BF-17A7491246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F37A76-77B0-16CB-C3EF-55CB71F653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2C73E6-D685-7FCD-F6B8-D9C42BAA7131}"/>
              </a:ext>
            </a:extLst>
          </p:cNvPr>
          <p:cNvSpPr>
            <a:spLocks noGrp="1"/>
          </p:cNvSpPr>
          <p:nvPr>
            <p:ph type="dt" sz="half" idx="10"/>
          </p:nvPr>
        </p:nvSpPr>
        <p:spPr/>
        <p:txBody>
          <a:bodyPr/>
          <a:lstStyle/>
          <a:p>
            <a:fld id="{EC464A53-863A-48A3-8303-0E394B7D8174}" type="datetimeFigureOut">
              <a:rPr lang="en-IN" smtClean="0"/>
              <a:t>09/05/24</a:t>
            </a:fld>
            <a:endParaRPr lang="en-IN"/>
          </a:p>
        </p:txBody>
      </p:sp>
      <p:sp>
        <p:nvSpPr>
          <p:cNvPr id="5" name="Footer Placeholder 4">
            <a:extLst>
              <a:ext uri="{FF2B5EF4-FFF2-40B4-BE49-F238E27FC236}">
                <a16:creationId xmlns:a16="http://schemas.microsoft.com/office/drawing/2014/main" id="{883AAC4A-0537-E87D-F0FF-DF23AF219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8637B2-CA8A-A339-1D4E-4AED44CFCAB3}"/>
              </a:ext>
            </a:extLst>
          </p:cNvPr>
          <p:cNvSpPr>
            <a:spLocks noGrp="1"/>
          </p:cNvSpPr>
          <p:nvPr>
            <p:ph type="sldNum" sz="quarter" idx="12"/>
          </p:nvPr>
        </p:nvSpPr>
        <p:spPr/>
        <p:txBody>
          <a:bodyPr/>
          <a:lstStyle/>
          <a:p>
            <a:fld id="{C7389855-D3B5-4089-9DBA-52D19AF18331}" type="slidenum">
              <a:rPr lang="en-IN" smtClean="0"/>
              <a:t>‹#›</a:t>
            </a:fld>
            <a:endParaRPr lang="en-IN"/>
          </a:p>
        </p:txBody>
      </p:sp>
    </p:spTree>
    <p:extLst>
      <p:ext uri="{BB962C8B-B14F-4D97-AF65-F5344CB8AC3E}">
        <p14:creationId xmlns:p14="http://schemas.microsoft.com/office/powerpoint/2010/main" val="960113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defTabSz="609585"/>
            <a:fld id="{7463C41C-A487-0C45-A261-16903102544D}" type="datetimeFigureOut">
              <a:rPr lang="en-US" smtClean="0">
                <a:solidFill>
                  <a:prstClr val="black">
                    <a:tint val="75000"/>
                  </a:prstClr>
                </a:solidFill>
              </a:rPr>
              <a:pPr defTabSz="609585"/>
              <a:t>5/9/24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585"/>
            <a:r>
              <a:rPr lang="en-US">
                <a:solidFill>
                  <a:prstClr val="black">
                    <a:tint val="75000"/>
                  </a:prstClr>
                </a:solidFill>
              </a:rPr>
              <a:t>URL</a:t>
            </a:r>
            <a:endParaRPr lang="en-US" dirty="0">
              <a:solidFill>
                <a:prstClr val="black">
                  <a:tint val="75000"/>
                </a:prstClr>
              </a:solidFill>
            </a:endParaRPr>
          </a:p>
        </p:txBody>
      </p:sp>
    </p:spTree>
    <p:extLst>
      <p:ext uri="{BB962C8B-B14F-4D97-AF65-F5344CB8AC3E}">
        <p14:creationId xmlns:p14="http://schemas.microsoft.com/office/powerpoint/2010/main" val="4056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3A34-84BF-30C3-92A9-9E0CC24CC0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86B116-3287-CA92-10CA-083C36271C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0EF99-C8C5-E93A-C0A7-FCE38A90E16F}"/>
              </a:ext>
            </a:extLst>
          </p:cNvPr>
          <p:cNvSpPr>
            <a:spLocks noGrp="1"/>
          </p:cNvSpPr>
          <p:nvPr>
            <p:ph type="dt" sz="half" idx="10"/>
          </p:nvPr>
        </p:nvSpPr>
        <p:spPr/>
        <p:txBody>
          <a:bodyPr/>
          <a:lstStyle/>
          <a:p>
            <a:fld id="{EC464A53-863A-48A3-8303-0E394B7D8174}" type="datetimeFigureOut">
              <a:rPr lang="en-IN" smtClean="0"/>
              <a:t>09/05/24</a:t>
            </a:fld>
            <a:endParaRPr lang="en-IN"/>
          </a:p>
        </p:txBody>
      </p:sp>
      <p:sp>
        <p:nvSpPr>
          <p:cNvPr id="5" name="Footer Placeholder 4">
            <a:extLst>
              <a:ext uri="{FF2B5EF4-FFF2-40B4-BE49-F238E27FC236}">
                <a16:creationId xmlns:a16="http://schemas.microsoft.com/office/drawing/2014/main" id="{00AA2625-52DA-08E2-B22D-EC770AFC8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DE17D-1119-E4F6-6804-642223D24827}"/>
              </a:ext>
            </a:extLst>
          </p:cNvPr>
          <p:cNvSpPr>
            <a:spLocks noGrp="1"/>
          </p:cNvSpPr>
          <p:nvPr>
            <p:ph type="sldNum" sz="quarter" idx="12"/>
          </p:nvPr>
        </p:nvSpPr>
        <p:spPr/>
        <p:txBody>
          <a:bodyPr/>
          <a:lstStyle/>
          <a:p>
            <a:fld id="{C7389855-D3B5-4089-9DBA-52D19AF18331}" type="slidenum">
              <a:rPr lang="en-IN" smtClean="0"/>
              <a:t>‹#›</a:t>
            </a:fld>
            <a:endParaRPr lang="en-IN"/>
          </a:p>
        </p:txBody>
      </p:sp>
    </p:spTree>
    <p:extLst>
      <p:ext uri="{BB962C8B-B14F-4D97-AF65-F5344CB8AC3E}">
        <p14:creationId xmlns:p14="http://schemas.microsoft.com/office/powerpoint/2010/main" val="335948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D82-D09C-21F3-BA63-4BFBA3988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645D6C-AF0A-9C70-BFDB-0A7886AB5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73FDA8-153F-3D4D-3F4B-82E4B829B8DA}"/>
              </a:ext>
            </a:extLst>
          </p:cNvPr>
          <p:cNvSpPr>
            <a:spLocks noGrp="1"/>
          </p:cNvSpPr>
          <p:nvPr>
            <p:ph type="dt" sz="half" idx="10"/>
          </p:nvPr>
        </p:nvSpPr>
        <p:spPr/>
        <p:txBody>
          <a:bodyPr/>
          <a:lstStyle/>
          <a:p>
            <a:fld id="{EC464A53-863A-48A3-8303-0E394B7D8174}" type="datetimeFigureOut">
              <a:rPr lang="en-IN" smtClean="0"/>
              <a:t>09/05/24</a:t>
            </a:fld>
            <a:endParaRPr lang="en-IN"/>
          </a:p>
        </p:txBody>
      </p:sp>
      <p:sp>
        <p:nvSpPr>
          <p:cNvPr id="5" name="Footer Placeholder 4">
            <a:extLst>
              <a:ext uri="{FF2B5EF4-FFF2-40B4-BE49-F238E27FC236}">
                <a16:creationId xmlns:a16="http://schemas.microsoft.com/office/drawing/2014/main" id="{F85F20A7-F389-00F8-FCD3-09D586F37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5519E-4CAA-B00D-072E-39552C13F244}"/>
              </a:ext>
            </a:extLst>
          </p:cNvPr>
          <p:cNvSpPr>
            <a:spLocks noGrp="1"/>
          </p:cNvSpPr>
          <p:nvPr>
            <p:ph type="sldNum" sz="quarter" idx="12"/>
          </p:nvPr>
        </p:nvSpPr>
        <p:spPr/>
        <p:txBody>
          <a:bodyPr/>
          <a:lstStyle/>
          <a:p>
            <a:fld id="{C7389855-D3B5-4089-9DBA-52D19AF18331}" type="slidenum">
              <a:rPr lang="en-IN" smtClean="0"/>
              <a:t>‹#›</a:t>
            </a:fld>
            <a:endParaRPr lang="en-IN"/>
          </a:p>
        </p:txBody>
      </p:sp>
    </p:spTree>
    <p:extLst>
      <p:ext uri="{BB962C8B-B14F-4D97-AF65-F5344CB8AC3E}">
        <p14:creationId xmlns:p14="http://schemas.microsoft.com/office/powerpoint/2010/main" val="2688966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B48A-B269-64D9-5A92-4D4D9FAE61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71CC8B-2757-BB7D-E4B0-1523F5EBC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C0DAA2-33F6-C87E-9101-258A646C2F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30116D-7AE4-936F-B1BB-E0F1AE5BB2A1}"/>
              </a:ext>
            </a:extLst>
          </p:cNvPr>
          <p:cNvSpPr>
            <a:spLocks noGrp="1"/>
          </p:cNvSpPr>
          <p:nvPr>
            <p:ph type="dt" sz="half" idx="10"/>
          </p:nvPr>
        </p:nvSpPr>
        <p:spPr/>
        <p:txBody>
          <a:bodyPr/>
          <a:lstStyle/>
          <a:p>
            <a:fld id="{EC464A53-863A-48A3-8303-0E394B7D8174}" type="datetimeFigureOut">
              <a:rPr lang="en-IN" smtClean="0"/>
              <a:t>09/05/24</a:t>
            </a:fld>
            <a:endParaRPr lang="en-IN"/>
          </a:p>
        </p:txBody>
      </p:sp>
      <p:sp>
        <p:nvSpPr>
          <p:cNvPr id="6" name="Footer Placeholder 5">
            <a:extLst>
              <a:ext uri="{FF2B5EF4-FFF2-40B4-BE49-F238E27FC236}">
                <a16:creationId xmlns:a16="http://schemas.microsoft.com/office/drawing/2014/main" id="{5C0B575D-D552-A3F4-953A-17D15B54A3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813791-1462-6D35-6807-76E9A210AC7B}"/>
              </a:ext>
            </a:extLst>
          </p:cNvPr>
          <p:cNvSpPr>
            <a:spLocks noGrp="1"/>
          </p:cNvSpPr>
          <p:nvPr>
            <p:ph type="sldNum" sz="quarter" idx="12"/>
          </p:nvPr>
        </p:nvSpPr>
        <p:spPr/>
        <p:txBody>
          <a:bodyPr/>
          <a:lstStyle/>
          <a:p>
            <a:fld id="{C7389855-D3B5-4089-9DBA-52D19AF18331}" type="slidenum">
              <a:rPr lang="en-IN" smtClean="0"/>
              <a:t>‹#›</a:t>
            </a:fld>
            <a:endParaRPr lang="en-IN"/>
          </a:p>
        </p:txBody>
      </p:sp>
    </p:spTree>
    <p:extLst>
      <p:ext uri="{BB962C8B-B14F-4D97-AF65-F5344CB8AC3E}">
        <p14:creationId xmlns:p14="http://schemas.microsoft.com/office/powerpoint/2010/main" val="244833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BE54-92D8-E959-FD64-A31F84B25C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83C9EA-5508-7014-C456-E62B51B6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C0FA0-11B5-E9CF-AF64-0741462CD8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E83750-04A8-C37F-AF41-F4AC5C6020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67A10-D24D-629B-6517-184FE85A8D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7B7198-E220-3AD6-FA69-6F75AD626009}"/>
              </a:ext>
            </a:extLst>
          </p:cNvPr>
          <p:cNvSpPr>
            <a:spLocks noGrp="1"/>
          </p:cNvSpPr>
          <p:nvPr>
            <p:ph type="dt" sz="half" idx="10"/>
          </p:nvPr>
        </p:nvSpPr>
        <p:spPr/>
        <p:txBody>
          <a:bodyPr/>
          <a:lstStyle/>
          <a:p>
            <a:fld id="{EC464A53-863A-48A3-8303-0E394B7D8174}" type="datetimeFigureOut">
              <a:rPr lang="en-IN" smtClean="0"/>
              <a:t>09/05/24</a:t>
            </a:fld>
            <a:endParaRPr lang="en-IN"/>
          </a:p>
        </p:txBody>
      </p:sp>
      <p:sp>
        <p:nvSpPr>
          <p:cNvPr id="8" name="Footer Placeholder 7">
            <a:extLst>
              <a:ext uri="{FF2B5EF4-FFF2-40B4-BE49-F238E27FC236}">
                <a16:creationId xmlns:a16="http://schemas.microsoft.com/office/drawing/2014/main" id="{F6AC5F08-4F6C-6F67-35A6-EB3C65A3FC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FD004A-236B-480A-BBA9-985AC1B9950F}"/>
              </a:ext>
            </a:extLst>
          </p:cNvPr>
          <p:cNvSpPr>
            <a:spLocks noGrp="1"/>
          </p:cNvSpPr>
          <p:nvPr>
            <p:ph type="sldNum" sz="quarter" idx="12"/>
          </p:nvPr>
        </p:nvSpPr>
        <p:spPr/>
        <p:txBody>
          <a:bodyPr/>
          <a:lstStyle/>
          <a:p>
            <a:fld id="{C7389855-D3B5-4089-9DBA-52D19AF18331}" type="slidenum">
              <a:rPr lang="en-IN" smtClean="0"/>
              <a:t>‹#›</a:t>
            </a:fld>
            <a:endParaRPr lang="en-IN"/>
          </a:p>
        </p:txBody>
      </p:sp>
    </p:spTree>
    <p:extLst>
      <p:ext uri="{BB962C8B-B14F-4D97-AF65-F5344CB8AC3E}">
        <p14:creationId xmlns:p14="http://schemas.microsoft.com/office/powerpoint/2010/main" val="23775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7D41-1FD8-D134-DFF3-EF421F0934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67B6E6-5C11-8C93-5D4F-A01E406A3D45}"/>
              </a:ext>
            </a:extLst>
          </p:cNvPr>
          <p:cNvSpPr>
            <a:spLocks noGrp="1"/>
          </p:cNvSpPr>
          <p:nvPr>
            <p:ph type="dt" sz="half" idx="10"/>
          </p:nvPr>
        </p:nvSpPr>
        <p:spPr/>
        <p:txBody>
          <a:bodyPr/>
          <a:lstStyle/>
          <a:p>
            <a:fld id="{EC464A53-863A-48A3-8303-0E394B7D8174}" type="datetimeFigureOut">
              <a:rPr lang="en-IN" smtClean="0"/>
              <a:t>09/05/24</a:t>
            </a:fld>
            <a:endParaRPr lang="en-IN"/>
          </a:p>
        </p:txBody>
      </p:sp>
      <p:sp>
        <p:nvSpPr>
          <p:cNvPr id="4" name="Footer Placeholder 3">
            <a:extLst>
              <a:ext uri="{FF2B5EF4-FFF2-40B4-BE49-F238E27FC236}">
                <a16:creationId xmlns:a16="http://schemas.microsoft.com/office/drawing/2014/main" id="{8819AA63-7D2F-11C1-DC4F-0DA0415DFE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221583-7DC7-BD12-5A94-733CEBC7E450}"/>
              </a:ext>
            </a:extLst>
          </p:cNvPr>
          <p:cNvSpPr>
            <a:spLocks noGrp="1"/>
          </p:cNvSpPr>
          <p:nvPr>
            <p:ph type="sldNum" sz="quarter" idx="12"/>
          </p:nvPr>
        </p:nvSpPr>
        <p:spPr/>
        <p:txBody>
          <a:bodyPr/>
          <a:lstStyle/>
          <a:p>
            <a:fld id="{C7389855-D3B5-4089-9DBA-52D19AF18331}" type="slidenum">
              <a:rPr lang="en-IN" smtClean="0"/>
              <a:t>‹#›</a:t>
            </a:fld>
            <a:endParaRPr lang="en-IN"/>
          </a:p>
        </p:txBody>
      </p:sp>
    </p:spTree>
    <p:extLst>
      <p:ext uri="{BB962C8B-B14F-4D97-AF65-F5344CB8AC3E}">
        <p14:creationId xmlns:p14="http://schemas.microsoft.com/office/powerpoint/2010/main" val="311336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F70ECD-0E79-44FF-2414-069BAFF455A5}"/>
              </a:ext>
            </a:extLst>
          </p:cNvPr>
          <p:cNvSpPr>
            <a:spLocks noGrp="1"/>
          </p:cNvSpPr>
          <p:nvPr>
            <p:ph type="dt" sz="half" idx="10"/>
          </p:nvPr>
        </p:nvSpPr>
        <p:spPr/>
        <p:txBody>
          <a:bodyPr/>
          <a:lstStyle/>
          <a:p>
            <a:fld id="{EC464A53-863A-48A3-8303-0E394B7D8174}" type="datetimeFigureOut">
              <a:rPr lang="en-IN" smtClean="0"/>
              <a:t>09/05/24</a:t>
            </a:fld>
            <a:endParaRPr lang="en-IN"/>
          </a:p>
        </p:txBody>
      </p:sp>
      <p:sp>
        <p:nvSpPr>
          <p:cNvPr id="3" name="Footer Placeholder 2">
            <a:extLst>
              <a:ext uri="{FF2B5EF4-FFF2-40B4-BE49-F238E27FC236}">
                <a16:creationId xmlns:a16="http://schemas.microsoft.com/office/drawing/2014/main" id="{48D0E9FC-26C2-6404-3A71-4E6E304CEB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246F95-CBD7-52E1-4A4E-65F325A06B05}"/>
              </a:ext>
            </a:extLst>
          </p:cNvPr>
          <p:cNvSpPr>
            <a:spLocks noGrp="1"/>
          </p:cNvSpPr>
          <p:nvPr>
            <p:ph type="sldNum" sz="quarter" idx="12"/>
          </p:nvPr>
        </p:nvSpPr>
        <p:spPr/>
        <p:txBody>
          <a:bodyPr/>
          <a:lstStyle/>
          <a:p>
            <a:fld id="{C7389855-D3B5-4089-9DBA-52D19AF18331}" type="slidenum">
              <a:rPr lang="en-IN" smtClean="0"/>
              <a:t>‹#›</a:t>
            </a:fld>
            <a:endParaRPr lang="en-IN"/>
          </a:p>
        </p:txBody>
      </p:sp>
    </p:spTree>
    <p:extLst>
      <p:ext uri="{BB962C8B-B14F-4D97-AF65-F5344CB8AC3E}">
        <p14:creationId xmlns:p14="http://schemas.microsoft.com/office/powerpoint/2010/main" val="76904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B2B3-6CE4-6C82-CA2C-3A8C26B3A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06B1A5-7490-C456-C84C-8D4EA86C56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9D1F0E-104E-ABD7-F2B3-87202A907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6D445-C0A1-F3AB-DC7A-9047D83C436C}"/>
              </a:ext>
            </a:extLst>
          </p:cNvPr>
          <p:cNvSpPr>
            <a:spLocks noGrp="1"/>
          </p:cNvSpPr>
          <p:nvPr>
            <p:ph type="dt" sz="half" idx="10"/>
          </p:nvPr>
        </p:nvSpPr>
        <p:spPr/>
        <p:txBody>
          <a:bodyPr/>
          <a:lstStyle/>
          <a:p>
            <a:fld id="{EC464A53-863A-48A3-8303-0E394B7D8174}" type="datetimeFigureOut">
              <a:rPr lang="en-IN" smtClean="0"/>
              <a:t>09/05/24</a:t>
            </a:fld>
            <a:endParaRPr lang="en-IN"/>
          </a:p>
        </p:txBody>
      </p:sp>
      <p:sp>
        <p:nvSpPr>
          <p:cNvPr id="6" name="Footer Placeholder 5">
            <a:extLst>
              <a:ext uri="{FF2B5EF4-FFF2-40B4-BE49-F238E27FC236}">
                <a16:creationId xmlns:a16="http://schemas.microsoft.com/office/drawing/2014/main" id="{0E70028A-AA04-1519-A6A0-8F7793B41C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530993-22ED-6FBE-CDB9-7F608D633155}"/>
              </a:ext>
            </a:extLst>
          </p:cNvPr>
          <p:cNvSpPr>
            <a:spLocks noGrp="1"/>
          </p:cNvSpPr>
          <p:nvPr>
            <p:ph type="sldNum" sz="quarter" idx="12"/>
          </p:nvPr>
        </p:nvSpPr>
        <p:spPr/>
        <p:txBody>
          <a:bodyPr/>
          <a:lstStyle/>
          <a:p>
            <a:fld id="{C7389855-D3B5-4089-9DBA-52D19AF18331}" type="slidenum">
              <a:rPr lang="en-IN" smtClean="0"/>
              <a:t>‹#›</a:t>
            </a:fld>
            <a:endParaRPr lang="en-IN"/>
          </a:p>
        </p:txBody>
      </p:sp>
    </p:spTree>
    <p:extLst>
      <p:ext uri="{BB962C8B-B14F-4D97-AF65-F5344CB8AC3E}">
        <p14:creationId xmlns:p14="http://schemas.microsoft.com/office/powerpoint/2010/main" val="30472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705F-BD0C-B47C-E640-961EB7B87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7C3BDC-8274-C15A-BCE8-982F4ADE81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4CEA71-4001-F256-D0A1-9A719F59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B42E1-7A31-F7B6-5F40-FD099C9E4FB1}"/>
              </a:ext>
            </a:extLst>
          </p:cNvPr>
          <p:cNvSpPr>
            <a:spLocks noGrp="1"/>
          </p:cNvSpPr>
          <p:nvPr>
            <p:ph type="dt" sz="half" idx="10"/>
          </p:nvPr>
        </p:nvSpPr>
        <p:spPr/>
        <p:txBody>
          <a:bodyPr/>
          <a:lstStyle/>
          <a:p>
            <a:fld id="{EC464A53-863A-48A3-8303-0E394B7D8174}" type="datetimeFigureOut">
              <a:rPr lang="en-IN" smtClean="0"/>
              <a:t>09/05/24</a:t>
            </a:fld>
            <a:endParaRPr lang="en-IN"/>
          </a:p>
        </p:txBody>
      </p:sp>
      <p:sp>
        <p:nvSpPr>
          <p:cNvPr id="6" name="Footer Placeholder 5">
            <a:extLst>
              <a:ext uri="{FF2B5EF4-FFF2-40B4-BE49-F238E27FC236}">
                <a16:creationId xmlns:a16="http://schemas.microsoft.com/office/drawing/2014/main" id="{3D4A9528-EADB-13E3-A7BF-7F4FCC1198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958E48-C08A-BD95-32A6-E06D6D037A89}"/>
              </a:ext>
            </a:extLst>
          </p:cNvPr>
          <p:cNvSpPr>
            <a:spLocks noGrp="1"/>
          </p:cNvSpPr>
          <p:nvPr>
            <p:ph type="sldNum" sz="quarter" idx="12"/>
          </p:nvPr>
        </p:nvSpPr>
        <p:spPr/>
        <p:txBody>
          <a:bodyPr/>
          <a:lstStyle/>
          <a:p>
            <a:fld id="{C7389855-D3B5-4089-9DBA-52D19AF18331}" type="slidenum">
              <a:rPr lang="en-IN" smtClean="0"/>
              <a:t>‹#›</a:t>
            </a:fld>
            <a:endParaRPr lang="en-IN"/>
          </a:p>
        </p:txBody>
      </p:sp>
    </p:spTree>
    <p:extLst>
      <p:ext uri="{BB962C8B-B14F-4D97-AF65-F5344CB8AC3E}">
        <p14:creationId xmlns:p14="http://schemas.microsoft.com/office/powerpoint/2010/main" val="340921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82671-E8BD-8037-A007-9C15618E8F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03C1D0-0D79-2B56-898E-3B7C8766E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D3C44B-0804-FBE8-CEA5-F08E5832B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64A53-863A-48A3-8303-0E394B7D8174}" type="datetimeFigureOut">
              <a:rPr lang="en-IN" smtClean="0"/>
              <a:t>09/05/24</a:t>
            </a:fld>
            <a:endParaRPr lang="en-IN"/>
          </a:p>
        </p:txBody>
      </p:sp>
      <p:sp>
        <p:nvSpPr>
          <p:cNvPr id="5" name="Footer Placeholder 4">
            <a:extLst>
              <a:ext uri="{FF2B5EF4-FFF2-40B4-BE49-F238E27FC236}">
                <a16:creationId xmlns:a16="http://schemas.microsoft.com/office/drawing/2014/main" id="{6C083787-8963-13AF-D58B-32C802812B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DC98B5-EA29-D27A-11E4-2C32DFFD2A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89855-D3B5-4089-9DBA-52D19AF18331}" type="slidenum">
              <a:rPr lang="en-IN" smtClean="0"/>
              <a:t>‹#›</a:t>
            </a:fld>
            <a:endParaRPr lang="en-IN"/>
          </a:p>
        </p:txBody>
      </p:sp>
    </p:spTree>
    <p:extLst>
      <p:ext uri="{BB962C8B-B14F-4D97-AF65-F5344CB8AC3E}">
        <p14:creationId xmlns:p14="http://schemas.microsoft.com/office/powerpoint/2010/main" val="134563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36860"/>
            <a:ext cx="10972800" cy="8587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2146905"/>
            <a:ext cx="10972800" cy="3979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463C41C-A487-0C45-A261-16903102544D}" type="datetimeFigureOut">
              <a:rPr lang="en-US" smtClean="0"/>
              <a:t>5/9/24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191999" cy="762000"/>
          </a:xfrm>
          <a:prstGeom prst="rect">
            <a:avLst/>
          </a:prstGeom>
        </p:spPr>
      </p:pic>
      <p:pic>
        <p:nvPicPr>
          <p:cNvPr id="8" name="Picture 7" descr="UMBC-primary-logo-CMYK-on-black.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92383" y="114903"/>
            <a:ext cx="2332336" cy="537319"/>
          </a:xfrm>
          <a:prstGeom prst="rect">
            <a:avLst/>
          </a:prstGeom>
        </p:spPr>
      </p:pic>
      <p:pic>
        <p:nvPicPr>
          <p:cNvPr id="10" name="Picture 9" descr="corner-element.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559891" y="5201411"/>
            <a:ext cx="1632108" cy="1656589"/>
          </a:xfrm>
          <a:prstGeom prst="rect">
            <a:avLst/>
          </a:prstGeom>
          <a:noFill/>
          <a:ln>
            <a:noFill/>
          </a:ln>
        </p:spPr>
      </p:pic>
    </p:spTree>
    <p:extLst>
      <p:ext uri="{BB962C8B-B14F-4D97-AF65-F5344CB8AC3E}">
        <p14:creationId xmlns:p14="http://schemas.microsoft.com/office/powerpoint/2010/main" val="2087652512"/>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9.jpe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3C3C67-C21F-3160-4261-7708A647A696}"/>
              </a:ext>
            </a:extLst>
          </p:cNvPr>
          <p:cNvSpPr txBox="1">
            <a:spLocks/>
          </p:cNvSpPr>
          <p:nvPr/>
        </p:nvSpPr>
        <p:spPr>
          <a:xfrm>
            <a:off x="0" y="1059926"/>
            <a:ext cx="12192000" cy="387114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lgn="ctr"/>
            <a:r>
              <a:rPr lang="en-US" sz="1800" dirty="0">
                <a:latin typeface="Times New Roman" panose="02020603050405020304" pitchFamily="18" charset="0"/>
                <a:cs typeface="Times New Roman" panose="02020603050405020304" pitchFamily="18" charset="0"/>
              </a:rPr>
              <a:t>University of Maryland, Baltimore county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MPS Data Science, Fall 2023</a:t>
            </a:r>
            <a:br>
              <a:rPr lang="en-US" sz="32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Data 603</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final project Presentation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group #7</a:t>
            </a:r>
            <a:br>
              <a:rPr lang="en-US" sz="20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Analyzing Job Market Trends Using LinkedIn Job Listings Data</a:t>
            </a:r>
            <a:endParaRPr lang="en-IN" sz="2800" dirty="0">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5E075FD5-2F27-F455-EE31-AD15C8B4CE3D}"/>
              </a:ext>
            </a:extLst>
          </p:cNvPr>
          <p:cNvSpPr txBox="1">
            <a:spLocks/>
          </p:cNvSpPr>
          <p:nvPr/>
        </p:nvSpPr>
        <p:spPr>
          <a:xfrm>
            <a:off x="0" y="4393004"/>
            <a:ext cx="12192000" cy="420185"/>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800" dirty="0">
                <a:latin typeface="Times New Roman" panose="02020603050405020304" pitchFamily="18" charset="0"/>
                <a:cs typeface="Times New Roman" panose="02020603050405020304" pitchFamily="18" charset="0"/>
              </a:rPr>
              <a:t>Professor</a:t>
            </a:r>
            <a:r>
              <a:rPr lang="en-US" sz="16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Dr. Najam Hassan</a:t>
            </a: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2618D7A-E535-4C7B-5313-A12668B57277}"/>
              </a:ext>
            </a:extLst>
          </p:cNvPr>
          <p:cNvSpPr txBox="1"/>
          <p:nvPr/>
        </p:nvSpPr>
        <p:spPr>
          <a:xfrm>
            <a:off x="2980899" y="5090188"/>
            <a:ext cx="6230202" cy="1415772"/>
          </a:xfrm>
          <a:prstGeom prst="rect">
            <a:avLst/>
          </a:prstGeom>
          <a:noFill/>
        </p:spPr>
        <p:txBody>
          <a:bodyPr wrap="square">
            <a:spAutoFit/>
          </a:bodyPr>
          <a:lstStyle/>
          <a:p>
            <a:pPr algn="ctr"/>
            <a:r>
              <a:rPr lang="en-IN" sz="1600" u="sng" dirty="0">
                <a:solidFill>
                  <a:srgbClr val="000000"/>
                </a:solidFill>
                <a:latin typeface="Times New Roman" panose="02020603050405020304" pitchFamily="18" charset="0"/>
                <a:cs typeface="Times New Roman" panose="02020603050405020304" pitchFamily="18" charset="0"/>
              </a:rPr>
              <a:t>Project Team</a:t>
            </a:r>
            <a:r>
              <a:rPr lang="en-IN" sz="1600" dirty="0">
                <a:solidFill>
                  <a:srgbClr val="000000"/>
                </a:solidFill>
                <a:latin typeface="Times New Roman" panose="02020603050405020304" pitchFamily="18" charset="0"/>
                <a:cs typeface="Times New Roman" panose="02020603050405020304" pitchFamily="18" charset="0"/>
              </a:rPr>
              <a:t>:</a:t>
            </a:r>
          </a:p>
          <a:p>
            <a:pPr algn="ctr"/>
            <a:endParaRPr lang="en-IN" sz="1600" dirty="0">
              <a:solidFill>
                <a:srgbClr val="000000"/>
              </a:solidFill>
              <a:latin typeface="Times New Roman" panose="02020603050405020304" pitchFamily="18" charset="0"/>
              <a:cs typeface="Times New Roman" panose="02020603050405020304" pitchFamily="18" charset="0"/>
            </a:endParaRPr>
          </a:p>
          <a:p>
            <a:pPr algn="ctr"/>
            <a:r>
              <a:rPr lang="en-IN" dirty="0" err="1">
                <a:solidFill>
                  <a:srgbClr val="000000"/>
                </a:solidFill>
                <a:latin typeface="Times New Roman" panose="02020603050405020304" pitchFamily="18" charset="0"/>
                <a:cs typeface="Times New Roman" panose="02020603050405020304" pitchFamily="18" charset="0"/>
              </a:rPr>
              <a:t>Saivarun</a:t>
            </a:r>
            <a:r>
              <a:rPr lang="en-IN" dirty="0">
                <a:solidFill>
                  <a:srgbClr val="000000"/>
                </a:solidFill>
                <a:latin typeface="Times New Roman" panose="02020603050405020304" pitchFamily="18" charset="0"/>
                <a:cs typeface="Times New Roman" panose="02020603050405020304" pitchFamily="18" charset="0"/>
              </a:rPr>
              <a:t> Kotha – FW61697</a:t>
            </a:r>
          </a:p>
          <a:p>
            <a:pPr algn="ctr"/>
            <a:r>
              <a:rPr lang="en-IN" dirty="0">
                <a:solidFill>
                  <a:srgbClr val="000000"/>
                </a:solidFill>
                <a:latin typeface="Times New Roman" panose="02020603050405020304" pitchFamily="18" charset="0"/>
                <a:cs typeface="Times New Roman" panose="02020603050405020304" pitchFamily="18" charset="0"/>
              </a:rPr>
              <a:t>Varun Aditya </a:t>
            </a:r>
            <a:r>
              <a:rPr lang="en-IN" dirty="0" err="1">
                <a:solidFill>
                  <a:srgbClr val="000000"/>
                </a:solidFill>
                <a:latin typeface="Times New Roman" panose="02020603050405020304" pitchFamily="18" charset="0"/>
                <a:cs typeface="Times New Roman" panose="02020603050405020304" pitchFamily="18" charset="0"/>
              </a:rPr>
              <a:t>Madala</a:t>
            </a:r>
            <a:r>
              <a:rPr lang="en-IN" dirty="0">
                <a:solidFill>
                  <a:srgbClr val="000000"/>
                </a:solidFill>
                <a:latin typeface="Times New Roman" panose="02020603050405020304" pitchFamily="18" charset="0"/>
                <a:cs typeface="Times New Roman" panose="02020603050405020304" pitchFamily="18" charset="0"/>
              </a:rPr>
              <a:t> – ZW71217</a:t>
            </a:r>
          </a:p>
          <a:p>
            <a:pPr algn="ctr"/>
            <a:r>
              <a:rPr lang="en-IN" dirty="0">
                <a:solidFill>
                  <a:srgbClr val="000000"/>
                </a:solidFill>
                <a:latin typeface="Times New Roman" panose="02020603050405020304" pitchFamily="18" charset="0"/>
                <a:cs typeface="Times New Roman" panose="02020603050405020304" pitchFamily="18" charset="0"/>
              </a:rPr>
              <a:t>Sai </a:t>
            </a:r>
            <a:r>
              <a:rPr lang="en-IN" dirty="0" err="1">
                <a:solidFill>
                  <a:srgbClr val="000000"/>
                </a:solidFill>
                <a:latin typeface="Times New Roman" panose="02020603050405020304" pitchFamily="18" charset="0"/>
                <a:cs typeface="Times New Roman" panose="02020603050405020304" pitchFamily="18" charset="0"/>
              </a:rPr>
              <a:t>Manvitha</a:t>
            </a:r>
            <a:r>
              <a:rPr lang="en-IN" dirty="0">
                <a:solidFill>
                  <a:srgbClr val="000000"/>
                </a:solidFill>
                <a:latin typeface="Times New Roman" panose="02020603050405020304" pitchFamily="18" charset="0"/>
                <a:cs typeface="Times New Roman" panose="02020603050405020304" pitchFamily="18" charset="0"/>
              </a:rPr>
              <a:t> Nadella – FT44056</a:t>
            </a:r>
          </a:p>
        </p:txBody>
      </p:sp>
    </p:spTree>
    <p:extLst>
      <p:ext uri="{BB962C8B-B14F-4D97-AF65-F5344CB8AC3E}">
        <p14:creationId xmlns:p14="http://schemas.microsoft.com/office/powerpoint/2010/main" val="371442456"/>
      </p:ext>
    </p:extLst>
  </p:cSld>
  <p:clrMapOvr>
    <a:masterClrMapping/>
  </p:clrMapOvr>
  <mc:AlternateContent xmlns:mc="http://schemas.openxmlformats.org/markup-compatibility/2006" xmlns:p14="http://schemas.microsoft.com/office/powerpoint/2010/main">
    <mc:Choice Requires="p14">
      <p:transition spd="slow" p14:dur="2000" advTm="20950"/>
    </mc:Choice>
    <mc:Fallback xmlns="">
      <p:transition spd="slow" advTm="2095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4584F2-57C9-0255-F236-21A5C27FBBA7}"/>
              </a:ext>
            </a:extLst>
          </p:cNvPr>
          <p:cNvSpPr txBox="1"/>
          <p:nvPr/>
        </p:nvSpPr>
        <p:spPr>
          <a:xfrm>
            <a:off x="174490" y="898119"/>
            <a:ext cx="5200783" cy="830997"/>
          </a:xfrm>
          <a:prstGeom prst="rect">
            <a:avLst/>
          </a:prstGeom>
          <a:noFill/>
        </p:spPr>
        <p:txBody>
          <a:bodyPr wrap="none" rtlCol="0">
            <a:spAutoFit/>
          </a:bodyPr>
          <a:lstStyle/>
          <a:p>
            <a:r>
              <a:rPr lang="en-US" sz="4800" dirty="0">
                <a:latin typeface="+mj-lt"/>
                <a:cs typeface="Times New Roman" panose="02020603050405020304" pitchFamily="18" charset="0"/>
              </a:rPr>
              <a:t>Data Stack Diagram:</a:t>
            </a:r>
            <a:endParaRPr lang="en-IN" sz="4800" dirty="0">
              <a:latin typeface="+mj-lt"/>
              <a:cs typeface="Times New Roman" panose="02020603050405020304" pitchFamily="18" charset="0"/>
            </a:endParaRPr>
          </a:p>
        </p:txBody>
      </p:sp>
      <p:sp>
        <p:nvSpPr>
          <p:cNvPr id="3" name="Rectangle 2">
            <a:extLst>
              <a:ext uri="{FF2B5EF4-FFF2-40B4-BE49-F238E27FC236}">
                <a16:creationId xmlns:a16="http://schemas.microsoft.com/office/drawing/2014/main" id="{AF1CE156-DEDD-5C21-E5E5-910C146C59AB}"/>
              </a:ext>
            </a:extLst>
          </p:cNvPr>
          <p:cNvSpPr/>
          <p:nvPr/>
        </p:nvSpPr>
        <p:spPr>
          <a:xfrm>
            <a:off x="498764" y="3346237"/>
            <a:ext cx="2295960" cy="1783940"/>
          </a:xfrm>
          <a:prstGeom prst="rect">
            <a:avLst/>
          </a:prstGeom>
          <a:noFill/>
          <a:ln w="571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869871C-E671-2E67-2357-EFDF6BA0FC78}"/>
              </a:ext>
            </a:extLst>
          </p:cNvPr>
          <p:cNvSpPr/>
          <p:nvPr/>
        </p:nvSpPr>
        <p:spPr>
          <a:xfrm>
            <a:off x="3284550" y="3346237"/>
            <a:ext cx="2711531" cy="1774993"/>
          </a:xfrm>
          <a:prstGeom prst="rect">
            <a:avLst/>
          </a:prstGeom>
          <a:noFill/>
          <a:ln w="571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EBC048-0E83-18AD-3068-3B3951B0C200}"/>
              </a:ext>
            </a:extLst>
          </p:cNvPr>
          <p:cNvSpPr/>
          <p:nvPr/>
        </p:nvSpPr>
        <p:spPr>
          <a:xfrm>
            <a:off x="6485908" y="3346238"/>
            <a:ext cx="2711532" cy="1783939"/>
          </a:xfrm>
          <a:prstGeom prst="rect">
            <a:avLst/>
          </a:prstGeom>
          <a:noFill/>
          <a:ln w="571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C693EAE-2F90-7D66-5A8D-595C0600B8CD}"/>
              </a:ext>
            </a:extLst>
          </p:cNvPr>
          <p:cNvSpPr/>
          <p:nvPr/>
        </p:nvSpPr>
        <p:spPr>
          <a:xfrm>
            <a:off x="498763" y="1872396"/>
            <a:ext cx="8698677" cy="1300152"/>
          </a:xfrm>
          <a:prstGeom prst="rect">
            <a:avLst/>
          </a:prstGeom>
          <a:noFill/>
          <a:ln w="571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FA7D85-81FC-5D41-9AB8-934C5F5B5ACD}"/>
              </a:ext>
            </a:extLst>
          </p:cNvPr>
          <p:cNvSpPr/>
          <p:nvPr/>
        </p:nvSpPr>
        <p:spPr>
          <a:xfrm>
            <a:off x="498763" y="5284517"/>
            <a:ext cx="8698677" cy="1080654"/>
          </a:xfrm>
          <a:prstGeom prst="rect">
            <a:avLst/>
          </a:prstGeom>
          <a:noFill/>
          <a:ln w="571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6" descr="Jupyter Notebook for C++ Scripting | by ...">
            <a:extLst>
              <a:ext uri="{FF2B5EF4-FFF2-40B4-BE49-F238E27FC236}">
                <a16:creationId xmlns:a16="http://schemas.microsoft.com/office/drawing/2014/main" id="{25AE5E3F-D43B-11BD-DE7E-36B2A3DC0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550" y="5467943"/>
            <a:ext cx="2576946" cy="71380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a:extLst>
              <a:ext uri="{FF2B5EF4-FFF2-40B4-BE49-F238E27FC236}">
                <a16:creationId xmlns:a16="http://schemas.microsoft.com/office/drawing/2014/main" id="{3F84FEA2-84E2-70DD-7069-9F7789E66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08" y="4503167"/>
            <a:ext cx="1578561" cy="42289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Efficient Data Processing with PySpark ...">
            <a:extLst>
              <a:ext uri="{FF2B5EF4-FFF2-40B4-BE49-F238E27FC236}">
                <a16:creationId xmlns:a16="http://schemas.microsoft.com/office/drawing/2014/main" id="{48ED681B-C921-3B9D-6FD2-C9BB578D54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49" t="-1628" r="4749" b="23632"/>
          <a:stretch/>
        </p:blipFill>
        <p:spPr bwMode="auto">
          <a:xfrm>
            <a:off x="7147512" y="4153106"/>
            <a:ext cx="1157298" cy="90264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CE038A5-5C64-1AE9-A94C-6D2FD5201E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1850" y="4583894"/>
            <a:ext cx="1396930" cy="41265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icrosoft Power BI - Website Of NCS">
            <a:extLst>
              <a:ext uri="{FF2B5EF4-FFF2-40B4-BE49-F238E27FC236}">
                <a16:creationId xmlns:a16="http://schemas.microsoft.com/office/drawing/2014/main" id="{2AD455AC-EE97-AA02-6299-11DBCE087AF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259" r="22708"/>
          <a:stretch/>
        </p:blipFill>
        <p:spPr bwMode="auto">
          <a:xfrm>
            <a:off x="4160841" y="2043656"/>
            <a:ext cx="958947" cy="97581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F78584E2-658E-619B-AFD3-B08A0F12DB53}"/>
              </a:ext>
            </a:extLst>
          </p:cNvPr>
          <p:cNvSpPr txBox="1"/>
          <p:nvPr/>
        </p:nvSpPr>
        <p:spPr>
          <a:xfrm>
            <a:off x="585663" y="3403671"/>
            <a:ext cx="1900052" cy="523220"/>
          </a:xfrm>
          <a:prstGeom prst="rect">
            <a:avLst/>
          </a:prstGeom>
          <a:noFill/>
        </p:spPr>
        <p:txBody>
          <a:bodyPr wrap="square" rtlCol="0">
            <a:spAutoFit/>
          </a:bodyPr>
          <a:lstStyle/>
          <a:p>
            <a:pPr algn="ctr"/>
            <a:r>
              <a:rPr lang="en-US" sz="1400" dirty="0"/>
              <a:t>Data Storage </a:t>
            </a:r>
          </a:p>
          <a:p>
            <a:pPr algn="ctr"/>
            <a:r>
              <a:rPr lang="en-US" sz="1400" dirty="0"/>
              <a:t>and Ingestion</a:t>
            </a:r>
          </a:p>
        </p:txBody>
      </p:sp>
      <p:sp>
        <p:nvSpPr>
          <p:cNvPr id="30" name="TextBox 29">
            <a:extLst>
              <a:ext uri="{FF2B5EF4-FFF2-40B4-BE49-F238E27FC236}">
                <a16:creationId xmlns:a16="http://schemas.microsoft.com/office/drawing/2014/main" id="{88DBDC70-0086-30B1-B19D-0ACA03933700}"/>
              </a:ext>
            </a:extLst>
          </p:cNvPr>
          <p:cNvSpPr txBox="1"/>
          <p:nvPr/>
        </p:nvSpPr>
        <p:spPr>
          <a:xfrm>
            <a:off x="3611577" y="3432352"/>
            <a:ext cx="2057476" cy="738664"/>
          </a:xfrm>
          <a:prstGeom prst="rect">
            <a:avLst/>
          </a:prstGeom>
          <a:noFill/>
        </p:spPr>
        <p:txBody>
          <a:bodyPr wrap="square" rtlCol="0">
            <a:spAutoFit/>
          </a:bodyPr>
          <a:lstStyle/>
          <a:p>
            <a:pPr algn="ctr"/>
            <a:r>
              <a:rPr lang="en-US" sz="1400" dirty="0"/>
              <a:t>Data Preprocessing</a:t>
            </a:r>
          </a:p>
          <a:p>
            <a:pPr algn="ctr"/>
            <a:r>
              <a:rPr lang="en-US" sz="1400" dirty="0"/>
              <a:t>Exploratory </a:t>
            </a:r>
          </a:p>
          <a:p>
            <a:pPr algn="ctr"/>
            <a:r>
              <a:rPr lang="en-US" sz="1400" dirty="0"/>
              <a:t>Data Analysis</a:t>
            </a:r>
          </a:p>
        </p:txBody>
      </p:sp>
      <p:sp>
        <p:nvSpPr>
          <p:cNvPr id="31" name="TextBox 30">
            <a:extLst>
              <a:ext uri="{FF2B5EF4-FFF2-40B4-BE49-F238E27FC236}">
                <a16:creationId xmlns:a16="http://schemas.microsoft.com/office/drawing/2014/main" id="{E4100EE6-1394-0221-4EC0-0CCF7FC4CC3D}"/>
              </a:ext>
            </a:extLst>
          </p:cNvPr>
          <p:cNvSpPr txBox="1"/>
          <p:nvPr/>
        </p:nvSpPr>
        <p:spPr>
          <a:xfrm>
            <a:off x="6485908" y="3424593"/>
            <a:ext cx="2553194" cy="738664"/>
          </a:xfrm>
          <a:prstGeom prst="rect">
            <a:avLst/>
          </a:prstGeom>
          <a:noFill/>
        </p:spPr>
        <p:txBody>
          <a:bodyPr wrap="square" rtlCol="0">
            <a:spAutoFit/>
          </a:bodyPr>
          <a:lstStyle/>
          <a:p>
            <a:pPr algn="ctr"/>
            <a:r>
              <a:rPr lang="en-US" sz="1400" dirty="0"/>
              <a:t>Data Extraction</a:t>
            </a:r>
          </a:p>
          <a:p>
            <a:pPr algn="ctr"/>
            <a:r>
              <a:rPr lang="en-US" sz="1400" dirty="0"/>
              <a:t>Job Recommendation </a:t>
            </a:r>
          </a:p>
          <a:p>
            <a:pPr algn="ctr"/>
            <a:r>
              <a:rPr lang="en-US" sz="1400" dirty="0"/>
              <a:t>System</a:t>
            </a:r>
          </a:p>
        </p:txBody>
      </p:sp>
      <p:sp>
        <p:nvSpPr>
          <p:cNvPr id="32" name="TextBox 31">
            <a:extLst>
              <a:ext uri="{FF2B5EF4-FFF2-40B4-BE49-F238E27FC236}">
                <a16:creationId xmlns:a16="http://schemas.microsoft.com/office/drawing/2014/main" id="{63D3E1DA-6A53-98AB-40AE-B381E5C4EC47}"/>
              </a:ext>
            </a:extLst>
          </p:cNvPr>
          <p:cNvSpPr txBox="1"/>
          <p:nvPr/>
        </p:nvSpPr>
        <p:spPr>
          <a:xfrm>
            <a:off x="494838" y="1892608"/>
            <a:ext cx="1489062" cy="307777"/>
          </a:xfrm>
          <a:prstGeom prst="rect">
            <a:avLst/>
          </a:prstGeom>
          <a:noFill/>
        </p:spPr>
        <p:txBody>
          <a:bodyPr wrap="none" rtlCol="0">
            <a:spAutoFit/>
          </a:bodyPr>
          <a:lstStyle/>
          <a:p>
            <a:r>
              <a:rPr lang="en-US" sz="1400" dirty="0"/>
              <a:t>Data Visualization</a:t>
            </a:r>
          </a:p>
        </p:txBody>
      </p:sp>
      <p:sp>
        <p:nvSpPr>
          <p:cNvPr id="34" name="Rectangle 33">
            <a:extLst>
              <a:ext uri="{FF2B5EF4-FFF2-40B4-BE49-F238E27FC236}">
                <a16:creationId xmlns:a16="http://schemas.microsoft.com/office/drawing/2014/main" id="{64D25E85-38B6-0280-BFA7-68FAF9D85BAF}"/>
              </a:ext>
            </a:extLst>
          </p:cNvPr>
          <p:cNvSpPr/>
          <p:nvPr/>
        </p:nvSpPr>
        <p:spPr>
          <a:xfrm>
            <a:off x="9580388" y="1848647"/>
            <a:ext cx="1721427" cy="4492775"/>
          </a:xfrm>
          <a:prstGeom prst="rect">
            <a:avLst/>
          </a:prstGeom>
          <a:noFill/>
          <a:ln w="571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CEE363C-0687-1C84-03C8-3BD8BD5E77CA}"/>
              </a:ext>
            </a:extLst>
          </p:cNvPr>
          <p:cNvSpPr txBox="1"/>
          <p:nvPr/>
        </p:nvSpPr>
        <p:spPr>
          <a:xfrm>
            <a:off x="9639038" y="2248986"/>
            <a:ext cx="1604126" cy="3539430"/>
          </a:xfrm>
          <a:prstGeom prst="rect">
            <a:avLst/>
          </a:prstGeom>
          <a:noFill/>
        </p:spPr>
        <p:txBody>
          <a:bodyPr wrap="square" rtlCol="0">
            <a:spAutoFit/>
          </a:bodyPr>
          <a:lstStyle/>
          <a:p>
            <a:pPr algn="ctr"/>
            <a:r>
              <a:rPr lang="en-US" sz="1400" dirty="0"/>
              <a:t>Data Preprocessing:</a:t>
            </a:r>
          </a:p>
          <a:p>
            <a:pPr algn="ctr"/>
            <a:endParaRPr lang="en-US" sz="1400" dirty="0"/>
          </a:p>
          <a:p>
            <a:pPr algn="ctr"/>
            <a:r>
              <a:rPr lang="en-US" sz="1400" dirty="0"/>
              <a:t>WordNet </a:t>
            </a:r>
            <a:r>
              <a:rPr lang="en-US" sz="1400" dirty="0" err="1"/>
              <a:t>Lemmatizer</a:t>
            </a:r>
            <a:endParaRPr lang="en-US" sz="1400" dirty="0"/>
          </a:p>
          <a:p>
            <a:pPr algn="ctr"/>
            <a:endParaRPr lang="en-US" sz="1400" dirty="0"/>
          </a:p>
          <a:p>
            <a:pPr algn="ctr"/>
            <a:r>
              <a:rPr lang="en-US" sz="1400" dirty="0"/>
              <a:t>Count Vectorizer</a:t>
            </a:r>
          </a:p>
          <a:p>
            <a:pPr algn="ctr"/>
            <a:endParaRPr lang="en-US" sz="1400" dirty="0"/>
          </a:p>
          <a:p>
            <a:pPr algn="ctr"/>
            <a:r>
              <a:rPr lang="en-US" sz="1400" dirty="0" err="1"/>
              <a:t>Tf-Idf</a:t>
            </a:r>
            <a:r>
              <a:rPr lang="en-US" sz="1400" dirty="0"/>
              <a:t> Vectorizer</a:t>
            </a:r>
          </a:p>
          <a:p>
            <a:pPr algn="ctr"/>
            <a:endParaRPr lang="en-US" sz="1400" dirty="0"/>
          </a:p>
          <a:p>
            <a:pPr algn="ctr"/>
            <a:r>
              <a:rPr lang="en-US" sz="1400" dirty="0"/>
              <a:t>Cosine Similarity Function</a:t>
            </a:r>
          </a:p>
          <a:p>
            <a:pPr algn="ctr"/>
            <a:endParaRPr lang="en-US" sz="1400" dirty="0"/>
          </a:p>
          <a:p>
            <a:pPr algn="ctr"/>
            <a:r>
              <a:rPr lang="en-US" sz="1400" dirty="0"/>
              <a:t>Recommendation </a:t>
            </a:r>
          </a:p>
          <a:p>
            <a:pPr algn="ctr"/>
            <a:r>
              <a:rPr lang="en-US" sz="1400" dirty="0"/>
              <a:t>system using SQL Query Generator</a:t>
            </a:r>
          </a:p>
        </p:txBody>
      </p:sp>
      <p:pic>
        <p:nvPicPr>
          <p:cNvPr id="1028" name="Picture 4" descr="Kaggle Logo transparent PNG - StickPNG">
            <a:extLst>
              <a:ext uri="{FF2B5EF4-FFF2-40B4-BE49-F238E27FC236}">
                <a16:creationId xmlns:a16="http://schemas.microsoft.com/office/drawing/2014/main" id="{57BB0E1C-9CE6-1CED-3F92-69036ACAE28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6162" b="28170"/>
          <a:stretch/>
        </p:blipFill>
        <p:spPr bwMode="auto">
          <a:xfrm>
            <a:off x="1127401" y="4083627"/>
            <a:ext cx="926028" cy="422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5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6676070" y="125947"/>
            <a:ext cx="6054277" cy="523220"/>
          </a:xfrm>
          <a:prstGeom prst="rect">
            <a:avLst/>
          </a:prstGeom>
          <a:noFill/>
        </p:spPr>
        <p:txBody>
          <a:bodyPr wrap="square" rtlCol="0">
            <a:spAutoFit/>
          </a:bodyPr>
          <a:lstStyle/>
          <a:p>
            <a:pPr algn="l"/>
            <a:r>
              <a:rPr lang="en-US" sz="2800" b="1" i="0" u="none" strike="noStrike" dirty="0">
                <a:solidFill>
                  <a:schemeClr val="bg1"/>
                </a:solidFill>
                <a:effectLst/>
                <a:latin typeface="system-ui"/>
              </a:rPr>
              <a:t>Job Demand In Different Countries</a:t>
            </a:r>
            <a:r>
              <a:rPr lang="en-US" sz="2800" b="1" dirty="0">
                <a:solidFill>
                  <a:schemeClr val="bg1"/>
                </a:solidFill>
                <a:latin typeface="system-ui"/>
              </a:rPr>
              <a:t>:</a:t>
            </a:r>
            <a:endParaRPr lang="en-US" sz="2800" b="1" i="0" u="none" strike="noStrike" dirty="0">
              <a:solidFill>
                <a:schemeClr val="bg1"/>
              </a:solidFill>
              <a:effectLst/>
              <a:latin typeface="system-ui"/>
            </a:endParaRPr>
          </a:p>
        </p:txBody>
      </p:sp>
      <p:pic>
        <p:nvPicPr>
          <p:cNvPr id="2" name="Picture 1">
            <a:extLst>
              <a:ext uri="{FF2B5EF4-FFF2-40B4-BE49-F238E27FC236}">
                <a16:creationId xmlns:a16="http://schemas.microsoft.com/office/drawing/2014/main" id="{AB9696B3-3FC1-7E0E-5753-87EA0A257A85}"/>
              </a:ext>
            </a:extLst>
          </p:cNvPr>
          <p:cNvPicPr>
            <a:picLocks noChangeAspect="1"/>
          </p:cNvPicPr>
          <p:nvPr/>
        </p:nvPicPr>
        <p:blipFill>
          <a:blip r:embed="rId3"/>
          <a:stretch>
            <a:fillRect/>
          </a:stretch>
        </p:blipFill>
        <p:spPr>
          <a:xfrm>
            <a:off x="0" y="794994"/>
            <a:ext cx="5758543" cy="2933734"/>
          </a:xfrm>
          <a:prstGeom prst="rect">
            <a:avLst/>
          </a:prstGeom>
        </p:spPr>
      </p:pic>
      <p:pic>
        <p:nvPicPr>
          <p:cNvPr id="7" name="Picture 6">
            <a:extLst>
              <a:ext uri="{FF2B5EF4-FFF2-40B4-BE49-F238E27FC236}">
                <a16:creationId xmlns:a16="http://schemas.microsoft.com/office/drawing/2014/main" id="{F284807E-0236-B57F-F3E4-6327CEB98FEB}"/>
              </a:ext>
            </a:extLst>
          </p:cNvPr>
          <p:cNvPicPr>
            <a:picLocks noChangeAspect="1"/>
          </p:cNvPicPr>
          <p:nvPr/>
        </p:nvPicPr>
        <p:blipFill>
          <a:blip r:embed="rId4"/>
          <a:stretch>
            <a:fillRect/>
          </a:stretch>
        </p:blipFill>
        <p:spPr>
          <a:xfrm>
            <a:off x="0" y="3728728"/>
            <a:ext cx="5902036" cy="3006838"/>
          </a:xfrm>
          <a:prstGeom prst="rect">
            <a:avLst/>
          </a:prstGeom>
        </p:spPr>
      </p:pic>
      <p:pic>
        <p:nvPicPr>
          <p:cNvPr id="8" name="Picture 7">
            <a:extLst>
              <a:ext uri="{FF2B5EF4-FFF2-40B4-BE49-F238E27FC236}">
                <a16:creationId xmlns:a16="http://schemas.microsoft.com/office/drawing/2014/main" id="{C16EFD41-063E-DDBF-DAC6-2A0C658A5959}"/>
              </a:ext>
            </a:extLst>
          </p:cNvPr>
          <p:cNvPicPr>
            <a:picLocks noChangeAspect="1"/>
          </p:cNvPicPr>
          <p:nvPr/>
        </p:nvPicPr>
        <p:blipFill>
          <a:blip r:embed="rId5"/>
          <a:stretch>
            <a:fillRect/>
          </a:stretch>
        </p:blipFill>
        <p:spPr>
          <a:xfrm>
            <a:off x="5902036" y="794994"/>
            <a:ext cx="5758543" cy="2933734"/>
          </a:xfrm>
          <a:prstGeom prst="rect">
            <a:avLst/>
          </a:prstGeom>
        </p:spPr>
      </p:pic>
      <p:pic>
        <p:nvPicPr>
          <p:cNvPr id="9" name="Picture 8">
            <a:extLst>
              <a:ext uri="{FF2B5EF4-FFF2-40B4-BE49-F238E27FC236}">
                <a16:creationId xmlns:a16="http://schemas.microsoft.com/office/drawing/2014/main" id="{0181A0E0-DCFD-96E6-1A67-FD1F68DD8200}"/>
              </a:ext>
            </a:extLst>
          </p:cNvPr>
          <p:cNvPicPr>
            <a:picLocks noChangeAspect="1"/>
          </p:cNvPicPr>
          <p:nvPr/>
        </p:nvPicPr>
        <p:blipFill>
          <a:blip r:embed="rId6"/>
          <a:stretch>
            <a:fillRect/>
          </a:stretch>
        </p:blipFill>
        <p:spPr>
          <a:xfrm>
            <a:off x="5758543" y="3851162"/>
            <a:ext cx="5902036" cy="3006838"/>
          </a:xfrm>
          <a:prstGeom prst="rect">
            <a:avLst/>
          </a:prstGeom>
        </p:spPr>
      </p:pic>
    </p:spTree>
    <p:extLst>
      <p:ext uri="{BB962C8B-B14F-4D97-AF65-F5344CB8AC3E}">
        <p14:creationId xmlns:p14="http://schemas.microsoft.com/office/powerpoint/2010/main" val="171626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6676070" y="125947"/>
            <a:ext cx="6054277" cy="523220"/>
          </a:xfrm>
          <a:prstGeom prst="rect">
            <a:avLst/>
          </a:prstGeom>
          <a:noFill/>
        </p:spPr>
        <p:txBody>
          <a:bodyPr wrap="square" rtlCol="0">
            <a:spAutoFit/>
          </a:bodyPr>
          <a:lstStyle/>
          <a:p>
            <a:pPr algn="l"/>
            <a:r>
              <a:rPr lang="en-US" sz="2800" b="1" i="0" u="none" strike="noStrike" dirty="0">
                <a:solidFill>
                  <a:schemeClr val="bg1"/>
                </a:solidFill>
                <a:effectLst/>
                <a:latin typeface="system-ui"/>
              </a:rPr>
              <a:t>Job Posting Trends Over Time</a:t>
            </a:r>
          </a:p>
        </p:txBody>
      </p:sp>
      <p:pic>
        <p:nvPicPr>
          <p:cNvPr id="3" name="Picture 2">
            <a:extLst>
              <a:ext uri="{FF2B5EF4-FFF2-40B4-BE49-F238E27FC236}">
                <a16:creationId xmlns:a16="http://schemas.microsoft.com/office/drawing/2014/main" id="{568EF03B-41FF-2248-9309-79F677683C51}"/>
              </a:ext>
            </a:extLst>
          </p:cNvPr>
          <p:cNvPicPr>
            <a:picLocks noChangeAspect="1"/>
          </p:cNvPicPr>
          <p:nvPr/>
        </p:nvPicPr>
        <p:blipFill>
          <a:blip r:embed="rId3"/>
          <a:stretch>
            <a:fillRect/>
          </a:stretch>
        </p:blipFill>
        <p:spPr>
          <a:xfrm>
            <a:off x="107868" y="1470924"/>
            <a:ext cx="7772400" cy="4771176"/>
          </a:xfrm>
          <a:prstGeom prst="rect">
            <a:avLst/>
          </a:prstGeom>
        </p:spPr>
      </p:pic>
      <p:sp>
        <p:nvSpPr>
          <p:cNvPr id="6" name="TextBox 5">
            <a:extLst>
              <a:ext uri="{FF2B5EF4-FFF2-40B4-BE49-F238E27FC236}">
                <a16:creationId xmlns:a16="http://schemas.microsoft.com/office/drawing/2014/main" id="{4656F5A9-3056-9B3C-C662-6C6560CE3EA7}"/>
              </a:ext>
            </a:extLst>
          </p:cNvPr>
          <p:cNvSpPr txBox="1"/>
          <p:nvPr/>
        </p:nvSpPr>
        <p:spPr>
          <a:xfrm>
            <a:off x="7622875" y="2733127"/>
            <a:ext cx="4160666" cy="2246769"/>
          </a:xfrm>
          <a:prstGeom prst="rect">
            <a:avLst/>
          </a:prstGeom>
          <a:noFill/>
        </p:spPr>
        <p:txBody>
          <a:bodyPr wrap="square">
            <a:spAutoFit/>
          </a:bodyPr>
          <a:lstStyle/>
          <a:p>
            <a:pPr algn="just"/>
            <a:r>
              <a:rPr lang="en-US" sz="1400" b="0" i="0" u="none" strike="noStrike" dirty="0">
                <a:effectLst/>
                <a:latin typeface="system-ui"/>
              </a:rPr>
              <a:t>The graph displays the number of job postings over a six-day period from </a:t>
            </a:r>
            <a:r>
              <a:rPr lang="en-US" sz="1400" b="1" i="0" u="none" strike="noStrike" dirty="0">
                <a:effectLst/>
                <a:latin typeface="system-ui"/>
              </a:rPr>
              <a:t>January 12, 2024</a:t>
            </a:r>
            <a:r>
              <a:rPr lang="en-US" sz="1400" b="0" i="0" u="none" strike="noStrike" dirty="0">
                <a:effectLst/>
                <a:latin typeface="system-ui"/>
              </a:rPr>
              <a:t> to </a:t>
            </a:r>
            <a:r>
              <a:rPr lang="en-US" sz="1400" b="1" i="0" u="none" strike="noStrike" dirty="0">
                <a:effectLst/>
                <a:latin typeface="system-ui"/>
              </a:rPr>
              <a:t>January 17, 2024</a:t>
            </a:r>
            <a:r>
              <a:rPr lang="en-US" sz="1400" b="0" i="0" u="none" strike="noStrike" dirty="0">
                <a:effectLst/>
                <a:latin typeface="system-ui"/>
              </a:rPr>
              <a:t>.</a:t>
            </a:r>
          </a:p>
          <a:p>
            <a:pPr algn="just"/>
            <a:endParaRPr lang="en-US" sz="1400" b="0" i="0" u="none" strike="noStrike" dirty="0">
              <a:effectLst/>
              <a:latin typeface="system-ui"/>
            </a:endParaRPr>
          </a:p>
          <a:p>
            <a:pPr algn="just"/>
            <a:endParaRPr lang="en-US" sz="1400" dirty="0">
              <a:latin typeface="system-ui"/>
            </a:endParaRPr>
          </a:p>
          <a:p>
            <a:pPr algn="just"/>
            <a:r>
              <a:rPr lang="en-US" sz="1400" b="0" i="0" u="none" strike="noStrike" dirty="0">
                <a:effectLst/>
                <a:latin typeface="system-ui"/>
              </a:rPr>
              <a:t>This trend suggests that job seekers would have the most opportunities if they were to search for jobs around </a:t>
            </a:r>
            <a:r>
              <a:rPr lang="en-US" sz="1400" b="1" i="0" u="none" strike="noStrike" dirty="0">
                <a:effectLst/>
                <a:latin typeface="system-ui"/>
              </a:rPr>
              <a:t>January 14</a:t>
            </a:r>
            <a:r>
              <a:rPr lang="en-US" sz="1400" b="0" i="0" u="none" strike="noStrike" dirty="0">
                <a:effectLst/>
                <a:latin typeface="system-ui"/>
              </a:rPr>
              <a:t>. However, it’s important to note that these trends can vary and may not be the same in the future.</a:t>
            </a:r>
          </a:p>
        </p:txBody>
      </p:sp>
    </p:spTree>
    <p:extLst>
      <p:ext uri="{BB962C8B-B14F-4D97-AF65-F5344CB8AC3E}">
        <p14:creationId xmlns:p14="http://schemas.microsoft.com/office/powerpoint/2010/main" val="46536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6676070" y="125947"/>
            <a:ext cx="6054277" cy="523220"/>
          </a:xfrm>
          <a:prstGeom prst="rect">
            <a:avLst/>
          </a:prstGeom>
          <a:noFill/>
        </p:spPr>
        <p:txBody>
          <a:bodyPr wrap="square" rtlCol="0">
            <a:spAutoFit/>
          </a:bodyPr>
          <a:lstStyle/>
          <a:p>
            <a:pPr algn="l"/>
            <a:r>
              <a:rPr lang="en-US" sz="2800" b="1" i="0" u="none" strike="noStrike" dirty="0">
                <a:solidFill>
                  <a:schemeClr val="bg1"/>
                </a:solidFill>
                <a:effectLst/>
                <a:latin typeface="system-ui"/>
              </a:rPr>
              <a:t>Distribution of Processing Time</a:t>
            </a:r>
          </a:p>
        </p:txBody>
      </p:sp>
      <p:pic>
        <p:nvPicPr>
          <p:cNvPr id="2" name="Picture 1">
            <a:extLst>
              <a:ext uri="{FF2B5EF4-FFF2-40B4-BE49-F238E27FC236}">
                <a16:creationId xmlns:a16="http://schemas.microsoft.com/office/drawing/2014/main" id="{8E7BFB47-F210-900A-9B55-AE23CC0DFB2A}"/>
              </a:ext>
            </a:extLst>
          </p:cNvPr>
          <p:cNvPicPr>
            <a:picLocks noChangeAspect="1"/>
          </p:cNvPicPr>
          <p:nvPr/>
        </p:nvPicPr>
        <p:blipFill rotWithShape="1">
          <a:blip r:embed="rId3"/>
          <a:srcRect r="5158"/>
          <a:stretch/>
        </p:blipFill>
        <p:spPr>
          <a:xfrm>
            <a:off x="129209" y="1449412"/>
            <a:ext cx="7371521" cy="4595280"/>
          </a:xfrm>
          <a:prstGeom prst="rect">
            <a:avLst/>
          </a:prstGeom>
        </p:spPr>
      </p:pic>
      <p:sp>
        <p:nvSpPr>
          <p:cNvPr id="7" name="TextBox 6">
            <a:extLst>
              <a:ext uri="{FF2B5EF4-FFF2-40B4-BE49-F238E27FC236}">
                <a16:creationId xmlns:a16="http://schemas.microsoft.com/office/drawing/2014/main" id="{FDB02E35-A990-6C81-B220-48550F8B510B}"/>
              </a:ext>
            </a:extLst>
          </p:cNvPr>
          <p:cNvSpPr txBox="1"/>
          <p:nvPr/>
        </p:nvSpPr>
        <p:spPr>
          <a:xfrm>
            <a:off x="7592943" y="1982450"/>
            <a:ext cx="4220529" cy="2893100"/>
          </a:xfrm>
          <a:prstGeom prst="rect">
            <a:avLst/>
          </a:prstGeom>
          <a:noFill/>
        </p:spPr>
        <p:txBody>
          <a:bodyPr wrap="square">
            <a:spAutoFit/>
          </a:bodyPr>
          <a:lstStyle/>
          <a:p>
            <a:pPr algn="just"/>
            <a:r>
              <a:rPr lang="en-US" sz="1400" b="0" i="0" u="none" strike="noStrike" dirty="0">
                <a:effectLst/>
                <a:latin typeface="system-ui"/>
              </a:rPr>
              <a:t>The provided chart is a bar graph that represents the distribution of processing time for job postings. </a:t>
            </a:r>
          </a:p>
          <a:p>
            <a:pPr algn="just"/>
            <a:endParaRPr lang="en-US" sz="1400" dirty="0">
              <a:latin typeface="system-ui"/>
            </a:endParaRPr>
          </a:p>
          <a:p>
            <a:pPr algn="just"/>
            <a:r>
              <a:rPr lang="en-US" sz="1400" dirty="0">
                <a:latin typeface="system-ui"/>
              </a:rPr>
              <a:t>T</a:t>
            </a:r>
            <a:r>
              <a:rPr lang="en-US" sz="1400" b="0" i="0" u="none" strike="noStrike" dirty="0">
                <a:effectLst/>
                <a:latin typeface="system-ui"/>
              </a:rPr>
              <a:t>his chart provides valuable insights into the distribution of processing times for job postings. </a:t>
            </a:r>
          </a:p>
          <a:p>
            <a:pPr algn="just"/>
            <a:endParaRPr lang="en-US" sz="1400" dirty="0">
              <a:latin typeface="system-ui"/>
            </a:endParaRPr>
          </a:p>
          <a:p>
            <a:pPr algn="just"/>
            <a:r>
              <a:rPr lang="en-US" sz="1400" b="0" i="0" u="none" strike="noStrike" dirty="0">
                <a:effectLst/>
                <a:latin typeface="system-ui"/>
              </a:rPr>
              <a:t>It can help in understanding the efficiency of the job posting process and identifying potential areas for improvement. </a:t>
            </a:r>
          </a:p>
          <a:p>
            <a:pPr algn="just"/>
            <a:endParaRPr lang="en-US" sz="1400" dirty="0">
              <a:latin typeface="system-ui"/>
            </a:endParaRPr>
          </a:p>
          <a:p>
            <a:pPr algn="just"/>
            <a:r>
              <a:rPr lang="en-US" sz="1400" b="0" i="0" u="none" strike="noStrike" dirty="0">
                <a:effectLst/>
                <a:latin typeface="system-ui"/>
              </a:rPr>
              <a:t>For instance, strategies could be developed to evenly distribute the processing load across all days to avoid significant fluctuations.</a:t>
            </a:r>
          </a:p>
        </p:txBody>
      </p:sp>
    </p:spTree>
    <p:extLst>
      <p:ext uri="{BB962C8B-B14F-4D97-AF65-F5344CB8AC3E}">
        <p14:creationId xmlns:p14="http://schemas.microsoft.com/office/powerpoint/2010/main" val="23264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4929810" y="125947"/>
            <a:ext cx="7800538" cy="523220"/>
          </a:xfrm>
          <a:prstGeom prst="rect">
            <a:avLst/>
          </a:prstGeom>
          <a:noFill/>
        </p:spPr>
        <p:txBody>
          <a:bodyPr wrap="square" rtlCol="0">
            <a:spAutoFit/>
          </a:bodyPr>
          <a:lstStyle/>
          <a:p>
            <a:pPr algn="l"/>
            <a:r>
              <a:rPr lang="en-US" sz="2800" b="1" i="0" u="none" strike="noStrike" dirty="0">
                <a:solidFill>
                  <a:schemeClr val="bg1"/>
                </a:solidFill>
                <a:effectLst/>
                <a:latin typeface="system-ui"/>
              </a:rPr>
              <a:t>Distribution of Job Levels in LinkedIn Postings</a:t>
            </a:r>
          </a:p>
        </p:txBody>
      </p:sp>
      <p:pic>
        <p:nvPicPr>
          <p:cNvPr id="3" name="Picture 2">
            <a:extLst>
              <a:ext uri="{FF2B5EF4-FFF2-40B4-BE49-F238E27FC236}">
                <a16:creationId xmlns:a16="http://schemas.microsoft.com/office/drawing/2014/main" id="{A38A090B-7A66-0AF1-A830-F9D459D9E6C9}"/>
              </a:ext>
            </a:extLst>
          </p:cNvPr>
          <p:cNvPicPr>
            <a:picLocks noChangeAspect="1"/>
          </p:cNvPicPr>
          <p:nvPr/>
        </p:nvPicPr>
        <p:blipFill>
          <a:blip r:embed="rId3"/>
          <a:stretch>
            <a:fillRect/>
          </a:stretch>
        </p:blipFill>
        <p:spPr>
          <a:xfrm>
            <a:off x="836543" y="1447800"/>
            <a:ext cx="6756400" cy="3962400"/>
          </a:xfrm>
          <a:prstGeom prst="rect">
            <a:avLst/>
          </a:prstGeom>
        </p:spPr>
      </p:pic>
      <p:sp>
        <p:nvSpPr>
          <p:cNvPr id="6" name="TextBox 5">
            <a:extLst>
              <a:ext uri="{FF2B5EF4-FFF2-40B4-BE49-F238E27FC236}">
                <a16:creationId xmlns:a16="http://schemas.microsoft.com/office/drawing/2014/main" id="{FB585028-D1AE-797F-FCA2-7732C636C495}"/>
              </a:ext>
            </a:extLst>
          </p:cNvPr>
          <p:cNvSpPr txBox="1"/>
          <p:nvPr/>
        </p:nvSpPr>
        <p:spPr>
          <a:xfrm>
            <a:off x="7592943" y="2090172"/>
            <a:ext cx="4131365" cy="2677656"/>
          </a:xfrm>
          <a:prstGeom prst="rect">
            <a:avLst/>
          </a:prstGeom>
          <a:noFill/>
        </p:spPr>
        <p:txBody>
          <a:bodyPr wrap="square">
            <a:spAutoFit/>
          </a:bodyPr>
          <a:lstStyle/>
          <a:p>
            <a:pPr algn="l"/>
            <a:r>
              <a:rPr lang="en-US" sz="1400" b="0" i="0" u="none" strike="noStrike" dirty="0">
                <a:effectLst/>
                <a:latin typeface="system-ui"/>
              </a:rPr>
              <a:t>The chart shows two job levels: mid-senior and associate. The </a:t>
            </a:r>
            <a:r>
              <a:rPr lang="en-US" sz="1400" b="1" i="0" u="none" strike="noStrike" dirty="0">
                <a:effectLst/>
                <a:latin typeface="system-ui"/>
              </a:rPr>
              <a:t>mid-senior level</a:t>
            </a:r>
            <a:r>
              <a:rPr lang="en-US" sz="1400" b="0" i="0" u="none" strike="noStrike" dirty="0">
                <a:effectLst/>
                <a:latin typeface="system-ui"/>
              </a:rPr>
              <a:t> jobs are depicted in pink and </a:t>
            </a:r>
            <a:r>
              <a:rPr lang="en-US" sz="1400" b="1" i="0" u="none" strike="noStrike" dirty="0">
                <a:effectLst/>
                <a:latin typeface="system-ui"/>
              </a:rPr>
              <a:t>constitute the majority at 89.1%</a:t>
            </a:r>
            <a:r>
              <a:rPr lang="en-US" sz="1400" b="0" i="0" u="none" strike="noStrike" dirty="0">
                <a:effectLst/>
                <a:latin typeface="system-ui"/>
              </a:rPr>
              <a:t>. On the other hand, </a:t>
            </a:r>
            <a:r>
              <a:rPr lang="en-US" sz="1400" b="1" i="0" u="none" strike="noStrike" dirty="0">
                <a:effectLst/>
                <a:latin typeface="system-ui"/>
              </a:rPr>
              <a:t>associate level</a:t>
            </a:r>
            <a:r>
              <a:rPr lang="en-US" sz="1400" b="0" i="0" u="none" strike="noStrike" dirty="0">
                <a:effectLst/>
                <a:latin typeface="system-ui"/>
              </a:rPr>
              <a:t> jobs are depicted in blue and </a:t>
            </a:r>
            <a:r>
              <a:rPr lang="en-US" sz="1400" b="1" i="0" u="none" strike="noStrike" dirty="0">
                <a:effectLst/>
                <a:latin typeface="system-ui"/>
              </a:rPr>
              <a:t>make up 10.9% of the total.</a:t>
            </a:r>
          </a:p>
          <a:p>
            <a:pPr algn="l"/>
            <a:endParaRPr lang="en-US" sz="1400" b="0" i="0" u="none" strike="noStrike" dirty="0">
              <a:effectLst/>
              <a:latin typeface="system-ui"/>
            </a:endParaRPr>
          </a:p>
          <a:p>
            <a:pPr algn="just"/>
            <a:r>
              <a:rPr lang="en-US" sz="1400" dirty="0">
                <a:latin typeface="system-ui"/>
              </a:rPr>
              <a:t>T</a:t>
            </a:r>
            <a:r>
              <a:rPr lang="en-US" sz="1400" b="0" i="0" u="none" strike="noStrike" dirty="0">
                <a:effectLst/>
                <a:latin typeface="system-ui"/>
              </a:rPr>
              <a:t>his chart provides valuable insights into the job market dynamics on LinkedIn, particularly regarding the distribution of job levels. It can be useful for job seekers to understand where they might have the best chances of finding job postings that match their level of experience.</a:t>
            </a:r>
          </a:p>
        </p:txBody>
      </p:sp>
    </p:spTree>
    <p:extLst>
      <p:ext uri="{BB962C8B-B14F-4D97-AF65-F5344CB8AC3E}">
        <p14:creationId xmlns:p14="http://schemas.microsoft.com/office/powerpoint/2010/main" val="2986477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4929810" y="125947"/>
            <a:ext cx="7800538" cy="523220"/>
          </a:xfrm>
          <a:prstGeom prst="rect">
            <a:avLst/>
          </a:prstGeom>
          <a:noFill/>
        </p:spPr>
        <p:txBody>
          <a:bodyPr wrap="square" rtlCol="0">
            <a:spAutoFit/>
          </a:bodyPr>
          <a:lstStyle/>
          <a:p>
            <a:pPr algn="l"/>
            <a:r>
              <a:rPr lang="en-US" sz="2800" b="1" i="0" u="none" strike="noStrike" dirty="0">
                <a:solidFill>
                  <a:schemeClr val="bg1"/>
                </a:solidFill>
                <a:effectLst/>
                <a:latin typeface="system-ui"/>
              </a:rPr>
              <a:t>Distribution of Job Types in LinkedIn Postings</a:t>
            </a:r>
          </a:p>
        </p:txBody>
      </p:sp>
      <p:sp>
        <p:nvSpPr>
          <p:cNvPr id="6" name="TextBox 5">
            <a:extLst>
              <a:ext uri="{FF2B5EF4-FFF2-40B4-BE49-F238E27FC236}">
                <a16:creationId xmlns:a16="http://schemas.microsoft.com/office/drawing/2014/main" id="{FB585028-D1AE-797F-FCA2-7732C636C495}"/>
              </a:ext>
            </a:extLst>
          </p:cNvPr>
          <p:cNvSpPr txBox="1"/>
          <p:nvPr/>
        </p:nvSpPr>
        <p:spPr>
          <a:xfrm>
            <a:off x="7592943" y="1982450"/>
            <a:ext cx="4131365" cy="2893100"/>
          </a:xfrm>
          <a:prstGeom prst="rect">
            <a:avLst/>
          </a:prstGeom>
          <a:noFill/>
        </p:spPr>
        <p:txBody>
          <a:bodyPr wrap="square">
            <a:spAutoFit/>
          </a:bodyPr>
          <a:lstStyle/>
          <a:p>
            <a:pPr algn="just"/>
            <a:r>
              <a:rPr lang="en-US" sz="1400" b="0" i="0" u="none" strike="noStrike" dirty="0">
                <a:effectLst/>
                <a:latin typeface="system-ui"/>
              </a:rPr>
              <a:t>The chart shows three job types: onsite, hybrid, and remote. The </a:t>
            </a:r>
            <a:r>
              <a:rPr lang="en-US" sz="1400" b="1" i="0" u="none" strike="noStrike" dirty="0">
                <a:effectLst/>
                <a:latin typeface="system-ui"/>
              </a:rPr>
              <a:t>onsite jobs</a:t>
            </a:r>
            <a:r>
              <a:rPr lang="en-US" sz="1400" b="0" i="0" u="none" strike="noStrike" dirty="0">
                <a:effectLst/>
                <a:latin typeface="system-ui"/>
              </a:rPr>
              <a:t> are depicted in cyan and constitute the majority at </a:t>
            </a:r>
            <a:r>
              <a:rPr lang="en-US" sz="1400" b="1" i="0" u="none" strike="noStrike" dirty="0">
                <a:effectLst/>
                <a:latin typeface="system-ui"/>
              </a:rPr>
              <a:t>99.2%.</a:t>
            </a:r>
            <a:r>
              <a:rPr lang="en-US" sz="1400" b="0" i="0" u="none" strike="noStrike" dirty="0">
                <a:effectLst/>
                <a:latin typeface="system-ui"/>
              </a:rPr>
              <a:t> </a:t>
            </a:r>
            <a:r>
              <a:rPr lang="en-US" sz="1400" b="1" i="0" u="none" strike="noStrike" dirty="0">
                <a:effectLst/>
                <a:latin typeface="system-ui"/>
              </a:rPr>
              <a:t>Hybrid jobs</a:t>
            </a:r>
            <a:r>
              <a:rPr lang="en-US" sz="1400" b="0" i="0" u="none" strike="noStrike" dirty="0">
                <a:effectLst/>
                <a:latin typeface="system-ui"/>
              </a:rPr>
              <a:t> are depicted in golden and make up </a:t>
            </a:r>
            <a:r>
              <a:rPr lang="en-US" sz="1400" b="1" i="0" u="none" strike="noStrike" dirty="0">
                <a:effectLst/>
                <a:latin typeface="system-ui"/>
              </a:rPr>
              <a:t>0.5%</a:t>
            </a:r>
            <a:r>
              <a:rPr lang="en-US" sz="1400" b="0" i="0" u="none" strike="noStrike" dirty="0">
                <a:effectLst/>
                <a:latin typeface="system-ui"/>
              </a:rPr>
              <a:t> of the total, while </a:t>
            </a:r>
            <a:r>
              <a:rPr lang="en-US" sz="1400" b="1" i="0" u="none" strike="noStrike" dirty="0">
                <a:effectLst/>
                <a:latin typeface="system-ui"/>
              </a:rPr>
              <a:t>remote jobs</a:t>
            </a:r>
            <a:r>
              <a:rPr lang="en-US" sz="1400" b="0" i="0" u="none" strike="noStrike" dirty="0">
                <a:effectLst/>
                <a:latin typeface="system-ui"/>
              </a:rPr>
              <a:t> are depicted in red and account for </a:t>
            </a:r>
            <a:r>
              <a:rPr lang="en-US" sz="1400" b="1" i="0" u="none" strike="noStrike" dirty="0">
                <a:effectLst/>
                <a:latin typeface="system-ui"/>
              </a:rPr>
              <a:t>0.3%.</a:t>
            </a:r>
            <a:r>
              <a:rPr lang="en-US" sz="1400" b="0" i="0" u="none" strike="noStrike" dirty="0">
                <a:effectLst/>
                <a:latin typeface="system-ui"/>
              </a:rPr>
              <a:t> </a:t>
            </a:r>
          </a:p>
          <a:p>
            <a:pPr algn="l"/>
            <a:endParaRPr lang="en-US" sz="1400" dirty="0">
              <a:latin typeface="system-ui"/>
            </a:endParaRPr>
          </a:p>
          <a:p>
            <a:pPr algn="just"/>
            <a:r>
              <a:rPr lang="en-US" sz="1400" dirty="0">
                <a:latin typeface="system-ui"/>
              </a:rPr>
              <a:t>T</a:t>
            </a:r>
            <a:r>
              <a:rPr lang="en-US" sz="1400" b="0" i="0" u="none" strike="noStrike" dirty="0">
                <a:effectLst/>
                <a:latin typeface="system-ui"/>
              </a:rPr>
              <a:t>his chart provides valuable insights into the job market dynamics on LinkedIn, particularly regarding the distribution of job types. It </a:t>
            </a:r>
            <a:r>
              <a:rPr lang="en-US" sz="1400" b="1" i="0" u="none" strike="noStrike" dirty="0">
                <a:effectLst/>
                <a:latin typeface="system-ui"/>
              </a:rPr>
              <a:t>can be useful for job seekers to understand where they might have the best chances of finding job postings that match their preferred work arrangement.</a:t>
            </a:r>
            <a:endParaRPr lang="en-US" sz="1400" b="0" i="0" u="none" strike="noStrike" dirty="0">
              <a:effectLst/>
              <a:latin typeface="system-ui"/>
            </a:endParaRPr>
          </a:p>
        </p:txBody>
      </p:sp>
      <p:pic>
        <p:nvPicPr>
          <p:cNvPr id="2" name="Picture 1">
            <a:extLst>
              <a:ext uri="{FF2B5EF4-FFF2-40B4-BE49-F238E27FC236}">
                <a16:creationId xmlns:a16="http://schemas.microsoft.com/office/drawing/2014/main" id="{A2B63844-5395-B47A-F701-1FF63A0DA283}"/>
              </a:ext>
            </a:extLst>
          </p:cNvPr>
          <p:cNvPicPr>
            <a:picLocks noChangeAspect="1"/>
          </p:cNvPicPr>
          <p:nvPr/>
        </p:nvPicPr>
        <p:blipFill>
          <a:blip r:embed="rId3"/>
          <a:stretch>
            <a:fillRect/>
          </a:stretch>
        </p:blipFill>
        <p:spPr>
          <a:xfrm>
            <a:off x="467692" y="1447800"/>
            <a:ext cx="6756400" cy="3962400"/>
          </a:xfrm>
          <a:prstGeom prst="rect">
            <a:avLst/>
          </a:prstGeom>
        </p:spPr>
      </p:pic>
    </p:spTree>
    <p:extLst>
      <p:ext uri="{BB962C8B-B14F-4D97-AF65-F5344CB8AC3E}">
        <p14:creationId xmlns:p14="http://schemas.microsoft.com/office/powerpoint/2010/main" val="1142184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4929810" y="125947"/>
            <a:ext cx="7800538" cy="523220"/>
          </a:xfrm>
          <a:prstGeom prst="rect">
            <a:avLst/>
          </a:prstGeom>
          <a:noFill/>
        </p:spPr>
        <p:txBody>
          <a:bodyPr wrap="square" rtlCol="0">
            <a:spAutoFit/>
          </a:bodyPr>
          <a:lstStyle/>
          <a:p>
            <a:pPr algn="l"/>
            <a:r>
              <a:rPr lang="en-US" sz="2800" b="1" dirty="0">
                <a:solidFill>
                  <a:schemeClr val="bg1"/>
                </a:solidFill>
                <a:latin typeface="system-ui"/>
              </a:rPr>
              <a:t>M</a:t>
            </a:r>
            <a:r>
              <a:rPr lang="en-US" sz="2800" b="1" i="0" u="none" strike="noStrike" dirty="0">
                <a:solidFill>
                  <a:schemeClr val="bg1"/>
                </a:solidFill>
                <a:effectLst/>
                <a:latin typeface="system-ui"/>
              </a:rPr>
              <a:t>ost sought-after skills in different jobs</a:t>
            </a:r>
          </a:p>
        </p:txBody>
      </p:sp>
      <p:sp>
        <p:nvSpPr>
          <p:cNvPr id="3" name="TextBox 2">
            <a:extLst>
              <a:ext uri="{FF2B5EF4-FFF2-40B4-BE49-F238E27FC236}">
                <a16:creationId xmlns:a16="http://schemas.microsoft.com/office/drawing/2014/main" id="{2C531800-9911-8E09-C9AE-2FF1B1ED3094}"/>
              </a:ext>
            </a:extLst>
          </p:cNvPr>
          <p:cNvSpPr txBox="1"/>
          <p:nvPr/>
        </p:nvSpPr>
        <p:spPr>
          <a:xfrm>
            <a:off x="6818244" y="2690336"/>
            <a:ext cx="4863548" cy="1477328"/>
          </a:xfrm>
          <a:prstGeom prst="rect">
            <a:avLst/>
          </a:prstGeom>
          <a:noFill/>
        </p:spPr>
        <p:txBody>
          <a:bodyPr wrap="square" rtlCol="0">
            <a:spAutoFit/>
          </a:bodyPr>
          <a:lstStyle/>
          <a:p>
            <a:pPr algn="just"/>
            <a:r>
              <a:rPr lang="en-US" dirty="0"/>
              <a:t>By finding the most common skill for each job title, you can get an idea of what skills are most in demand for each type of job. This can be useful for job seekers, recruiters, or anyone doing labor market research.</a:t>
            </a:r>
          </a:p>
        </p:txBody>
      </p:sp>
      <p:pic>
        <p:nvPicPr>
          <p:cNvPr id="5" name="Picture 4">
            <a:extLst>
              <a:ext uri="{FF2B5EF4-FFF2-40B4-BE49-F238E27FC236}">
                <a16:creationId xmlns:a16="http://schemas.microsoft.com/office/drawing/2014/main" id="{7E59AEDF-192A-BEC6-F891-B09EE64312DB}"/>
              </a:ext>
            </a:extLst>
          </p:cNvPr>
          <p:cNvPicPr>
            <a:picLocks noChangeAspect="1"/>
          </p:cNvPicPr>
          <p:nvPr/>
        </p:nvPicPr>
        <p:blipFill rotWithShape="1">
          <a:blip r:embed="rId3"/>
          <a:srcRect r="10690"/>
          <a:stretch/>
        </p:blipFill>
        <p:spPr>
          <a:xfrm>
            <a:off x="510208" y="1905000"/>
            <a:ext cx="6034156" cy="3048000"/>
          </a:xfrm>
          <a:prstGeom prst="rect">
            <a:avLst/>
          </a:prstGeom>
        </p:spPr>
      </p:pic>
    </p:spTree>
    <p:extLst>
      <p:ext uri="{BB962C8B-B14F-4D97-AF65-F5344CB8AC3E}">
        <p14:creationId xmlns:p14="http://schemas.microsoft.com/office/powerpoint/2010/main" val="100940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186366" y="1872020"/>
            <a:ext cx="10958052" cy="4985980"/>
          </a:xfrm>
          <a:prstGeom prst="rect">
            <a:avLst/>
          </a:prstGeom>
          <a:noFill/>
        </p:spPr>
        <p:txBody>
          <a:bodyPr wrap="square" rtlCol="0">
            <a:spAutoFit/>
          </a:bodyPr>
          <a:lstStyle/>
          <a:p>
            <a:pPr marL="285750" indent="-285750" algn="just">
              <a:buFont typeface="Arial" panose="020B0604020202020204" pitchFamily="34" charset="0"/>
              <a:buChar char="•"/>
            </a:pPr>
            <a:r>
              <a:rPr lang="en-US" dirty="0">
                <a:highlight>
                  <a:srgbClr val="FFFFFF"/>
                </a:highlight>
                <a:latin typeface="system-ui"/>
              </a:rPr>
              <a:t>In an age marked by job cuts and economic uncertainty, the job market has become increasingly challenging for both experienced professionals and recent graduates. The aftermath of such disruptions has led to heightened competition and a pervasive sense of uncertainty for job seekers. One major challenge in this scenario is the mismatch between applicants' skills and the requirements of the positions they seek.</a:t>
            </a:r>
          </a:p>
          <a:p>
            <a:pPr marL="285750" indent="-285750" algn="just">
              <a:buFont typeface="Arial" panose="020B0604020202020204" pitchFamily="34" charset="0"/>
              <a:buChar char="•"/>
            </a:pPr>
            <a:endParaRPr lang="en-US" dirty="0">
              <a:highlight>
                <a:srgbClr val="FFFFFF"/>
              </a:highlight>
              <a:latin typeface="system-ui"/>
            </a:endParaRPr>
          </a:p>
          <a:p>
            <a:pPr marL="285750" indent="-285750" algn="just">
              <a:buFont typeface="Arial" panose="020B0604020202020204" pitchFamily="34" charset="0"/>
              <a:buChar char="•"/>
            </a:pPr>
            <a:r>
              <a:rPr lang="en-US" b="1" i="1" dirty="0">
                <a:highlight>
                  <a:srgbClr val="FFFFFF"/>
                </a:highlight>
                <a:latin typeface="system-ui"/>
              </a:rPr>
              <a:t>Objective: </a:t>
            </a:r>
            <a:r>
              <a:rPr lang="en-US" dirty="0">
                <a:highlight>
                  <a:srgbClr val="FFFFFF"/>
                </a:highlight>
                <a:latin typeface="system-ui"/>
              </a:rPr>
              <a:t>To create a job recommender system that accurately matches job seekers' skills with the most suitable job postings on LinkedIn, providing them with practical information and strategic advice.</a:t>
            </a:r>
          </a:p>
          <a:p>
            <a:pPr marL="285750" indent="-285750" algn="just">
              <a:buFont typeface="Arial" panose="020B0604020202020204" pitchFamily="34" charset="0"/>
              <a:buChar char="•"/>
            </a:pPr>
            <a:endParaRPr lang="en-US" dirty="0">
              <a:highlight>
                <a:srgbClr val="FFFFFF"/>
              </a:highlight>
              <a:latin typeface="system-ui"/>
            </a:endParaRPr>
          </a:p>
          <a:p>
            <a:pPr marL="285750" indent="-285750" algn="just">
              <a:buFont typeface="Arial" panose="020B0604020202020204" pitchFamily="34" charset="0"/>
              <a:buChar char="•"/>
            </a:pPr>
            <a:r>
              <a:rPr lang="en-US" dirty="0">
                <a:highlight>
                  <a:srgbClr val="FFFFFF"/>
                </a:highlight>
                <a:latin typeface="system-ui"/>
              </a:rPr>
              <a:t>Content-based recommendation is an approach that tailors suggestions to users based on how closely the attributes or content of item align with their preferences. In this project, this method will focus on recommending job titles based on the similarity between the skills of the job seeker and those listed in the job postings. It will also consider other user preferences such as job location, level, and type.</a:t>
            </a:r>
          </a:p>
          <a:p>
            <a:pPr marL="285750" indent="-285750" algn="just">
              <a:buFont typeface="Arial" panose="020B0604020202020204" pitchFamily="34" charset="0"/>
              <a:buChar char="•"/>
            </a:pPr>
            <a:endParaRPr lang="en-US" dirty="0">
              <a:highlight>
                <a:srgbClr val="FFFFFF"/>
              </a:highlight>
              <a:latin typeface="system-ui"/>
            </a:endParaRPr>
          </a:p>
          <a:p>
            <a:pPr marL="693738" indent="-341313" algn="just">
              <a:buFont typeface="Wingdings" pitchFamily="2" charset="2"/>
              <a:buChar char="Ø"/>
            </a:pPr>
            <a:r>
              <a:rPr lang="en-US" dirty="0">
                <a:highlight>
                  <a:srgbClr val="FFFFFF"/>
                </a:highlight>
                <a:latin typeface="system-ui"/>
              </a:rPr>
              <a:t>Retrieving data from MongoDB;</a:t>
            </a:r>
          </a:p>
          <a:p>
            <a:pPr marL="693738" indent="-341313" algn="just">
              <a:buFont typeface="Wingdings" pitchFamily="2" charset="2"/>
              <a:buChar char="Ø"/>
            </a:pPr>
            <a:r>
              <a:rPr lang="en-US" dirty="0">
                <a:highlight>
                  <a:srgbClr val="FFFFFF"/>
                </a:highlight>
                <a:latin typeface="system-ui"/>
              </a:rPr>
              <a:t>Running Spark Session;</a:t>
            </a:r>
          </a:p>
          <a:p>
            <a:pPr marL="693738" indent="-341313" algn="just">
              <a:buFont typeface="Wingdings" pitchFamily="2" charset="2"/>
              <a:buChar char="Ø"/>
            </a:pPr>
            <a:r>
              <a:rPr lang="en-US" dirty="0">
                <a:highlight>
                  <a:srgbClr val="FFFFFF"/>
                </a:highlight>
                <a:latin typeface="system-ui"/>
              </a:rPr>
              <a:t>Changing the data into Spark </a:t>
            </a:r>
            <a:r>
              <a:rPr lang="en-US" dirty="0" err="1">
                <a:highlight>
                  <a:srgbClr val="FFFFFF"/>
                </a:highlight>
                <a:latin typeface="system-ui"/>
              </a:rPr>
              <a:t>Dataframe</a:t>
            </a:r>
            <a:r>
              <a:rPr lang="en-US" dirty="0">
                <a:highlight>
                  <a:srgbClr val="FFFFFF"/>
                </a:highlight>
                <a:latin typeface="system-ui"/>
              </a:rPr>
              <a:t> and performing the following functions	</a:t>
            </a:r>
          </a:p>
          <a:p>
            <a:pPr algn="just"/>
            <a:endParaRPr lang="en-US" sz="1600" b="0" i="0" u="none" strike="noStrike" dirty="0">
              <a:effectLst/>
              <a:latin typeface="system-ui"/>
            </a:endParaRPr>
          </a:p>
          <a:p>
            <a:endParaRPr lang="en-US" sz="1400" b="0" i="0" u="none" strike="noStrike" dirty="0">
              <a:effectLst/>
              <a:latin typeface="system-ui"/>
            </a:endParaRPr>
          </a:p>
        </p:txBody>
      </p:sp>
      <p:sp>
        <p:nvSpPr>
          <p:cNvPr id="5" name="TextBox 4">
            <a:extLst>
              <a:ext uri="{FF2B5EF4-FFF2-40B4-BE49-F238E27FC236}">
                <a16:creationId xmlns:a16="http://schemas.microsoft.com/office/drawing/2014/main" id="{9D4584F2-57C9-0255-F236-21A5C27FBBA7}"/>
              </a:ext>
            </a:extLst>
          </p:cNvPr>
          <p:cNvSpPr txBox="1"/>
          <p:nvPr/>
        </p:nvSpPr>
        <p:spPr>
          <a:xfrm>
            <a:off x="186366" y="898119"/>
            <a:ext cx="7688002" cy="830997"/>
          </a:xfrm>
          <a:prstGeom prst="rect">
            <a:avLst/>
          </a:prstGeom>
          <a:noFill/>
        </p:spPr>
        <p:txBody>
          <a:bodyPr wrap="none" rtlCol="0">
            <a:spAutoFit/>
          </a:bodyPr>
          <a:lstStyle/>
          <a:p>
            <a:r>
              <a:rPr lang="en-US" sz="4800" dirty="0">
                <a:latin typeface="+mj-lt"/>
                <a:cs typeface="Times New Roman" panose="02020603050405020304" pitchFamily="18" charset="0"/>
              </a:rPr>
              <a:t>Job Recommendation System:</a:t>
            </a:r>
            <a:endParaRPr lang="en-IN" sz="4800" dirty="0">
              <a:latin typeface="+mj-lt"/>
              <a:cs typeface="Times New Roman" panose="02020603050405020304" pitchFamily="18" charset="0"/>
            </a:endParaRPr>
          </a:p>
        </p:txBody>
      </p:sp>
    </p:spTree>
    <p:extLst>
      <p:ext uri="{BB962C8B-B14F-4D97-AF65-F5344CB8AC3E}">
        <p14:creationId xmlns:p14="http://schemas.microsoft.com/office/powerpoint/2010/main" val="245608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9D1935-8F6A-2F2E-2C95-178D41B2E317}"/>
              </a:ext>
            </a:extLst>
          </p:cNvPr>
          <p:cNvPicPr>
            <a:picLocks noChangeAspect="1"/>
          </p:cNvPicPr>
          <p:nvPr/>
        </p:nvPicPr>
        <p:blipFill>
          <a:blip r:embed="rId2"/>
          <a:stretch>
            <a:fillRect/>
          </a:stretch>
        </p:blipFill>
        <p:spPr>
          <a:xfrm>
            <a:off x="0" y="755374"/>
            <a:ext cx="12192000" cy="6102626"/>
          </a:xfrm>
          <a:prstGeom prst="rect">
            <a:avLst/>
          </a:prstGeom>
        </p:spPr>
      </p:pic>
    </p:spTree>
    <p:extLst>
      <p:ext uri="{BB962C8B-B14F-4D97-AF65-F5344CB8AC3E}">
        <p14:creationId xmlns:p14="http://schemas.microsoft.com/office/powerpoint/2010/main" val="2764690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281367" y="1729116"/>
            <a:ext cx="10958052" cy="5047536"/>
          </a:xfrm>
          <a:prstGeom prst="rect">
            <a:avLst/>
          </a:prstGeom>
          <a:noFill/>
        </p:spPr>
        <p:txBody>
          <a:bodyPr wrap="square" rtlCol="0">
            <a:spAutoFit/>
          </a:bodyPr>
          <a:lstStyle/>
          <a:p>
            <a:r>
              <a:rPr lang="en-US" sz="2000" b="1" i="0" u="none" strike="noStrike" dirty="0">
                <a:effectLst/>
                <a:latin typeface="system-ui"/>
              </a:rPr>
              <a:t>Pre-processing the "</a:t>
            </a:r>
            <a:r>
              <a:rPr lang="en-US" sz="2000" b="1" i="0" u="none" strike="noStrike" dirty="0" err="1">
                <a:effectLst/>
                <a:latin typeface="system-ui"/>
              </a:rPr>
              <a:t>job_skills</a:t>
            </a:r>
            <a:r>
              <a:rPr lang="en-US" sz="2000" b="1" i="0" u="none" strike="noStrike" dirty="0">
                <a:effectLst/>
                <a:latin typeface="system-ui"/>
              </a:rPr>
              <a:t>" column</a:t>
            </a:r>
            <a:endParaRPr lang="en-US" sz="2000" b="1" dirty="0">
              <a:latin typeface="system-ui"/>
            </a:endParaRPr>
          </a:p>
          <a:p>
            <a:r>
              <a:rPr lang="en-US" sz="1400" b="0" i="0" u="none" strike="noStrike" dirty="0">
                <a:effectLst/>
                <a:highlight>
                  <a:srgbClr val="FFFFFF"/>
                </a:highlight>
                <a:latin typeface="system-ui"/>
              </a:rPr>
              <a:t>Job skills were parsed and tokenized into a list as phrases like "data analysis" rather than individual words "data" and "analysis". This method enables a more precise representation and understanding of the skills needed for each job, ensuring that subsequent analyses are based on meaningful combinations of skills rather than isolated terms.</a:t>
            </a:r>
          </a:p>
          <a:p>
            <a:endParaRPr lang="en-US" sz="2000" dirty="0">
              <a:highlight>
                <a:srgbClr val="FFFFFF"/>
              </a:highlight>
              <a:latin typeface="system-ui"/>
              <a:cs typeface="Times New Roman" panose="02020603050405020304" pitchFamily="18" charset="0"/>
            </a:endParaRPr>
          </a:p>
          <a:p>
            <a:r>
              <a:rPr lang="en-US" sz="2000" b="1" i="0" u="none" strike="noStrike" dirty="0">
                <a:effectLst/>
                <a:latin typeface="system-ui"/>
              </a:rPr>
              <a:t>Applying </a:t>
            </a:r>
            <a:r>
              <a:rPr lang="en-US" sz="2000" b="1" i="0" u="none" strike="noStrike" dirty="0" err="1">
                <a:effectLst/>
                <a:latin typeface="system-ui"/>
              </a:rPr>
              <a:t>CountVectorizer</a:t>
            </a:r>
            <a:endParaRPr lang="en-US" sz="2000" b="1" dirty="0">
              <a:cs typeface="Times New Roman" panose="02020603050405020304" pitchFamily="18" charset="0"/>
            </a:endParaRPr>
          </a:p>
          <a:p>
            <a:r>
              <a:rPr lang="en-US" sz="1400" b="0" i="0" u="none" strike="noStrike" dirty="0">
                <a:effectLst/>
                <a:highlight>
                  <a:srgbClr val="FFFFFF"/>
                </a:highlight>
                <a:latin typeface="system-ui"/>
              </a:rPr>
              <a:t>This was achieved by fitting the cleaned “job skills” column using the </a:t>
            </a:r>
            <a:r>
              <a:rPr lang="en-US" sz="1400" b="0" i="0" u="none" strike="noStrike" dirty="0" err="1">
                <a:effectLst/>
                <a:highlight>
                  <a:srgbClr val="FFFFFF"/>
                </a:highlight>
                <a:latin typeface="system-ui"/>
              </a:rPr>
              <a:t>CountVectorizer</a:t>
            </a:r>
            <a:r>
              <a:rPr lang="en-US" sz="1400" b="0" i="0" u="none" strike="noStrike" dirty="0">
                <a:effectLst/>
                <a:highlight>
                  <a:srgbClr val="FFFFFF"/>
                </a:highlight>
                <a:latin typeface="system-ui"/>
              </a:rPr>
              <a:t> package in </a:t>
            </a:r>
            <a:r>
              <a:rPr lang="en-US" sz="1400" b="0" i="0" u="none" strike="noStrike" dirty="0" err="1">
                <a:effectLst/>
                <a:highlight>
                  <a:srgbClr val="FFFFFF"/>
                </a:highlight>
                <a:latin typeface="system-ui"/>
              </a:rPr>
              <a:t>Pyspark</a:t>
            </a:r>
            <a:r>
              <a:rPr lang="en-US" sz="1400" b="0" i="0" u="none" strike="noStrike" dirty="0">
                <a:effectLst/>
                <a:highlight>
                  <a:srgbClr val="FFFFFF"/>
                </a:highlight>
                <a:latin typeface="system-ui"/>
              </a:rPr>
              <a:t>. In order to control the size of the sparse vectors, we set a minimum document frequency threshold of 100, filtering out less common or potentially noisy job skill phrases in order to focus on skills that occur with sufficient frequency and relevance across the dataset.</a:t>
            </a:r>
          </a:p>
          <a:p>
            <a:endParaRPr lang="en-US" sz="1400" dirty="0">
              <a:highlight>
                <a:srgbClr val="FFFFFF"/>
              </a:highlight>
              <a:latin typeface="system-ui"/>
              <a:cs typeface="Times New Roman" panose="02020603050405020304" pitchFamily="18" charset="0"/>
            </a:endParaRPr>
          </a:p>
          <a:p>
            <a:r>
              <a:rPr lang="en-US" sz="2000" b="1" i="0" u="none" strike="noStrike" dirty="0">
                <a:effectLst/>
                <a:latin typeface="system-ui"/>
              </a:rPr>
              <a:t>Calculate TFIDF &amp; Completing the Item (Job Listing) Profile</a:t>
            </a:r>
          </a:p>
          <a:p>
            <a:pPr algn="l"/>
            <a:r>
              <a:rPr lang="en-US" sz="1400" b="0" i="0" u="none" strike="noStrike" dirty="0">
                <a:effectLst/>
                <a:latin typeface="system-ui"/>
              </a:rPr>
              <a:t>The Inverse Document Frequency (IDF) is computed to assess the importance of each term across the entire data set, more frequently appearing job skill phrases will be given a lower weightage. This IDF value is then scaled with the TF values to compute the Term Frequency - Inverse Document Frequency (TF-IDF) scores. The TF-IDF gives a score that measures how important a job phrase is, in relation to the other job phrases that appear in the LinkedIn job dataset.</a:t>
            </a:r>
          </a:p>
          <a:p>
            <a:endParaRPr lang="en-US" sz="2000" i="0" u="none" strike="noStrike" dirty="0">
              <a:effectLst/>
              <a:latin typeface="system-ui"/>
            </a:endParaRPr>
          </a:p>
          <a:p>
            <a:pPr algn="l"/>
            <a:r>
              <a:rPr lang="en-US" sz="2000" b="1" i="0" u="none" strike="noStrike" dirty="0">
                <a:effectLst/>
                <a:latin typeface="system-ui"/>
              </a:rPr>
              <a:t>Preparing the User Profile (Test Cases)</a:t>
            </a:r>
          </a:p>
          <a:p>
            <a:pPr algn="l"/>
            <a:r>
              <a:rPr lang="en-US" sz="1400" b="0" i="0" u="none" strike="noStrike" dirty="0">
                <a:effectLst/>
                <a:latin typeface="system-ui"/>
              </a:rPr>
              <a:t>The user profile (test cases) is constructed based on the job seeker’s input, consisting of the key job attributes including the job location (city and country), level, type and skillset. </a:t>
            </a:r>
          </a:p>
          <a:p>
            <a:pPr algn="l"/>
            <a:r>
              <a:rPr lang="en-US" sz="1400" b="0" i="0" u="none" strike="noStrike" dirty="0">
                <a:effectLst/>
                <a:latin typeface="system-ui"/>
              </a:rPr>
              <a:t>The user’s preference for job city, country, level and type will constitute the Spark SQL query used to filter the item profile.</a:t>
            </a:r>
          </a:p>
        </p:txBody>
      </p:sp>
      <p:sp>
        <p:nvSpPr>
          <p:cNvPr id="5" name="TextBox 4">
            <a:extLst>
              <a:ext uri="{FF2B5EF4-FFF2-40B4-BE49-F238E27FC236}">
                <a16:creationId xmlns:a16="http://schemas.microsoft.com/office/drawing/2014/main" id="{9D4584F2-57C9-0255-F236-21A5C27FBBA7}"/>
              </a:ext>
            </a:extLst>
          </p:cNvPr>
          <p:cNvSpPr txBox="1"/>
          <p:nvPr/>
        </p:nvSpPr>
        <p:spPr>
          <a:xfrm>
            <a:off x="186366" y="898119"/>
            <a:ext cx="7688002" cy="830997"/>
          </a:xfrm>
          <a:prstGeom prst="rect">
            <a:avLst/>
          </a:prstGeom>
          <a:noFill/>
        </p:spPr>
        <p:txBody>
          <a:bodyPr wrap="none" rtlCol="0">
            <a:spAutoFit/>
          </a:bodyPr>
          <a:lstStyle/>
          <a:p>
            <a:r>
              <a:rPr lang="en-US" sz="4800" dirty="0">
                <a:latin typeface="+mj-lt"/>
                <a:cs typeface="Times New Roman" panose="02020603050405020304" pitchFamily="18" charset="0"/>
              </a:rPr>
              <a:t>Job Recommendation System:</a:t>
            </a:r>
            <a:endParaRPr lang="en-IN" sz="4800" dirty="0">
              <a:latin typeface="+mj-lt"/>
              <a:cs typeface="Times New Roman" panose="02020603050405020304" pitchFamily="18" charset="0"/>
            </a:endParaRPr>
          </a:p>
        </p:txBody>
      </p:sp>
    </p:spTree>
    <p:extLst>
      <p:ext uri="{BB962C8B-B14F-4D97-AF65-F5344CB8AC3E}">
        <p14:creationId xmlns:p14="http://schemas.microsoft.com/office/powerpoint/2010/main" val="331010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328868" y="1996491"/>
            <a:ext cx="11166445"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cs typeface="Times New Roman" panose="02020603050405020304" pitchFamily="18" charset="0"/>
              </a:rPr>
              <a:t>In today's dynamic job market, understanding trends and demands is crucial for professionals and organizations. </a:t>
            </a:r>
          </a:p>
          <a:p>
            <a:pPr marL="285750" indent="-285750">
              <a:buFont typeface="Arial" panose="020B0604020202020204" pitchFamily="34" charset="0"/>
              <a:buChar char="•"/>
            </a:pPr>
            <a:endParaRPr lang="en-US" sz="2000" dirty="0">
              <a:cs typeface="Times New Roman" panose="02020603050405020304" pitchFamily="18" charset="0"/>
            </a:endParaRPr>
          </a:p>
          <a:p>
            <a:pPr marL="285750" indent="-285750">
              <a:buFont typeface="Arial" panose="020B0604020202020204" pitchFamily="34" charset="0"/>
              <a:buChar char="•"/>
            </a:pPr>
            <a:r>
              <a:rPr lang="en-US" sz="2000" dirty="0">
                <a:cs typeface="Times New Roman" panose="02020603050405020304" pitchFamily="18" charset="0"/>
              </a:rPr>
              <a:t>Our project aims to analyze 1.3 million job listings scraped from LinkedIn in 2024 to gain insights into job market dynamics, identify skill demands, and enhance job recommendation systems. </a:t>
            </a:r>
          </a:p>
          <a:p>
            <a:pPr marL="285750" indent="-285750">
              <a:buFont typeface="Arial" panose="020B0604020202020204" pitchFamily="34" charset="0"/>
              <a:buChar char="•"/>
            </a:pPr>
            <a:endParaRPr lang="en-US" sz="2000" dirty="0">
              <a:cs typeface="Times New Roman" panose="02020603050405020304" pitchFamily="18" charset="0"/>
            </a:endParaRPr>
          </a:p>
          <a:p>
            <a:pPr marL="285750" indent="-285750">
              <a:buFont typeface="Arial" panose="020B0604020202020204" pitchFamily="34" charset="0"/>
              <a:buChar char="•"/>
            </a:pPr>
            <a:r>
              <a:rPr lang="en-US" sz="2000" dirty="0">
                <a:cs typeface="Times New Roman" panose="02020603050405020304" pitchFamily="18" charset="0"/>
              </a:rPr>
              <a:t>This project is not only academically relevant but also provides practical insights that can benefit professionals, recruiters, and policymakers. </a:t>
            </a:r>
          </a:p>
          <a:p>
            <a:pPr marL="285750" indent="-285750">
              <a:buFont typeface="Arial" panose="020B0604020202020204" pitchFamily="34" charset="0"/>
              <a:buChar char="•"/>
            </a:pPr>
            <a:endParaRPr lang="en-US" sz="2000" dirty="0">
              <a:cs typeface="Times New Roman" panose="02020603050405020304" pitchFamily="18" charset="0"/>
            </a:endParaRPr>
          </a:p>
          <a:p>
            <a:pPr marL="285750" indent="-285750">
              <a:buFont typeface="Arial" panose="020B0604020202020204" pitchFamily="34" charset="0"/>
              <a:buChar char="•"/>
            </a:pPr>
            <a:r>
              <a:rPr lang="en-US" sz="2000" dirty="0">
                <a:cs typeface="Times New Roman" panose="02020603050405020304" pitchFamily="18" charset="0"/>
              </a:rPr>
              <a:t>Through this analysis, we seek to contribute to the field of data science and provide actionable insights for stakeholders in the job market.</a:t>
            </a:r>
          </a:p>
          <a:p>
            <a:pPr marL="285750" indent="-285750">
              <a:buFont typeface="Arial" panose="020B0604020202020204" pitchFamily="34" charset="0"/>
              <a:buChar char="•"/>
            </a:pPr>
            <a:endParaRPr lang="en-US" sz="2000" dirty="0">
              <a:cs typeface="Times New Roman" panose="02020603050405020304" pitchFamily="18" charset="0"/>
            </a:endParaRPr>
          </a:p>
          <a:p>
            <a:pPr marL="285750" indent="-285750">
              <a:buFont typeface="Arial" panose="020B0604020202020204" pitchFamily="34" charset="0"/>
              <a:buChar char="•"/>
            </a:pPr>
            <a:r>
              <a:rPr lang="en-US" sz="2000" dirty="0">
                <a:cs typeface="Times New Roman" panose="02020603050405020304" pitchFamily="18" charset="0"/>
              </a:rPr>
              <a:t>We have also developed a job recommendation system to develop a job (content-based) recommender system that accurately matches job seekers' skills with the most appropriate </a:t>
            </a:r>
            <a:r>
              <a:rPr lang="en-US" sz="2000" dirty="0" err="1">
                <a:cs typeface="Times New Roman" panose="02020603050405020304" pitchFamily="18" charset="0"/>
              </a:rPr>
              <a:t>Linkedin</a:t>
            </a:r>
            <a:r>
              <a:rPr lang="en-US" sz="2000" dirty="0">
                <a:cs typeface="Times New Roman" panose="02020603050405020304" pitchFamily="18" charset="0"/>
              </a:rPr>
              <a:t> job postings. In doing so, to provide job seekers with actionable information and strategic guidance.</a:t>
            </a:r>
          </a:p>
        </p:txBody>
      </p:sp>
      <p:sp>
        <p:nvSpPr>
          <p:cNvPr id="5" name="TextBox 4">
            <a:extLst>
              <a:ext uri="{FF2B5EF4-FFF2-40B4-BE49-F238E27FC236}">
                <a16:creationId xmlns:a16="http://schemas.microsoft.com/office/drawing/2014/main" id="{9D4584F2-57C9-0255-F236-21A5C27FBBA7}"/>
              </a:ext>
            </a:extLst>
          </p:cNvPr>
          <p:cNvSpPr txBox="1"/>
          <p:nvPr/>
        </p:nvSpPr>
        <p:spPr>
          <a:xfrm>
            <a:off x="328869" y="933744"/>
            <a:ext cx="3299686" cy="830997"/>
          </a:xfrm>
          <a:prstGeom prst="rect">
            <a:avLst/>
          </a:prstGeom>
          <a:noFill/>
        </p:spPr>
        <p:txBody>
          <a:bodyPr wrap="none" rtlCol="0">
            <a:spAutoFit/>
          </a:bodyPr>
          <a:lstStyle/>
          <a:p>
            <a:r>
              <a:rPr lang="en-US" sz="4800" dirty="0">
                <a:latin typeface="+mj-lt"/>
                <a:cs typeface="Times New Roman" panose="02020603050405020304" pitchFamily="18" charset="0"/>
              </a:rPr>
              <a:t>Introduction</a:t>
            </a:r>
            <a:endParaRPr lang="en-IN" sz="4800" dirty="0">
              <a:latin typeface="+mj-lt"/>
              <a:cs typeface="Times New Roman" panose="02020603050405020304" pitchFamily="18" charset="0"/>
            </a:endParaRPr>
          </a:p>
        </p:txBody>
      </p:sp>
    </p:spTree>
    <p:extLst>
      <p:ext uri="{BB962C8B-B14F-4D97-AF65-F5344CB8AC3E}">
        <p14:creationId xmlns:p14="http://schemas.microsoft.com/office/powerpoint/2010/main" val="4189287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281367" y="1729116"/>
            <a:ext cx="10958052" cy="3754874"/>
          </a:xfrm>
          <a:prstGeom prst="rect">
            <a:avLst/>
          </a:prstGeom>
          <a:noFill/>
        </p:spPr>
        <p:txBody>
          <a:bodyPr wrap="square" rtlCol="0">
            <a:spAutoFit/>
          </a:bodyPr>
          <a:lstStyle/>
          <a:p>
            <a:pPr algn="l"/>
            <a:r>
              <a:rPr lang="en-US" sz="2000" b="1" i="0" u="none" strike="noStrike" dirty="0">
                <a:effectLst/>
                <a:latin typeface="system-ui"/>
              </a:rPr>
              <a:t>Building the SQL Query &amp; Filtered Item (Job Listing) Profile</a:t>
            </a:r>
          </a:p>
          <a:p>
            <a:pPr algn="l"/>
            <a:r>
              <a:rPr lang="en-US" sz="1400" b="0" i="0" u="none" strike="noStrike" dirty="0">
                <a:effectLst/>
                <a:latin typeface="system-ui"/>
              </a:rPr>
              <a:t>In order to reduce the number of job listings that need to be compared for skills similarity as well as make the search more efficient and targeted, the </a:t>
            </a:r>
            <a:r>
              <a:rPr lang="en-US" sz="1400" b="0" i="0" u="none" strike="noStrike" dirty="0" err="1">
                <a:effectLst/>
                <a:latin typeface="system-ui"/>
              </a:rPr>
              <a:t>PySpark</a:t>
            </a:r>
            <a:r>
              <a:rPr lang="en-US" sz="1400" b="0" i="0" u="none" strike="noStrike" dirty="0">
                <a:effectLst/>
                <a:latin typeface="system-ui"/>
              </a:rPr>
              <a:t> </a:t>
            </a:r>
            <a:r>
              <a:rPr lang="en-US" sz="1400" b="0" i="0" u="none" strike="noStrike" dirty="0" err="1">
                <a:effectLst/>
                <a:latin typeface="system-ui"/>
              </a:rPr>
              <a:t>dataframe</a:t>
            </a:r>
            <a:r>
              <a:rPr lang="en-US" sz="1400" b="0" i="0" u="none" strike="noStrike" dirty="0">
                <a:effectLst/>
                <a:latin typeface="system-ui"/>
              </a:rPr>
              <a:t> containing the full item profile is filtered using a SQL query to obtain listings that match the user’s desired (</a:t>
            </a:r>
            <a:r>
              <a:rPr lang="en-US" sz="1400" b="0" i="0" u="none" strike="noStrike" dirty="0" err="1">
                <a:effectLst/>
                <a:latin typeface="system-ui"/>
              </a:rPr>
              <a:t>i</a:t>
            </a:r>
            <a:r>
              <a:rPr lang="en-US" sz="1400" b="0" i="0" u="none" strike="noStrike" dirty="0">
                <a:effectLst/>
                <a:latin typeface="system-ui"/>
              </a:rPr>
              <a:t>) job location, (ii) level and/or (iii) skills. These three features are optional, and the user may fill them in any combination, or not at all (in which the entire item profile will be assessed). The resulting </a:t>
            </a:r>
            <a:r>
              <a:rPr lang="en-US" sz="1400" b="0" i="0" u="none" strike="noStrike" dirty="0" err="1">
                <a:effectLst/>
                <a:latin typeface="system-ui"/>
              </a:rPr>
              <a:t>dataframe</a:t>
            </a:r>
            <a:r>
              <a:rPr lang="en-US" sz="1400" b="0" i="0" u="none" strike="noStrike" dirty="0">
                <a:effectLst/>
                <a:latin typeface="system-ui"/>
              </a:rPr>
              <a:t> will form the ‘filtered’ item profile.</a:t>
            </a:r>
          </a:p>
          <a:p>
            <a:pPr algn="l"/>
            <a:endParaRPr lang="en-US" sz="2000" dirty="0">
              <a:latin typeface="system-ui"/>
            </a:endParaRPr>
          </a:p>
          <a:p>
            <a:r>
              <a:rPr lang="en-US" sz="2000" b="1" i="0" u="none" strike="noStrike" dirty="0">
                <a:effectLst/>
                <a:latin typeface="system-ui"/>
              </a:rPr>
              <a:t>Define the Cosine Similarity Function</a:t>
            </a:r>
          </a:p>
          <a:p>
            <a:pPr algn="l"/>
            <a:endParaRPr lang="en-US" sz="2000" b="0" i="0" u="none" strike="noStrike" dirty="0">
              <a:effectLst/>
              <a:latin typeface="system-ui"/>
            </a:endParaRPr>
          </a:p>
          <a:p>
            <a:pPr algn="l"/>
            <a:r>
              <a:rPr lang="en-US" sz="2000" b="1" i="0" u="none" strike="noStrike" dirty="0">
                <a:effectLst/>
                <a:latin typeface="system-ui"/>
              </a:rPr>
              <a:t>Recommendation Algorithm: Matching Most Relevant Jobs Based on User's Skills</a:t>
            </a:r>
          </a:p>
          <a:p>
            <a:pPr algn="l"/>
            <a:r>
              <a:rPr lang="en-US" sz="1400" b="0" i="0" u="none" strike="noStrike" dirty="0">
                <a:effectLst/>
                <a:latin typeface="system-ui"/>
              </a:rPr>
              <a:t>Based on the skills TF-IDF vectors from the item (for each job listing) and user profile, the cosine similarity scores are calculated. A higher score suggests a higher degree of similarity between the job requirements and the user's skill set, making the job more relevant and suitable for the user. The final recommendation to the user includes the top 5 most relevant jobs with the highest cosine similarity scores.</a:t>
            </a:r>
          </a:p>
          <a:p>
            <a:pPr algn="l"/>
            <a:endParaRPr lang="en-US" sz="2000" b="0" i="0" u="none" strike="noStrike" dirty="0">
              <a:effectLst/>
              <a:latin typeface="system-ui"/>
            </a:endParaRPr>
          </a:p>
          <a:p>
            <a:pPr algn="l"/>
            <a:r>
              <a:rPr lang="en-US" sz="2000" b="1" dirty="0">
                <a:latin typeface="system-ui"/>
              </a:rPr>
              <a:t>The output is then exported to </a:t>
            </a:r>
            <a:r>
              <a:rPr lang="en-US" sz="2000" b="1" dirty="0" err="1">
                <a:latin typeface="system-ui"/>
              </a:rPr>
              <a:t>output_job_skills_match.csv</a:t>
            </a:r>
            <a:endParaRPr lang="en-US" sz="2000" b="1" i="0" u="none" strike="noStrike" dirty="0">
              <a:effectLst/>
              <a:latin typeface="system-ui"/>
            </a:endParaRPr>
          </a:p>
        </p:txBody>
      </p:sp>
      <p:sp>
        <p:nvSpPr>
          <p:cNvPr id="5" name="TextBox 4">
            <a:extLst>
              <a:ext uri="{FF2B5EF4-FFF2-40B4-BE49-F238E27FC236}">
                <a16:creationId xmlns:a16="http://schemas.microsoft.com/office/drawing/2014/main" id="{9D4584F2-57C9-0255-F236-21A5C27FBBA7}"/>
              </a:ext>
            </a:extLst>
          </p:cNvPr>
          <p:cNvSpPr txBox="1"/>
          <p:nvPr/>
        </p:nvSpPr>
        <p:spPr>
          <a:xfrm>
            <a:off x="186366" y="898119"/>
            <a:ext cx="7688002" cy="830997"/>
          </a:xfrm>
          <a:prstGeom prst="rect">
            <a:avLst/>
          </a:prstGeom>
          <a:noFill/>
        </p:spPr>
        <p:txBody>
          <a:bodyPr wrap="none" rtlCol="0">
            <a:spAutoFit/>
          </a:bodyPr>
          <a:lstStyle/>
          <a:p>
            <a:r>
              <a:rPr lang="en-US" sz="4800" dirty="0">
                <a:latin typeface="+mj-lt"/>
                <a:cs typeface="Times New Roman" panose="02020603050405020304" pitchFamily="18" charset="0"/>
              </a:rPr>
              <a:t>Job Recommendation System:</a:t>
            </a:r>
            <a:endParaRPr lang="en-IN" sz="4800" dirty="0">
              <a:latin typeface="+mj-lt"/>
              <a:cs typeface="Times New Roman" panose="02020603050405020304" pitchFamily="18" charset="0"/>
            </a:endParaRPr>
          </a:p>
        </p:txBody>
      </p:sp>
    </p:spTree>
    <p:extLst>
      <p:ext uri="{BB962C8B-B14F-4D97-AF65-F5344CB8AC3E}">
        <p14:creationId xmlns:p14="http://schemas.microsoft.com/office/powerpoint/2010/main" val="370647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4584F2-57C9-0255-F236-21A5C27FBBA7}"/>
              </a:ext>
            </a:extLst>
          </p:cNvPr>
          <p:cNvSpPr txBox="1"/>
          <p:nvPr/>
        </p:nvSpPr>
        <p:spPr>
          <a:xfrm>
            <a:off x="186366" y="898119"/>
            <a:ext cx="7688002" cy="830997"/>
          </a:xfrm>
          <a:prstGeom prst="rect">
            <a:avLst/>
          </a:prstGeom>
          <a:noFill/>
        </p:spPr>
        <p:txBody>
          <a:bodyPr wrap="none" rtlCol="0">
            <a:spAutoFit/>
          </a:bodyPr>
          <a:lstStyle/>
          <a:p>
            <a:r>
              <a:rPr lang="en-US" sz="4800" dirty="0">
                <a:latin typeface="+mj-lt"/>
                <a:cs typeface="Times New Roman" panose="02020603050405020304" pitchFamily="18" charset="0"/>
              </a:rPr>
              <a:t>Job Recommendation System:</a:t>
            </a:r>
            <a:endParaRPr lang="en-IN" sz="4800" dirty="0">
              <a:latin typeface="+mj-lt"/>
              <a:cs typeface="Times New Roman" panose="02020603050405020304" pitchFamily="18" charset="0"/>
            </a:endParaRPr>
          </a:p>
        </p:txBody>
      </p:sp>
      <p:pic>
        <p:nvPicPr>
          <p:cNvPr id="2" name="Picture 1">
            <a:extLst>
              <a:ext uri="{FF2B5EF4-FFF2-40B4-BE49-F238E27FC236}">
                <a16:creationId xmlns:a16="http://schemas.microsoft.com/office/drawing/2014/main" id="{C52C0B4B-BCFB-577A-F4FF-4147344FC2CE}"/>
              </a:ext>
            </a:extLst>
          </p:cNvPr>
          <p:cNvPicPr>
            <a:picLocks noChangeAspect="1"/>
          </p:cNvPicPr>
          <p:nvPr/>
        </p:nvPicPr>
        <p:blipFill>
          <a:blip r:embed="rId2"/>
          <a:stretch>
            <a:fillRect/>
          </a:stretch>
        </p:blipFill>
        <p:spPr>
          <a:xfrm>
            <a:off x="1429578" y="1729116"/>
            <a:ext cx="9332843" cy="4870267"/>
          </a:xfrm>
          <a:prstGeom prst="rect">
            <a:avLst/>
          </a:prstGeom>
        </p:spPr>
      </p:pic>
    </p:spTree>
    <p:extLst>
      <p:ext uri="{BB962C8B-B14F-4D97-AF65-F5344CB8AC3E}">
        <p14:creationId xmlns:p14="http://schemas.microsoft.com/office/powerpoint/2010/main" val="834730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4584F2-57C9-0255-F236-21A5C27FBBA7}"/>
              </a:ext>
            </a:extLst>
          </p:cNvPr>
          <p:cNvSpPr txBox="1"/>
          <p:nvPr/>
        </p:nvSpPr>
        <p:spPr>
          <a:xfrm>
            <a:off x="8283937" y="0"/>
            <a:ext cx="3560462" cy="707886"/>
          </a:xfrm>
          <a:prstGeom prst="rect">
            <a:avLst/>
          </a:prstGeom>
          <a:noFill/>
        </p:spPr>
        <p:txBody>
          <a:bodyPr wrap="none" rtlCol="0">
            <a:spAutoFit/>
          </a:bodyPr>
          <a:lstStyle/>
          <a:p>
            <a:r>
              <a:rPr lang="en-US" sz="4000" dirty="0">
                <a:solidFill>
                  <a:schemeClr val="bg1"/>
                </a:solidFill>
                <a:latin typeface="+mj-lt"/>
                <a:cs typeface="Times New Roman" panose="02020603050405020304" pitchFamily="18" charset="0"/>
              </a:rPr>
              <a:t>Power BI Report</a:t>
            </a:r>
            <a:endParaRPr lang="en-IN" sz="4000" dirty="0">
              <a:solidFill>
                <a:schemeClr val="bg1"/>
              </a:solidFill>
              <a:latin typeface="+mj-lt"/>
              <a:cs typeface="Times New Roman" panose="02020603050405020304" pitchFamily="18" charset="0"/>
            </a:endParaRPr>
          </a:p>
        </p:txBody>
      </p:sp>
      <p:pic>
        <p:nvPicPr>
          <p:cNvPr id="3" name="Picture 2">
            <a:extLst>
              <a:ext uri="{FF2B5EF4-FFF2-40B4-BE49-F238E27FC236}">
                <a16:creationId xmlns:a16="http://schemas.microsoft.com/office/drawing/2014/main" id="{BBC6FF77-53C7-D601-E937-DCFAB70A63A0}"/>
              </a:ext>
            </a:extLst>
          </p:cNvPr>
          <p:cNvPicPr>
            <a:picLocks noChangeAspect="1"/>
          </p:cNvPicPr>
          <p:nvPr/>
        </p:nvPicPr>
        <p:blipFill>
          <a:blip r:embed="rId3"/>
          <a:stretch>
            <a:fillRect/>
          </a:stretch>
        </p:blipFill>
        <p:spPr>
          <a:xfrm>
            <a:off x="0" y="707886"/>
            <a:ext cx="12192000" cy="6150114"/>
          </a:xfrm>
          <a:prstGeom prst="rect">
            <a:avLst/>
          </a:prstGeom>
        </p:spPr>
      </p:pic>
    </p:spTree>
    <p:extLst>
      <p:ext uri="{BB962C8B-B14F-4D97-AF65-F5344CB8AC3E}">
        <p14:creationId xmlns:p14="http://schemas.microsoft.com/office/powerpoint/2010/main" val="1185322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595A92-DF3B-E069-2ACE-D35A7DCEE657}"/>
              </a:ext>
            </a:extLst>
          </p:cNvPr>
          <p:cNvSpPr txBox="1"/>
          <p:nvPr/>
        </p:nvSpPr>
        <p:spPr>
          <a:xfrm>
            <a:off x="186366" y="898119"/>
            <a:ext cx="5623527" cy="830997"/>
          </a:xfrm>
          <a:prstGeom prst="rect">
            <a:avLst/>
          </a:prstGeom>
          <a:noFill/>
        </p:spPr>
        <p:txBody>
          <a:bodyPr wrap="none" rtlCol="0">
            <a:spAutoFit/>
          </a:bodyPr>
          <a:lstStyle/>
          <a:p>
            <a:r>
              <a:rPr lang="en-US" sz="4800" dirty="0">
                <a:latin typeface="+mj-lt"/>
                <a:cs typeface="Times New Roman" panose="02020603050405020304" pitchFamily="18" charset="0"/>
              </a:rPr>
              <a:t>Future Opportunities:</a:t>
            </a:r>
            <a:endParaRPr lang="en-IN" sz="4800"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C02A3AB0-FDD0-6A57-8F5A-46C29A6F1B40}"/>
              </a:ext>
            </a:extLst>
          </p:cNvPr>
          <p:cNvSpPr txBox="1"/>
          <p:nvPr/>
        </p:nvSpPr>
        <p:spPr>
          <a:xfrm>
            <a:off x="233866" y="1788458"/>
            <a:ext cx="11724267" cy="4801314"/>
          </a:xfrm>
          <a:prstGeom prst="rect">
            <a:avLst/>
          </a:prstGeom>
          <a:noFill/>
        </p:spPr>
        <p:txBody>
          <a:bodyPr wrap="square">
            <a:spAutoFit/>
          </a:bodyPr>
          <a:lstStyle/>
          <a:p>
            <a:pPr algn="l">
              <a:buFont typeface="+mj-lt"/>
              <a:buAutoNum type="arabicPeriod"/>
            </a:pPr>
            <a:r>
              <a:rPr lang="en-US" b="1" i="0" u="none" strike="noStrike" dirty="0">
                <a:effectLst/>
                <a:latin typeface="Söhne"/>
              </a:rPr>
              <a:t>Enhanced Personalization:</a:t>
            </a:r>
            <a:r>
              <a:rPr lang="en-US" b="0" i="0" u="none" strike="noStrike" dirty="0">
                <a:effectLst/>
                <a:latin typeface="Söhne"/>
              </a:rPr>
              <a:t> Developing more advanced recommendation systems that consider a broader range of user data, such as past job experiences, education, </a:t>
            </a:r>
            <a:r>
              <a:rPr lang="en-US" dirty="0">
                <a:latin typeface="Söhne"/>
              </a:rPr>
              <a:t>and endorsements, to provide even more personalized job suggestions.</a:t>
            </a:r>
          </a:p>
          <a:p>
            <a:pPr algn="l">
              <a:buFont typeface="+mj-lt"/>
              <a:buAutoNum type="arabicPeriod"/>
            </a:pPr>
            <a:endParaRPr lang="en-US" b="0" i="0" u="none" strike="noStrike" dirty="0">
              <a:effectLst/>
              <a:latin typeface="Söhne"/>
            </a:endParaRPr>
          </a:p>
          <a:p>
            <a:pPr algn="l">
              <a:buFont typeface="+mj-lt"/>
              <a:buAutoNum type="arabicPeriod"/>
            </a:pPr>
            <a:r>
              <a:rPr lang="en-US" b="1" i="0" u="none" strike="noStrike" dirty="0">
                <a:effectLst/>
                <a:latin typeface="Söhne"/>
              </a:rPr>
              <a:t>Market Trend Prediction:</a:t>
            </a:r>
            <a:r>
              <a:rPr lang="en-US" b="0" i="0" u="none" strike="noStrike" dirty="0">
                <a:effectLst/>
                <a:latin typeface="Söhne"/>
              </a:rPr>
              <a:t> Using machine learning algorithms to analyze historical job posting data and predict future job market trends, helping job seekers and employers anticipate changes and adapt their strategies accordingly.</a:t>
            </a:r>
          </a:p>
          <a:p>
            <a:pPr algn="l">
              <a:buFont typeface="+mj-lt"/>
              <a:buAutoNum type="arabicPeriod"/>
            </a:pPr>
            <a:endParaRPr lang="en-US" b="0" i="0" u="none" strike="noStrike" dirty="0">
              <a:effectLst/>
              <a:latin typeface="Söhne"/>
            </a:endParaRPr>
          </a:p>
          <a:p>
            <a:pPr algn="l">
              <a:buFont typeface="+mj-lt"/>
              <a:buAutoNum type="arabicPeriod"/>
            </a:pPr>
            <a:r>
              <a:rPr lang="en-US" b="1" i="0" u="none" strike="noStrike" dirty="0">
                <a:effectLst/>
                <a:latin typeface="Söhne"/>
              </a:rPr>
              <a:t>Skill Gap Analysis:</a:t>
            </a:r>
            <a:r>
              <a:rPr lang="en-US" b="0" i="0" u="none" strike="noStrike" dirty="0">
                <a:effectLst/>
                <a:latin typeface="Söhne"/>
              </a:rPr>
              <a:t> Conducting in-depth analysis to identify skill gaps in the job market and provide recommendations for individuals and organizations to bridge these gaps through training and education programs.</a:t>
            </a:r>
          </a:p>
          <a:p>
            <a:pPr algn="l">
              <a:buFont typeface="+mj-lt"/>
              <a:buAutoNum type="arabicPeriod"/>
            </a:pPr>
            <a:endParaRPr lang="en-US" b="0" i="0" u="none" strike="noStrike" dirty="0">
              <a:effectLst/>
              <a:latin typeface="Söhne"/>
            </a:endParaRPr>
          </a:p>
          <a:p>
            <a:pPr algn="l">
              <a:buFont typeface="+mj-lt"/>
              <a:buAutoNum type="arabicPeriod"/>
            </a:pPr>
            <a:r>
              <a:rPr lang="en-US" b="1" i="0" u="none" strike="noStrike" dirty="0">
                <a:effectLst/>
                <a:latin typeface="Söhne"/>
              </a:rPr>
              <a:t>Real-time Job Matching:</a:t>
            </a:r>
            <a:r>
              <a:rPr lang="en-US" b="0" i="0" u="none" strike="noStrike" dirty="0">
                <a:effectLst/>
                <a:latin typeface="Söhne"/>
              </a:rPr>
              <a:t> Implementing real-time job matching algorithms that instantly match job seekers with open positions as soon as they are posted, increasing efficiency for both job seekers and recruiters.</a:t>
            </a:r>
          </a:p>
          <a:p>
            <a:pPr algn="l">
              <a:buFont typeface="+mj-lt"/>
              <a:buAutoNum type="arabicPeriod"/>
            </a:pPr>
            <a:endParaRPr lang="en-US" b="0" i="0" u="none" strike="noStrike" dirty="0">
              <a:effectLst/>
              <a:latin typeface="Söhne"/>
            </a:endParaRPr>
          </a:p>
          <a:p>
            <a:pPr algn="l">
              <a:buFont typeface="+mj-lt"/>
              <a:buAutoNum type="arabicPeriod"/>
            </a:pPr>
            <a:r>
              <a:rPr lang="en-US" b="1" i="0" u="none" strike="noStrike" dirty="0">
                <a:effectLst/>
                <a:latin typeface="Söhne"/>
              </a:rPr>
              <a:t>Competitive Intelligence:</a:t>
            </a:r>
            <a:r>
              <a:rPr lang="en-US" b="0" i="0" u="none" strike="noStrike" dirty="0">
                <a:effectLst/>
                <a:latin typeface="Söhne"/>
              </a:rPr>
              <a:t> Providing tools for companies to analyze their competitors' hiring trends and strategies, enabling them to stay competitive in the talent market.</a:t>
            </a:r>
          </a:p>
          <a:p>
            <a:pPr algn="l">
              <a:buFont typeface="+mj-lt"/>
              <a:buAutoNum type="arabicPeriod"/>
            </a:pPr>
            <a:endParaRPr lang="en-US" b="0" i="0" u="none" strike="noStrike" dirty="0">
              <a:effectLst/>
              <a:latin typeface="Söhne"/>
            </a:endParaRPr>
          </a:p>
          <a:p>
            <a:pPr algn="l">
              <a:buFont typeface="+mj-lt"/>
              <a:buAutoNum type="arabicPeriod"/>
            </a:pPr>
            <a:r>
              <a:rPr lang="en-US" b="1" i="0" u="none" strike="noStrike" dirty="0">
                <a:effectLst/>
                <a:latin typeface="Söhne"/>
              </a:rPr>
              <a:t>Geospatial Analysis:</a:t>
            </a:r>
            <a:r>
              <a:rPr lang="en-US" b="0" i="0" u="none" strike="noStrike" dirty="0">
                <a:effectLst/>
                <a:latin typeface="Söhne"/>
              </a:rPr>
              <a:t> Incorporating geospatial analysis to understand job market dynamics in different regions, helping job seekers identify locations with higher demand for their skills.</a:t>
            </a:r>
          </a:p>
        </p:txBody>
      </p:sp>
    </p:spTree>
    <p:extLst>
      <p:ext uri="{BB962C8B-B14F-4D97-AF65-F5344CB8AC3E}">
        <p14:creationId xmlns:p14="http://schemas.microsoft.com/office/powerpoint/2010/main" val="1801332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595A92-DF3B-E069-2ACE-D35A7DCEE657}"/>
              </a:ext>
            </a:extLst>
          </p:cNvPr>
          <p:cNvSpPr txBox="1"/>
          <p:nvPr/>
        </p:nvSpPr>
        <p:spPr>
          <a:xfrm>
            <a:off x="233866" y="940198"/>
            <a:ext cx="11999823" cy="523220"/>
          </a:xfrm>
          <a:prstGeom prst="rect">
            <a:avLst/>
          </a:prstGeom>
          <a:noFill/>
        </p:spPr>
        <p:txBody>
          <a:bodyPr wrap="none" rtlCol="0">
            <a:spAutoFit/>
          </a:bodyPr>
          <a:lstStyle/>
          <a:p>
            <a:r>
              <a:rPr lang="en-US" sz="2800" b="1" dirty="0">
                <a:latin typeface="Söhne"/>
              </a:rPr>
              <a:t>U</a:t>
            </a:r>
            <a:r>
              <a:rPr lang="en-US" sz="2800" b="1" i="0" u="none" strike="noStrike" dirty="0">
                <a:effectLst/>
                <a:latin typeface="Söhne"/>
              </a:rPr>
              <a:t>pcoming technologies that have the potential to impact the business strategy</a:t>
            </a:r>
            <a:r>
              <a:rPr lang="en-US" sz="2800" b="1" dirty="0">
                <a:latin typeface="+mj-lt"/>
                <a:cs typeface="Times New Roman" panose="02020603050405020304" pitchFamily="18" charset="0"/>
              </a:rPr>
              <a:t>:</a:t>
            </a:r>
            <a:endParaRPr lang="en-IN" sz="2800" b="1"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C02A3AB0-FDD0-6A57-8F5A-46C29A6F1B40}"/>
              </a:ext>
            </a:extLst>
          </p:cNvPr>
          <p:cNvSpPr txBox="1"/>
          <p:nvPr/>
        </p:nvSpPr>
        <p:spPr>
          <a:xfrm>
            <a:off x="233866" y="1788458"/>
            <a:ext cx="11724267" cy="3970318"/>
          </a:xfrm>
          <a:prstGeom prst="rect">
            <a:avLst/>
          </a:prstGeom>
          <a:noFill/>
        </p:spPr>
        <p:txBody>
          <a:bodyPr wrap="square">
            <a:spAutoFit/>
          </a:bodyPr>
          <a:lstStyle/>
          <a:p>
            <a:pPr algn="l">
              <a:buFont typeface="+mj-lt"/>
              <a:buAutoNum type="arabicPeriod"/>
            </a:pPr>
            <a:r>
              <a:rPr lang="en-US" b="1" dirty="0">
                <a:latin typeface="Söhne"/>
              </a:rPr>
              <a:t>Natural Language Processing (NLP): </a:t>
            </a:r>
            <a:r>
              <a:rPr lang="en-US" dirty="0">
                <a:latin typeface="Söhne"/>
              </a:rPr>
              <a:t>NLP can enhance the analysis of job postings by extracting more nuanced information from job descriptions, such as required skills, qualifications, and responsibilities, leading to more accurate job matching and recommendation systems.</a:t>
            </a:r>
          </a:p>
          <a:p>
            <a:pPr algn="l">
              <a:buFont typeface="+mj-lt"/>
              <a:buAutoNum type="arabicPeriod"/>
            </a:pPr>
            <a:endParaRPr lang="en-US" dirty="0">
              <a:latin typeface="Söhne"/>
            </a:endParaRPr>
          </a:p>
          <a:p>
            <a:pPr algn="l">
              <a:buFont typeface="+mj-lt"/>
              <a:buAutoNum type="arabicPeriod"/>
            </a:pPr>
            <a:r>
              <a:rPr lang="en-US" b="1" dirty="0">
                <a:latin typeface="Söhne"/>
              </a:rPr>
              <a:t>Machine Learning (ML) and Artificial Intelligence (AI): </a:t>
            </a:r>
            <a:r>
              <a:rPr lang="en-US" dirty="0">
                <a:latin typeface="Söhne"/>
              </a:rPr>
              <a:t>ML and AI algorithms can improve the accuracy of job recommendations by analyzing user behavior and preferences, as well as by predicting future job market trends based on historical data.</a:t>
            </a:r>
          </a:p>
          <a:p>
            <a:pPr algn="l">
              <a:buFont typeface="+mj-lt"/>
              <a:buAutoNum type="arabicPeriod"/>
            </a:pPr>
            <a:endParaRPr lang="en-US" dirty="0">
              <a:latin typeface="Söhne"/>
            </a:endParaRPr>
          </a:p>
          <a:p>
            <a:pPr algn="l">
              <a:buFont typeface="+mj-lt"/>
              <a:buAutoNum type="arabicPeriod"/>
            </a:pPr>
            <a:r>
              <a:rPr lang="en-US" b="1" dirty="0">
                <a:latin typeface="Söhne"/>
              </a:rPr>
              <a:t>Blockchain: </a:t>
            </a:r>
            <a:r>
              <a:rPr lang="en-US" dirty="0">
                <a:latin typeface="Söhne"/>
              </a:rPr>
              <a:t>Blockchain technology can be used to verify the authenticity of job postings and candidates' credentials, reducing the risk of fraudulent job postings and improving the overall trustworthiness of the job market.</a:t>
            </a:r>
          </a:p>
          <a:p>
            <a:pPr algn="l">
              <a:buFont typeface="+mj-lt"/>
              <a:buAutoNum type="arabicPeriod"/>
            </a:pPr>
            <a:endParaRPr lang="en-US" dirty="0">
              <a:latin typeface="Söhne"/>
            </a:endParaRPr>
          </a:p>
          <a:p>
            <a:pPr algn="l">
              <a:buFont typeface="+mj-lt"/>
              <a:buAutoNum type="arabicPeriod"/>
            </a:pPr>
            <a:r>
              <a:rPr lang="en-US" b="1" dirty="0">
                <a:latin typeface="Söhne"/>
              </a:rPr>
              <a:t>Big Data Analytics: </a:t>
            </a:r>
            <a:r>
              <a:rPr lang="en-US" dirty="0">
                <a:latin typeface="Söhne"/>
              </a:rPr>
              <a:t>Advanced big data analytics techniques can enable deeper insights into job market trends, company hiring patterns, and skill mapping, allowing for more informed decision-making by job seekers and employers.</a:t>
            </a:r>
          </a:p>
          <a:p>
            <a:pPr algn="l">
              <a:buFont typeface="+mj-lt"/>
              <a:buAutoNum type="arabicPeriod"/>
            </a:pPr>
            <a:endParaRPr lang="en-US" b="0" i="0" u="none" strike="noStrike" dirty="0">
              <a:effectLst/>
              <a:latin typeface="Söhne"/>
            </a:endParaRPr>
          </a:p>
        </p:txBody>
      </p:sp>
    </p:spTree>
    <p:extLst>
      <p:ext uri="{BB962C8B-B14F-4D97-AF65-F5344CB8AC3E}">
        <p14:creationId xmlns:p14="http://schemas.microsoft.com/office/powerpoint/2010/main" val="2523022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FFC93F-EA66-5D61-C150-FB39255BFA1B}"/>
              </a:ext>
            </a:extLst>
          </p:cNvPr>
          <p:cNvSpPr txBox="1"/>
          <p:nvPr/>
        </p:nvSpPr>
        <p:spPr>
          <a:xfrm>
            <a:off x="186366" y="898119"/>
            <a:ext cx="3096104" cy="830997"/>
          </a:xfrm>
          <a:prstGeom prst="rect">
            <a:avLst/>
          </a:prstGeom>
          <a:noFill/>
        </p:spPr>
        <p:txBody>
          <a:bodyPr wrap="none" rtlCol="0">
            <a:spAutoFit/>
          </a:bodyPr>
          <a:lstStyle/>
          <a:p>
            <a:r>
              <a:rPr lang="en-US" sz="4800" dirty="0">
                <a:latin typeface="+mj-lt"/>
                <a:cs typeface="Times New Roman" panose="02020603050405020304" pitchFamily="18" charset="0"/>
              </a:rPr>
              <a:t>References:</a:t>
            </a:r>
            <a:endParaRPr lang="en-IN" sz="4800" dirty="0">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B709D232-6BC5-E347-0B00-4B81ACD20946}"/>
              </a:ext>
            </a:extLst>
          </p:cNvPr>
          <p:cNvSpPr txBox="1"/>
          <p:nvPr/>
        </p:nvSpPr>
        <p:spPr>
          <a:xfrm>
            <a:off x="211279" y="2037018"/>
            <a:ext cx="11424130" cy="2308324"/>
          </a:xfrm>
          <a:prstGeom prst="rect">
            <a:avLst/>
          </a:prstGeom>
          <a:noFill/>
        </p:spPr>
        <p:txBody>
          <a:bodyPr wrap="square">
            <a:spAutoFit/>
          </a:bodyPr>
          <a:lstStyle/>
          <a:p>
            <a:r>
              <a:rPr lang="en-US" dirty="0" err="1"/>
              <a:t>Hosain</a:t>
            </a:r>
            <a:r>
              <a:rPr lang="en-US" dirty="0"/>
              <a:t>, Md &amp; Liu, Ping. (2020). LinkedIn for Searching Better Job Opportunity: Passive Jobseekers' Perceived Experience. </a:t>
            </a:r>
            <a:r>
              <a:rPr lang="en-US" i="1" dirty="0"/>
              <a:t>The Qualitative Report. 25. </a:t>
            </a:r>
            <a:r>
              <a:rPr lang="en-US" dirty="0"/>
              <a:t>3719-3732. 10.46743/2160-3715/2020.4449. </a:t>
            </a:r>
          </a:p>
          <a:p>
            <a:endParaRPr lang="en-US" dirty="0"/>
          </a:p>
          <a:p>
            <a:r>
              <a:rPr lang="en-US" b="0" i="0" u="none" strike="noStrike" dirty="0">
                <a:solidFill>
                  <a:srgbClr val="212121"/>
                </a:solidFill>
                <a:effectLst/>
                <a:highlight>
                  <a:srgbClr val="FFFFFF"/>
                </a:highlight>
              </a:rPr>
              <a:t>Utz S, Breuer J. The Relationship Between Networking, LinkedIn Use, and Retrieving Informational Benefits. </a:t>
            </a:r>
            <a:r>
              <a:rPr lang="en-US" b="0" i="1" u="none" strike="noStrike" dirty="0" err="1">
                <a:solidFill>
                  <a:srgbClr val="212121"/>
                </a:solidFill>
                <a:effectLst/>
                <a:highlight>
                  <a:srgbClr val="FFFFFF"/>
                </a:highlight>
              </a:rPr>
              <a:t>Cyberpsychol</a:t>
            </a:r>
            <a:r>
              <a:rPr lang="en-US" b="0" i="1" u="none" strike="noStrike" dirty="0">
                <a:solidFill>
                  <a:srgbClr val="212121"/>
                </a:solidFill>
                <a:effectLst/>
                <a:highlight>
                  <a:srgbClr val="FFFFFF"/>
                </a:highlight>
              </a:rPr>
              <a:t> </a:t>
            </a:r>
            <a:r>
              <a:rPr lang="en-US" b="0" i="1" u="none" strike="noStrike" dirty="0" err="1">
                <a:solidFill>
                  <a:srgbClr val="212121"/>
                </a:solidFill>
                <a:effectLst/>
                <a:highlight>
                  <a:srgbClr val="FFFFFF"/>
                </a:highlight>
              </a:rPr>
              <a:t>Behav</a:t>
            </a:r>
            <a:r>
              <a:rPr lang="en-US" b="0" i="1" u="none" strike="noStrike" dirty="0">
                <a:solidFill>
                  <a:srgbClr val="212121"/>
                </a:solidFill>
                <a:effectLst/>
                <a:highlight>
                  <a:srgbClr val="FFFFFF"/>
                </a:highlight>
              </a:rPr>
              <a:t> Soc </a:t>
            </a:r>
            <a:r>
              <a:rPr lang="en-US" b="0" i="1" u="none" strike="noStrike" dirty="0" err="1">
                <a:solidFill>
                  <a:srgbClr val="212121"/>
                </a:solidFill>
                <a:effectLst/>
                <a:highlight>
                  <a:srgbClr val="FFFFFF"/>
                </a:highlight>
              </a:rPr>
              <a:t>Netw</a:t>
            </a:r>
            <a:r>
              <a:rPr lang="en-US" b="0" i="1" u="none" strike="noStrike" dirty="0">
                <a:solidFill>
                  <a:srgbClr val="212121"/>
                </a:solidFill>
                <a:effectLst/>
                <a:highlight>
                  <a:srgbClr val="FFFFFF"/>
                </a:highlight>
              </a:rPr>
              <a:t>. 2019 Mar;22</a:t>
            </a:r>
            <a:r>
              <a:rPr lang="en-US" b="0" i="0" u="none" strike="noStrike" dirty="0">
                <a:solidFill>
                  <a:srgbClr val="212121"/>
                </a:solidFill>
                <a:effectLst/>
                <a:highlight>
                  <a:srgbClr val="FFFFFF"/>
                </a:highlight>
              </a:rPr>
              <a:t>(3):180-185. </a:t>
            </a:r>
            <a:r>
              <a:rPr lang="en-US" b="0" i="0" u="none" strike="noStrike" dirty="0" err="1">
                <a:solidFill>
                  <a:srgbClr val="212121"/>
                </a:solidFill>
                <a:effectLst/>
                <a:highlight>
                  <a:srgbClr val="FFFFFF"/>
                </a:highlight>
              </a:rPr>
              <a:t>doi</a:t>
            </a:r>
            <a:r>
              <a:rPr lang="en-US" b="0" i="0" u="none" strike="noStrike" dirty="0">
                <a:solidFill>
                  <a:srgbClr val="212121"/>
                </a:solidFill>
                <a:effectLst/>
                <a:highlight>
                  <a:srgbClr val="FFFFFF"/>
                </a:highlight>
              </a:rPr>
              <a:t>: 10.1089/cyber.2018.0294. </a:t>
            </a:r>
            <a:r>
              <a:rPr lang="en-US" b="0" i="0" u="none" strike="noStrike" dirty="0" err="1">
                <a:solidFill>
                  <a:srgbClr val="212121"/>
                </a:solidFill>
                <a:effectLst/>
                <a:highlight>
                  <a:srgbClr val="FFFFFF"/>
                </a:highlight>
              </a:rPr>
              <a:t>Epub</a:t>
            </a:r>
            <a:r>
              <a:rPr lang="en-US" b="0" i="0" u="none" strike="noStrike" dirty="0">
                <a:solidFill>
                  <a:srgbClr val="212121"/>
                </a:solidFill>
                <a:effectLst/>
                <a:highlight>
                  <a:srgbClr val="FFFFFF"/>
                </a:highlight>
              </a:rPr>
              <a:t> 2019 Jan 16. </a:t>
            </a:r>
          </a:p>
          <a:p>
            <a:endParaRPr lang="en-US" b="0" i="0" u="none" strike="noStrike" dirty="0">
              <a:solidFill>
                <a:srgbClr val="212121"/>
              </a:solidFill>
              <a:effectLst/>
              <a:highlight>
                <a:srgbClr val="FFFFFF"/>
              </a:highlight>
            </a:endParaRPr>
          </a:p>
          <a:p>
            <a:r>
              <a:rPr lang="en-US" b="0" i="0" u="none" strike="noStrike" dirty="0" err="1">
                <a:solidFill>
                  <a:srgbClr val="212121"/>
                </a:solidFill>
                <a:effectLst/>
                <a:highlight>
                  <a:srgbClr val="FFFFFF"/>
                </a:highlight>
              </a:rPr>
              <a:t>Eseryel</a:t>
            </a:r>
            <a:r>
              <a:rPr lang="en-US" b="0" i="0" u="none" strike="noStrike" dirty="0">
                <a:solidFill>
                  <a:srgbClr val="212121"/>
                </a:solidFill>
                <a:effectLst/>
                <a:highlight>
                  <a:srgbClr val="FFFFFF"/>
                </a:highlight>
              </a:rPr>
              <a:t>, U. &amp; </a:t>
            </a:r>
            <a:r>
              <a:rPr lang="en-US" b="0" i="0" u="none" strike="noStrike" dirty="0" err="1">
                <a:solidFill>
                  <a:srgbClr val="212121"/>
                </a:solidFill>
                <a:effectLst/>
                <a:highlight>
                  <a:srgbClr val="FFFFFF"/>
                </a:highlight>
              </a:rPr>
              <a:t>Booij</a:t>
            </a:r>
            <a:r>
              <a:rPr lang="en-US" b="0" i="0" u="none" strike="noStrike" dirty="0">
                <a:solidFill>
                  <a:srgbClr val="212121"/>
                </a:solidFill>
                <a:effectLst/>
                <a:highlight>
                  <a:srgbClr val="FFFFFF"/>
                </a:highlight>
              </a:rPr>
              <a:t>, Richard &amp; </a:t>
            </a:r>
            <a:r>
              <a:rPr lang="en-US" b="0" i="0" u="none" strike="noStrike" dirty="0" err="1">
                <a:solidFill>
                  <a:srgbClr val="212121"/>
                </a:solidFill>
                <a:effectLst/>
                <a:highlight>
                  <a:srgbClr val="FFFFFF"/>
                </a:highlight>
              </a:rPr>
              <a:t>Eseryel</a:t>
            </a:r>
            <a:r>
              <a:rPr lang="en-US" b="0" i="0" u="none" strike="noStrike" dirty="0">
                <a:solidFill>
                  <a:srgbClr val="212121"/>
                </a:solidFill>
                <a:effectLst/>
                <a:highlight>
                  <a:srgbClr val="FFFFFF"/>
                </a:highlight>
              </a:rPr>
              <a:t>, Deniz. (2018). Recruitment through </a:t>
            </a:r>
            <a:r>
              <a:rPr lang="en-US" b="0" i="0" u="none" strike="noStrike" dirty="0" err="1">
                <a:solidFill>
                  <a:srgbClr val="212121"/>
                </a:solidFill>
                <a:effectLst/>
                <a:highlight>
                  <a:srgbClr val="FFFFFF"/>
                </a:highlight>
              </a:rPr>
              <a:t>Linkedin</a:t>
            </a:r>
            <a:r>
              <a:rPr lang="en-US" b="0" i="0" u="none" strike="noStrike" dirty="0">
                <a:solidFill>
                  <a:srgbClr val="212121"/>
                </a:solidFill>
                <a:effectLst/>
                <a:highlight>
                  <a:srgbClr val="FFFFFF"/>
                </a:highlight>
              </a:rPr>
              <a:t>: Lessons learned from the Fortune 100 Companies.</a:t>
            </a:r>
          </a:p>
        </p:txBody>
      </p:sp>
    </p:spTree>
    <p:extLst>
      <p:ext uri="{BB962C8B-B14F-4D97-AF65-F5344CB8AC3E}">
        <p14:creationId xmlns:p14="http://schemas.microsoft.com/office/powerpoint/2010/main" val="677014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07F9-B8A6-0613-C1C9-1FD41EB635EE}"/>
              </a:ext>
            </a:extLst>
          </p:cNvPr>
          <p:cNvSpPr>
            <a:spLocks noGrp="1"/>
          </p:cNvSpPr>
          <p:nvPr>
            <p:ph type="ctrTitle"/>
          </p:nvPr>
        </p:nvSpPr>
        <p:spPr/>
        <p:txBody>
          <a:bodyPr/>
          <a:lstStyle/>
          <a:p>
            <a:r>
              <a:rPr lang="en-US" dirty="0"/>
              <a:t>THANK YOU</a:t>
            </a:r>
            <a:endParaRPr lang="en-IN" dirty="0"/>
          </a:p>
        </p:txBody>
      </p:sp>
      <p:pic>
        <p:nvPicPr>
          <p:cNvPr id="4" name="Graphic 3" descr="Flowers in pot with solid fill">
            <a:extLst>
              <a:ext uri="{FF2B5EF4-FFF2-40B4-BE49-F238E27FC236}">
                <a16:creationId xmlns:a16="http://schemas.microsoft.com/office/drawing/2014/main" id="{2198A109-EF6A-01C7-287D-BCEACEFD63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02045" y="3994355"/>
            <a:ext cx="1587910" cy="1587910"/>
          </a:xfrm>
          <a:prstGeom prst="rect">
            <a:avLst/>
          </a:prstGeom>
        </p:spPr>
      </p:pic>
    </p:spTree>
    <p:extLst>
      <p:ext uri="{BB962C8B-B14F-4D97-AF65-F5344CB8AC3E}">
        <p14:creationId xmlns:p14="http://schemas.microsoft.com/office/powerpoint/2010/main" val="43162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281368" y="1841242"/>
            <a:ext cx="11451453" cy="5016758"/>
          </a:xfrm>
          <a:prstGeom prst="rect">
            <a:avLst/>
          </a:prstGeom>
          <a:noFill/>
        </p:spPr>
        <p:txBody>
          <a:bodyPr wrap="square" rtlCol="0">
            <a:spAutoFit/>
          </a:bodyPr>
          <a:lstStyle/>
          <a:p>
            <a:r>
              <a:rPr lang="en-US" sz="1600" b="1" dirty="0">
                <a:cs typeface="Times New Roman" panose="02020603050405020304" pitchFamily="18" charset="0"/>
              </a:rPr>
              <a:t>Analyze Job Market Trends</a:t>
            </a:r>
          </a:p>
          <a:p>
            <a:pPr lvl="1"/>
            <a:r>
              <a:rPr lang="en-US" sz="1600" dirty="0">
                <a:cs typeface="Times New Roman" panose="02020603050405020304" pitchFamily="18" charset="0"/>
              </a:rPr>
              <a:t>Goal: Identify the most in-demand job titles and industries in different cities or countries.</a:t>
            </a:r>
          </a:p>
          <a:p>
            <a:pPr lvl="1"/>
            <a:r>
              <a:rPr lang="en-US" sz="1600" dirty="0">
                <a:cs typeface="Times New Roman" panose="02020603050405020304" pitchFamily="18" charset="0"/>
              </a:rPr>
              <a:t>Why?: Lack of comprehensive data on current job market trends hinders informed decision-making for job seekers and employers.</a:t>
            </a:r>
          </a:p>
          <a:p>
            <a:pPr lvl="1"/>
            <a:endParaRPr lang="en-US" sz="1600" dirty="0">
              <a:cs typeface="Times New Roman" panose="02020603050405020304" pitchFamily="18" charset="0"/>
            </a:endParaRPr>
          </a:p>
          <a:p>
            <a:r>
              <a:rPr lang="en-US" sz="1600" b="1" dirty="0">
                <a:cs typeface="Times New Roman" panose="02020603050405020304" pitchFamily="18" charset="0"/>
              </a:rPr>
              <a:t>Company Hiring Patterns</a:t>
            </a:r>
          </a:p>
          <a:p>
            <a:pPr lvl="1"/>
            <a:r>
              <a:rPr lang="en-US" sz="1600" dirty="0">
                <a:cs typeface="Times New Roman" panose="02020603050405020304" pitchFamily="18" charset="0"/>
              </a:rPr>
              <a:t>Goal: Determine the top companies hiring for specific job positions.</a:t>
            </a:r>
          </a:p>
          <a:p>
            <a:pPr lvl="1"/>
            <a:r>
              <a:rPr lang="en-US" sz="1600" dirty="0">
                <a:cs typeface="Times New Roman" panose="02020603050405020304" pitchFamily="18" charset="0"/>
              </a:rPr>
              <a:t>Why?: Understanding which companies are actively hiring for certain positions can help job seekers target their applications effectively.</a:t>
            </a:r>
          </a:p>
          <a:p>
            <a:pPr lvl="1"/>
            <a:endParaRPr lang="en-US" sz="1600" dirty="0">
              <a:cs typeface="Times New Roman" panose="02020603050405020304" pitchFamily="18" charset="0"/>
            </a:endParaRPr>
          </a:p>
          <a:p>
            <a:r>
              <a:rPr lang="en-US" sz="1600" b="1" dirty="0">
                <a:cs typeface="Times New Roman" panose="02020603050405020304" pitchFamily="18" charset="0"/>
              </a:rPr>
              <a:t>Skill Mapping</a:t>
            </a:r>
          </a:p>
          <a:p>
            <a:pPr lvl="1"/>
            <a:r>
              <a:rPr lang="en-US" sz="1600" dirty="0">
                <a:cs typeface="Times New Roman" panose="02020603050405020304" pitchFamily="18" charset="0"/>
              </a:rPr>
              <a:t>Goal: Utilize skills data to determine the most sought-after skills in different job categories.</a:t>
            </a:r>
          </a:p>
          <a:p>
            <a:pPr lvl="1"/>
            <a:r>
              <a:rPr lang="en-US" sz="1600" dirty="0">
                <a:cs typeface="Times New Roman" panose="02020603050405020304" pitchFamily="18" charset="0"/>
              </a:rPr>
              <a:t>Why?: Identifying the skills in high demand can help educational institutions and training programs tailor their offerings to meet market needs.</a:t>
            </a:r>
          </a:p>
          <a:p>
            <a:endParaRPr lang="en-US" sz="1600" dirty="0">
              <a:cs typeface="Times New Roman" panose="02020603050405020304" pitchFamily="18" charset="0"/>
            </a:endParaRPr>
          </a:p>
          <a:p>
            <a:r>
              <a:rPr lang="en-US" sz="1600" b="1" dirty="0">
                <a:cs typeface="Times New Roman" panose="02020603050405020304" pitchFamily="18" charset="0"/>
              </a:rPr>
              <a:t>Job Recommendation System</a:t>
            </a:r>
          </a:p>
          <a:p>
            <a:pPr lvl="1"/>
            <a:r>
              <a:rPr lang="en-US" sz="1600" dirty="0">
                <a:cs typeface="Times New Roman" panose="02020603050405020304" pitchFamily="18" charset="0"/>
              </a:rPr>
              <a:t>Goal: To alleviate the challenges faced by job seekers in the current job market by providing them with personalized and relevant job recommendations.</a:t>
            </a:r>
          </a:p>
          <a:p>
            <a:pPr lvl="1"/>
            <a:r>
              <a:rPr lang="en-US" sz="1600" dirty="0">
                <a:cs typeface="Times New Roman" panose="02020603050405020304" pitchFamily="18" charset="0"/>
              </a:rPr>
              <a:t>Why?: Motivated by the increasing complexity and competitiveness of the job market, exacerbated by economic uncertainties and layoffs. There is a clear need to bridge the gap between job seekers' skill sets and the requirements of job postings.</a:t>
            </a:r>
          </a:p>
          <a:p>
            <a:pPr lvl="1"/>
            <a:endParaRPr lang="en-US" sz="1600" dirty="0">
              <a:cs typeface="Times New Roman" panose="02020603050405020304" pitchFamily="18" charset="0"/>
            </a:endParaRPr>
          </a:p>
        </p:txBody>
      </p:sp>
      <p:sp>
        <p:nvSpPr>
          <p:cNvPr id="5" name="TextBox 4">
            <a:extLst>
              <a:ext uri="{FF2B5EF4-FFF2-40B4-BE49-F238E27FC236}">
                <a16:creationId xmlns:a16="http://schemas.microsoft.com/office/drawing/2014/main" id="{9D4584F2-57C9-0255-F236-21A5C27FBBA7}"/>
              </a:ext>
            </a:extLst>
          </p:cNvPr>
          <p:cNvSpPr txBox="1"/>
          <p:nvPr/>
        </p:nvSpPr>
        <p:spPr>
          <a:xfrm>
            <a:off x="281368" y="874368"/>
            <a:ext cx="2794739" cy="830997"/>
          </a:xfrm>
          <a:prstGeom prst="rect">
            <a:avLst/>
          </a:prstGeom>
          <a:noFill/>
        </p:spPr>
        <p:txBody>
          <a:bodyPr wrap="none" rtlCol="0">
            <a:spAutoFit/>
          </a:bodyPr>
          <a:lstStyle/>
          <a:p>
            <a:r>
              <a:rPr lang="en-US" sz="4800" dirty="0">
                <a:latin typeface="+mj-lt"/>
                <a:cs typeface="Times New Roman" panose="02020603050405020304" pitchFamily="18" charset="0"/>
              </a:rPr>
              <a:t>Objectives</a:t>
            </a:r>
            <a:endParaRPr lang="en-IN" sz="4800" dirty="0">
              <a:latin typeface="+mj-lt"/>
              <a:cs typeface="Times New Roman" panose="02020603050405020304" pitchFamily="18" charset="0"/>
            </a:endParaRPr>
          </a:p>
        </p:txBody>
      </p:sp>
    </p:spTree>
    <p:extLst>
      <p:ext uri="{BB962C8B-B14F-4D97-AF65-F5344CB8AC3E}">
        <p14:creationId xmlns:p14="http://schemas.microsoft.com/office/powerpoint/2010/main" val="243271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316994" y="1841242"/>
            <a:ext cx="10958052" cy="5016758"/>
          </a:xfrm>
          <a:prstGeom prst="rect">
            <a:avLst/>
          </a:prstGeom>
          <a:noFill/>
        </p:spPr>
        <p:txBody>
          <a:bodyPr wrap="square" rtlCol="0">
            <a:spAutoFit/>
          </a:bodyPr>
          <a:lstStyle/>
          <a:p>
            <a:r>
              <a:rPr lang="en-US" sz="2000" dirty="0">
                <a:cs typeface="Times New Roman" panose="02020603050405020304" pitchFamily="18" charset="0"/>
              </a:rPr>
              <a:t>The dataset was obtained from Kaggle, a platform for data science and machine learning datasets. The dataset contains 1.3 million job listings scraped from LinkedIn in 2024, providing a rich source of information for analysis.</a:t>
            </a:r>
          </a:p>
          <a:p>
            <a:pPr lvl="1"/>
            <a:endParaRPr lang="en-US" sz="2000" dirty="0">
              <a:cs typeface="Times New Roman" panose="02020603050405020304" pitchFamily="18" charset="0"/>
            </a:endParaRPr>
          </a:p>
          <a:p>
            <a:r>
              <a:rPr lang="en-US" sz="2000" b="1" dirty="0">
                <a:cs typeface="Times New Roman" panose="02020603050405020304" pitchFamily="18" charset="0"/>
              </a:rPr>
              <a:t>Data Sets</a:t>
            </a:r>
          </a:p>
          <a:p>
            <a:endParaRPr lang="en-US" sz="2000" b="1" dirty="0">
              <a:cs typeface="Times New Roman" panose="02020603050405020304" pitchFamily="18" charset="0"/>
            </a:endParaRPr>
          </a:p>
          <a:p>
            <a:pPr lvl="1"/>
            <a:r>
              <a:rPr lang="en-US" sz="2000" dirty="0" err="1">
                <a:cs typeface="Times New Roman" panose="02020603050405020304" pitchFamily="18" charset="0"/>
              </a:rPr>
              <a:t>job_skills.csv</a:t>
            </a:r>
            <a:r>
              <a:rPr lang="en-US" sz="2000" dirty="0">
                <a:cs typeface="Times New Roman" panose="02020603050405020304" pitchFamily="18" charset="0"/>
              </a:rPr>
              <a:t> (Includes skills and job id)</a:t>
            </a:r>
          </a:p>
          <a:p>
            <a:pPr lvl="1"/>
            <a:r>
              <a:rPr lang="en-US" sz="2000" dirty="0" err="1">
                <a:cs typeface="Times New Roman" panose="02020603050405020304" pitchFamily="18" charset="0"/>
              </a:rPr>
              <a:t>job_summary.csv</a:t>
            </a:r>
            <a:r>
              <a:rPr lang="en-US" sz="2000" dirty="0">
                <a:cs typeface="Times New Roman" panose="02020603050405020304" pitchFamily="18" charset="0"/>
              </a:rPr>
              <a:t> (Includes summary of each job id)</a:t>
            </a:r>
          </a:p>
          <a:p>
            <a:pPr lvl="1"/>
            <a:r>
              <a:rPr lang="en-US" sz="2000" dirty="0" err="1">
                <a:cs typeface="Times New Roman" panose="02020603050405020304" pitchFamily="18" charset="0"/>
              </a:rPr>
              <a:t>Linkedin_job_postings.csv</a:t>
            </a:r>
            <a:r>
              <a:rPr lang="en-US" sz="2000" dirty="0">
                <a:cs typeface="Times New Roman" panose="02020603050405020304" pitchFamily="18" charset="0"/>
              </a:rPr>
              <a:t> (Includes entire description of job posting)</a:t>
            </a:r>
          </a:p>
          <a:p>
            <a:endParaRPr lang="en-US" sz="2000" dirty="0">
              <a:cs typeface="Times New Roman" panose="02020603050405020304" pitchFamily="18" charset="0"/>
            </a:endParaRPr>
          </a:p>
          <a:p>
            <a:r>
              <a:rPr lang="en-US" sz="2000" b="1" dirty="0">
                <a:cs typeface="Times New Roman" panose="02020603050405020304" pitchFamily="18" charset="0"/>
              </a:rPr>
              <a:t>Data Collection Method</a:t>
            </a:r>
          </a:p>
          <a:p>
            <a:endParaRPr lang="en-US" sz="2000" b="1" dirty="0">
              <a:cs typeface="Times New Roman" panose="02020603050405020304" pitchFamily="18" charset="0"/>
            </a:endParaRPr>
          </a:p>
          <a:p>
            <a:pPr lvl="1"/>
            <a:r>
              <a:rPr lang="en-US" sz="2000" dirty="0">
                <a:cs typeface="Times New Roman" panose="02020603050405020304" pitchFamily="18" charset="0"/>
              </a:rPr>
              <a:t>The dataset was originally collected using web scraping techniques to extract job listings from LinkedIn. The data includes information such as job title, company, location, skills required, and job description.</a:t>
            </a:r>
          </a:p>
          <a:p>
            <a:endParaRPr lang="en-US" sz="2000" b="1" dirty="0">
              <a:cs typeface="Times New Roman" panose="02020603050405020304" pitchFamily="18" charset="0"/>
            </a:endParaRPr>
          </a:p>
        </p:txBody>
      </p:sp>
      <p:sp>
        <p:nvSpPr>
          <p:cNvPr id="5" name="TextBox 4">
            <a:extLst>
              <a:ext uri="{FF2B5EF4-FFF2-40B4-BE49-F238E27FC236}">
                <a16:creationId xmlns:a16="http://schemas.microsoft.com/office/drawing/2014/main" id="{9D4584F2-57C9-0255-F236-21A5C27FBBA7}"/>
              </a:ext>
            </a:extLst>
          </p:cNvPr>
          <p:cNvSpPr txBox="1"/>
          <p:nvPr/>
        </p:nvSpPr>
        <p:spPr>
          <a:xfrm>
            <a:off x="162614" y="896961"/>
            <a:ext cx="7315016" cy="830997"/>
          </a:xfrm>
          <a:prstGeom prst="rect">
            <a:avLst/>
          </a:prstGeom>
          <a:noFill/>
        </p:spPr>
        <p:txBody>
          <a:bodyPr wrap="none" rtlCol="0">
            <a:spAutoFit/>
          </a:bodyPr>
          <a:lstStyle/>
          <a:p>
            <a:r>
              <a:rPr lang="en-US" sz="4800" dirty="0">
                <a:latin typeface="+mj-lt"/>
                <a:cs typeface="Times New Roman" panose="02020603050405020304" pitchFamily="18" charset="0"/>
              </a:rPr>
              <a:t>Data Sources and Collection</a:t>
            </a:r>
            <a:endParaRPr lang="en-IN" sz="4800" dirty="0">
              <a:latin typeface="+mj-lt"/>
              <a:cs typeface="Times New Roman" panose="02020603050405020304" pitchFamily="18" charset="0"/>
            </a:endParaRPr>
          </a:p>
        </p:txBody>
      </p:sp>
    </p:spTree>
    <p:extLst>
      <p:ext uri="{BB962C8B-B14F-4D97-AF65-F5344CB8AC3E}">
        <p14:creationId xmlns:p14="http://schemas.microsoft.com/office/powerpoint/2010/main" val="306537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4584F2-57C9-0255-F236-21A5C27FBBA7}"/>
              </a:ext>
            </a:extLst>
          </p:cNvPr>
          <p:cNvSpPr txBox="1"/>
          <p:nvPr/>
        </p:nvSpPr>
        <p:spPr>
          <a:xfrm>
            <a:off x="162614" y="896961"/>
            <a:ext cx="7315016" cy="830997"/>
          </a:xfrm>
          <a:prstGeom prst="rect">
            <a:avLst/>
          </a:prstGeom>
          <a:noFill/>
        </p:spPr>
        <p:txBody>
          <a:bodyPr wrap="none" rtlCol="0">
            <a:spAutoFit/>
          </a:bodyPr>
          <a:lstStyle/>
          <a:p>
            <a:r>
              <a:rPr lang="en-US" sz="4800" dirty="0">
                <a:latin typeface="+mj-lt"/>
                <a:cs typeface="Times New Roman" panose="02020603050405020304" pitchFamily="18" charset="0"/>
              </a:rPr>
              <a:t>Data Sources and Collection</a:t>
            </a:r>
            <a:endParaRPr lang="en-IN" sz="4800"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FB965537-3968-6B02-24E5-2B04853062CB}"/>
              </a:ext>
            </a:extLst>
          </p:cNvPr>
          <p:cNvSpPr txBox="1"/>
          <p:nvPr/>
        </p:nvSpPr>
        <p:spPr>
          <a:xfrm>
            <a:off x="576851" y="1982450"/>
            <a:ext cx="4937167" cy="1631216"/>
          </a:xfrm>
          <a:prstGeom prst="rect">
            <a:avLst/>
          </a:prstGeom>
          <a:noFill/>
          <a:ln w="57150">
            <a:solidFill>
              <a:schemeClr val="accent6">
                <a:lumMod val="75000"/>
              </a:schemeClr>
            </a:solidFill>
          </a:ln>
        </p:spPr>
        <p:txBody>
          <a:bodyPr wrap="square">
            <a:spAutoFit/>
          </a:bodyPr>
          <a:lstStyle/>
          <a:p>
            <a:r>
              <a:rPr lang="en-US" sz="1600" b="1" dirty="0" err="1">
                <a:latin typeface="Times New Roman" panose="02020603050405020304" pitchFamily="18" charset="0"/>
                <a:cs typeface="Times New Roman" panose="02020603050405020304" pitchFamily="18" charset="0"/>
              </a:rPr>
              <a:t>job_skills.csv</a:t>
            </a:r>
            <a:endParaRPr lang="en-US" sz="16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&lt;class '</a:t>
            </a:r>
            <a:r>
              <a:rPr lang="en-US" sz="1200" dirty="0" err="1">
                <a:latin typeface="Times New Roman" panose="02020603050405020304" pitchFamily="18" charset="0"/>
                <a:cs typeface="Times New Roman" panose="02020603050405020304" pitchFamily="18" charset="0"/>
              </a:rPr>
              <a:t>pandas.core.frame.DataFrame</a:t>
            </a:r>
            <a:r>
              <a:rPr lang="en-US" sz="1200" dirty="0">
                <a:latin typeface="Times New Roman" panose="02020603050405020304" pitchFamily="18" charset="0"/>
                <a:cs typeface="Times New Roman" panose="02020603050405020304" pitchFamily="18" charset="0"/>
              </a:rPr>
              <a:t>’&gt; </a:t>
            </a:r>
          </a:p>
          <a:p>
            <a:r>
              <a:rPr lang="en-US" sz="1200" dirty="0" err="1">
                <a:latin typeface="Times New Roman" panose="02020603050405020304" pitchFamily="18" charset="0"/>
                <a:cs typeface="Times New Roman" panose="02020603050405020304" pitchFamily="18" charset="0"/>
              </a:rPr>
              <a:t>RangeIndex</a:t>
            </a:r>
            <a:r>
              <a:rPr lang="en-US" sz="1200" dirty="0">
                <a:latin typeface="Times New Roman" panose="02020603050405020304" pitchFamily="18" charset="0"/>
                <a:cs typeface="Times New Roman" panose="02020603050405020304" pitchFamily="18" charset="0"/>
              </a:rPr>
              <a:t>: 1296381 entries, 0 to 1296380 Data columns (total 2 columns): </a:t>
            </a:r>
          </a:p>
          <a:p>
            <a:r>
              <a:rPr lang="en-US" sz="1200" dirty="0">
                <a:latin typeface="Times New Roman" panose="02020603050405020304" pitchFamily="18" charset="0"/>
                <a:cs typeface="Times New Roman" panose="02020603050405020304" pitchFamily="18" charset="0"/>
              </a:rPr>
              <a:t># 	Column 	Non-Null Count 	</a:t>
            </a:r>
            <a:r>
              <a:rPr lang="en-US" sz="1200" dirty="0" err="1">
                <a:latin typeface="Times New Roman" panose="02020603050405020304" pitchFamily="18" charset="0"/>
                <a:cs typeface="Times New Roman" panose="02020603050405020304" pitchFamily="18" charset="0"/>
              </a:rPr>
              <a:t>Dtype</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 	-------------- 		----- </a:t>
            </a:r>
          </a:p>
          <a:p>
            <a:r>
              <a:rPr lang="en-US" sz="1200" dirty="0">
                <a:latin typeface="Times New Roman" panose="02020603050405020304" pitchFamily="18" charset="0"/>
                <a:cs typeface="Times New Roman" panose="02020603050405020304" pitchFamily="18" charset="0"/>
              </a:rPr>
              <a:t>0 	</a:t>
            </a:r>
            <a:r>
              <a:rPr lang="en-US" sz="1200" dirty="0" err="1">
                <a:latin typeface="Times New Roman" panose="02020603050405020304" pitchFamily="18" charset="0"/>
                <a:cs typeface="Times New Roman" panose="02020603050405020304" pitchFamily="18" charset="0"/>
              </a:rPr>
              <a:t>job_link</a:t>
            </a:r>
            <a:r>
              <a:rPr lang="en-US" sz="1200" dirty="0">
                <a:latin typeface="Times New Roman" panose="02020603050405020304" pitchFamily="18" charset="0"/>
                <a:cs typeface="Times New Roman" panose="02020603050405020304" pitchFamily="18" charset="0"/>
              </a:rPr>
              <a:t> 	1296381 non-null 	object </a:t>
            </a:r>
          </a:p>
          <a:p>
            <a:r>
              <a:rPr lang="en-US" sz="1200" dirty="0">
                <a:latin typeface="Times New Roman" panose="02020603050405020304" pitchFamily="18" charset="0"/>
                <a:cs typeface="Times New Roman" panose="02020603050405020304" pitchFamily="18" charset="0"/>
              </a:rPr>
              <a:t>1	</a:t>
            </a:r>
            <a:r>
              <a:rPr lang="en-US" sz="1200" dirty="0" err="1">
                <a:latin typeface="Times New Roman" panose="02020603050405020304" pitchFamily="18" charset="0"/>
                <a:cs typeface="Times New Roman" panose="02020603050405020304" pitchFamily="18" charset="0"/>
              </a:rPr>
              <a:t>job_skills</a:t>
            </a:r>
            <a:r>
              <a:rPr lang="en-US" sz="1200" dirty="0">
                <a:latin typeface="Times New Roman" panose="02020603050405020304" pitchFamily="18" charset="0"/>
                <a:cs typeface="Times New Roman" panose="02020603050405020304" pitchFamily="18" charset="0"/>
              </a:rPr>
              <a:t> 	1294346 non-null 	object </a:t>
            </a:r>
          </a:p>
          <a:p>
            <a:r>
              <a:rPr lang="en-US" sz="1200" dirty="0" err="1">
                <a:latin typeface="Times New Roman" panose="02020603050405020304" pitchFamily="18" charset="0"/>
                <a:cs typeface="Times New Roman" panose="02020603050405020304" pitchFamily="18" charset="0"/>
              </a:rPr>
              <a:t>dtypes</a:t>
            </a:r>
            <a:r>
              <a:rPr lang="en-US" sz="1200" dirty="0">
                <a:latin typeface="Times New Roman" panose="02020603050405020304" pitchFamily="18" charset="0"/>
                <a:cs typeface="Times New Roman" panose="02020603050405020304" pitchFamily="18" charset="0"/>
              </a:rPr>
              <a:t>: object(2)</a:t>
            </a:r>
          </a:p>
        </p:txBody>
      </p:sp>
      <p:sp>
        <p:nvSpPr>
          <p:cNvPr id="10" name="TextBox 9">
            <a:extLst>
              <a:ext uri="{FF2B5EF4-FFF2-40B4-BE49-F238E27FC236}">
                <a16:creationId xmlns:a16="http://schemas.microsoft.com/office/drawing/2014/main" id="{EBBE82D0-3768-1033-6078-AA64DAE53087}"/>
              </a:ext>
            </a:extLst>
          </p:cNvPr>
          <p:cNvSpPr txBox="1"/>
          <p:nvPr/>
        </p:nvSpPr>
        <p:spPr>
          <a:xfrm>
            <a:off x="6096000" y="1982450"/>
            <a:ext cx="5519149" cy="3847207"/>
          </a:xfrm>
          <a:prstGeom prst="rect">
            <a:avLst/>
          </a:prstGeom>
          <a:noFill/>
          <a:ln w="57150">
            <a:solidFill>
              <a:schemeClr val="accent6">
                <a:lumMod val="75000"/>
              </a:schemeClr>
            </a:solidFill>
          </a:ln>
        </p:spPr>
        <p:txBody>
          <a:bodyPr wrap="square">
            <a:spAutoFit/>
          </a:bodyPr>
          <a:lstStyle/>
          <a:p>
            <a:r>
              <a:rPr lang="en-US" sz="1600" b="1" dirty="0" err="1">
                <a:latin typeface="Times New Roman" panose="02020603050405020304" pitchFamily="18" charset="0"/>
                <a:cs typeface="Times New Roman" panose="02020603050405020304" pitchFamily="18" charset="0"/>
              </a:rPr>
              <a:t>linkedin_job_postings.csv</a:t>
            </a:r>
            <a:endParaRPr lang="en-US" sz="16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&lt;class '</a:t>
            </a:r>
            <a:r>
              <a:rPr lang="en-US" sz="1200" dirty="0" err="1">
                <a:latin typeface="Times New Roman" panose="02020603050405020304" pitchFamily="18" charset="0"/>
                <a:cs typeface="Times New Roman" panose="02020603050405020304" pitchFamily="18" charset="0"/>
              </a:rPr>
              <a:t>pandas.core.frame.DataFrame</a:t>
            </a:r>
            <a:r>
              <a:rPr lang="en-US" sz="1200" dirty="0">
                <a:latin typeface="Times New Roman" panose="02020603050405020304" pitchFamily="18" charset="0"/>
                <a:cs typeface="Times New Roman" panose="02020603050405020304" pitchFamily="18" charset="0"/>
              </a:rPr>
              <a:t>’&gt; </a:t>
            </a:r>
          </a:p>
          <a:p>
            <a:r>
              <a:rPr lang="en-US" sz="1200" dirty="0" err="1">
                <a:latin typeface="Times New Roman" panose="02020603050405020304" pitchFamily="18" charset="0"/>
                <a:cs typeface="Times New Roman" panose="02020603050405020304" pitchFamily="18" charset="0"/>
              </a:rPr>
              <a:t>RangeIndex</a:t>
            </a:r>
            <a:r>
              <a:rPr lang="en-US" sz="1200" dirty="0">
                <a:latin typeface="Times New Roman" panose="02020603050405020304" pitchFamily="18" charset="0"/>
                <a:cs typeface="Times New Roman" panose="02020603050405020304" pitchFamily="18" charset="0"/>
              </a:rPr>
              <a:t>: 1348454 entries, 0 to 1348453 Data columns (total 14 columns): </a:t>
            </a:r>
          </a:p>
          <a:p>
            <a:r>
              <a:rPr lang="en-US" sz="1200" dirty="0">
                <a:latin typeface="Times New Roman" panose="02020603050405020304" pitchFamily="18" charset="0"/>
                <a:cs typeface="Times New Roman" panose="02020603050405020304" pitchFamily="18" charset="0"/>
              </a:rPr>
              <a:t>#   Column 		Non-Null Count 	</a:t>
            </a:r>
            <a:r>
              <a:rPr lang="en-US" sz="1200" dirty="0" err="1">
                <a:latin typeface="Times New Roman" panose="02020603050405020304" pitchFamily="18" charset="0"/>
                <a:cs typeface="Times New Roman" panose="02020603050405020304" pitchFamily="18" charset="0"/>
              </a:rPr>
              <a:t>Dtype</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 		-------------- 		-----</a:t>
            </a:r>
          </a:p>
          <a:p>
            <a:r>
              <a:rPr lang="en-US" sz="1200" dirty="0">
                <a:latin typeface="Times New Roman" panose="02020603050405020304" pitchFamily="18" charset="0"/>
                <a:cs typeface="Times New Roman" panose="02020603050405020304" pitchFamily="18" charset="0"/>
              </a:rPr>
              <a:t>0   </a:t>
            </a:r>
            <a:r>
              <a:rPr lang="en-US" sz="1200" dirty="0" err="1">
                <a:latin typeface="Times New Roman" panose="02020603050405020304" pitchFamily="18" charset="0"/>
                <a:cs typeface="Times New Roman" panose="02020603050405020304" pitchFamily="18" charset="0"/>
              </a:rPr>
              <a:t>job_link</a:t>
            </a:r>
            <a:r>
              <a:rPr lang="en-US" sz="1200" dirty="0">
                <a:latin typeface="Times New Roman" panose="02020603050405020304" pitchFamily="18" charset="0"/>
                <a:cs typeface="Times New Roman" panose="02020603050405020304" pitchFamily="18" charset="0"/>
              </a:rPr>
              <a:t> 		1348454 non-null 	object </a:t>
            </a:r>
          </a:p>
          <a:p>
            <a:r>
              <a:rPr lang="en-US" sz="1200" dirty="0">
                <a:latin typeface="Times New Roman" panose="02020603050405020304" pitchFamily="18" charset="0"/>
                <a:cs typeface="Times New Roman" panose="02020603050405020304" pitchFamily="18" charset="0"/>
              </a:rPr>
              <a:t>1   </a:t>
            </a:r>
            <a:r>
              <a:rPr lang="en-US" sz="1200" dirty="0" err="1">
                <a:latin typeface="Times New Roman" panose="02020603050405020304" pitchFamily="18" charset="0"/>
                <a:cs typeface="Times New Roman" panose="02020603050405020304" pitchFamily="18" charset="0"/>
              </a:rPr>
              <a:t>last_processed_time</a:t>
            </a:r>
            <a:r>
              <a:rPr lang="en-US" sz="1200" dirty="0">
                <a:latin typeface="Times New Roman" panose="02020603050405020304" pitchFamily="18" charset="0"/>
                <a:cs typeface="Times New Roman" panose="02020603050405020304" pitchFamily="18" charset="0"/>
              </a:rPr>
              <a:t> 	1348454 non-null 	object </a:t>
            </a:r>
          </a:p>
          <a:p>
            <a:r>
              <a:rPr lang="en-US" sz="1200" dirty="0">
                <a:latin typeface="Times New Roman" panose="02020603050405020304" pitchFamily="18" charset="0"/>
                <a:cs typeface="Times New Roman" panose="02020603050405020304" pitchFamily="18" charset="0"/>
              </a:rPr>
              <a:t>2   </a:t>
            </a:r>
            <a:r>
              <a:rPr lang="en-US" sz="1200" dirty="0" err="1">
                <a:latin typeface="Times New Roman" panose="02020603050405020304" pitchFamily="18" charset="0"/>
                <a:cs typeface="Times New Roman" panose="02020603050405020304" pitchFamily="18" charset="0"/>
              </a:rPr>
              <a:t>got_summary</a:t>
            </a:r>
            <a:r>
              <a:rPr lang="en-US" sz="1200" dirty="0">
                <a:latin typeface="Times New Roman" panose="02020603050405020304" pitchFamily="18" charset="0"/>
                <a:cs typeface="Times New Roman" panose="02020603050405020304" pitchFamily="18" charset="0"/>
              </a:rPr>
              <a:t> 	1348454 non-null 	bool </a:t>
            </a:r>
          </a:p>
          <a:p>
            <a:r>
              <a:rPr lang="en-US" sz="1200" dirty="0">
                <a:latin typeface="Times New Roman" panose="02020603050405020304" pitchFamily="18" charset="0"/>
                <a:cs typeface="Times New Roman" panose="02020603050405020304" pitchFamily="18" charset="0"/>
              </a:rPr>
              <a:t>3   </a:t>
            </a:r>
            <a:r>
              <a:rPr lang="en-US" sz="1200" dirty="0" err="1">
                <a:latin typeface="Times New Roman" panose="02020603050405020304" pitchFamily="18" charset="0"/>
                <a:cs typeface="Times New Roman" panose="02020603050405020304" pitchFamily="18" charset="0"/>
              </a:rPr>
              <a:t>got_ner</a:t>
            </a:r>
            <a:r>
              <a:rPr lang="en-US" sz="1200" dirty="0">
                <a:latin typeface="Times New Roman" panose="02020603050405020304" pitchFamily="18" charset="0"/>
                <a:cs typeface="Times New Roman" panose="02020603050405020304" pitchFamily="18" charset="0"/>
              </a:rPr>
              <a:t> 		1348454 non-null 	bool </a:t>
            </a:r>
          </a:p>
          <a:p>
            <a:r>
              <a:rPr lang="en-US" sz="1200" dirty="0">
                <a:latin typeface="Times New Roman" panose="02020603050405020304" pitchFamily="18" charset="0"/>
                <a:cs typeface="Times New Roman" panose="02020603050405020304" pitchFamily="18" charset="0"/>
              </a:rPr>
              <a:t>4   </a:t>
            </a:r>
            <a:r>
              <a:rPr lang="en-US" sz="1200" dirty="0" err="1">
                <a:latin typeface="Times New Roman" panose="02020603050405020304" pitchFamily="18" charset="0"/>
                <a:cs typeface="Times New Roman" panose="02020603050405020304" pitchFamily="18" charset="0"/>
              </a:rPr>
              <a:t>is_being_worked</a:t>
            </a:r>
            <a:r>
              <a:rPr lang="en-US" sz="1200" dirty="0">
                <a:latin typeface="Times New Roman" panose="02020603050405020304" pitchFamily="18" charset="0"/>
                <a:cs typeface="Times New Roman" panose="02020603050405020304" pitchFamily="18" charset="0"/>
              </a:rPr>
              <a:t> 	1348454 non-null 	bool </a:t>
            </a:r>
          </a:p>
          <a:p>
            <a:r>
              <a:rPr lang="en-US" sz="1200" dirty="0">
                <a:latin typeface="Times New Roman" panose="02020603050405020304" pitchFamily="18" charset="0"/>
                <a:cs typeface="Times New Roman" panose="02020603050405020304" pitchFamily="18" charset="0"/>
              </a:rPr>
              <a:t>5   </a:t>
            </a:r>
            <a:r>
              <a:rPr lang="en-US" sz="1200" dirty="0" err="1">
                <a:latin typeface="Times New Roman" panose="02020603050405020304" pitchFamily="18" charset="0"/>
                <a:cs typeface="Times New Roman" panose="02020603050405020304" pitchFamily="18" charset="0"/>
              </a:rPr>
              <a:t>job_title</a:t>
            </a:r>
            <a:r>
              <a:rPr lang="en-US" sz="1200" dirty="0">
                <a:latin typeface="Times New Roman" panose="02020603050405020304" pitchFamily="18" charset="0"/>
                <a:cs typeface="Times New Roman" panose="02020603050405020304" pitchFamily="18" charset="0"/>
              </a:rPr>
              <a:t> 		1348454 non-null 	object </a:t>
            </a:r>
          </a:p>
          <a:p>
            <a:r>
              <a:rPr lang="en-US" sz="1200" dirty="0">
                <a:latin typeface="Times New Roman" panose="02020603050405020304" pitchFamily="18" charset="0"/>
                <a:cs typeface="Times New Roman" panose="02020603050405020304" pitchFamily="18" charset="0"/>
              </a:rPr>
              <a:t>6   company 		1348443 non-null 	object </a:t>
            </a:r>
          </a:p>
          <a:p>
            <a:r>
              <a:rPr lang="en-US" sz="1200" dirty="0">
                <a:latin typeface="Times New Roman" panose="02020603050405020304" pitchFamily="18" charset="0"/>
                <a:cs typeface="Times New Roman" panose="02020603050405020304" pitchFamily="18" charset="0"/>
              </a:rPr>
              <a:t>7   </a:t>
            </a:r>
            <a:r>
              <a:rPr lang="en-US" sz="1200" dirty="0" err="1">
                <a:latin typeface="Times New Roman" panose="02020603050405020304" pitchFamily="18" charset="0"/>
                <a:cs typeface="Times New Roman" panose="02020603050405020304" pitchFamily="18" charset="0"/>
              </a:rPr>
              <a:t>job_location</a:t>
            </a:r>
            <a:r>
              <a:rPr lang="en-US" sz="1200" dirty="0">
                <a:latin typeface="Times New Roman" panose="02020603050405020304" pitchFamily="18" charset="0"/>
                <a:cs typeface="Times New Roman" panose="02020603050405020304" pitchFamily="18" charset="0"/>
              </a:rPr>
              <a:t> 	1348435 non-null 	object </a:t>
            </a:r>
          </a:p>
          <a:p>
            <a:r>
              <a:rPr lang="en-US" sz="1200" dirty="0">
                <a:latin typeface="Times New Roman" panose="02020603050405020304" pitchFamily="18" charset="0"/>
                <a:cs typeface="Times New Roman" panose="02020603050405020304" pitchFamily="18" charset="0"/>
              </a:rPr>
              <a:t>8   </a:t>
            </a:r>
            <a:r>
              <a:rPr lang="en-US" sz="1200" dirty="0" err="1">
                <a:latin typeface="Times New Roman" panose="02020603050405020304" pitchFamily="18" charset="0"/>
                <a:cs typeface="Times New Roman" panose="02020603050405020304" pitchFamily="18" charset="0"/>
              </a:rPr>
              <a:t>first_seen</a:t>
            </a:r>
            <a:r>
              <a:rPr lang="en-US" sz="1200" dirty="0">
                <a:latin typeface="Times New Roman" panose="02020603050405020304" pitchFamily="18" charset="0"/>
                <a:cs typeface="Times New Roman" panose="02020603050405020304" pitchFamily="18" charset="0"/>
              </a:rPr>
              <a:t> 		1348454 non-null 	object </a:t>
            </a:r>
          </a:p>
          <a:p>
            <a:r>
              <a:rPr lang="en-US" sz="1200" dirty="0">
                <a:latin typeface="Times New Roman" panose="02020603050405020304" pitchFamily="18" charset="0"/>
                <a:cs typeface="Times New Roman" panose="02020603050405020304" pitchFamily="18" charset="0"/>
              </a:rPr>
              <a:t>9   </a:t>
            </a:r>
            <a:r>
              <a:rPr lang="en-US" sz="1200" dirty="0" err="1">
                <a:latin typeface="Times New Roman" panose="02020603050405020304" pitchFamily="18" charset="0"/>
                <a:cs typeface="Times New Roman" panose="02020603050405020304" pitchFamily="18" charset="0"/>
              </a:rPr>
              <a:t>search_city</a:t>
            </a:r>
            <a:r>
              <a:rPr lang="en-US" sz="1200" dirty="0">
                <a:latin typeface="Times New Roman" panose="02020603050405020304" pitchFamily="18" charset="0"/>
                <a:cs typeface="Times New Roman" panose="02020603050405020304" pitchFamily="18" charset="0"/>
              </a:rPr>
              <a:t> 	1348454 non-null 	object </a:t>
            </a:r>
          </a:p>
          <a:p>
            <a:r>
              <a:rPr lang="en-US" sz="1200" dirty="0">
                <a:latin typeface="Times New Roman" panose="02020603050405020304" pitchFamily="18" charset="0"/>
                <a:cs typeface="Times New Roman" panose="02020603050405020304" pitchFamily="18" charset="0"/>
              </a:rPr>
              <a:t>10  </a:t>
            </a:r>
            <a:r>
              <a:rPr lang="en-US" sz="1200" dirty="0" err="1">
                <a:latin typeface="Times New Roman" panose="02020603050405020304" pitchFamily="18" charset="0"/>
                <a:cs typeface="Times New Roman" panose="02020603050405020304" pitchFamily="18" charset="0"/>
              </a:rPr>
              <a:t>search_country</a:t>
            </a:r>
            <a:r>
              <a:rPr lang="en-US" sz="1200" dirty="0">
                <a:latin typeface="Times New Roman" panose="02020603050405020304" pitchFamily="18" charset="0"/>
                <a:cs typeface="Times New Roman" panose="02020603050405020304" pitchFamily="18" charset="0"/>
              </a:rPr>
              <a:t> 	1348454 non-null 	object </a:t>
            </a:r>
          </a:p>
          <a:p>
            <a:r>
              <a:rPr lang="en-US" sz="1200" dirty="0">
                <a:latin typeface="Times New Roman" panose="02020603050405020304" pitchFamily="18" charset="0"/>
                <a:cs typeface="Times New Roman" panose="02020603050405020304" pitchFamily="18" charset="0"/>
              </a:rPr>
              <a:t>11  </a:t>
            </a:r>
            <a:r>
              <a:rPr lang="en-US" sz="1200" dirty="0" err="1">
                <a:latin typeface="Times New Roman" panose="02020603050405020304" pitchFamily="18" charset="0"/>
                <a:cs typeface="Times New Roman" panose="02020603050405020304" pitchFamily="18" charset="0"/>
              </a:rPr>
              <a:t>search_position</a:t>
            </a:r>
            <a:r>
              <a:rPr lang="en-US" sz="1200" dirty="0">
                <a:latin typeface="Times New Roman" panose="02020603050405020304" pitchFamily="18" charset="0"/>
                <a:cs typeface="Times New Roman" panose="02020603050405020304" pitchFamily="18" charset="0"/>
              </a:rPr>
              <a:t> 	1348454 non-null 	object </a:t>
            </a:r>
          </a:p>
          <a:p>
            <a:r>
              <a:rPr lang="en-US" sz="1200" dirty="0">
                <a:latin typeface="Times New Roman" panose="02020603050405020304" pitchFamily="18" charset="0"/>
                <a:cs typeface="Times New Roman" panose="02020603050405020304" pitchFamily="18" charset="0"/>
              </a:rPr>
              <a:t>12  </a:t>
            </a:r>
            <a:r>
              <a:rPr lang="en-US" sz="1200" dirty="0" err="1">
                <a:latin typeface="Times New Roman" panose="02020603050405020304" pitchFamily="18" charset="0"/>
                <a:cs typeface="Times New Roman" panose="02020603050405020304" pitchFamily="18" charset="0"/>
              </a:rPr>
              <a:t>job_level</a:t>
            </a:r>
            <a:r>
              <a:rPr lang="en-US" sz="1200" dirty="0">
                <a:latin typeface="Times New Roman" panose="02020603050405020304" pitchFamily="18" charset="0"/>
                <a:cs typeface="Times New Roman" panose="02020603050405020304" pitchFamily="18" charset="0"/>
              </a:rPr>
              <a:t> 		1348454 non-null 	object </a:t>
            </a:r>
          </a:p>
          <a:p>
            <a:r>
              <a:rPr lang="en-US" sz="1200" dirty="0">
                <a:latin typeface="Times New Roman" panose="02020603050405020304" pitchFamily="18" charset="0"/>
                <a:cs typeface="Times New Roman" panose="02020603050405020304" pitchFamily="18" charset="0"/>
              </a:rPr>
              <a:t>13  </a:t>
            </a:r>
            <a:r>
              <a:rPr lang="en-US" sz="1200" dirty="0" err="1">
                <a:latin typeface="Times New Roman" panose="02020603050405020304" pitchFamily="18" charset="0"/>
                <a:cs typeface="Times New Roman" panose="02020603050405020304" pitchFamily="18" charset="0"/>
              </a:rPr>
              <a:t>job_type</a:t>
            </a:r>
            <a:r>
              <a:rPr lang="en-US" sz="1200" dirty="0">
                <a:latin typeface="Times New Roman" panose="02020603050405020304" pitchFamily="18" charset="0"/>
                <a:cs typeface="Times New Roman" panose="02020603050405020304" pitchFamily="18" charset="0"/>
              </a:rPr>
              <a:t> 		1348454 non-null 	object </a:t>
            </a:r>
          </a:p>
          <a:p>
            <a:r>
              <a:rPr lang="en-US" sz="1200" dirty="0" err="1">
                <a:latin typeface="Times New Roman" panose="02020603050405020304" pitchFamily="18" charset="0"/>
                <a:cs typeface="Times New Roman" panose="02020603050405020304" pitchFamily="18" charset="0"/>
              </a:rPr>
              <a:t>dtypes</a:t>
            </a:r>
            <a:r>
              <a:rPr lang="en-US" sz="1200" dirty="0">
                <a:latin typeface="Times New Roman" panose="02020603050405020304" pitchFamily="18" charset="0"/>
                <a:cs typeface="Times New Roman" panose="02020603050405020304" pitchFamily="18" charset="0"/>
              </a:rPr>
              <a:t>: bool(3), object(11)</a:t>
            </a:r>
          </a:p>
        </p:txBody>
      </p:sp>
      <p:sp>
        <p:nvSpPr>
          <p:cNvPr id="11" name="TextBox 10">
            <a:extLst>
              <a:ext uri="{FF2B5EF4-FFF2-40B4-BE49-F238E27FC236}">
                <a16:creationId xmlns:a16="http://schemas.microsoft.com/office/drawing/2014/main" id="{85C61909-CD42-AB10-CDB7-C74DB0B65F65}"/>
              </a:ext>
            </a:extLst>
          </p:cNvPr>
          <p:cNvSpPr txBox="1"/>
          <p:nvPr/>
        </p:nvSpPr>
        <p:spPr>
          <a:xfrm>
            <a:off x="576851" y="4198441"/>
            <a:ext cx="4937167" cy="1631216"/>
          </a:xfrm>
          <a:prstGeom prst="rect">
            <a:avLst/>
          </a:prstGeom>
          <a:noFill/>
          <a:ln w="57150">
            <a:solidFill>
              <a:schemeClr val="accent6">
                <a:lumMod val="75000"/>
              </a:schemeClr>
            </a:solidFill>
          </a:ln>
        </p:spPr>
        <p:txBody>
          <a:bodyPr wrap="square">
            <a:spAutoFit/>
          </a:bodyPr>
          <a:lstStyle/>
          <a:p>
            <a:r>
              <a:rPr lang="en-US" sz="1600" b="1" dirty="0" err="1">
                <a:latin typeface="Times New Roman" panose="02020603050405020304" pitchFamily="18" charset="0"/>
                <a:cs typeface="Times New Roman" panose="02020603050405020304" pitchFamily="18" charset="0"/>
              </a:rPr>
              <a:t>job_summary.csv</a:t>
            </a:r>
            <a:endParaRPr lang="en-US" sz="16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&lt;class '</a:t>
            </a:r>
            <a:r>
              <a:rPr lang="en-US" sz="1200" dirty="0" err="1">
                <a:latin typeface="Times New Roman" panose="02020603050405020304" pitchFamily="18" charset="0"/>
                <a:cs typeface="Times New Roman" panose="02020603050405020304" pitchFamily="18" charset="0"/>
              </a:rPr>
              <a:t>pandas.core.frame.DataFrame</a:t>
            </a:r>
            <a:r>
              <a:rPr lang="en-US" sz="1200" dirty="0">
                <a:latin typeface="Times New Roman" panose="02020603050405020304" pitchFamily="18" charset="0"/>
                <a:cs typeface="Times New Roman" panose="02020603050405020304" pitchFamily="18" charset="0"/>
              </a:rPr>
              <a:t>’&gt; </a:t>
            </a:r>
          </a:p>
          <a:p>
            <a:r>
              <a:rPr lang="en-US" sz="1200" dirty="0" err="1">
                <a:latin typeface="Times New Roman" panose="02020603050405020304" pitchFamily="18" charset="0"/>
                <a:cs typeface="Times New Roman" panose="02020603050405020304" pitchFamily="18" charset="0"/>
              </a:rPr>
              <a:t>RangeIndex</a:t>
            </a:r>
            <a:r>
              <a:rPr lang="en-US" sz="1200" dirty="0">
                <a:latin typeface="Times New Roman" panose="02020603050405020304" pitchFamily="18" charset="0"/>
                <a:cs typeface="Times New Roman" panose="02020603050405020304" pitchFamily="18" charset="0"/>
              </a:rPr>
              <a:t>: 1296381 entries, 0 to 1296380 Data columns (total 2 columns): </a:t>
            </a:r>
          </a:p>
          <a:p>
            <a:r>
              <a:rPr lang="en-US" sz="1200" dirty="0">
                <a:latin typeface="Times New Roman" panose="02020603050405020304" pitchFamily="18" charset="0"/>
                <a:cs typeface="Times New Roman" panose="02020603050405020304" pitchFamily="18" charset="0"/>
              </a:rPr>
              <a:t># 	Column 	Non-Null Count 	</a:t>
            </a:r>
            <a:r>
              <a:rPr lang="en-US" sz="1200" dirty="0" err="1">
                <a:latin typeface="Times New Roman" panose="02020603050405020304" pitchFamily="18" charset="0"/>
                <a:cs typeface="Times New Roman" panose="02020603050405020304" pitchFamily="18" charset="0"/>
              </a:rPr>
              <a:t>Dtype</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 	-------------- 		----- </a:t>
            </a:r>
          </a:p>
          <a:p>
            <a:r>
              <a:rPr lang="en-US" sz="1200" dirty="0">
                <a:latin typeface="Times New Roman" panose="02020603050405020304" pitchFamily="18" charset="0"/>
                <a:cs typeface="Times New Roman" panose="02020603050405020304" pitchFamily="18" charset="0"/>
              </a:rPr>
              <a:t>0 	</a:t>
            </a:r>
            <a:r>
              <a:rPr lang="en-US" sz="1200" dirty="0" err="1">
                <a:latin typeface="Times New Roman" panose="02020603050405020304" pitchFamily="18" charset="0"/>
                <a:cs typeface="Times New Roman" panose="02020603050405020304" pitchFamily="18" charset="0"/>
              </a:rPr>
              <a:t>job_link</a:t>
            </a:r>
            <a:r>
              <a:rPr lang="en-US" sz="1200" dirty="0">
                <a:latin typeface="Times New Roman" panose="02020603050405020304" pitchFamily="18" charset="0"/>
                <a:cs typeface="Times New Roman" panose="02020603050405020304" pitchFamily="18" charset="0"/>
              </a:rPr>
              <a:t> 	1296381 non-null 	object </a:t>
            </a:r>
          </a:p>
          <a:p>
            <a:r>
              <a:rPr lang="en-US" sz="1200" dirty="0">
                <a:latin typeface="Times New Roman" panose="02020603050405020304" pitchFamily="18" charset="0"/>
                <a:cs typeface="Times New Roman" panose="02020603050405020304" pitchFamily="18" charset="0"/>
              </a:rPr>
              <a:t>1	</a:t>
            </a:r>
            <a:r>
              <a:rPr lang="en-US" sz="1200" dirty="0" err="1">
                <a:latin typeface="Times New Roman" panose="02020603050405020304" pitchFamily="18" charset="0"/>
                <a:cs typeface="Times New Roman" panose="02020603050405020304" pitchFamily="18" charset="0"/>
              </a:rPr>
              <a:t>job_summary</a:t>
            </a:r>
            <a:r>
              <a:rPr lang="en-US" sz="1200" dirty="0">
                <a:latin typeface="Times New Roman" panose="02020603050405020304" pitchFamily="18" charset="0"/>
                <a:cs typeface="Times New Roman" panose="02020603050405020304" pitchFamily="18" charset="0"/>
              </a:rPr>
              <a:t> 	1294346 non-null 	object </a:t>
            </a:r>
          </a:p>
          <a:p>
            <a:r>
              <a:rPr lang="en-US" sz="1200" dirty="0" err="1">
                <a:latin typeface="Times New Roman" panose="02020603050405020304" pitchFamily="18" charset="0"/>
                <a:cs typeface="Times New Roman" panose="02020603050405020304" pitchFamily="18" charset="0"/>
              </a:rPr>
              <a:t>dtypes</a:t>
            </a:r>
            <a:r>
              <a:rPr lang="en-US" sz="1200" dirty="0">
                <a:latin typeface="Times New Roman" panose="02020603050405020304" pitchFamily="18" charset="0"/>
                <a:cs typeface="Times New Roman" panose="02020603050405020304" pitchFamily="18" charset="0"/>
              </a:rPr>
              <a:t>: object(2)</a:t>
            </a:r>
          </a:p>
        </p:txBody>
      </p:sp>
    </p:spTree>
    <p:extLst>
      <p:ext uri="{BB962C8B-B14F-4D97-AF65-F5344CB8AC3E}">
        <p14:creationId xmlns:p14="http://schemas.microsoft.com/office/powerpoint/2010/main" val="95479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305118" y="1890204"/>
            <a:ext cx="10958052" cy="4093428"/>
          </a:xfrm>
          <a:prstGeom prst="rect">
            <a:avLst/>
          </a:prstGeom>
          <a:noFill/>
        </p:spPr>
        <p:txBody>
          <a:bodyPr wrap="square" rtlCol="0">
            <a:spAutoFit/>
          </a:bodyPr>
          <a:lstStyle/>
          <a:p>
            <a:r>
              <a:rPr lang="en-US" sz="2000" b="1" dirty="0">
                <a:cs typeface="Times New Roman" panose="02020603050405020304" pitchFamily="18" charset="0"/>
              </a:rPr>
              <a:t>Challenges in Data Collection</a:t>
            </a:r>
          </a:p>
          <a:p>
            <a:endParaRPr lang="en-US" sz="2000" b="1" dirty="0">
              <a:cs typeface="Times New Roman" panose="02020603050405020304" pitchFamily="18" charset="0"/>
            </a:endParaRPr>
          </a:p>
          <a:p>
            <a:pPr lvl="1"/>
            <a:r>
              <a:rPr lang="en-US" sz="2000" i="1" dirty="0">
                <a:cs typeface="Times New Roman" panose="02020603050405020304" pitchFamily="18" charset="0"/>
              </a:rPr>
              <a:t>Ensuring Data Quality: </a:t>
            </a:r>
            <a:r>
              <a:rPr lang="en-US" sz="2000" dirty="0">
                <a:cs typeface="Times New Roman" panose="02020603050405020304" pitchFamily="18" charset="0"/>
              </a:rPr>
              <a:t>Addressing issues such as incomplete or inaccurate data, and standardizing formats for consistency.</a:t>
            </a:r>
          </a:p>
          <a:p>
            <a:pPr lvl="1"/>
            <a:r>
              <a:rPr lang="en-US" sz="2000" i="1" dirty="0">
                <a:cs typeface="Times New Roman" panose="02020603050405020304" pitchFamily="18" charset="0"/>
              </a:rPr>
              <a:t>Managing Large Dataset: </a:t>
            </a:r>
            <a:r>
              <a:rPr lang="en-US" sz="2000" dirty="0">
                <a:cs typeface="Times New Roman" panose="02020603050405020304" pitchFamily="18" charset="0"/>
              </a:rPr>
              <a:t>Dealing with the volume of data requires efficient storage and processing solutions.</a:t>
            </a:r>
          </a:p>
          <a:p>
            <a:pPr lvl="1"/>
            <a:r>
              <a:rPr lang="en-US" sz="2000" i="1" dirty="0">
                <a:cs typeface="Times New Roman" panose="02020603050405020304" pitchFamily="18" charset="0"/>
              </a:rPr>
              <a:t>Legal and Ethical Considerations: </a:t>
            </a:r>
            <a:r>
              <a:rPr lang="en-US" sz="2000" dirty="0">
                <a:cs typeface="Times New Roman" panose="02020603050405020304" pitchFamily="18" charset="0"/>
              </a:rPr>
              <a:t>Ensuring compliance with LinkedIn's terms of service and data protection regulations.</a:t>
            </a:r>
          </a:p>
          <a:p>
            <a:endParaRPr lang="en-US" sz="2000" b="1" dirty="0">
              <a:cs typeface="Times New Roman" panose="02020603050405020304" pitchFamily="18" charset="0"/>
            </a:endParaRPr>
          </a:p>
          <a:p>
            <a:r>
              <a:rPr lang="en-US" sz="2000" b="1" dirty="0">
                <a:cs typeface="Times New Roman" panose="02020603050405020304" pitchFamily="18" charset="0"/>
              </a:rPr>
              <a:t>Data Preprocessing</a:t>
            </a:r>
          </a:p>
          <a:p>
            <a:endParaRPr lang="en-US" sz="2000" b="1" dirty="0">
              <a:cs typeface="Times New Roman" panose="02020603050405020304" pitchFamily="18" charset="0"/>
            </a:endParaRPr>
          </a:p>
          <a:p>
            <a:pPr lvl="1"/>
            <a:r>
              <a:rPr lang="en-US" sz="2000" dirty="0">
                <a:cs typeface="Times New Roman" panose="02020603050405020304" pitchFamily="18" charset="0"/>
              </a:rPr>
              <a:t>Cleaning the raw data to remove duplicates, handle missing values, and format data for analysis.</a:t>
            </a:r>
          </a:p>
          <a:p>
            <a:pPr lvl="1"/>
            <a:r>
              <a:rPr lang="en-US" sz="2000" dirty="0">
                <a:cs typeface="Times New Roman" panose="02020603050405020304" pitchFamily="18" charset="0"/>
              </a:rPr>
              <a:t>Transforming the data into a structured format suitable for analysis using big data platforms.</a:t>
            </a:r>
          </a:p>
        </p:txBody>
      </p:sp>
      <p:sp>
        <p:nvSpPr>
          <p:cNvPr id="5" name="TextBox 4">
            <a:extLst>
              <a:ext uri="{FF2B5EF4-FFF2-40B4-BE49-F238E27FC236}">
                <a16:creationId xmlns:a16="http://schemas.microsoft.com/office/drawing/2014/main" id="{9D4584F2-57C9-0255-F236-21A5C27FBBA7}"/>
              </a:ext>
            </a:extLst>
          </p:cNvPr>
          <p:cNvSpPr txBox="1"/>
          <p:nvPr/>
        </p:nvSpPr>
        <p:spPr>
          <a:xfrm>
            <a:off x="174490" y="874368"/>
            <a:ext cx="7315016" cy="830997"/>
          </a:xfrm>
          <a:prstGeom prst="rect">
            <a:avLst/>
          </a:prstGeom>
          <a:noFill/>
        </p:spPr>
        <p:txBody>
          <a:bodyPr wrap="none" rtlCol="0">
            <a:spAutoFit/>
          </a:bodyPr>
          <a:lstStyle/>
          <a:p>
            <a:r>
              <a:rPr lang="en-US" sz="4800" dirty="0">
                <a:latin typeface="+mj-lt"/>
                <a:cs typeface="Times New Roman" panose="02020603050405020304" pitchFamily="18" charset="0"/>
              </a:rPr>
              <a:t>Data Sources and Collection</a:t>
            </a:r>
            <a:endParaRPr lang="en-IN" sz="4800" dirty="0">
              <a:latin typeface="+mj-lt"/>
              <a:cs typeface="Times New Roman" panose="02020603050405020304" pitchFamily="18" charset="0"/>
            </a:endParaRPr>
          </a:p>
        </p:txBody>
      </p:sp>
    </p:spTree>
    <p:extLst>
      <p:ext uri="{BB962C8B-B14F-4D97-AF65-F5344CB8AC3E}">
        <p14:creationId xmlns:p14="http://schemas.microsoft.com/office/powerpoint/2010/main" val="322585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305118" y="1937881"/>
            <a:ext cx="10958052" cy="4093428"/>
          </a:xfrm>
          <a:prstGeom prst="rect">
            <a:avLst/>
          </a:prstGeom>
          <a:noFill/>
        </p:spPr>
        <p:txBody>
          <a:bodyPr wrap="square" rtlCol="0">
            <a:spAutoFit/>
          </a:bodyPr>
          <a:lstStyle/>
          <a:p>
            <a:r>
              <a:rPr lang="en-US" sz="2000" b="1" dirty="0" err="1">
                <a:cs typeface="Times New Roman" panose="02020603050405020304" pitchFamily="18" charset="0"/>
              </a:rPr>
              <a:t>PySpark</a:t>
            </a:r>
            <a:r>
              <a:rPr lang="en-US" sz="2000" b="1" dirty="0">
                <a:cs typeface="Times New Roman" panose="02020603050405020304" pitchFamily="18" charset="0"/>
              </a:rPr>
              <a:t>:</a:t>
            </a:r>
          </a:p>
          <a:p>
            <a:pPr lvl="1"/>
            <a:endParaRPr lang="en-US" sz="2000" b="1" dirty="0">
              <a:cs typeface="Times New Roman" panose="02020603050405020304" pitchFamily="18" charset="0"/>
            </a:endParaRPr>
          </a:p>
          <a:p>
            <a:pPr lvl="1"/>
            <a:r>
              <a:rPr lang="en-US" sz="2000" dirty="0">
                <a:cs typeface="Times New Roman" panose="02020603050405020304" pitchFamily="18" charset="0"/>
              </a:rPr>
              <a:t>Purpose: Apache Spark is a fast and general-purpose cluster computing system for big data processing.</a:t>
            </a:r>
          </a:p>
          <a:p>
            <a:pPr lvl="1"/>
            <a:r>
              <a:rPr lang="en-US" sz="2000" dirty="0">
                <a:cs typeface="Times New Roman" panose="02020603050405020304" pitchFamily="18" charset="0"/>
              </a:rPr>
              <a:t>Usage: Spark will be used for processing the large dataset of job listings, enabling efficient data manipulation and analysis. </a:t>
            </a:r>
            <a:r>
              <a:rPr lang="en-US" sz="2000" dirty="0" err="1">
                <a:cs typeface="Times New Roman" panose="02020603050405020304" pitchFamily="18" charset="0"/>
              </a:rPr>
              <a:t>PySpark</a:t>
            </a:r>
            <a:r>
              <a:rPr lang="en-US" sz="2000" dirty="0">
                <a:cs typeface="Times New Roman" panose="02020603050405020304" pitchFamily="18" charset="0"/>
              </a:rPr>
              <a:t> is also used for implementation of Job Recommendation System</a:t>
            </a:r>
          </a:p>
          <a:p>
            <a:endParaRPr lang="en-US" sz="2000" b="1" dirty="0">
              <a:cs typeface="Times New Roman" panose="02020603050405020304" pitchFamily="18" charset="0"/>
            </a:endParaRPr>
          </a:p>
          <a:p>
            <a:r>
              <a:rPr lang="en-US" sz="2000" b="1" dirty="0">
                <a:cs typeface="Times New Roman" panose="02020603050405020304" pitchFamily="18" charset="0"/>
              </a:rPr>
              <a:t>Python (</a:t>
            </a:r>
            <a:r>
              <a:rPr lang="en-US" sz="2000" b="1" dirty="0" err="1">
                <a:cs typeface="Times New Roman" panose="02020603050405020304" pitchFamily="18" charset="0"/>
              </a:rPr>
              <a:t>Jupyter</a:t>
            </a:r>
            <a:r>
              <a:rPr lang="en-US" sz="2000" b="1" dirty="0">
                <a:cs typeface="Times New Roman" panose="02020603050405020304" pitchFamily="18" charset="0"/>
              </a:rPr>
              <a:t> IDE):</a:t>
            </a:r>
          </a:p>
          <a:p>
            <a:endParaRPr lang="en-US" sz="2000" b="1" dirty="0">
              <a:cs typeface="Times New Roman" panose="02020603050405020304" pitchFamily="18" charset="0"/>
            </a:endParaRPr>
          </a:p>
          <a:p>
            <a:pPr lvl="1"/>
            <a:r>
              <a:rPr lang="en-US" sz="2000" dirty="0">
                <a:cs typeface="Times New Roman" panose="02020603050405020304" pitchFamily="18" charset="0"/>
              </a:rPr>
              <a:t>Purpose: Python is a versatile programming language widely used for data cleaning, analysis, and visualization.</a:t>
            </a:r>
          </a:p>
          <a:p>
            <a:pPr lvl="1"/>
            <a:r>
              <a:rPr lang="en-US" sz="2000" dirty="0">
                <a:cs typeface="Times New Roman" panose="02020603050405020304" pitchFamily="18" charset="0"/>
              </a:rPr>
              <a:t>Usage: Python libraries such as Pandas and NumPy will be used for data cleaning and manipulation tasks. It is also used for Exploratory Data Analysis using Matplotlib and seaborn libraries.</a:t>
            </a:r>
          </a:p>
        </p:txBody>
      </p:sp>
      <p:sp>
        <p:nvSpPr>
          <p:cNvPr id="5" name="TextBox 4">
            <a:extLst>
              <a:ext uri="{FF2B5EF4-FFF2-40B4-BE49-F238E27FC236}">
                <a16:creationId xmlns:a16="http://schemas.microsoft.com/office/drawing/2014/main" id="{9D4584F2-57C9-0255-F236-21A5C27FBBA7}"/>
              </a:ext>
            </a:extLst>
          </p:cNvPr>
          <p:cNvSpPr txBox="1"/>
          <p:nvPr/>
        </p:nvSpPr>
        <p:spPr>
          <a:xfrm>
            <a:off x="174490" y="921870"/>
            <a:ext cx="6076920" cy="830997"/>
          </a:xfrm>
          <a:prstGeom prst="rect">
            <a:avLst/>
          </a:prstGeom>
          <a:noFill/>
        </p:spPr>
        <p:txBody>
          <a:bodyPr wrap="none" rtlCol="0">
            <a:spAutoFit/>
          </a:bodyPr>
          <a:lstStyle/>
          <a:p>
            <a:r>
              <a:rPr lang="en-US" sz="4800" dirty="0">
                <a:latin typeface="+mj-lt"/>
                <a:cs typeface="Times New Roman" panose="02020603050405020304" pitchFamily="18" charset="0"/>
              </a:rPr>
              <a:t>Tools and Technologies</a:t>
            </a:r>
            <a:endParaRPr lang="en-IN" sz="4800" dirty="0">
              <a:latin typeface="+mj-lt"/>
              <a:cs typeface="Times New Roman" panose="02020603050405020304" pitchFamily="18" charset="0"/>
            </a:endParaRPr>
          </a:p>
        </p:txBody>
      </p:sp>
      <p:pic>
        <p:nvPicPr>
          <p:cNvPr id="2050" name="Picture 2" descr="Data Transformation in PySpark: A ...">
            <a:extLst>
              <a:ext uri="{FF2B5EF4-FFF2-40B4-BE49-F238E27FC236}">
                <a16:creationId xmlns:a16="http://schemas.microsoft.com/office/drawing/2014/main" id="{47C9A213-C7BA-C7C1-25F3-54C2B9186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294" y="989049"/>
            <a:ext cx="2718827" cy="15276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descr="Jupyter Notebook for C++ Scripting | by ...">
            <a:extLst>
              <a:ext uri="{FF2B5EF4-FFF2-40B4-BE49-F238E27FC236}">
                <a16:creationId xmlns:a16="http://schemas.microsoft.com/office/drawing/2014/main" id="{DD916F28-7D5E-9AC7-A2D7-26937D2B9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9440" y="1407088"/>
            <a:ext cx="2467442" cy="683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94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305118" y="1937881"/>
            <a:ext cx="10958052" cy="4093428"/>
          </a:xfrm>
          <a:prstGeom prst="rect">
            <a:avLst/>
          </a:prstGeom>
          <a:noFill/>
        </p:spPr>
        <p:txBody>
          <a:bodyPr wrap="square" rtlCol="0">
            <a:spAutoFit/>
          </a:bodyPr>
          <a:lstStyle/>
          <a:p>
            <a:r>
              <a:rPr lang="en-US" sz="2000" b="1" dirty="0">
                <a:cs typeface="Times New Roman" panose="02020603050405020304" pitchFamily="18" charset="0"/>
              </a:rPr>
              <a:t>MongoDB:</a:t>
            </a:r>
          </a:p>
          <a:p>
            <a:pPr lvl="1"/>
            <a:endParaRPr lang="en-US" sz="2000" b="1" dirty="0">
              <a:cs typeface="Times New Roman" panose="02020603050405020304" pitchFamily="18" charset="0"/>
            </a:endParaRPr>
          </a:p>
          <a:p>
            <a:pPr lvl="1"/>
            <a:r>
              <a:rPr lang="en-US" sz="2000" dirty="0">
                <a:cs typeface="Times New Roman" panose="02020603050405020304" pitchFamily="18" charset="0"/>
              </a:rPr>
              <a:t>Purpose: The purpose of using MongoDB in the project is to serve as a data store for hosting the job-related data. </a:t>
            </a:r>
          </a:p>
          <a:p>
            <a:pPr lvl="1"/>
            <a:r>
              <a:rPr lang="en-US" sz="2000" dirty="0">
                <a:cs typeface="Times New Roman" panose="02020603050405020304" pitchFamily="18" charset="0"/>
              </a:rPr>
              <a:t>Usage: MongoDB is a NoSQL database that offers flexibility and scalability, making it suitable for handling large volumes of unstructured or semi-structured data, such as job postings and skill data.</a:t>
            </a:r>
          </a:p>
          <a:p>
            <a:endParaRPr lang="en-US" sz="2000" b="1" dirty="0">
              <a:cs typeface="Times New Roman" panose="02020603050405020304" pitchFamily="18" charset="0"/>
            </a:endParaRPr>
          </a:p>
          <a:p>
            <a:r>
              <a:rPr lang="en-US" sz="2000" b="1" dirty="0" err="1">
                <a:cs typeface="Times New Roman" panose="02020603050405020304" pitchFamily="18" charset="0"/>
              </a:rPr>
              <a:t>PowerBI</a:t>
            </a:r>
            <a:r>
              <a:rPr lang="en-US" sz="2000" b="1" dirty="0">
                <a:cs typeface="Times New Roman" panose="02020603050405020304" pitchFamily="18" charset="0"/>
              </a:rPr>
              <a:t>:</a:t>
            </a:r>
          </a:p>
          <a:p>
            <a:endParaRPr lang="en-US" sz="2000" b="1" dirty="0">
              <a:cs typeface="Times New Roman" panose="02020603050405020304" pitchFamily="18" charset="0"/>
            </a:endParaRPr>
          </a:p>
          <a:p>
            <a:pPr lvl="1"/>
            <a:r>
              <a:rPr lang="en-US" sz="2000" dirty="0">
                <a:cs typeface="Times New Roman" panose="02020603050405020304" pitchFamily="18" charset="0"/>
              </a:rPr>
              <a:t>Purpose: Power BI is used in the project for data visualization and reporting purposes.</a:t>
            </a:r>
          </a:p>
          <a:p>
            <a:pPr lvl="1"/>
            <a:r>
              <a:rPr lang="en-US" sz="2000" dirty="0">
                <a:cs typeface="Times New Roman" panose="02020603050405020304" pitchFamily="18" charset="0"/>
              </a:rPr>
              <a:t>Usage: After analyzing and processing the data using Python in </a:t>
            </a:r>
            <a:r>
              <a:rPr lang="en-US" sz="2000" dirty="0" err="1">
                <a:cs typeface="Times New Roman" panose="02020603050405020304" pitchFamily="18" charset="0"/>
              </a:rPr>
              <a:t>Jupyter</a:t>
            </a:r>
            <a:r>
              <a:rPr lang="en-US" sz="2000" dirty="0">
                <a:cs typeface="Times New Roman" panose="02020603050405020304" pitchFamily="18" charset="0"/>
              </a:rPr>
              <a:t> IDE and Spark, Power BI is used to create interactive visualizations and dashboards that provide insights into the job market trends, company hiring patterns, skill mapping, and job recommendations.</a:t>
            </a:r>
          </a:p>
        </p:txBody>
      </p:sp>
      <p:sp>
        <p:nvSpPr>
          <p:cNvPr id="5" name="TextBox 4">
            <a:extLst>
              <a:ext uri="{FF2B5EF4-FFF2-40B4-BE49-F238E27FC236}">
                <a16:creationId xmlns:a16="http://schemas.microsoft.com/office/drawing/2014/main" id="{9D4584F2-57C9-0255-F236-21A5C27FBBA7}"/>
              </a:ext>
            </a:extLst>
          </p:cNvPr>
          <p:cNvSpPr txBox="1"/>
          <p:nvPr/>
        </p:nvSpPr>
        <p:spPr>
          <a:xfrm>
            <a:off x="174490" y="921870"/>
            <a:ext cx="6076920" cy="830997"/>
          </a:xfrm>
          <a:prstGeom prst="rect">
            <a:avLst/>
          </a:prstGeom>
          <a:noFill/>
        </p:spPr>
        <p:txBody>
          <a:bodyPr wrap="none" rtlCol="0">
            <a:spAutoFit/>
          </a:bodyPr>
          <a:lstStyle/>
          <a:p>
            <a:r>
              <a:rPr lang="en-US" sz="4800" dirty="0">
                <a:latin typeface="+mj-lt"/>
                <a:cs typeface="Times New Roman" panose="02020603050405020304" pitchFamily="18" charset="0"/>
              </a:rPr>
              <a:t>Tools and Technologies</a:t>
            </a:r>
            <a:endParaRPr lang="en-IN" sz="4800" dirty="0">
              <a:latin typeface="+mj-lt"/>
              <a:cs typeface="Times New Roman" panose="02020603050405020304" pitchFamily="18" charset="0"/>
            </a:endParaRPr>
          </a:p>
        </p:txBody>
      </p:sp>
      <p:pic>
        <p:nvPicPr>
          <p:cNvPr id="2" name="Picture 8">
            <a:extLst>
              <a:ext uri="{FF2B5EF4-FFF2-40B4-BE49-F238E27FC236}">
                <a16:creationId xmlns:a16="http://schemas.microsoft.com/office/drawing/2014/main" id="{6321F8A0-1AAB-E8A1-27CF-B00B67812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308" y="1219535"/>
            <a:ext cx="3189473" cy="8544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0" descr="Microsoft Power BI - Website Of NCS">
            <a:extLst>
              <a:ext uri="{FF2B5EF4-FFF2-40B4-BE49-F238E27FC236}">
                <a16:creationId xmlns:a16="http://schemas.microsoft.com/office/drawing/2014/main" id="{9BE238DD-3969-19F6-5127-08A6B428EC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59" r="22708"/>
          <a:stretch/>
        </p:blipFill>
        <p:spPr bwMode="auto">
          <a:xfrm>
            <a:off x="9816636" y="1049805"/>
            <a:ext cx="1123678" cy="1143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33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D8344-FF11-78D0-5C5F-57F1DAB5F50A}"/>
              </a:ext>
            </a:extLst>
          </p:cNvPr>
          <p:cNvSpPr txBox="1"/>
          <p:nvPr/>
        </p:nvSpPr>
        <p:spPr>
          <a:xfrm>
            <a:off x="281367" y="1949756"/>
            <a:ext cx="10958052" cy="3477875"/>
          </a:xfrm>
          <a:prstGeom prst="rect">
            <a:avLst/>
          </a:prstGeom>
          <a:noFill/>
        </p:spPr>
        <p:txBody>
          <a:bodyPr wrap="square" rtlCol="0">
            <a:spAutoFit/>
          </a:bodyPr>
          <a:lstStyle/>
          <a:p>
            <a:r>
              <a:rPr lang="en-US" sz="2000" b="1" dirty="0">
                <a:cs typeface="Times New Roman" panose="02020603050405020304" pitchFamily="18" charset="0"/>
              </a:rPr>
              <a:t>Reasons for Choosing Tools:</a:t>
            </a:r>
          </a:p>
          <a:p>
            <a:pPr lvl="1"/>
            <a:endParaRPr lang="en-US" sz="2000" dirty="0">
              <a:cs typeface="Times New Roman" panose="02020603050405020304" pitchFamily="18" charset="0"/>
            </a:endParaRPr>
          </a:p>
          <a:p>
            <a:pPr lvl="1"/>
            <a:r>
              <a:rPr lang="en-US" sz="2000" b="1" i="1" dirty="0">
                <a:cs typeface="Times New Roman" panose="02020603050405020304" pitchFamily="18" charset="0"/>
              </a:rPr>
              <a:t>Scalability: </a:t>
            </a:r>
          </a:p>
          <a:p>
            <a:pPr lvl="2"/>
            <a:r>
              <a:rPr lang="en-US" sz="2000" dirty="0" err="1">
                <a:cs typeface="Times New Roman" panose="02020603050405020304" pitchFamily="18" charset="0"/>
              </a:rPr>
              <a:t>PySpark</a:t>
            </a:r>
            <a:r>
              <a:rPr lang="en-US" sz="2000" dirty="0">
                <a:cs typeface="Times New Roman" panose="02020603050405020304" pitchFamily="18" charset="0"/>
              </a:rPr>
              <a:t> provides scalability for processing large datasets efficiently.</a:t>
            </a:r>
          </a:p>
          <a:p>
            <a:pPr lvl="1"/>
            <a:endParaRPr lang="en-US" sz="2000" dirty="0">
              <a:cs typeface="Times New Roman" panose="02020603050405020304" pitchFamily="18" charset="0"/>
            </a:endParaRPr>
          </a:p>
          <a:p>
            <a:pPr lvl="1"/>
            <a:r>
              <a:rPr lang="en-US" sz="2000" b="1" i="1" dirty="0">
                <a:cs typeface="Times New Roman" panose="02020603050405020304" pitchFamily="18" charset="0"/>
              </a:rPr>
              <a:t>Versatility: </a:t>
            </a:r>
          </a:p>
          <a:p>
            <a:pPr lvl="2"/>
            <a:r>
              <a:rPr lang="en-US" sz="2000" dirty="0">
                <a:cs typeface="Times New Roman" panose="02020603050405020304" pitchFamily="18" charset="0"/>
              </a:rPr>
              <a:t>Python's versatility and rich ecosystem of libraries make it ideal for data analysis tasks.</a:t>
            </a:r>
          </a:p>
          <a:p>
            <a:pPr lvl="1"/>
            <a:endParaRPr lang="en-US" sz="2000" dirty="0">
              <a:cs typeface="Times New Roman" panose="02020603050405020304" pitchFamily="18" charset="0"/>
            </a:endParaRPr>
          </a:p>
          <a:p>
            <a:pPr lvl="1"/>
            <a:r>
              <a:rPr lang="en-US" sz="2000" b="1" i="1" dirty="0">
                <a:cs typeface="Times New Roman" panose="02020603050405020304" pitchFamily="18" charset="0"/>
              </a:rPr>
              <a:t>Familiarity: </a:t>
            </a:r>
          </a:p>
          <a:p>
            <a:pPr lvl="2"/>
            <a:r>
              <a:rPr lang="en-US" sz="2000" dirty="0" err="1">
                <a:cs typeface="Times New Roman" panose="02020603050405020304" pitchFamily="18" charset="0"/>
              </a:rPr>
              <a:t>Jupyter</a:t>
            </a:r>
            <a:r>
              <a:rPr lang="en-US" sz="2000" dirty="0">
                <a:cs typeface="Times New Roman" panose="02020603050405020304" pitchFamily="18" charset="0"/>
              </a:rPr>
              <a:t> Notebooks and SQL are widely used tools in the data science community, ensuring ease of use and familiarity for team members.</a:t>
            </a:r>
          </a:p>
        </p:txBody>
      </p:sp>
      <p:sp>
        <p:nvSpPr>
          <p:cNvPr id="5" name="TextBox 4">
            <a:extLst>
              <a:ext uri="{FF2B5EF4-FFF2-40B4-BE49-F238E27FC236}">
                <a16:creationId xmlns:a16="http://schemas.microsoft.com/office/drawing/2014/main" id="{9D4584F2-57C9-0255-F236-21A5C27FBBA7}"/>
              </a:ext>
            </a:extLst>
          </p:cNvPr>
          <p:cNvSpPr txBox="1"/>
          <p:nvPr/>
        </p:nvSpPr>
        <p:spPr>
          <a:xfrm>
            <a:off x="186366" y="898119"/>
            <a:ext cx="6076920" cy="830997"/>
          </a:xfrm>
          <a:prstGeom prst="rect">
            <a:avLst/>
          </a:prstGeom>
          <a:noFill/>
        </p:spPr>
        <p:txBody>
          <a:bodyPr wrap="none" rtlCol="0">
            <a:spAutoFit/>
          </a:bodyPr>
          <a:lstStyle/>
          <a:p>
            <a:r>
              <a:rPr lang="en-US" sz="4800" dirty="0">
                <a:latin typeface="+mj-lt"/>
                <a:cs typeface="Times New Roman" panose="02020603050405020304" pitchFamily="18" charset="0"/>
              </a:rPr>
              <a:t>Tools and Technologies</a:t>
            </a:r>
            <a:endParaRPr lang="en-IN" sz="4800" dirty="0">
              <a:latin typeface="+mj-lt"/>
              <a:cs typeface="Times New Roman" panose="02020603050405020304" pitchFamily="18" charset="0"/>
            </a:endParaRPr>
          </a:p>
        </p:txBody>
      </p:sp>
    </p:spTree>
    <p:extLst>
      <p:ext uri="{BB962C8B-B14F-4D97-AF65-F5344CB8AC3E}">
        <p14:creationId xmlns:p14="http://schemas.microsoft.com/office/powerpoint/2010/main" val="1454940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1934</TotalTime>
  <Words>4177</Words>
  <Application>Microsoft Macintosh PowerPoint</Application>
  <PresentationFormat>Widescreen</PresentationFormat>
  <Paragraphs>288</Paragraphs>
  <Slides>26</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Calibri Light</vt:lpstr>
      <vt:lpstr>Söhne</vt:lpstr>
      <vt:lpstr>system-ui</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Samhitha</dc:creator>
  <cp:lastModifiedBy>Sai Manvitha Nadella</cp:lastModifiedBy>
  <cp:revision>23</cp:revision>
  <dcterms:created xsi:type="dcterms:W3CDTF">2024-03-14T01:24:59Z</dcterms:created>
  <dcterms:modified xsi:type="dcterms:W3CDTF">2024-05-09T23:47:55Z</dcterms:modified>
</cp:coreProperties>
</file>