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3" r:id="rId2"/>
    <p:sldId id="256" r:id="rId3"/>
    <p:sldId id="266" r:id="rId4"/>
    <p:sldId id="268" r:id="rId5"/>
    <p:sldId id="270" r:id="rId6"/>
    <p:sldId id="271" r:id="rId7"/>
    <p:sldId id="272" r:id="rId8"/>
    <p:sldId id="274" r:id="rId9"/>
    <p:sldId id="273" r:id="rId10"/>
    <p:sldId id="276" r:id="rId11"/>
    <p:sldId id="278" r:id="rId12"/>
    <p:sldId id="279" r:id="rId13"/>
    <p:sldId id="28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7463C41C-A487-0C45-A261-16903102544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12/10/2023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>
                <a:solidFill>
                  <a:prstClr val="black">
                    <a:tint val="75000"/>
                  </a:prstClr>
                </a:solidFill>
              </a:rPr>
              <a:t>URL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36860"/>
            <a:ext cx="10972800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46905"/>
            <a:ext cx="10972800" cy="3979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7620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3" y="114903"/>
            <a:ext cx="2332336" cy="53731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891" y="5201411"/>
            <a:ext cx="1632108" cy="1656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38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3C3C67-C21F-3160-4261-7708A647A696}"/>
              </a:ext>
            </a:extLst>
          </p:cNvPr>
          <p:cNvSpPr txBox="1">
            <a:spLocks/>
          </p:cNvSpPr>
          <p:nvPr/>
        </p:nvSpPr>
        <p:spPr>
          <a:xfrm>
            <a:off x="-271462" y="1493428"/>
            <a:ext cx="12192000" cy="38711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Maryland, Baltimore county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MPS Data Science, Fall 2023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601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#1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#5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risk analysis in stock market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E075FD5-2F27-F455-EE31-AD15C8B4CE3D}"/>
              </a:ext>
            </a:extLst>
          </p:cNvPr>
          <p:cNvSpPr txBox="1">
            <a:spLocks/>
          </p:cNvSpPr>
          <p:nvPr/>
        </p:nvSpPr>
        <p:spPr>
          <a:xfrm>
            <a:off x="-211852" y="4510884"/>
            <a:ext cx="12192000" cy="420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Ajinkya Borle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058F8-1FDE-949E-7666-4BE360434527}"/>
              </a:ext>
            </a:extLst>
          </p:cNvPr>
          <p:cNvSpPr txBox="1"/>
          <p:nvPr/>
        </p:nvSpPr>
        <p:spPr>
          <a:xfrm>
            <a:off x="169143" y="5217240"/>
            <a:ext cx="59268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Sai Manvitha Nadella            FT44056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18D7A-E535-4C7B-5313-A12668B57277}"/>
              </a:ext>
            </a:extLst>
          </p:cNvPr>
          <p:cNvSpPr txBox="1"/>
          <p:nvPr/>
        </p:nvSpPr>
        <p:spPr>
          <a:xfrm>
            <a:off x="5720141" y="5245536"/>
            <a:ext cx="623020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Rinee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Chesna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Anand             SY44333</a:t>
            </a:r>
          </a:p>
          <a:p>
            <a:pPr algn="ctr"/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Sivateja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Gopinatham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ZO27532 </a:t>
            </a:r>
          </a:p>
          <a:p>
            <a:pPr algn="ctr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Sampath Kumar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Rayavarapu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TW34813 </a:t>
            </a:r>
          </a:p>
          <a:p>
            <a:pPr algn="ctr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Jaya Prakash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Gangineni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KX35537</a:t>
            </a:r>
          </a:p>
        </p:txBody>
      </p:sp>
    </p:spTree>
    <p:extLst>
      <p:ext uri="{BB962C8B-B14F-4D97-AF65-F5344CB8AC3E}">
        <p14:creationId xmlns:p14="http://schemas.microsoft.com/office/powerpoint/2010/main" val="326213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C08A9-2CFF-CC86-9D14-5618F86C10D1}"/>
              </a:ext>
            </a:extLst>
          </p:cNvPr>
          <p:cNvSpPr txBox="1">
            <a:spLocks/>
          </p:cNvSpPr>
          <p:nvPr/>
        </p:nvSpPr>
        <p:spPr>
          <a:xfrm>
            <a:off x="750367" y="1129914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Step 3: process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D5C58-CA80-5C44-6816-29284E5DE924}"/>
              </a:ext>
            </a:extLst>
          </p:cNvPr>
          <p:cNvSpPr txBox="1">
            <a:spLocks/>
          </p:cNvSpPr>
          <p:nvPr/>
        </p:nvSpPr>
        <p:spPr>
          <a:xfrm>
            <a:off x="750366" y="2056542"/>
            <a:ext cx="10691265" cy="4601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Preparing the environment for project.</a:t>
            </a:r>
          </a:p>
          <a:p>
            <a:pPr lvl="1" algn="just">
              <a:spcBef>
                <a:spcPts val="1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Installing the necessary packages for the project.</a:t>
            </a:r>
          </a:p>
          <a:p>
            <a:pPr marL="0" indent="0" algn="just"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C3E3D-C93E-7CEE-BC64-214F9AAAF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56"/>
          <a:stretch/>
        </p:blipFill>
        <p:spPr>
          <a:xfrm>
            <a:off x="1414685" y="3143169"/>
            <a:ext cx="9362625" cy="287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C08A9-2CFF-CC86-9D14-5618F86C10D1}"/>
              </a:ext>
            </a:extLst>
          </p:cNvPr>
          <p:cNvSpPr txBox="1">
            <a:spLocks/>
          </p:cNvSpPr>
          <p:nvPr/>
        </p:nvSpPr>
        <p:spPr>
          <a:xfrm>
            <a:off x="750367" y="1129914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Step 3: process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D5C58-CA80-5C44-6816-29284E5DE924}"/>
              </a:ext>
            </a:extLst>
          </p:cNvPr>
          <p:cNvSpPr txBox="1">
            <a:spLocks/>
          </p:cNvSpPr>
          <p:nvPr/>
        </p:nvSpPr>
        <p:spPr>
          <a:xfrm>
            <a:off x="750366" y="2256971"/>
            <a:ext cx="10691265" cy="4601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Importing data set</a:t>
            </a:r>
          </a:p>
          <a:p>
            <a:pPr marL="914400" lvl="1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Reading in the selected file.</a:t>
            </a:r>
          </a:p>
          <a:p>
            <a:pPr marL="914400" lvl="1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We are segregating the 24 companies into 4 different categories:</a:t>
            </a:r>
          </a:p>
          <a:p>
            <a:pPr marL="1371600" lvl="2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Technology /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ITeS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1371600" lvl="2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Travel/Aviation/Hospitality</a:t>
            </a:r>
          </a:p>
          <a:p>
            <a:pPr marL="1371600" lvl="2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Banking/Financial Services and Insurance</a:t>
            </a:r>
          </a:p>
          <a:p>
            <a:pPr marL="1371600" lvl="2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Pharmaceuticals/Healthcare/Life Sciences</a:t>
            </a:r>
          </a:p>
        </p:txBody>
      </p:sp>
    </p:spTree>
    <p:extLst>
      <p:ext uri="{BB962C8B-B14F-4D97-AF65-F5344CB8AC3E}">
        <p14:creationId xmlns:p14="http://schemas.microsoft.com/office/powerpoint/2010/main" val="248953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C08A9-2CFF-CC86-9D14-5618F86C10D1}"/>
              </a:ext>
            </a:extLst>
          </p:cNvPr>
          <p:cNvSpPr txBox="1">
            <a:spLocks/>
          </p:cNvSpPr>
          <p:nvPr/>
        </p:nvSpPr>
        <p:spPr>
          <a:xfrm>
            <a:off x="750367" y="1102619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Step 3: process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D5C58-CA80-5C44-6816-29284E5DE924}"/>
              </a:ext>
            </a:extLst>
          </p:cNvPr>
          <p:cNvSpPr txBox="1">
            <a:spLocks/>
          </p:cNvSpPr>
          <p:nvPr/>
        </p:nvSpPr>
        <p:spPr>
          <a:xfrm>
            <a:off x="750366" y="2083837"/>
            <a:ext cx="10691265" cy="4601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Data cleaning and manipulation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This task involves</a:t>
            </a:r>
          </a:p>
          <a:p>
            <a:pPr marL="914400" lvl="1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Observing and familiarizing with data</a:t>
            </a:r>
          </a:p>
          <a:p>
            <a:pPr marL="914400" lvl="1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Checking for null or missing values</a:t>
            </a:r>
          </a:p>
          <a:p>
            <a:pPr marL="914400" lvl="1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Keeping necessary columns in order to make the analysis process easier, we are using just required columns (Date, Close and Volume)</a:t>
            </a:r>
          </a:p>
          <a:p>
            <a:pPr marL="914400" lvl="1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Adding suffix to the columns of the </a:t>
            </a:r>
            <a:r>
              <a:rPr lang="en-US" dirty="0" err="1">
                <a:solidFill>
                  <a:srgbClr val="000000"/>
                </a:solidFill>
                <a:latin typeface="Calisto MT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Calisto MT"/>
              </a:rPr>
              <a:t>.</a:t>
            </a:r>
          </a:p>
          <a:p>
            <a:pPr marL="914400" lvl="1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Treating missing values.</a:t>
            </a:r>
          </a:p>
          <a:p>
            <a:pPr marL="914400" lvl="1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Inspecting the </a:t>
            </a:r>
            <a:r>
              <a:rPr lang="en-US" dirty="0" err="1">
                <a:solidFill>
                  <a:srgbClr val="000000"/>
                </a:solidFill>
                <a:latin typeface="Calisto MT"/>
              </a:rPr>
              <a:t>dataframes</a:t>
            </a:r>
            <a:r>
              <a:rPr lang="en-US" dirty="0">
                <a:solidFill>
                  <a:srgbClr val="000000"/>
                </a:solidFill>
                <a:latin typeface="Calisto MT"/>
              </a:rPr>
              <a:t> &amp; merging according to their industry.</a:t>
            </a:r>
          </a:p>
          <a:p>
            <a:pPr marL="914400" lvl="1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Changing d</a:t>
            </a:r>
            <a:r>
              <a:rPr lang="en-US" dirty="0" err="1">
                <a:solidFill>
                  <a:srgbClr val="000000"/>
                </a:solidFill>
                <a:latin typeface="Calisto MT"/>
              </a:rPr>
              <a:t>atatype</a:t>
            </a:r>
            <a:r>
              <a:rPr lang="en-US" dirty="0">
                <a:solidFill>
                  <a:srgbClr val="000000"/>
                </a:solidFill>
                <a:latin typeface="Calisto MT"/>
              </a:rPr>
              <a:t> for time-series analysis.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19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C08A9-2CFF-CC86-9D14-5618F86C10D1}"/>
              </a:ext>
            </a:extLst>
          </p:cNvPr>
          <p:cNvSpPr txBox="1">
            <a:spLocks/>
          </p:cNvSpPr>
          <p:nvPr/>
        </p:nvSpPr>
        <p:spPr>
          <a:xfrm>
            <a:off x="750367" y="1129914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Step 3: process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D5C58-CA80-5C44-6816-29284E5DE924}"/>
              </a:ext>
            </a:extLst>
          </p:cNvPr>
          <p:cNvSpPr txBox="1">
            <a:spLocks/>
          </p:cNvSpPr>
          <p:nvPr/>
        </p:nvSpPr>
        <p:spPr>
          <a:xfrm>
            <a:off x="750366" y="2256971"/>
            <a:ext cx="10691265" cy="4601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Importing data set</a:t>
            </a:r>
          </a:p>
          <a:p>
            <a:pPr marL="914400" lvl="1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Reading in the selected file.</a:t>
            </a:r>
          </a:p>
          <a:p>
            <a:pPr marL="914400" lvl="1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We are segregating the 24 companies into 4 different categories:</a:t>
            </a:r>
          </a:p>
          <a:p>
            <a:pPr marL="1371600" lvl="2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Technology /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ITeS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1371600" lvl="2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Travel/Aviation/Hospitality</a:t>
            </a:r>
          </a:p>
          <a:p>
            <a:pPr marL="1371600" lvl="2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Banking/Financial Services and Insurance</a:t>
            </a:r>
          </a:p>
          <a:p>
            <a:pPr marL="1371600" lvl="2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Pharmaceuticals/Healthcare/Life Sciences</a:t>
            </a:r>
          </a:p>
        </p:txBody>
      </p:sp>
    </p:spTree>
    <p:extLst>
      <p:ext uri="{BB962C8B-B14F-4D97-AF65-F5344CB8AC3E}">
        <p14:creationId xmlns:p14="http://schemas.microsoft.com/office/powerpoint/2010/main" val="234177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93987"/>
            <a:ext cx="10363200" cy="14700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5" name="Graphic 4" descr="Roses with leaves">
            <a:extLst>
              <a:ext uri="{FF2B5EF4-FFF2-40B4-BE49-F238E27FC236}">
                <a16:creationId xmlns:a16="http://schemas.microsoft.com/office/drawing/2014/main" id="{95C313FA-7734-3A90-4E10-2AFC29328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187" y="4501427"/>
            <a:ext cx="8096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7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C6E8312-C428-03A5-A773-CB3DB80F25F5}"/>
              </a:ext>
            </a:extLst>
          </p:cNvPr>
          <p:cNvSpPr txBox="1">
            <a:spLocks/>
          </p:cNvSpPr>
          <p:nvPr/>
        </p:nvSpPr>
        <p:spPr>
          <a:xfrm>
            <a:off x="750367" y="1129914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introduction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AC1350-FEA6-F76C-417D-0D71761C90D1}"/>
              </a:ext>
            </a:extLst>
          </p:cNvPr>
          <p:cNvSpPr txBox="1">
            <a:spLocks/>
          </p:cNvSpPr>
          <p:nvPr/>
        </p:nvSpPr>
        <p:spPr>
          <a:xfrm>
            <a:off x="750366" y="2202941"/>
            <a:ext cx="10691265" cy="38510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In today's data-driven world, investors/financial institutions face increasingly complex challenges in managing and mitigating risks. To address these challenges, data science plays a pivotal role in providing advanced analytical tools and insights that can help them/organizations make informed decisions and navigate the ever-evolving financial landscape.</a:t>
            </a:r>
          </a:p>
          <a:p>
            <a:pPr algn="just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We will analyze the portfolio of stocks to provide consultation on investment management based on the investor’s requirements.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sto MT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e will explore how data science methodologies, techniques, and tools are leveraged to analyze and assess financial risks. We will delve into the significance of this field, its real-world applications, and the impact it can have on financial stability and profitability.</a:t>
            </a:r>
          </a:p>
          <a:p>
            <a:pPr algn="just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8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5B6B8C-8C6E-7697-E0AB-2107D326C1BA}"/>
              </a:ext>
            </a:extLst>
          </p:cNvPr>
          <p:cNvSpPr txBox="1">
            <a:spLocks/>
          </p:cNvSpPr>
          <p:nvPr/>
        </p:nvSpPr>
        <p:spPr>
          <a:xfrm>
            <a:off x="700634" y="1157623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Univers Condensed"/>
              </a:rPr>
              <a:t>Framework</a:t>
            </a: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 of the project: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2B20B4-20F2-203D-3FCC-4F91C12506D1}"/>
              </a:ext>
            </a:extLst>
          </p:cNvPr>
          <p:cNvSpPr txBox="1">
            <a:spLocks/>
          </p:cNvSpPr>
          <p:nvPr/>
        </p:nvSpPr>
        <p:spPr>
          <a:xfrm>
            <a:off x="700634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Ask: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Understand the background, business task and objectives, key deliverables.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Prepare: </a:t>
            </a:r>
            <a:r>
              <a:rPr lang="en-US" sz="1600" dirty="0">
                <a:solidFill>
                  <a:srgbClr val="000000"/>
                </a:solidFill>
                <a:latin typeface="Calisto MT"/>
              </a:rPr>
              <a:t>C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ollect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the data which is stored in CSV files and this data is of leading companies listed in New York Stock Exchange and 1 file market benchmark S&amp;P 500 index prices for the same period.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Process: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Preparing the environment, </a:t>
            </a:r>
            <a:r>
              <a:rPr lang="en-US" sz="1600" dirty="0">
                <a:solidFill>
                  <a:srgbClr val="000000"/>
                </a:solidFill>
                <a:latin typeface="Calisto MT"/>
              </a:rPr>
              <a:t>i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mporting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dataset, data cleaning and manipulation.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Analyze: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Performing statistical analysis like (</a:t>
            </a:r>
            <a:r>
              <a:rPr lang="en-US" sz="1600" dirty="0">
                <a:solidFill>
                  <a:srgbClr val="000000"/>
                </a:solidFill>
                <a:latin typeface="Calisto MT"/>
              </a:rPr>
              <a:t>a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nnualized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risk, annualized </a:t>
            </a:r>
            <a:r>
              <a:rPr lang="en-US" sz="1600" dirty="0">
                <a:solidFill>
                  <a:srgbClr val="000000"/>
                </a:solidFill>
                <a:latin typeface="Calisto MT"/>
              </a:rPr>
              <a:t>r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eturns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, cumulative </a:t>
            </a:r>
            <a:r>
              <a:rPr lang="en-US" sz="1600" dirty="0">
                <a:solidFill>
                  <a:srgbClr val="000000"/>
                </a:solidFill>
                <a:latin typeface="Calisto MT"/>
              </a:rPr>
              <a:t>r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eturns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and sharp </a:t>
            </a:r>
            <a:r>
              <a:rPr lang="en-US" sz="1600" dirty="0">
                <a:solidFill>
                  <a:srgbClr val="000000"/>
                </a:solidFill>
                <a:latin typeface="Calisto MT"/>
              </a:rPr>
              <a:t>r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atio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) and analyzing the trends in data.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Share: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Visualizing data and findings, normalization, visualization of normalized data</a:t>
            </a:r>
            <a:r>
              <a:rPr lang="en-US" dirty="0">
                <a:solidFill>
                  <a:srgbClr val="000000"/>
                </a:solidFill>
                <a:latin typeface="Calisto MT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Act: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Delivering insights and providing recommendations based on the analysis.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03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4DBFFE-F5AA-6C8D-0038-CEB3CA1AB96A}"/>
              </a:ext>
            </a:extLst>
          </p:cNvPr>
          <p:cNvSpPr txBox="1">
            <a:spLocks/>
          </p:cNvSpPr>
          <p:nvPr/>
        </p:nvSpPr>
        <p:spPr>
          <a:xfrm>
            <a:off x="700634" y="1129914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Technologies/tools</a:t>
            </a:r>
            <a:r>
              <a:rPr lang="en-US" dirty="0">
                <a:solidFill>
                  <a:srgbClr val="000000"/>
                </a:solidFill>
                <a:latin typeface="Univers Condensed"/>
              </a:rPr>
              <a:t> used: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7AA29E-2300-D390-873D-D1911BD2F5CA}"/>
              </a:ext>
            </a:extLst>
          </p:cNvPr>
          <p:cNvSpPr txBox="1">
            <a:spLocks/>
          </p:cNvSpPr>
          <p:nvPr/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BEC565-41C7-05B2-2BFD-3587AA0C9AD2}"/>
              </a:ext>
            </a:extLst>
          </p:cNvPr>
          <p:cNvSpPr txBox="1">
            <a:spLocks/>
          </p:cNvSpPr>
          <p:nvPr/>
        </p:nvSpPr>
        <p:spPr>
          <a:xfrm>
            <a:off x="700634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4BEB46-53F8-76E6-BB83-79F66CE30EC8}"/>
              </a:ext>
            </a:extLst>
          </p:cNvPr>
          <p:cNvSpPr txBox="1">
            <a:spLocks/>
          </p:cNvSpPr>
          <p:nvPr/>
        </p:nvSpPr>
        <p:spPr>
          <a:xfrm>
            <a:off x="575944" y="2500944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Calisto MT"/>
              </a:rPr>
              <a:t>Python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Calisto MT"/>
              </a:rPr>
              <a:t>Jupyter Notebook Interface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Calisto MT"/>
              </a:rPr>
              <a:t>Tableau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1" dirty="0">
                <a:solidFill>
                  <a:srgbClr val="000000"/>
                </a:solidFill>
                <a:latin typeface="Calisto MT"/>
              </a:rPr>
              <a:t>Libraries:</a:t>
            </a:r>
          </a:p>
          <a:p>
            <a:pPr>
              <a:defRPr/>
            </a:pPr>
            <a:r>
              <a:rPr lang="en-US" dirty="0" err="1">
                <a:solidFill>
                  <a:srgbClr val="000000"/>
                </a:solidFill>
                <a:latin typeface="Calisto MT"/>
              </a:rPr>
              <a:t>Numpy</a:t>
            </a:r>
            <a:endParaRPr lang="en-US" dirty="0">
              <a:solidFill>
                <a:srgbClr val="000000"/>
              </a:solidFill>
              <a:latin typeface="Calisto MT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Pandas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Matplotlib, seaborn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datetime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C59D6E7-DDB0-831E-507D-6F269EE0050F}"/>
              </a:ext>
            </a:extLst>
          </p:cNvPr>
          <p:cNvSpPr/>
          <p:nvPr/>
        </p:nvSpPr>
        <p:spPr>
          <a:xfrm>
            <a:off x="4488872" y="2695516"/>
            <a:ext cx="180109" cy="92805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AE2B5EA-9730-0351-DD4B-D938BBB2B78B}"/>
              </a:ext>
            </a:extLst>
          </p:cNvPr>
          <p:cNvSpPr/>
          <p:nvPr/>
        </p:nvSpPr>
        <p:spPr>
          <a:xfrm>
            <a:off x="4488873" y="3871974"/>
            <a:ext cx="180109" cy="92805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A6AF8FD-0582-DDB4-DF47-5D55DA4E6815}"/>
              </a:ext>
            </a:extLst>
          </p:cNvPr>
          <p:cNvSpPr/>
          <p:nvPr/>
        </p:nvSpPr>
        <p:spPr>
          <a:xfrm>
            <a:off x="4488872" y="4994602"/>
            <a:ext cx="180109" cy="92805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DC3F9-25D3-48E4-FC42-82AA8FA0594B}"/>
              </a:ext>
            </a:extLst>
          </p:cNvPr>
          <p:cNvSpPr txBox="1"/>
          <p:nvPr/>
        </p:nvSpPr>
        <p:spPr>
          <a:xfrm>
            <a:off x="5112327" y="2959489"/>
            <a:ext cx="4835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sto MT"/>
              </a:rPr>
              <a:t>Development Environment</a:t>
            </a:r>
            <a:endParaRPr lang="en-IN" sz="2000" dirty="0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7683E-827F-C271-66F0-D1A15D72CA6B}"/>
              </a:ext>
            </a:extLst>
          </p:cNvPr>
          <p:cNvSpPr txBox="1"/>
          <p:nvPr/>
        </p:nvSpPr>
        <p:spPr>
          <a:xfrm>
            <a:off x="5112327" y="5273964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sto MT"/>
              </a:rPr>
              <a:t>Data Visualization, Reporting</a:t>
            </a:r>
            <a:endParaRPr lang="en-IN" sz="2000" dirty="0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6A3B4-8E48-A860-6A65-A7E236990CE0}"/>
              </a:ext>
            </a:extLst>
          </p:cNvPr>
          <p:cNvSpPr txBox="1"/>
          <p:nvPr/>
        </p:nvSpPr>
        <p:spPr>
          <a:xfrm>
            <a:off x="5105401" y="3995494"/>
            <a:ext cx="4835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sto MT"/>
              </a:rPr>
              <a:t>Data Manipulation, Data Analysis, Statistical Analysis</a:t>
            </a:r>
            <a:endParaRPr lang="en-IN" sz="2000" dirty="0">
              <a:solidFill>
                <a:srgbClr val="000000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02495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C08A9-2CFF-CC86-9D14-5618F86C10D1}"/>
              </a:ext>
            </a:extLst>
          </p:cNvPr>
          <p:cNvSpPr txBox="1">
            <a:spLocks/>
          </p:cNvSpPr>
          <p:nvPr/>
        </p:nvSpPr>
        <p:spPr>
          <a:xfrm>
            <a:off x="750367" y="1129914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Step 1: ASK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D5C58-CA80-5C44-6816-29284E5DE924}"/>
              </a:ext>
            </a:extLst>
          </p:cNvPr>
          <p:cNvSpPr txBox="1">
            <a:spLocks/>
          </p:cNvSpPr>
          <p:nvPr/>
        </p:nvSpPr>
        <p:spPr>
          <a:xfrm>
            <a:off x="750366" y="2046514"/>
            <a:ext cx="10691265" cy="46010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Taking the Investors’ Portfolio</a:t>
            </a:r>
          </a:p>
          <a:p>
            <a:pPr marL="0" indent="0" algn="just"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Types of Investors: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Conservative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Aggressive</a:t>
            </a:r>
          </a:p>
          <a:p>
            <a:pPr mar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Amount to be Invested: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High        or Low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How to identify the right investment opportunity and recommend a portfolio as per the investor's exact need?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indent="0" algn="just"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Return on investment: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sometimes called the rate of return (ROR)—is the percentage increase or decrease in an investment over a set period.</a:t>
            </a:r>
          </a:p>
          <a:p>
            <a:pPr algn="just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algn="just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EE148E0B-C05A-1FF1-BC49-F04B081B61B4}"/>
              </a:ext>
            </a:extLst>
          </p:cNvPr>
          <p:cNvSpPr/>
          <p:nvPr/>
        </p:nvSpPr>
        <p:spPr>
          <a:xfrm>
            <a:off x="1719487" y="4357057"/>
            <a:ext cx="304800" cy="352926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70CC3BDA-0A15-A5D8-F02D-E9C536FE92A1}"/>
              </a:ext>
            </a:extLst>
          </p:cNvPr>
          <p:cNvSpPr/>
          <p:nvPr/>
        </p:nvSpPr>
        <p:spPr>
          <a:xfrm rot="10800000">
            <a:off x="2993408" y="4362563"/>
            <a:ext cx="304800" cy="352926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01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C08A9-2CFF-CC86-9D14-5618F86C10D1}"/>
              </a:ext>
            </a:extLst>
          </p:cNvPr>
          <p:cNvSpPr txBox="1">
            <a:spLocks/>
          </p:cNvSpPr>
          <p:nvPr/>
        </p:nvSpPr>
        <p:spPr>
          <a:xfrm>
            <a:off x="750367" y="1102618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Step 2: prepare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D5C58-CA80-5C44-6816-29284E5DE924}"/>
              </a:ext>
            </a:extLst>
          </p:cNvPr>
          <p:cNvSpPr txBox="1">
            <a:spLocks/>
          </p:cNvSpPr>
          <p:nvPr/>
        </p:nvSpPr>
        <p:spPr>
          <a:xfrm>
            <a:off x="750366" y="2256971"/>
            <a:ext cx="10691265" cy="4601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The data is stored in 24 CSV files and this data is of 24 leading companies listed in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New York Stock Exchange (Kaggle)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and 1 file market benchmark S&amp;P 500 index prices for the same period.</a:t>
            </a:r>
          </a:p>
          <a:p>
            <a:pPr algn="just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The information for every stock ranges from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1st October 2010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30th September 2020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.</a:t>
            </a:r>
          </a:p>
          <a:p>
            <a:pPr algn="just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The stocks belong to different domains:     </a:t>
            </a:r>
          </a:p>
          <a:p>
            <a:pPr marL="1258887" indent="-457200"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sto MT"/>
              </a:rPr>
              <a:t>T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echnology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/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ITeS</a:t>
            </a:r>
            <a:endParaRPr lang="en-US" dirty="0">
              <a:solidFill>
                <a:srgbClr val="000000"/>
              </a:solidFill>
              <a:latin typeface="Calisto MT"/>
            </a:endParaRPr>
          </a:p>
          <a:p>
            <a:pPr marL="1258887" indent="-457200" algn="just">
              <a:buFont typeface="+mj-lt"/>
              <a:buAutoNum type="arabicPeriod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Travel/Aviation/Hospitality</a:t>
            </a:r>
          </a:p>
          <a:p>
            <a:pPr marL="1258887" indent="-457200" algn="just">
              <a:buFont typeface="+mj-lt"/>
              <a:buAutoNum type="arabicPeriod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Banking/Financial Services and Insurance</a:t>
            </a:r>
          </a:p>
          <a:p>
            <a:pPr marL="1258887" indent="-457200" algn="just">
              <a:buFont typeface="+mj-lt"/>
              <a:buAutoNum type="arabicPeriod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Pharmaceuticals/Healthcare/Life Sciences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99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C08A9-2CFF-CC86-9D14-5618F86C10D1}"/>
              </a:ext>
            </a:extLst>
          </p:cNvPr>
          <p:cNvSpPr txBox="1">
            <a:spLocks/>
          </p:cNvSpPr>
          <p:nvPr/>
        </p:nvSpPr>
        <p:spPr>
          <a:xfrm>
            <a:off x="750367" y="1129914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Step 2: prepare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D5C58-CA80-5C44-6816-29284E5DE924}"/>
              </a:ext>
            </a:extLst>
          </p:cNvPr>
          <p:cNvSpPr txBox="1">
            <a:spLocks/>
          </p:cNvSpPr>
          <p:nvPr/>
        </p:nvSpPr>
        <p:spPr>
          <a:xfrm>
            <a:off x="750366" y="2046514"/>
            <a:ext cx="10691265" cy="4601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DATA COLUMNS :     </a:t>
            </a:r>
          </a:p>
          <a:p>
            <a:pPr marL="0" indent="0" algn="just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-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Date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    </a:t>
            </a:r>
          </a:p>
          <a:p>
            <a:pPr marL="0" indent="0" algn="just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-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Open price: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Price of stock at the start of the day     </a:t>
            </a:r>
          </a:p>
          <a:p>
            <a:pPr marL="0" indent="0" algn="just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-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Close price: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Price of stock at the end of the day     </a:t>
            </a:r>
          </a:p>
          <a:p>
            <a:pPr marL="0" indent="0" algn="just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-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High price: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Highest price reached by the stock on that day     </a:t>
            </a:r>
          </a:p>
          <a:p>
            <a:pPr marL="0" indent="0" algn="just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-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Low price: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Lowest price reached by the stock on that day    </a:t>
            </a:r>
          </a:p>
          <a:p>
            <a:pPr marL="0" indent="0" algn="just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-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Adjusted close price: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Stock price adjusted to include the annual returns (dividends) that the company offers   to the shareholders     </a:t>
            </a:r>
          </a:p>
          <a:p>
            <a:pPr marL="0" indent="0" algn="just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-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Volume traded: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Number of stocks traded on the day</a:t>
            </a:r>
          </a:p>
          <a:p>
            <a:pPr algn="just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98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C08A9-2CFF-CC86-9D14-5618F86C10D1}"/>
              </a:ext>
            </a:extLst>
          </p:cNvPr>
          <p:cNvSpPr txBox="1">
            <a:spLocks/>
          </p:cNvSpPr>
          <p:nvPr/>
        </p:nvSpPr>
        <p:spPr>
          <a:xfrm>
            <a:off x="750367" y="1129914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Condensed"/>
                <a:ea typeface="+mj-ea"/>
                <a:cs typeface="+mj-cs"/>
              </a:rPr>
              <a:t>Step 2: prepare</a:t>
            </a:r>
            <a:endParaRPr kumimoji="0" lang="en-IN" sz="4000" b="0" i="0" u="none" strike="noStrike" kern="1200" cap="all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Condensed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D5C58-CA80-5C44-6816-29284E5DE924}"/>
              </a:ext>
            </a:extLst>
          </p:cNvPr>
          <p:cNvSpPr txBox="1">
            <a:spLocks/>
          </p:cNvSpPr>
          <p:nvPr/>
        </p:nvSpPr>
        <p:spPr>
          <a:xfrm>
            <a:off x="750367" y="2256971"/>
            <a:ext cx="10691265" cy="4601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LIMITATIONS OF DATASET:</a:t>
            </a:r>
          </a:p>
          <a:p>
            <a:pPr marL="0" indent="0" algn="just">
              <a:buNone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indent="0" algn="just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Data collected from 1st October 2010 to 30th September 2020.</a:t>
            </a:r>
          </a:p>
          <a:p>
            <a:pPr marL="0" indent="0" algn="just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There are 24 different files we must merge them in one file to do statistical analysis.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86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C2146D-A090-95B0-6330-B0520B97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722"/>
            <a:ext cx="12192000" cy="48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0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815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Times New Roman</vt:lpstr>
      <vt:lpstr>Univers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Samhitha</dc:creator>
  <cp:lastModifiedBy>Sai Samhitha</cp:lastModifiedBy>
  <cp:revision>19</cp:revision>
  <dcterms:created xsi:type="dcterms:W3CDTF">2023-10-23T14:13:52Z</dcterms:created>
  <dcterms:modified xsi:type="dcterms:W3CDTF">2023-12-10T23:44:24Z</dcterms:modified>
</cp:coreProperties>
</file>