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56" r:id="rId3"/>
    <p:sldId id="268" r:id="rId4"/>
    <p:sldId id="266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7463C41C-A487-0C45-A261-1690310254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prstClr val="black">
                    <a:tint val="75000"/>
                  </a:prstClr>
                </a:solidFill>
              </a:rPr>
              <a:t>URL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36860"/>
            <a:ext cx="109728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905"/>
            <a:ext cx="10972800" cy="397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620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14903"/>
            <a:ext cx="2332336" cy="53731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1" y="5201411"/>
            <a:ext cx="1632108" cy="165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3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3C3C67-C21F-3160-4261-7708A647A696}"/>
              </a:ext>
            </a:extLst>
          </p:cNvPr>
          <p:cNvSpPr txBox="1">
            <a:spLocks/>
          </p:cNvSpPr>
          <p:nvPr/>
        </p:nvSpPr>
        <p:spPr>
          <a:xfrm>
            <a:off x="0" y="1059926"/>
            <a:ext cx="12192000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Maryland, Baltimore county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MPS Data Science, Fall 2023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601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#2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 analysis in stock market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E075FD5-2F27-F455-EE31-AD15C8B4CE3D}"/>
              </a:ext>
            </a:extLst>
          </p:cNvPr>
          <p:cNvSpPr txBox="1">
            <a:spLocks/>
          </p:cNvSpPr>
          <p:nvPr/>
        </p:nvSpPr>
        <p:spPr>
          <a:xfrm>
            <a:off x="0" y="4019565"/>
            <a:ext cx="12192000" cy="420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Ajinkya Borle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18D7A-E535-4C7B-5313-A12668B57277}"/>
              </a:ext>
            </a:extLst>
          </p:cNvPr>
          <p:cNvSpPr txBox="1"/>
          <p:nvPr/>
        </p:nvSpPr>
        <p:spPr>
          <a:xfrm>
            <a:off x="2980899" y="4813189"/>
            <a:ext cx="623020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Manvitha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Nadella - FT44056</a:t>
            </a:r>
          </a:p>
          <a:p>
            <a:pPr algn="ctr"/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Rinee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Chesna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Anand - SY44333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Sivateja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Gopinatham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ZO27532 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Sampath Kumar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Rayavarapu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TW34813 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Jaya Prakash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Gangineni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KX35537</a:t>
            </a:r>
          </a:p>
        </p:txBody>
      </p:sp>
    </p:spTree>
    <p:extLst>
      <p:ext uri="{BB962C8B-B14F-4D97-AF65-F5344CB8AC3E}">
        <p14:creationId xmlns:p14="http://schemas.microsoft.com/office/powerpoint/2010/main" val="326213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56542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Preparing the environment for project.</a:t>
            </a:r>
          </a:p>
          <a:p>
            <a:pPr lvl="1" algn="just">
              <a:spcBef>
                <a:spcPts val="1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Installing the necessary packages for the project.</a:t>
            </a:r>
          </a:p>
          <a:p>
            <a:pPr lvl="2" algn="just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latin typeface="Calisto MT"/>
              </a:rPr>
              <a:t>Numpy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 lvl="2" algn="just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Pandas</a:t>
            </a:r>
          </a:p>
          <a:p>
            <a:pPr lvl="2" algn="just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Matplotlib</a:t>
            </a:r>
          </a:p>
          <a:p>
            <a:pPr lvl="2" algn="just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DateTime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4183A-363D-C4B5-408E-5D496636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4" y="4708479"/>
            <a:ext cx="10932119" cy="17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56542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Importing the Dataset</a:t>
            </a:r>
          </a:p>
          <a:p>
            <a:pPr marL="457200" indent="-457200" algn="just">
              <a:buFont typeface="+mj-lt"/>
              <a:buAutoNum type="arabicPeriod" startAt="2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Data Cleaning and Manipulation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Observe and familiarize with data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Check for null or missing values</a:t>
            </a:r>
          </a:p>
          <a:p>
            <a:pPr marL="800100" lvl="1" indent="-342900" algn="just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Perform sanity check of data</a:t>
            </a:r>
          </a:p>
          <a:p>
            <a:pPr lvl="1" algn="just">
              <a:defRPr/>
            </a:pPr>
            <a:endParaRPr lang="en-US" dirty="0">
              <a:solidFill>
                <a:srgbClr val="000000"/>
              </a:solidFill>
              <a:latin typeface="Calisto MT"/>
            </a:endParaRPr>
          </a:p>
          <a:p>
            <a:pPr marL="342900" indent="-342900" algn="just">
              <a:buFont typeface="+mj-lt"/>
              <a:buAutoNum type="arabicPeriod" startAt="2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7895E-0AC3-8B10-4785-4E9C9A21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5" y="4230806"/>
            <a:ext cx="9277350" cy="2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7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u="sng" dirty="0">
                <a:solidFill>
                  <a:srgbClr val="000000"/>
                </a:solidFill>
                <a:latin typeface="Calisto MT"/>
              </a:rPr>
              <a:t>Things in progress: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Treating Missing Values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Merging the datasets</a:t>
            </a:r>
          </a:p>
          <a:p>
            <a:pPr marL="457200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Renaming the column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s for statistical analysis.</a:t>
            </a:r>
          </a:p>
          <a:p>
            <a:pPr marL="457200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Changing Datatype of Date Field to Datetime for Time-Series analysis.</a:t>
            </a:r>
          </a:p>
          <a:p>
            <a:pPr marL="457200" indent="-457200" algn="just">
              <a:buFont typeface="+mj-lt"/>
              <a:buAutoNum type="arabicPeriod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Graphic 4" descr="Roses with leaves">
            <a:extLst>
              <a:ext uri="{FF2B5EF4-FFF2-40B4-BE49-F238E27FC236}">
                <a16:creationId xmlns:a16="http://schemas.microsoft.com/office/drawing/2014/main" id="{95C313FA-7734-3A90-4E10-2AFC2932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187" y="4501427"/>
            <a:ext cx="809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6E8312-C428-03A5-A773-CB3DB80F25F5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RE-CAP OF THE MOTIVE: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AC1350-FEA6-F76C-417D-0D71761C90D1}"/>
              </a:ext>
            </a:extLst>
          </p:cNvPr>
          <p:cNvSpPr txBox="1">
            <a:spLocks/>
          </p:cNvSpPr>
          <p:nvPr/>
        </p:nvSpPr>
        <p:spPr>
          <a:xfrm>
            <a:off x="750366" y="2046514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We will analyze the portfolio of stocks to provide consultation on investment management based on the investor’s requirements.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sto MT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 will explore how data science methodologies, techniques, and tools are leveraged to analyze and assess financial risks. We will delve into the significance of this field, its real-world applications, and the impact it can have on financial stability and profitability.</a:t>
            </a:r>
          </a:p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Yet to Find!!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What are the trends identified?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How could these trends apply to investors?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How could these trends help influence investment strategy?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How to identify the right investment opportunity and recommend a portfolio as per the investor's exact need?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4DBFFE-F5AA-6C8D-0038-CEB3CA1AB96A}"/>
              </a:ext>
            </a:extLst>
          </p:cNvPr>
          <p:cNvSpPr txBox="1">
            <a:spLocks/>
          </p:cNvSpPr>
          <p:nvPr/>
        </p:nvSpPr>
        <p:spPr>
          <a:xfrm>
            <a:off x="700634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Technologies/tools</a:t>
            </a:r>
            <a:r>
              <a:rPr lang="en-US" dirty="0">
                <a:solidFill>
                  <a:srgbClr val="000000"/>
                </a:solidFill>
                <a:latin typeface="Univers Condensed"/>
              </a:rPr>
              <a:t> to be used: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AA29E-2300-D390-873D-D1911BD2F5CA}"/>
              </a:ext>
            </a:extLst>
          </p:cNvPr>
          <p:cNvSpPr txBox="1">
            <a:spLocks/>
          </p:cNvSpPr>
          <p:nvPr/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EC565-41C7-05B2-2BFD-3587AA0C9AD2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BEB46-53F8-76E6-BB83-79F66CE30EC8}"/>
              </a:ext>
            </a:extLst>
          </p:cNvPr>
          <p:cNvSpPr txBox="1">
            <a:spLocks/>
          </p:cNvSpPr>
          <p:nvPr/>
        </p:nvSpPr>
        <p:spPr>
          <a:xfrm>
            <a:off x="575944" y="2500944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Python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Jupyter Notebook Interface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Tableau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dirty="0">
                <a:solidFill>
                  <a:srgbClr val="000000"/>
                </a:solidFill>
                <a:latin typeface="Calisto MT"/>
              </a:rPr>
              <a:t>Libraries:</a:t>
            </a:r>
          </a:p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Calisto MT"/>
              </a:rPr>
              <a:t>Numpy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Pandas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Matplotlib, seaborn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datetime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C59D6E7-DDB0-831E-507D-6F269EE0050F}"/>
              </a:ext>
            </a:extLst>
          </p:cNvPr>
          <p:cNvSpPr/>
          <p:nvPr/>
        </p:nvSpPr>
        <p:spPr>
          <a:xfrm>
            <a:off x="4488872" y="2695516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E2B5EA-9730-0351-DD4B-D938BBB2B78B}"/>
              </a:ext>
            </a:extLst>
          </p:cNvPr>
          <p:cNvSpPr/>
          <p:nvPr/>
        </p:nvSpPr>
        <p:spPr>
          <a:xfrm>
            <a:off x="4488873" y="3871974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A6AF8FD-0582-DDB4-DF47-5D55DA4E6815}"/>
              </a:ext>
            </a:extLst>
          </p:cNvPr>
          <p:cNvSpPr/>
          <p:nvPr/>
        </p:nvSpPr>
        <p:spPr>
          <a:xfrm>
            <a:off x="4488872" y="4994602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DC3F9-25D3-48E4-FC42-82AA8FA0594B}"/>
              </a:ext>
            </a:extLst>
          </p:cNvPr>
          <p:cNvSpPr txBox="1"/>
          <p:nvPr/>
        </p:nvSpPr>
        <p:spPr>
          <a:xfrm>
            <a:off x="5112327" y="2959489"/>
            <a:ext cx="483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Development Environment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7683E-827F-C271-66F0-D1A15D72CA6B}"/>
              </a:ext>
            </a:extLst>
          </p:cNvPr>
          <p:cNvSpPr txBox="1"/>
          <p:nvPr/>
        </p:nvSpPr>
        <p:spPr>
          <a:xfrm>
            <a:off x="5112327" y="527396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Data Visualization, Reporting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6A3B4-8E48-A860-6A65-A7E236990CE0}"/>
              </a:ext>
            </a:extLst>
          </p:cNvPr>
          <p:cNvSpPr txBox="1"/>
          <p:nvPr/>
        </p:nvSpPr>
        <p:spPr>
          <a:xfrm>
            <a:off x="5105401" y="3995494"/>
            <a:ext cx="483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Data Manipulation, Data Analysis, Statistical Analysis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0249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5B6B8C-8C6E-7697-E0AB-2107D326C1BA}"/>
              </a:ext>
            </a:extLst>
          </p:cNvPr>
          <p:cNvSpPr txBox="1">
            <a:spLocks/>
          </p:cNvSpPr>
          <p:nvPr/>
        </p:nvSpPr>
        <p:spPr>
          <a:xfrm>
            <a:off x="700634" y="1157623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Univers Condensed"/>
              </a:rPr>
              <a:t>General framework (RECAP)</a:t>
            </a: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: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B20B4-20F2-203D-3FCC-4F91C12506D1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Ask: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Understand the background, business task and objectives, key deliverables.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Prepare: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C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ollect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the data which is stored in CSV files and this data is of leading companies listed in New York Stock Exchange and 1 file market benchmark S&amp;P 500 index prices for the same period.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Process: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Preparing the environment,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i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mporting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dataset, data cleaning and manipulation.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Analyze: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Performing statistical analysis like (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nnualized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risk, annualized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, cumulative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and sharp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atio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) and analyzing the trends in data.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Share: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Visualizing data and findings, normalization, visualization of normalized data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Act: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Delivering insights and providing recommendations based on the analysis.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03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1: ASK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46514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Taking the Investors’ Portfolio</a:t>
            </a:r>
          </a:p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Types of Investors: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Conservative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Aggressive</a:t>
            </a:r>
          </a:p>
          <a:p>
            <a:pPr mar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Amount to be Invested: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        or Low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How to identify the right investment opportunity and recommend a portfolio as per the investor's exact need?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Return on investment: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sometimes called the rate of return (ROR)—is the percentage increase or decrease in an investment over a set period.</a:t>
            </a: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E148E0B-C05A-1FF1-BC49-F04B081B61B4}"/>
              </a:ext>
            </a:extLst>
          </p:cNvPr>
          <p:cNvSpPr/>
          <p:nvPr/>
        </p:nvSpPr>
        <p:spPr>
          <a:xfrm>
            <a:off x="1719487" y="4357057"/>
            <a:ext cx="304800" cy="35292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0CC3BDA-0A15-A5D8-F02D-E9C536FE92A1}"/>
              </a:ext>
            </a:extLst>
          </p:cNvPr>
          <p:cNvSpPr/>
          <p:nvPr/>
        </p:nvSpPr>
        <p:spPr>
          <a:xfrm rot="10800000">
            <a:off x="2993408" y="4362563"/>
            <a:ext cx="304800" cy="35292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4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02618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data is stored in 24 CSV files and this data is of 24 leading companies listed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New York Stock Exchange (Kaggle)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and 1 file market benchmark S&amp;P 500 index prices for the same period.</a:t>
            </a:r>
          </a:p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information for every stock ranges from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1st October 2010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30th September 2020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.</a:t>
            </a:r>
          </a:p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stocks belong to different domains:     </a:t>
            </a:r>
          </a:p>
          <a:p>
            <a:pPr marL="1258887" indent="-4572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echnology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ITeS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Travel/Aviation/Hospitality</a:t>
            </a: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Banking/Financial Services and Insurance</a:t>
            </a: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Pharmaceuticals/Healthcare/Life Sciences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6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46514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DATA COLUMNS :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Open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Price of stock at the start of the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Close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Price of stock at the end of the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Highest price reached by the stock on that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Low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Lowest price reached by the stock on that day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Adjusted close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Stock price adjusted to include the annual returns (dividends) that the company offers   to the shareholders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Volume traded: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Number of stocks traded on the day</a:t>
            </a: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24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2146D-A090-95B0-6330-B0520B97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722"/>
            <a:ext cx="12192000" cy="48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7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LIMITATIONS OF DATASET:</a:t>
            </a:r>
          </a:p>
          <a:p>
            <a:pPr marL="0" indent="0" algn="just"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Data collected from 1st October 2010 to 30th September 2020.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There are 24 different files we must merge them in one file to do statistical analysis.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5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714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Univers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Samhitha</dc:creator>
  <cp:lastModifiedBy>Sai Samhitha</cp:lastModifiedBy>
  <cp:revision>21</cp:revision>
  <dcterms:created xsi:type="dcterms:W3CDTF">2023-10-23T14:13:52Z</dcterms:created>
  <dcterms:modified xsi:type="dcterms:W3CDTF">2023-11-14T01:30:23Z</dcterms:modified>
</cp:coreProperties>
</file>