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6" r:id="rId10"/>
    <p:sldId id="268" r:id="rId11"/>
    <p:sldId id="269" r:id="rId12"/>
    <p:sldId id="273"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36A0A9-1D08-4DA9-8A27-FD11AF88782A}">
          <p14:sldIdLst>
            <p14:sldId id="256"/>
          </p14:sldIdLst>
        </p14:section>
        <p14:section name="Untitled Section" id="{A26CC55F-1DD2-4A7E-9172-071F0A27FA54}">
          <p14:sldIdLst/>
        </p14:section>
        <p14:section name="Untitled Section" id="{689B3818-BDC9-4246-883F-F0A5B63C2231}">
          <p14:sldIdLst>
            <p14:sldId id="257"/>
            <p14:sldId id="258"/>
            <p14:sldId id="259"/>
            <p14:sldId id="260"/>
            <p14:sldId id="262"/>
            <p14:sldId id="263"/>
            <p14:sldId id="264"/>
          </p14:sldIdLst>
        </p14:section>
        <p14:section name="Untitled Section" id="{F037D84F-06C5-4ADA-83BB-C93E43B2AD06}">
          <p14:sldIdLst>
            <p14:sldId id="266"/>
            <p14:sldId id="268"/>
            <p14:sldId id="269"/>
            <p14:sldId id="273"/>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F2FE2B-767C-49CD-891C-596505FD9B63}"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370432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2FE2B-767C-49CD-891C-596505FD9B63}"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61805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2FE2B-767C-49CD-891C-596505FD9B63}"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211857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2FE2B-767C-49CD-891C-596505FD9B63}"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124997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F2FE2B-767C-49CD-891C-596505FD9B63}"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154446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F2FE2B-767C-49CD-891C-596505FD9B63}"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106177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F2FE2B-767C-49CD-891C-596505FD9B63}" type="datetimeFigureOut">
              <a:rPr lang="en-US" smtClean="0"/>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1634012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F2FE2B-767C-49CD-891C-596505FD9B63}"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3774679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2FE2B-767C-49CD-891C-596505FD9B63}" type="datetimeFigureOut">
              <a:rPr lang="en-US" smtClean="0"/>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402822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2FE2B-767C-49CD-891C-596505FD9B63}"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298582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2FE2B-767C-49CD-891C-596505FD9B63}"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3D99E-2214-42DE-A251-71B191B37159}" type="slidenum">
              <a:rPr lang="en-US" smtClean="0"/>
              <a:t>‹#›</a:t>
            </a:fld>
            <a:endParaRPr lang="en-US"/>
          </a:p>
        </p:txBody>
      </p:sp>
    </p:spTree>
    <p:extLst>
      <p:ext uri="{BB962C8B-B14F-4D97-AF65-F5344CB8AC3E}">
        <p14:creationId xmlns:p14="http://schemas.microsoft.com/office/powerpoint/2010/main" val="162451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2FE2B-767C-49CD-891C-596505FD9B63}" type="datetimeFigureOut">
              <a:rPr lang="en-US" smtClean="0"/>
              <a:t>8/4/2024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3D99E-2214-42DE-A251-71B191B37159}" type="slidenum">
              <a:rPr lang="en-US" smtClean="0"/>
              <a:t>‹#›</a:t>
            </a:fld>
            <a:endParaRPr lang="en-US"/>
          </a:p>
        </p:txBody>
      </p:sp>
    </p:spTree>
    <p:extLst>
      <p:ext uri="{BB962C8B-B14F-4D97-AF65-F5344CB8AC3E}">
        <p14:creationId xmlns:p14="http://schemas.microsoft.com/office/powerpoint/2010/main" val="148634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 </a:t>
            </a:r>
            <a:r>
              <a:rPr lang="en-US" b="1" u="sng" dirty="0" smtClean="0"/>
              <a:t>PROJECT</a:t>
            </a:r>
            <a:r>
              <a:rPr lang="en-US" dirty="0" smtClean="0"/>
              <a:t/>
            </a:r>
            <a:br>
              <a:rPr lang="en-US" dirty="0" smtClean="0"/>
            </a:br>
            <a:r>
              <a:rPr lang="en-US" sz="3200" b="1" dirty="0" smtClean="0">
                <a:effectLst>
                  <a:outerShdw blurRad="38100" dist="38100" dir="2700000" algn="tl">
                    <a:srgbClr val="000000">
                      <a:alpha val="43137"/>
                    </a:srgbClr>
                  </a:outerShdw>
                </a:effectLst>
              </a:rPr>
              <a:t>Ecommerce Product Categorization</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r>
              <a:rPr lang="en-US" b="1" dirty="0" smtClean="0"/>
              <a:t>--</a:t>
            </a:r>
            <a:r>
              <a:rPr lang="en-US" sz="1600" b="1" dirty="0" smtClean="0"/>
              <a:t>Using Python and Machine Learning Mode</a:t>
            </a: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836" y="-83129"/>
            <a:ext cx="2804776" cy="6151420"/>
          </a:xfrm>
          <a:prstGeom prst="rect">
            <a:avLst/>
          </a:prstGeom>
        </p:spPr>
      </p:pic>
      <p:sp>
        <p:nvSpPr>
          <p:cNvPr id="127" name="Rectangle 107"/>
          <p:cNvSpPr>
            <a:spLocks noChangeArrowheads="1"/>
          </p:cNvSpPr>
          <p:nvPr/>
        </p:nvSpPr>
        <p:spPr bwMode="auto">
          <a:xfrm>
            <a:off x="7969718" y="3422793"/>
            <a:ext cx="1125629"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200" b="1" dirty="0" smtClean="0">
                <a:latin typeface="Arial" panose="020B0604020202020204" pitchFamily="34" charset="0"/>
              </a:rPr>
              <a:t>Sai Meghana</a:t>
            </a:r>
            <a:br>
              <a:rPr lang="en-US" altLang="en-US" sz="1200" b="1" dirty="0" smtClean="0">
                <a:latin typeface="Arial" panose="020B0604020202020204" pitchFamily="34" charset="0"/>
              </a:rPr>
            </a:br>
            <a:r>
              <a:rPr lang="en-US" altLang="en-US" sz="1200" b="1" dirty="0" smtClean="0">
                <a:latin typeface="Arial" panose="020B0604020202020204" pitchFamily="34" charset="0"/>
              </a:rPr>
              <a:t>Data analyst</a:t>
            </a:r>
            <a:endParaRPr kumimoji="0" lang="en-US" altLang="en-US" sz="12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48245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028" y="374750"/>
            <a:ext cx="10515600" cy="1325563"/>
          </a:xfrm>
        </p:spPr>
        <p:txBody>
          <a:bodyPr/>
          <a:lstStyle/>
          <a:p>
            <a:r>
              <a:rPr lang="en-US" sz="3600" u="sng" dirty="0" smtClean="0">
                <a:effectLst>
                  <a:outerShdw blurRad="38100" dist="38100" dir="2700000" algn="tl">
                    <a:srgbClr val="000000">
                      <a:alpha val="43137"/>
                    </a:srgbClr>
                  </a:outerShdw>
                </a:effectLst>
              </a:rPr>
              <a:t>Model</a:t>
            </a:r>
            <a:r>
              <a:rPr lang="en-US" u="sng" dirty="0" smtClean="0">
                <a:effectLst>
                  <a:outerShdw blurRad="38100" dist="38100" dir="2700000" algn="tl">
                    <a:srgbClr val="000000">
                      <a:alpha val="43137"/>
                    </a:srgbClr>
                  </a:outerShdw>
                </a:effectLst>
              </a:rPr>
              <a:t> </a:t>
            </a:r>
            <a:r>
              <a:rPr lang="en-US" sz="3600" u="sng" dirty="0" smtClean="0">
                <a:effectLst>
                  <a:outerShdw blurRad="38100" dist="38100" dir="2700000" algn="tl">
                    <a:srgbClr val="000000">
                      <a:alpha val="43137"/>
                    </a:srgbClr>
                  </a:outerShdw>
                </a:effectLst>
              </a:rPr>
              <a:t>Evaluation</a:t>
            </a:r>
            <a:endParaRPr lang="en-US"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80673" y="2085506"/>
            <a:ext cx="9298004" cy="2524995"/>
          </a:xfrm>
        </p:spPr>
        <p:txBody>
          <a:bodyPr>
            <a:normAutofit/>
          </a:bodyPr>
          <a:lstStyle/>
          <a:p>
            <a:r>
              <a:rPr lang="en-US" sz="2400" dirty="0" smtClean="0"/>
              <a:t>Model evaluation focused on the F1-score to balance precision and recall. The ANN and CNN models performed well, with the CNN showing particular strength in capturing complex text patterns. Each model's strengths and weaknesses were analyzed to determine suitability.</a:t>
            </a:r>
            <a:endParaRPr lang="en-US" sz="2400" dirty="0"/>
          </a:p>
        </p:txBody>
      </p:sp>
    </p:spTree>
    <p:extLst>
      <p:ext uri="{BB962C8B-B14F-4D97-AF65-F5344CB8AC3E}">
        <p14:creationId xmlns:p14="http://schemas.microsoft.com/office/powerpoint/2010/main" val="2487640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866" y="663508"/>
            <a:ext cx="10515600" cy="1325563"/>
          </a:xfrm>
        </p:spPr>
        <p:txBody>
          <a:bodyPr/>
          <a:lstStyle/>
          <a:p>
            <a:r>
              <a:rPr lang="en-US" u="sng" dirty="0" smtClean="0">
                <a:effectLst>
                  <a:outerShdw blurRad="38100" dist="38100" dir="2700000" algn="tl">
                    <a:srgbClr val="000000">
                      <a:alpha val="43137"/>
                    </a:srgbClr>
                  </a:outerShdw>
                </a:effectLst>
              </a:rPr>
              <a:t>Future enhancements</a:t>
            </a:r>
            <a:endParaRPr lang="en-US" u="sng" dirty="0">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2040557" y="2242352"/>
            <a:ext cx="75300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Improving model accuracy with more advanced techniques</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Exploring other deep learning models</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Incorporating multi-language support</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Handling unconventional naming conventions more effectively </a:t>
            </a:r>
          </a:p>
        </p:txBody>
      </p:sp>
    </p:spTree>
    <p:extLst>
      <p:ext uri="{BB962C8B-B14F-4D97-AF65-F5344CB8AC3E}">
        <p14:creationId xmlns:p14="http://schemas.microsoft.com/office/powerpoint/2010/main" val="10453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14399" y="671691"/>
            <a:ext cx="1324115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1)Improved Customer Experience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Enhanced Search Accuracy</a:t>
            </a:r>
            <a:r>
              <a:rPr kumimoji="0" lang="en-US" altLang="en-US" sz="1800" b="0" i="0" u="none" strike="noStrike" cap="none" normalizeH="0" baseline="0" dirty="0" smtClean="0">
                <a:ln>
                  <a:noFill/>
                </a:ln>
                <a:solidFill>
                  <a:schemeClr val="tx1"/>
                </a:solidFill>
                <a:effectLst/>
                <a:latin typeface="Arial" panose="020B0604020202020204" pitchFamily="34" charset="0"/>
              </a:rPr>
              <a:t>: More precise product categorization for accurate search results.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Better Recommendations</a:t>
            </a:r>
            <a:r>
              <a:rPr kumimoji="0" lang="en-US" altLang="en-US" sz="1800" b="0" i="0" u="none" strike="noStrike" cap="none" normalizeH="0" baseline="0" dirty="0" smtClean="0">
                <a:ln>
                  <a:noFill/>
                </a:ln>
                <a:solidFill>
                  <a:schemeClr val="tx1"/>
                </a:solidFill>
                <a:effectLst/>
                <a:latin typeface="Arial" panose="020B0604020202020204" pitchFamily="34" charset="0"/>
              </a:rPr>
              <a:t>: Improved categorization enables personalized product suggestions.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2)Scalability</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Handling Larger Datasets</a:t>
            </a:r>
            <a:r>
              <a:rPr kumimoji="0" lang="en-US" altLang="en-US" sz="1800" b="0" i="0" u="none" strike="noStrike" cap="none" normalizeH="0" baseline="0" dirty="0" smtClean="0">
                <a:ln>
                  <a:noFill/>
                </a:ln>
                <a:solidFill>
                  <a:schemeClr val="tx1"/>
                </a:solidFill>
                <a:effectLst/>
                <a:latin typeface="Arial" panose="020B0604020202020204" pitchFamily="34" charset="0"/>
              </a:rPr>
              <a:t>: Optimizing the model for larger datasets.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Big Data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Integrating with big data platforms for real-time categorization.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3)Multi-language Support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Language Expansion</a:t>
            </a:r>
            <a:r>
              <a:rPr kumimoji="0" lang="en-US" altLang="en-US" sz="1800" b="0" i="0" u="none" strike="noStrike" cap="none" normalizeH="0" baseline="0" dirty="0" smtClean="0">
                <a:ln>
                  <a:noFill/>
                </a:ln>
                <a:solidFill>
                  <a:schemeClr val="tx1"/>
                </a:solidFill>
                <a:effectLst/>
                <a:latin typeface="Arial" panose="020B0604020202020204" pitchFamily="34" charset="0"/>
              </a:rPr>
              <a:t>: Extending the model to support multiple languages.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Advanced NLP Techniques</a:t>
            </a:r>
            <a:r>
              <a:rPr kumimoji="0" lang="en-US" altLang="en-US" sz="1800" b="0" i="0" u="none" strike="noStrike" cap="none" normalizeH="0" baseline="0" dirty="0" smtClean="0">
                <a:ln>
                  <a:noFill/>
                </a:ln>
                <a:solidFill>
                  <a:schemeClr val="tx1"/>
                </a:solidFill>
                <a:effectLst/>
                <a:latin typeface="Arial" panose="020B0604020202020204" pitchFamily="34" charset="0"/>
              </a:rPr>
              <a:t>: Improving handling of diverse and unconventional naming conventions.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4)Model Optimization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i="0" u="none" strike="noStrike" cap="none" normalizeH="0" baseline="0" dirty="0" smtClean="0">
                <a:ln>
                  <a:noFill/>
                </a:ln>
                <a:solidFill>
                  <a:schemeClr val="tx1"/>
                </a:solidFill>
                <a:effectLst/>
                <a:latin typeface="Arial" panose="020B0604020202020204" pitchFamily="34" charset="0"/>
              </a:rPr>
              <a:t> Tuning</a:t>
            </a:r>
            <a:r>
              <a:rPr kumimoji="0" lang="en-US" altLang="en-US" sz="1800" b="0" i="0" u="none" strike="noStrike" cap="none" normalizeH="0" baseline="0" dirty="0" smtClean="0">
                <a:ln>
                  <a:noFill/>
                </a:ln>
                <a:solidFill>
                  <a:schemeClr val="tx1"/>
                </a:solidFill>
                <a:effectLst/>
                <a:latin typeface="Arial" panose="020B0604020202020204" pitchFamily="34" charset="0"/>
              </a:rPr>
              <a:t>: Enhancing model performance through fine-tuning.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Ensemble Methods</a:t>
            </a:r>
            <a:r>
              <a:rPr kumimoji="0" lang="en-US" altLang="en-US" sz="1800" b="0" i="0" u="none" strike="noStrike" cap="none" normalizeH="0" baseline="0" dirty="0" smtClean="0">
                <a:ln>
                  <a:noFill/>
                </a:ln>
                <a:solidFill>
                  <a:schemeClr val="tx1"/>
                </a:solidFill>
                <a:effectLst/>
                <a:latin typeface="Arial" panose="020B0604020202020204" pitchFamily="34" charset="0"/>
              </a:rPr>
              <a:t>: Combining models for better accuracy and reliability.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5)Advanced Deep Learning Techniques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Transformers and BERT: Using cutting-edge models for improved text understanding.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Transfer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Leveraging pre-trained models for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smtClean="0">
                <a:latin typeface="Arial" panose="020B0604020202020204" pitchFamily="34" charset="0"/>
              </a:rPr>
              <a:t>6)</a:t>
            </a:r>
            <a:r>
              <a:rPr kumimoji="0" lang="en-US" altLang="en-US" sz="1800" b="1" i="0" u="none" strike="noStrike" cap="none" normalizeH="0" baseline="0" dirty="0" err="1" smtClean="0">
                <a:ln>
                  <a:noFill/>
                </a:ln>
                <a:solidFill>
                  <a:schemeClr val="tx1"/>
                </a:solidFill>
                <a:effectLst/>
                <a:latin typeface="Arial" panose="020B0604020202020204" pitchFamily="34" charset="0"/>
              </a:rPr>
              <a:t>Rel</a:t>
            </a:r>
            <a:r>
              <a:rPr kumimoji="0" lang="en-US" altLang="en-US" sz="1800" b="1" i="0" u="none" strike="noStrike" cap="none" normalizeH="0" baseline="0" dirty="0" smtClean="0">
                <a:ln>
                  <a:noFill/>
                </a:ln>
                <a:solidFill>
                  <a:schemeClr val="tx1"/>
                </a:solidFill>
                <a:effectLst/>
                <a:latin typeface="Arial" panose="020B0604020202020204" pitchFamily="34" charset="0"/>
              </a:rPr>
              <a:t>-time Categorization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Live Updates: Implementing real-time product categorization.</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Continuous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Adapting to new product trends dynamically.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7)Enhanced Data Quality</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Automated Data Cleaning: Ensuring consistent and high-quality data input.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i="0" u="none" strike="noStrike" cap="none" normalizeH="0" baseline="0" dirty="0" smtClean="0">
                <a:ln>
                  <a:noFill/>
                </a:ln>
                <a:solidFill>
                  <a:schemeClr val="tx1"/>
                </a:solidFill>
                <a:effectLst/>
                <a:latin typeface="Arial" panose="020B0604020202020204" pitchFamily="34" charset="0"/>
              </a:rPr>
              <a:t>Anomaly Detection</a:t>
            </a:r>
            <a:r>
              <a:rPr kumimoji="0" lang="en-US" altLang="en-US" sz="1800" b="0" i="0" u="none" strike="noStrike" cap="none" normalizeH="0" baseline="0" dirty="0" smtClean="0">
                <a:ln>
                  <a:noFill/>
                </a:ln>
                <a:solidFill>
                  <a:schemeClr val="tx1"/>
                </a:solidFill>
                <a:effectLst/>
                <a:latin typeface="Arial" panose="020B0604020202020204" pitchFamily="34" charset="0"/>
              </a:rPr>
              <a:t>: Identifying and correcting misclassified products.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5836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3308" y="741765"/>
            <a:ext cx="2233304" cy="646331"/>
          </a:xfrm>
          <a:prstGeom prst="rect">
            <a:avLst/>
          </a:prstGeom>
        </p:spPr>
        <p:txBody>
          <a:bodyPr wrap="none">
            <a:spAutoFit/>
          </a:bodyPr>
          <a:lstStyle/>
          <a:p>
            <a:r>
              <a:rPr lang="en-US" sz="3600" u="sng" dirty="0" smtClean="0">
                <a:effectLst>
                  <a:outerShdw blurRad="38100" dist="38100" dir="2700000" algn="tl">
                    <a:srgbClr val="000000">
                      <a:alpha val="43137"/>
                    </a:srgbClr>
                  </a:outerShdw>
                </a:effectLst>
              </a:rPr>
              <a:t>Conclusion</a:t>
            </a:r>
            <a:endParaRPr lang="en-US" sz="3600" u="sng" dirty="0">
              <a:effectLst>
                <a:outerShdw blurRad="38100" dist="38100" dir="2700000" algn="tl">
                  <a:srgbClr val="000000">
                    <a:alpha val="43137"/>
                  </a:srgbClr>
                </a:outerShdw>
              </a:effectLst>
            </a:endParaRPr>
          </a:p>
        </p:txBody>
      </p:sp>
      <p:sp>
        <p:nvSpPr>
          <p:cNvPr id="3" name="Rectangle 2"/>
          <p:cNvSpPr/>
          <p:nvPr/>
        </p:nvSpPr>
        <p:spPr>
          <a:xfrm>
            <a:off x="2117558" y="2136860"/>
            <a:ext cx="8797491" cy="2862322"/>
          </a:xfrm>
          <a:prstGeom prst="rect">
            <a:avLst/>
          </a:prstGeom>
        </p:spPr>
        <p:txBody>
          <a:bodyPr wrap="square">
            <a:spAutoFit/>
          </a:bodyPr>
          <a:lstStyle/>
          <a:p>
            <a:r>
              <a:rPr lang="en-US" dirty="0" smtClean="0"/>
              <a:t>In conclusion, the Ecommerce Product Categorization project successfully developed a multi-class text classifier to enhance product categorization accuracy using Python and various machine learning models, including ANN, CNN, and traditional algorithms. Through comprehensive data preprocessing, feature engineering, and model evaluation, we addressed challenges such as class imbalance and multi-language data. The implemented models demonstrated significant improvements in categorization efficiency and scalability, evidenced by robust performance metrics. This project highlights the importance of leveraging advanced machine learning techniques in solving complex </a:t>
            </a:r>
            <a:r>
              <a:rPr lang="en-US" dirty="0" err="1" smtClean="0"/>
              <a:t>eCommerce</a:t>
            </a:r>
            <a:r>
              <a:rPr lang="en-US" dirty="0" smtClean="0"/>
              <a:t> challenges, paving the way for future enhancements in handling diverse and ambiguous product data.</a:t>
            </a:r>
            <a:endParaRPr lang="en-US" dirty="0"/>
          </a:p>
        </p:txBody>
      </p:sp>
    </p:spTree>
    <p:extLst>
      <p:ext uri="{BB962C8B-B14F-4D97-AF65-F5344CB8AC3E}">
        <p14:creationId xmlns:p14="http://schemas.microsoft.com/office/powerpoint/2010/main" val="4073471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u="sng" dirty="0" smtClean="0">
                <a:effectLst>
                  <a:outerShdw blurRad="38100" dist="38100" dir="2700000" algn="tl">
                    <a:srgbClr val="000000">
                      <a:alpha val="43137"/>
                    </a:srgbClr>
                  </a:outerShdw>
                </a:effectLst>
              </a:rPr>
              <a:t>INTRODUCTION</a:t>
            </a:r>
            <a:endParaRPr lang="en-US" sz="3600" b="1" u="sng" dirty="0">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1679608" y="1781353"/>
            <a:ext cx="1051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Importance of accurate product categorization in </a:t>
            </a:r>
            <a:r>
              <a:rPr lang="en-US" altLang="en-US" sz="1800" dirty="0" smtClean="0">
                <a:latin typeface="Arial" panose="020B0604020202020204" pitchFamily="34" charset="0"/>
              </a:rPr>
              <a:t>E</a:t>
            </a:r>
            <a:r>
              <a:rPr lang="en-US" altLang="en-US" sz="1800" dirty="0">
                <a:latin typeface="Arial" panose="020B0604020202020204" pitchFamily="34" charset="0"/>
              </a:rPr>
              <a:t>c</a:t>
            </a:r>
            <a:r>
              <a:rPr kumimoji="0" lang="en-US" altLang="en-US" sz="1800" b="0" i="0" u="none" strike="noStrike" cap="none" normalizeH="0" baseline="0" dirty="0" smtClean="0">
                <a:ln>
                  <a:noFill/>
                </a:ln>
                <a:solidFill>
                  <a:schemeClr val="tx1"/>
                </a:solidFill>
                <a:effectLst/>
                <a:latin typeface="Arial" panose="020B0604020202020204" pitchFamily="34" charset="0"/>
              </a:rPr>
              <a:t>ommerce</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Challenges faced with current classification systems</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Objective of the project: Develop a multi-class text classifier for product categorization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840831" y="2867389"/>
            <a:ext cx="85103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the rapidly evolving world of </a:t>
            </a:r>
            <a:r>
              <a:rPr kumimoji="0" lang="en-US" altLang="en-US" sz="1800" b="0" i="0" u="none" strike="noStrike" cap="none" normalizeH="0" baseline="0" dirty="0" err="1" smtClean="0">
                <a:ln>
                  <a:noFill/>
                </a:ln>
                <a:solidFill>
                  <a:schemeClr val="tx1"/>
                </a:solidFill>
                <a:effectLst/>
                <a:latin typeface="Arial" panose="020B0604020202020204" pitchFamily="34" charset="0"/>
              </a:rPr>
              <a:t>eCommerce</a:t>
            </a:r>
            <a:r>
              <a:rPr kumimoji="0" lang="en-US" altLang="en-US" sz="1800" b="0" i="0" u="none" strike="noStrike" cap="none" normalizeH="0" baseline="0" dirty="0" smtClean="0">
                <a:ln>
                  <a:noFill/>
                </a:ln>
                <a:solidFill>
                  <a:schemeClr val="tx1"/>
                </a:solidFill>
                <a:effectLst/>
                <a:latin typeface="Arial" panose="020B0604020202020204" pitchFamily="34" charset="0"/>
              </a:rPr>
              <a:t>, accurate product categorization is vital for enhancing customer experiences, minimizing search friction, and boosting product discoverability. However, the vast diversity of products presents significant challenges for current classification systems, which often struggle with ambiguities, unconventional naming, and multi-language data. This project aims to develop a robust multi-class text classifier using Python and machine learning models, including ANN, CNN, and traditional algorithms, to improve the efficiency, accuracy, and scalability of product categorization in </a:t>
            </a:r>
            <a:r>
              <a:rPr kumimoji="0" lang="en-US" altLang="en-US" sz="1800" b="0" i="0" u="none" strike="noStrike" cap="none" normalizeH="0" baseline="0" dirty="0" err="1" smtClean="0">
                <a:ln>
                  <a:noFill/>
                </a:ln>
                <a:solidFill>
                  <a:schemeClr val="tx1"/>
                </a:solidFill>
                <a:effectLst/>
                <a:latin typeface="Arial" panose="020B0604020202020204" pitchFamily="34" charset="0"/>
              </a:rPr>
              <a:t>eCommerce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76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effectLst>
                  <a:outerShdw blurRad="38100" dist="38100" dir="2700000" algn="tl">
                    <a:srgbClr val="000000">
                      <a:alpha val="43137"/>
                    </a:srgbClr>
                  </a:outerShdw>
                </a:effectLst>
              </a:rPr>
              <a:t>Abstract</a:t>
            </a:r>
            <a:endParaRPr lang="en-US" u="sng" dirty="0">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2277177" y="2311475"/>
            <a:ext cx="907662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Overview of the project</a:t>
            </a:r>
          </a:p>
          <a:p>
            <a:pPr eaLnBrk="0" fontAlgn="base" hangingPunct="0">
              <a:lnSpc>
                <a:spcPct val="100000"/>
              </a:lnSpc>
              <a:spcBef>
                <a:spcPct val="0"/>
              </a:spcBef>
              <a:spcAft>
                <a:spcPct val="0"/>
              </a:spcAf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Tools and technologies used: Python, Machine Learning, Deep Learning</a:t>
            </a:r>
          </a:p>
          <a:p>
            <a:pPr eaLnBrk="0" fontAlgn="base" hangingPunct="0">
              <a:lnSpc>
                <a:spcPct val="100000"/>
              </a:lnSpc>
              <a:spcBef>
                <a:spcPct val="0"/>
              </a:spcBef>
              <a:spcAft>
                <a:spcPct val="0"/>
              </a:spcAft>
            </a:pP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Models implemented: ANN, Traditional Machine Learning Models, CNN</a:t>
            </a:r>
          </a:p>
          <a:p>
            <a:pPr eaLnBrk="0" fontAlgn="base" hangingPunct="0">
              <a:lnSpc>
                <a:spcPct val="100000"/>
              </a:lnSpc>
              <a:spcBef>
                <a:spcPct val="0"/>
              </a:spcBef>
              <a:spcAft>
                <a:spcPct val="0"/>
              </a:spcAft>
            </a:pP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Evaluation metrics: F1-score, accuracy, precision, recall </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9276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91" y="827138"/>
            <a:ext cx="10515600" cy="1325563"/>
          </a:xfrm>
        </p:spPr>
        <p:txBody>
          <a:bodyPr/>
          <a:lstStyle/>
          <a:p>
            <a:pPr algn="ctr"/>
            <a:r>
              <a:rPr lang="en-US" u="sng" dirty="0" smtClean="0">
                <a:effectLst>
                  <a:outerShdw blurRad="38100" dist="38100" dir="2700000" algn="tl">
                    <a:srgbClr val="000000">
                      <a:alpha val="43137"/>
                    </a:srgbClr>
                  </a:outerShdw>
                </a:effectLst>
              </a:rPr>
              <a:t>Problem Statement</a:t>
            </a:r>
            <a:endParaRPr lang="en-US" u="sng" dirty="0">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2291614" y="2248290"/>
            <a:ext cx="9075498"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Need for accurate product categorization</a:t>
            </a:r>
          </a:p>
          <a:p>
            <a:pPr eaLnBrk="0" fontAlgn="base" hangingPunct="0">
              <a:lnSpc>
                <a:spcPct val="100000"/>
              </a:lnSpc>
              <a:spcBef>
                <a:spcPct val="0"/>
              </a:spcBef>
              <a:spcAft>
                <a:spcPct val="0"/>
              </a:spcAf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Challenges: Ambiguities, unconventional naming, multi-language data</a:t>
            </a:r>
          </a:p>
          <a:p>
            <a:pPr eaLnBrk="0" fontAlgn="base" hangingPunct="0">
              <a:lnSpc>
                <a:spcPct val="100000"/>
              </a:lnSpc>
              <a:spcBef>
                <a:spcPct val="0"/>
              </a:spcBef>
              <a:spcAft>
                <a:spcPct val="0"/>
              </a:spcAf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i="0" u="none" strike="noStrike" cap="none" normalizeH="0" baseline="0" dirty="0" smtClean="0">
                <a:ln>
                  <a:noFill/>
                </a:ln>
                <a:solidFill>
                  <a:schemeClr val="tx1"/>
                </a:solidFill>
                <a:effectLst/>
                <a:latin typeface="Arial" panose="020B0604020202020204" pitchFamily="34" charset="0"/>
              </a:rPr>
              <a:t>Goal: Enhance efficiency, accuracy, and scalability of product categorization </a:t>
            </a:r>
          </a:p>
        </p:txBody>
      </p:sp>
    </p:spTree>
    <p:extLst>
      <p:ext uri="{BB962C8B-B14F-4D97-AF65-F5344CB8AC3E}">
        <p14:creationId xmlns:p14="http://schemas.microsoft.com/office/powerpoint/2010/main" val="2257151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rPr>
              <a:t>Dataset Overview</a:t>
            </a:r>
            <a:endParaRPr lang="en-US" u="sng"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r>
              <a:rPr lang="en-US" dirty="0" smtClean="0"/>
              <a:t>Description:</a:t>
            </a:r>
            <a:endParaRPr lang="en-US" dirty="0"/>
          </a:p>
        </p:txBody>
      </p:sp>
      <p:sp>
        <p:nvSpPr>
          <p:cNvPr id="5" name="Text Placeholder 4"/>
          <p:cNvSpPr>
            <a:spLocks noGrp="1"/>
          </p:cNvSpPr>
          <p:nvPr>
            <p:ph type="body" sz="quarter" idx="3"/>
          </p:nvPr>
        </p:nvSpPr>
        <p:spPr>
          <a:xfrm>
            <a:off x="5997574" y="1681163"/>
            <a:ext cx="5357813" cy="823912"/>
          </a:xfrm>
        </p:spPr>
        <p:txBody>
          <a:bodyPr/>
          <a:lstStyle/>
          <a:p>
            <a:r>
              <a:rPr lang="en-US" dirty="0" smtClean="0"/>
              <a:t>Table: Sample Data from Dataset</a:t>
            </a:r>
            <a:endParaRPr lang="en-US" dirty="0"/>
          </a:p>
        </p:txBody>
      </p:sp>
      <p:sp>
        <p:nvSpPr>
          <p:cNvPr id="7" name="Rectangle 1"/>
          <p:cNvSpPr>
            <a:spLocks noGrp="1" noChangeArrowheads="1"/>
          </p:cNvSpPr>
          <p:nvPr>
            <p:ph sz="half" idx="2"/>
          </p:nvPr>
        </p:nvSpPr>
        <p:spPr bwMode="auto">
          <a:xfrm>
            <a:off x="839788" y="2202978"/>
            <a:ext cx="490230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Source of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Description of dataset: product categories,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Initial observations and insights </a:t>
            </a:r>
          </a:p>
        </p:txBody>
      </p:sp>
      <p:graphicFrame>
        <p:nvGraphicFramePr>
          <p:cNvPr id="12" name="Content Placeholder 11"/>
          <p:cNvGraphicFramePr>
            <a:graphicFrameLocks noGrp="1"/>
          </p:cNvGraphicFramePr>
          <p:nvPr>
            <p:ph sz="quarter" idx="4"/>
            <p:extLst>
              <p:ext uri="{D42A27DB-BD31-4B8C-83A1-F6EECF244321}">
                <p14:modId xmlns:p14="http://schemas.microsoft.com/office/powerpoint/2010/main" val="2076643337"/>
              </p:ext>
            </p:extLst>
          </p:nvPr>
        </p:nvGraphicFramePr>
        <p:xfrm>
          <a:off x="5997575" y="2926080"/>
          <a:ext cx="5350593" cy="2704700"/>
        </p:xfrm>
        <a:graphic>
          <a:graphicData uri="http://schemas.openxmlformats.org/drawingml/2006/table">
            <a:tbl>
              <a:tblPr/>
              <a:tblGrid>
                <a:gridCol w="1783531"/>
                <a:gridCol w="1783531"/>
                <a:gridCol w="1783531"/>
              </a:tblGrid>
              <a:tr h="432200">
                <a:tc>
                  <a:txBody>
                    <a:bodyPr/>
                    <a:lstStyle/>
                    <a:p>
                      <a:r>
                        <a:rPr lang="en-US" sz="1400" b="1" dirty="0"/>
                        <a:t>Product ID</a:t>
                      </a:r>
                    </a:p>
                  </a:txBody>
                  <a:tcPr marL="45071" marR="45071" marT="22536" marB="22536" anchor="ctr">
                    <a:lnL>
                      <a:noFill/>
                    </a:lnL>
                    <a:lnR>
                      <a:noFill/>
                    </a:lnR>
                    <a:lnT>
                      <a:noFill/>
                    </a:lnT>
                    <a:lnB>
                      <a:noFill/>
                    </a:lnB>
                  </a:tcPr>
                </a:tc>
                <a:tc>
                  <a:txBody>
                    <a:bodyPr/>
                    <a:lstStyle/>
                    <a:p>
                      <a:r>
                        <a:rPr lang="en-US" sz="1400" b="1"/>
                        <a:t>Product Name</a:t>
                      </a:r>
                    </a:p>
                  </a:txBody>
                  <a:tcPr marL="45071" marR="45071" marT="22536" marB="22536" anchor="ctr">
                    <a:lnL>
                      <a:noFill/>
                    </a:lnL>
                    <a:lnR>
                      <a:noFill/>
                    </a:lnR>
                    <a:lnT>
                      <a:noFill/>
                    </a:lnT>
                    <a:lnB>
                      <a:noFill/>
                    </a:lnB>
                  </a:tcPr>
                </a:tc>
                <a:tc>
                  <a:txBody>
                    <a:bodyPr/>
                    <a:lstStyle/>
                    <a:p>
                      <a:r>
                        <a:rPr lang="en-US" sz="1400" b="1"/>
                        <a:t>Product Category Tree</a:t>
                      </a:r>
                    </a:p>
                  </a:txBody>
                  <a:tcPr marL="45071" marR="45071" marT="22536" marB="22536" anchor="ctr">
                    <a:lnL>
                      <a:noFill/>
                    </a:lnL>
                    <a:lnR>
                      <a:noFill/>
                    </a:lnR>
                    <a:lnT>
                      <a:noFill/>
                    </a:lnT>
                    <a:lnB>
                      <a:noFill/>
                    </a:lnB>
                  </a:tcPr>
                </a:tc>
              </a:tr>
              <a:tr h="757500">
                <a:tc>
                  <a:txBody>
                    <a:bodyPr/>
                    <a:lstStyle/>
                    <a:p>
                      <a:r>
                        <a:rPr lang="en-US" sz="1400" b="1" dirty="0"/>
                        <a:t>1</a:t>
                      </a:r>
                    </a:p>
                  </a:txBody>
                  <a:tcPr marL="45071" marR="45071" marT="22536" marB="22536" anchor="ctr">
                    <a:lnL>
                      <a:noFill/>
                    </a:lnL>
                    <a:lnR>
                      <a:noFill/>
                    </a:lnR>
                    <a:lnT>
                      <a:noFill/>
                    </a:lnT>
                    <a:lnB>
                      <a:noFill/>
                    </a:lnB>
                  </a:tcPr>
                </a:tc>
                <a:tc>
                  <a:txBody>
                    <a:bodyPr/>
                    <a:lstStyle/>
                    <a:p>
                      <a:r>
                        <a:rPr lang="en-US" sz="1400" b="1"/>
                        <a:t>Shirt</a:t>
                      </a:r>
                    </a:p>
                  </a:txBody>
                  <a:tcPr marL="45071" marR="45071" marT="22536" marB="22536" anchor="ctr">
                    <a:lnL>
                      <a:noFill/>
                    </a:lnL>
                    <a:lnR>
                      <a:noFill/>
                    </a:lnR>
                    <a:lnT>
                      <a:noFill/>
                    </a:lnT>
                    <a:lnB>
                      <a:noFill/>
                    </a:lnB>
                  </a:tcPr>
                </a:tc>
                <a:tc>
                  <a:txBody>
                    <a:bodyPr/>
                    <a:lstStyle/>
                    <a:p>
                      <a:r>
                        <a:rPr lang="en-US" sz="1400" b="1"/>
                        <a:t>Clothing &gt;&gt; Men's Clothing &gt;&gt; Shirts</a:t>
                      </a:r>
                    </a:p>
                  </a:txBody>
                  <a:tcPr marL="45071" marR="45071" marT="22536" marB="22536" anchor="ctr">
                    <a:lnL>
                      <a:noFill/>
                    </a:lnL>
                    <a:lnR>
                      <a:noFill/>
                    </a:lnR>
                    <a:lnT>
                      <a:noFill/>
                    </a:lnT>
                    <a:lnB>
                      <a:noFill/>
                    </a:lnB>
                  </a:tcPr>
                </a:tc>
              </a:tr>
              <a:tr h="757500">
                <a:tc>
                  <a:txBody>
                    <a:bodyPr/>
                    <a:lstStyle/>
                    <a:p>
                      <a:r>
                        <a:rPr lang="en-US" sz="1400" b="1" dirty="0"/>
                        <a:t>2</a:t>
                      </a:r>
                    </a:p>
                  </a:txBody>
                  <a:tcPr marL="45071" marR="45071" marT="22536" marB="22536" anchor="ctr">
                    <a:lnL>
                      <a:noFill/>
                    </a:lnL>
                    <a:lnR>
                      <a:noFill/>
                    </a:lnR>
                    <a:lnT>
                      <a:noFill/>
                    </a:lnT>
                    <a:lnB>
                      <a:noFill/>
                    </a:lnB>
                  </a:tcPr>
                </a:tc>
                <a:tc>
                  <a:txBody>
                    <a:bodyPr/>
                    <a:lstStyle/>
                    <a:p>
                      <a:r>
                        <a:rPr lang="en-US" sz="1400" b="1" dirty="0"/>
                        <a:t>Android Phone</a:t>
                      </a:r>
                    </a:p>
                  </a:txBody>
                  <a:tcPr marL="45071" marR="45071" marT="22536" marB="22536" anchor="ctr">
                    <a:lnL>
                      <a:noFill/>
                    </a:lnL>
                    <a:lnR>
                      <a:noFill/>
                    </a:lnR>
                    <a:lnT>
                      <a:noFill/>
                    </a:lnT>
                    <a:lnB>
                      <a:noFill/>
                    </a:lnB>
                  </a:tcPr>
                </a:tc>
                <a:tc>
                  <a:txBody>
                    <a:bodyPr/>
                    <a:lstStyle/>
                    <a:p>
                      <a:r>
                        <a:rPr lang="en-US" sz="1400" b="1"/>
                        <a:t>Electronics &gt;&gt; Smartphones &gt;&gt; Android</a:t>
                      </a:r>
                    </a:p>
                  </a:txBody>
                  <a:tcPr marL="45071" marR="45071" marT="22536" marB="22536" anchor="ctr">
                    <a:lnL>
                      <a:noFill/>
                    </a:lnL>
                    <a:lnR>
                      <a:noFill/>
                    </a:lnR>
                    <a:lnT>
                      <a:noFill/>
                    </a:lnT>
                    <a:lnB>
                      <a:noFill/>
                    </a:lnB>
                  </a:tcPr>
                </a:tc>
              </a:tr>
              <a:tr h="757500">
                <a:tc>
                  <a:txBody>
                    <a:bodyPr/>
                    <a:lstStyle/>
                    <a:p>
                      <a:r>
                        <a:rPr lang="en-US" sz="1400" b="1"/>
                        <a:t>3</a:t>
                      </a:r>
                    </a:p>
                  </a:txBody>
                  <a:tcPr marL="45071" marR="45071" marT="22536" marB="22536" anchor="ctr">
                    <a:lnL>
                      <a:noFill/>
                    </a:lnL>
                    <a:lnR>
                      <a:noFill/>
                    </a:lnR>
                    <a:lnT>
                      <a:noFill/>
                    </a:lnT>
                    <a:lnB>
                      <a:noFill/>
                    </a:lnB>
                  </a:tcPr>
                </a:tc>
                <a:tc>
                  <a:txBody>
                    <a:bodyPr/>
                    <a:lstStyle/>
                    <a:p>
                      <a:r>
                        <a:rPr lang="en-US" sz="1400" b="1" dirty="0"/>
                        <a:t>Chair</a:t>
                      </a:r>
                    </a:p>
                  </a:txBody>
                  <a:tcPr marL="45071" marR="45071" marT="22536" marB="22536" anchor="ctr">
                    <a:lnL>
                      <a:noFill/>
                    </a:lnL>
                    <a:lnR>
                      <a:noFill/>
                    </a:lnR>
                    <a:lnT>
                      <a:noFill/>
                    </a:lnT>
                    <a:lnB>
                      <a:noFill/>
                    </a:lnB>
                  </a:tcPr>
                </a:tc>
                <a:tc>
                  <a:txBody>
                    <a:bodyPr/>
                    <a:lstStyle/>
                    <a:p>
                      <a:r>
                        <a:rPr lang="en-US" sz="1400" b="1" dirty="0"/>
                        <a:t>Home &amp; Kitchen &gt;&gt; Furniture &gt;&gt; Chairs</a:t>
                      </a:r>
                    </a:p>
                  </a:txBody>
                  <a:tcPr marL="45071" marR="45071" marT="22536" marB="22536" anchor="ctr">
                    <a:lnL>
                      <a:noFill/>
                    </a:lnL>
                    <a:lnR>
                      <a:noFill/>
                    </a:lnR>
                    <a:lnT>
                      <a:noFill/>
                    </a:lnT>
                    <a:lnB>
                      <a:noFill/>
                    </a:lnB>
                  </a:tcPr>
                </a:tc>
              </a:tr>
            </a:tbl>
          </a:graphicData>
        </a:graphic>
      </p:graphicFrame>
    </p:spTree>
    <p:extLst>
      <p:ext uri="{BB962C8B-B14F-4D97-AF65-F5344CB8AC3E}">
        <p14:creationId xmlns:p14="http://schemas.microsoft.com/office/powerpoint/2010/main" val="102815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rPr>
              <a:t>Data Preprocessing</a:t>
            </a:r>
            <a:endParaRPr lang="en-US" u="sng" dirty="0">
              <a:effectLst>
                <a:outerShdw blurRad="38100" dist="38100" dir="2700000" algn="tl">
                  <a:srgbClr val="000000">
                    <a:alpha val="43137"/>
                  </a:srgbClr>
                </a:outerShdw>
              </a:effectLst>
            </a:endParaRPr>
          </a:p>
        </p:txBody>
      </p:sp>
      <p:sp>
        <p:nvSpPr>
          <p:cNvPr id="5" name="Rectangle 1"/>
          <p:cNvSpPr>
            <a:spLocks noGrp="1" noChangeArrowheads="1"/>
          </p:cNvSpPr>
          <p:nvPr>
            <p:ph sz="half" idx="1"/>
          </p:nvPr>
        </p:nvSpPr>
        <p:spPr bwMode="auto">
          <a:xfrm>
            <a:off x="578317" y="1690688"/>
            <a:ext cx="499688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Handling missing data, outliers, and data</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inconsistencies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Data transformations and cleaning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Example: Splitting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product_category_tree</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extracting first-level categories </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315755632"/>
              </p:ext>
            </p:extLst>
          </p:nvPr>
        </p:nvGraphicFramePr>
        <p:xfrm>
          <a:off x="6172200" y="1825625"/>
          <a:ext cx="5181600" cy="3205480"/>
        </p:xfrm>
        <a:graphic>
          <a:graphicData uri="http://schemas.openxmlformats.org/drawingml/2006/table">
            <a:tbl>
              <a:tblPr firstRow="1" bandRow="1">
                <a:tableStyleId>{5C22544A-7EE6-4342-B048-85BDC9FD1C3A}</a:tableStyleId>
              </a:tblPr>
              <a:tblGrid>
                <a:gridCol w="2590800"/>
                <a:gridCol w="2590800"/>
              </a:tblGrid>
              <a:tr h="370840">
                <a:tc>
                  <a:txBody>
                    <a:bodyPr/>
                    <a:lstStyle/>
                    <a:p>
                      <a:r>
                        <a:rPr lang="en-US" dirty="0"/>
                        <a:t>Step</a:t>
                      </a:r>
                    </a:p>
                  </a:txBody>
                  <a:tcPr anchor="ctr"/>
                </a:tc>
                <a:tc>
                  <a:txBody>
                    <a:bodyPr/>
                    <a:lstStyle/>
                    <a:p>
                      <a:r>
                        <a:rPr lang="en-US" dirty="0"/>
                        <a:t>Description</a:t>
                      </a:r>
                    </a:p>
                  </a:txBody>
                  <a:tcPr anchor="ctr"/>
                </a:tc>
              </a:tr>
              <a:tr h="370840">
                <a:tc>
                  <a:txBody>
                    <a:bodyPr/>
                    <a:lstStyle/>
                    <a:p>
                      <a:r>
                        <a:rPr lang="en-US" dirty="0"/>
                        <a:t>Handling Missing Data</a:t>
                      </a:r>
                    </a:p>
                  </a:txBody>
                  <a:tcPr anchor="ctr"/>
                </a:tc>
                <a:tc>
                  <a:txBody>
                    <a:bodyPr/>
                    <a:lstStyle/>
                    <a:p>
                      <a:r>
                        <a:rPr lang="en-US" dirty="0" smtClean="0"/>
                        <a:t>Filled missing values with appropriate measures</a:t>
                      </a:r>
                      <a:endParaRPr lang="en-US" dirty="0"/>
                    </a:p>
                  </a:txBody>
                  <a:tcPr anchor="ctr"/>
                </a:tc>
              </a:tr>
              <a:tr h="370840">
                <a:tc>
                  <a:txBody>
                    <a:bodyPr/>
                    <a:lstStyle/>
                    <a:p>
                      <a:r>
                        <a:rPr lang="en-US"/>
                        <a:t>Outlier Detection</a:t>
                      </a:r>
                    </a:p>
                  </a:txBody>
                  <a:tcPr anchor="ctr"/>
                </a:tc>
                <a:tc>
                  <a:txBody>
                    <a:bodyPr/>
                    <a:lstStyle/>
                    <a:p>
                      <a:r>
                        <a:rPr lang="en-US"/>
                        <a:t>Identified and removed outliers</a:t>
                      </a:r>
                    </a:p>
                  </a:txBody>
                  <a:tcPr anchor="ctr"/>
                </a:tc>
              </a:tr>
              <a:tr h="370840">
                <a:tc>
                  <a:txBody>
                    <a:bodyPr/>
                    <a:lstStyle/>
                    <a:p>
                      <a:r>
                        <a:rPr lang="en-US"/>
                        <a:t>Data Transformation</a:t>
                      </a:r>
                    </a:p>
                  </a:txBody>
                  <a:tcPr anchor="ctr"/>
                </a:tc>
                <a:tc>
                  <a:txBody>
                    <a:bodyPr/>
                    <a:lstStyle/>
                    <a:p>
                      <a:r>
                        <a:rPr lang="en-US"/>
                        <a:t>Converted product_category_tree into first-level categories</a:t>
                      </a:r>
                    </a:p>
                  </a:txBody>
                  <a:tcPr anchor="ctr"/>
                </a:tc>
              </a:tr>
              <a:tr h="370840">
                <a:tc>
                  <a:txBody>
                    <a:bodyPr/>
                    <a:lstStyle/>
                    <a:p>
                      <a:r>
                        <a:rPr lang="en-US"/>
                        <a:t>Data Cleaning</a:t>
                      </a:r>
                    </a:p>
                  </a:txBody>
                  <a:tcPr anchor="ctr"/>
                </a:tc>
                <a:tc>
                  <a:txBody>
                    <a:bodyPr/>
                    <a:lstStyle/>
                    <a:p>
                      <a:r>
                        <a:rPr lang="en-US" dirty="0"/>
                        <a:t>Removed duplicates and inconsistencies</a:t>
                      </a:r>
                    </a:p>
                  </a:txBody>
                  <a:tcPr anchor="ctr"/>
                </a:tc>
              </a:tr>
            </a:tbl>
          </a:graphicData>
        </a:graphic>
      </p:graphicFrame>
    </p:spTree>
    <p:extLst>
      <p:ext uri="{BB962C8B-B14F-4D97-AF65-F5344CB8AC3E}">
        <p14:creationId xmlns:p14="http://schemas.microsoft.com/office/powerpoint/2010/main" val="2003799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effectLst>
                  <a:outerShdw blurRad="38100" dist="38100" dir="2700000" algn="tl">
                    <a:srgbClr val="000000">
                      <a:alpha val="43137"/>
                    </a:srgbClr>
                  </a:outerShdw>
                </a:effectLst>
              </a:rPr>
              <a:t>Exploratory Data Analysis (EDA)</a:t>
            </a:r>
            <a:endParaRPr lang="en-US" sz="4000"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40357406"/>
              </p:ext>
            </p:extLst>
          </p:nvPr>
        </p:nvGraphicFramePr>
        <p:xfrm>
          <a:off x="6499459" y="2653396"/>
          <a:ext cx="5397366" cy="2014856"/>
        </p:xfrm>
        <a:graphic>
          <a:graphicData uri="http://schemas.openxmlformats.org/drawingml/2006/table">
            <a:tbl>
              <a:tblPr firstRow="1" bandRow="1">
                <a:tableStyleId>{5C22544A-7EE6-4342-B048-85BDC9FD1C3A}</a:tableStyleId>
              </a:tblPr>
              <a:tblGrid>
                <a:gridCol w="2714558"/>
                <a:gridCol w="2682808"/>
              </a:tblGrid>
              <a:tr h="503714">
                <a:tc>
                  <a:txBody>
                    <a:bodyPr/>
                    <a:lstStyle/>
                    <a:p>
                      <a:r>
                        <a:rPr lang="en-US"/>
                        <a:t>Statistic</a:t>
                      </a:r>
                    </a:p>
                  </a:txBody>
                  <a:tcPr anchor="ctr"/>
                </a:tc>
                <a:tc>
                  <a:txBody>
                    <a:bodyPr/>
                    <a:lstStyle/>
                    <a:p>
                      <a:r>
                        <a:rPr lang="en-US"/>
                        <a:t>Value</a:t>
                      </a:r>
                    </a:p>
                  </a:txBody>
                  <a:tcPr anchor="ctr"/>
                </a:tc>
              </a:tr>
              <a:tr h="503714">
                <a:tc>
                  <a:txBody>
                    <a:bodyPr/>
                    <a:lstStyle/>
                    <a:p>
                      <a:r>
                        <a:rPr lang="en-US"/>
                        <a:t>Total Entries</a:t>
                      </a:r>
                    </a:p>
                  </a:txBody>
                  <a:tcPr anchor="ctr"/>
                </a:tc>
                <a:tc>
                  <a:txBody>
                    <a:bodyPr/>
                    <a:lstStyle/>
                    <a:p>
                      <a:r>
                        <a:rPr lang="en-US"/>
                        <a:t>10,000</a:t>
                      </a:r>
                    </a:p>
                  </a:txBody>
                  <a:tcPr anchor="ctr"/>
                </a:tc>
              </a:tr>
              <a:tr h="503714">
                <a:tc>
                  <a:txBody>
                    <a:bodyPr/>
                    <a:lstStyle/>
                    <a:p>
                      <a:r>
                        <a:rPr lang="en-US"/>
                        <a:t>Unique Categories</a:t>
                      </a:r>
                    </a:p>
                  </a:txBody>
                  <a:tcPr anchor="ctr"/>
                </a:tc>
                <a:tc>
                  <a:txBody>
                    <a:bodyPr/>
                    <a:lstStyle/>
                    <a:p>
                      <a:r>
                        <a:rPr lang="en-US"/>
                        <a:t>20</a:t>
                      </a:r>
                    </a:p>
                  </a:txBody>
                  <a:tcPr anchor="ctr"/>
                </a:tc>
              </a:tr>
              <a:tr h="503714">
                <a:tc>
                  <a:txBody>
                    <a:bodyPr/>
                    <a:lstStyle/>
                    <a:p>
                      <a:r>
                        <a:rPr lang="en-US"/>
                        <a:t>Most Frequent Category</a:t>
                      </a:r>
                    </a:p>
                  </a:txBody>
                  <a:tcPr anchor="ctr"/>
                </a:tc>
                <a:tc>
                  <a:txBody>
                    <a:bodyPr/>
                    <a:lstStyle/>
                    <a:p>
                      <a:r>
                        <a:rPr lang="en-US" dirty="0"/>
                        <a:t>Clothing</a:t>
                      </a:r>
                    </a:p>
                  </a:txBody>
                  <a:tcPr anchor="ctr"/>
                </a:tc>
              </a:tr>
            </a:tbl>
          </a:graphicData>
        </a:graphic>
      </p:graphicFrame>
      <p:sp>
        <p:nvSpPr>
          <p:cNvPr id="5" name="Rectangle 1"/>
          <p:cNvSpPr>
            <a:spLocks noGrp="1" noChangeArrowheads="1"/>
          </p:cNvSpPr>
          <p:nvPr>
            <p:ph sz="half" idx="1"/>
          </p:nvPr>
        </p:nvSpPr>
        <p:spPr bwMode="auto">
          <a:xfrm>
            <a:off x="838200" y="2102623"/>
            <a:ext cx="522354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Summary statistics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Visualizations: Category distribution, word cloud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of product descriptions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Insights and patterns discovered </a:t>
            </a:r>
          </a:p>
        </p:txBody>
      </p:sp>
    </p:spTree>
    <p:extLst>
      <p:ext uri="{BB962C8B-B14F-4D97-AF65-F5344CB8AC3E}">
        <p14:creationId xmlns:p14="http://schemas.microsoft.com/office/powerpoint/2010/main" val="101245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outerShdw blurRad="38100" dist="38100" dir="2700000" algn="tl">
                    <a:srgbClr val="000000">
                      <a:alpha val="43137"/>
                    </a:srgbClr>
                  </a:outerShdw>
                </a:effectLst>
              </a:rPr>
              <a:t>Feature Engineering</a:t>
            </a:r>
            <a:endParaRPr lang="en-US" u="sng"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434650735"/>
              </p:ext>
            </p:extLst>
          </p:nvPr>
        </p:nvGraphicFramePr>
        <p:xfrm>
          <a:off x="6172200" y="1825625"/>
          <a:ext cx="5181600" cy="2289175"/>
        </p:xfrm>
        <a:graphic>
          <a:graphicData uri="http://schemas.openxmlformats.org/drawingml/2006/table">
            <a:tbl>
              <a:tblPr firstRow="1" bandRow="1">
                <a:tableStyleId>{5C22544A-7EE6-4342-B048-85BDC9FD1C3A}</a:tableStyleId>
              </a:tblPr>
              <a:tblGrid>
                <a:gridCol w="2590800"/>
                <a:gridCol w="2590800"/>
              </a:tblGrid>
              <a:tr h="368935">
                <a:tc>
                  <a:txBody>
                    <a:bodyPr/>
                    <a:lstStyle/>
                    <a:p>
                      <a:r>
                        <a:rPr lang="en-US" dirty="0"/>
                        <a:t>Technique</a:t>
                      </a:r>
                    </a:p>
                  </a:txBody>
                  <a:tcPr anchor="ctr"/>
                </a:tc>
                <a:tc>
                  <a:txBody>
                    <a:bodyPr/>
                    <a:lstStyle/>
                    <a:p>
                      <a:r>
                        <a:rPr lang="en-US"/>
                        <a:t>Description</a:t>
                      </a:r>
                    </a:p>
                  </a:txBody>
                  <a:tcPr anchor="ctr"/>
                </a:tc>
              </a:tr>
              <a:tr h="370840">
                <a:tc>
                  <a:txBody>
                    <a:bodyPr/>
                    <a:lstStyle/>
                    <a:p>
                      <a:r>
                        <a:rPr lang="en-US"/>
                        <a:t>Tokenization</a:t>
                      </a:r>
                    </a:p>
                  </a:txBody>
                  <a:tcPr anchor="ctr"/>
                </a:tc>
                <a:tc>
                  <a:txBody>
                    <a:bodyPr/>
                    <a:lstStyle/>
                    <a:p>
                      <a:r>
                        <a:rPr lang="en-US"/>
                        <a:t>Split text into individual words</a:t>
                      </a:r>
                    </a:p>
                  </a:txBody>
                  <a:tcPr anchor="ctr"/>
                </a:tc>
              </a:tr>
              <a:tr h="370840">
                <a:tc>
                  <a:txBody>
                    <a:bodyPr/>
                    <a:lstStyle/>
                    <a:p>
                      <a:r>
                        <a:rPr lang="en-US"/>
                        <a:t>Padding Sequences</a:t>
                      </a:r>
                    </a:p>
                  </a:txBody>
                  <a:tcPr anchor="ctr"/>
                </a:tc>
                <a:tc>
                  <a:txBody>
                    <a:bodyPr/>
                    <a:lstStyle/>
                    <a:p>
                      <a:r>
                        <a:rPr lang="en-US"/>
                        <a:t>Ensured uniform sequence length</a:t>
                      </a:r>
                    </a:p>
                  </a:txBody>
                  <a:tcPr anchor="ctr"/>
                </a:tc>
              </a:tr>
              <a:tr h="370840">
                <a:tc>
                  <a:txBody>
                    <a:bodyPr/>
                    <a:lstStyle/>
                    <a:p>
                      <a:r>
                        <a:rPr lang="en-US"/>
                        <a:t>Word Embeddings</a:t>
                      </a:r>
                    </a:p>
                  </a:txBody>
                  <a:tcPr anchor="ctr"/>
                </a:tc>
                <a:tc>
                  <a:txBody>
                    <a:bodyPr/>
                    <a:lstStyle/>
                    <a:p>
                      <a:r>
                        <a:rPr lang="en-US" dirty="0"/>
                        <a:t>Represented words in dense vector space</a:t>
                      </a:r>
                    </a:p>
                  </a:txBody>
                  <a:tcPr anchor="ctr"/>
                </a:tc>
              </a:tr>
            </a:tbl>
          </a:graphicData>
        </a:graphic>
      </p:graphicFrame>
      <p:sp>
        <p:nvSpPr>
          <p:cNvPr id="5" name="Rectangle 1"/>
          <p:cNvSpPr>
            <a:spLocks noGrp="1" noChangeArrowheads="1"/>
          </p:cNvSpPr>
          <p:nvPr>
            <p:ph sz="half" idx="1"/>
          </p:nvPr>
        </p:nvSpPr>
        <p:spPr bwMode="auto">
          <a:xfrm>
            <a:off x="924827" y="1690688"/>
            <a:ext cx="45310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Techniques used to convert text data 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numerical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Tokenization and padding sequences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Advanced techniques: Word </a:t>
            </a:r>
            <a:r>
              <a:rPr kumimoji="0" lang="en-US" altLang="en-US" sz="1800" b="0"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9136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effectLst>
                  <a:outerShdw blurRad="38100" dist="38100" dir="2700000" algn="tl">
                    <a:srgbClr val="000000">
                      <a:alpha val="43137"/>
                    </a:srgbClr>
                  </a:outerShdw>
                </a:effectLst>
              </a:rPr>
              <a:t>Machine Learning Model Building</a:t>
            </a:r>
            <a:endParaRPr lang="en-US" sz="3200" u="sng"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61479534"/>
              </p:ext>
            </p:extLst>
          </p:nvPr>
        </p:nvGraphicFramePr>
        <p:xfrm>
          <a:off x="6480208" y="1917004"/>
          <a:ext cx="5181600" cy="3056020"/>
        </p:xfrm>
        <a:graphic>
          <a:graphicData uri="http://schemas.openxmlformats.org/drawingml/2006/table">
            <a:tbl>
              <a:tblPr firstRow="1" bandRow="1">
                <a:tableStyleId>{5C22544A-7EE6-4342-B048-85BDC9FD1C3A}</a:tableStyleId>
              </a:tblPr>
              <a:tblGrid>
                <a:gridCol w="2590800"/>
                <a:gridCol w="2590800"/>
              </a:tblGrid>
              <a:tr h="976963">
                <a:tc>
                  <a:txBody>
                    <a:bodyPr/>
                    <a:lstStyle/>
                    <a:p>
                      <a:r>
                        <a:rPr lang="en-US"/>
                        <a:t>Model Type</a:t>
                      </a:r>
                    </a:p>
                  </a:txBody>
                  <a:tcPr anchor="ctr"/>
                </a:tc>
                <a:tc>
                  <a:txBody>
                    <a:bodyPr/>
                    <a:lstStyle/>
                    <a:p>
                      <a:r>
                        <a:rPr lang="en-US"/>
                        <a:t>Key Components</a:t>
                      </a:r>
                    </a:p>
                  </a:txBody>
                  <a:tcPr anchor="ctr"/>
                </a:tc>
              </a:tr>
              <a:tr h="524577">
                <a:tc>
                  <a:txBody>
                    <a:bodyPr/>
                    <a:lstStyle/>
                    <a:p>
                      <a:r>
                        <a:rPr lang="en-US"/>
                        <a:t>ANN</a:t>
                      </a:r>
                    </a:p>
                  </a:txBody>
                  <a:tcPr anchor="ctr"/>
                </a:tc>
                <a:tc>
                  <a:txBody>
                    <a:bodyPr/>
                    <a:lstStyle/>
                    <a:p>
                      <a:r>
                        <a:rPr lang="en-US"/>
                        <a:t>Embedding, Dense layers, Softmax output</a:t>
                      </a:r>
                    </a:p>
                  </a:txBody>
                  <a:tcPr anchor="ctr"/>
                </a:tc>
              </a:tr>
              <a:tr h="524577">
                <a:tc>
                  <a:txBody>
                    <a:bodyPr/>
                    <a:lstStyle/>
                    <a:p>
                      <a:r>
                        <a:rPr lang="en-US"/>
                        <a:t>Traditional ML Models</a:t>
                      </a:r>
                    </a:p>
                  </a:txBody>
                  <a:tcPr anchor="ctr"/>
                </a:tc>
                <a:tc>
                  <a:txBody>
                    <a:bodyPr/>
                    <a:lstStyle/>
                    <a:p>
                      <a:r>
                        <a:rPr lang="en-US"/>
                        <a:t>Logistic Regression, SVM</a:t>
                      </a:r>
                    </a:p>
                  </a:txBody>
                  <a:tcPr anchor="ctr"/>
                </a:tc>
              </a:tr>
              <a:tr h="524577">
                <a:tc>
                  <a:txBody>
                    <a:bodyPr/>
                    <a:lstStyle/>
                    <a:p>
                      <a:r>
                        <a:rPr lang="en-US"/>
                        <a:t>CNN</a:t>
                      </a:r>
                    </a:p>
                  </a:txBody>
                  <a:tcPr anchor="ctr"/>
                </a:tc>
                <a:tc>
                  <a:txBody>
                    <a:bodyPr/>
                    <a:lstStyle/>
                    <a:p>
                      <a:r>
                        <a:rPr lang="en-US" dirty="0"/>
                        <a:t>Embedding, Convolutional, Max-Pooling, Dense, </a:t>
                      </a:r>
                      <a:r>
                        <a:rPr lang="en-US" dirty="0" err="1"/>
                        <a:t>Softmax</a:t>
                      </a:r>
                      <a:endParaRPr lang="en-US" dirty="0"/>
                    </a:p>
                  </a:txBody>
                  <a:tcPr anchor="ctr"/>
                </a:tc>
              </a:tr>
            </a:tbl>
          </a:graphicData>
        </a:graphic>
      </p:graphicFrame>
      <p:sp>
        <p:nvSpPr>
          <p:cNvPr id="6" name="Rectangle 1"/>
          <p:cNvSpPr>
            <a:spLocks noGrp="1" noChangeArrowheads="1"/>
          </p:cNvSpPr>
          <p:nvPr>
            <p:ph sz="half" idx="1"/>
          </p:nvPr>
        </p:nvSpPr>
        <p:spPr bwMode="auto">
          <a:xfrm>
            <a:off x="970751" y="1552189"/>
            <a:ext cx="518936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Models implemented: ANN, Traditional Machine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Learning Models, CNN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Brief architecture of each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Example: ANN architecture with embedding,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dense,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softmax</a:t>
            </a:r>
            <a:r>
              <a:rPr kumimoji="0" lang="en-US" altLang="en-US" sz="1800" b="0" i="0" u="none" strike="noStrike" cap="none" normalizeH="0" baseline="0" dirty="0" smtClean="0">
                <a:ln>
                  <a:noFill/>
                </a:ln>
                <a:solidFill>
                  <a:schemeClr val="tx1"/>
                </a:solidFill>
                <a:effectLst/>
                <a:latin typeface="Arial" panose="020B0604020202020204" pitchFamily="34" charset="0"/>
              </a:rPr>
              <a:t> layers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1868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809</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 PROJECT Ecommerce Product Categorization</vt:lpstr>
      <vt:lpstr>INTRODUCTION</vt:lpstr>
      <vt:lpstr>Abstract</vt:lpstr>
      <vt:lpstr>Problem Statement</vt:lpstr>
      <vt:lpstr>Dataset Overview</vt:lpstr>
      <vt:lpstr>Data Preprocessing</vt:lpstr>
      <vt:lpstr>Exploratory Data Analysis (EDA)</vt:lpstr>
      <vt:lpstr>Feature Engineering</vt:lpstr>
      <vt:lpstr>Machine Learning Model Building</vt:lpstr>
      <vt:lpstr>Model Evaluation</vt:lpstr>
      <vt:lpstr>Future enhancements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Ecommerce Product Categorization</dc:title>
  <dc:creator>Microsoft account</dc:creator>
  <cp:lastModifiedBy>Microsoft account</cp:lastModifiedBy>
  <cp:revision>11</cp:revision>
  <dcterms:created xsi:type="dcterms:W3CDTF">2024-08-04T17:59:39Z</dcterms:created>
  <dcterms:modified xsi:type="dcterms:W3CDTF">2024-08-04T19:24:51Z</dcterms:modified>
</cp:coreProperties>
</file>