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21"/>
  </p:notesMasterIdLst>
  <p:handoutMasterIdLst>
    <p:handoutMasterId r:id="rId22"/>
  </p:handoutMasterIdLst>
  <p:sldIdLst>
    <p:sldId id="276" r:id="rId5"/>
    <p:sldId id="257" r:id="rId6"/>
    <p:sldId id="281" r:id="rId7"/>
    <p:sldId id="293" r:id="rId8"/>
    <p:sldId id="300" r:id="rId9"/>
    <p:sldId id="294" r:id="rId10"/>
    <p:sldId id="295" r:id="rId11"/>
    <p:sldId id="297" r:id="rId12"/>
    <p:sldId id="299" r:id="rId13"/>
    <p:sldId id="303" r:id="rId14"/>
    <p:sldId id="302" r:id="rId15"/>
    <p:sldId id="304" r:id="rId16"/>
    <p:sldId id="305" r:id="rId17"/>
    <p:sldId id="306" r:id="rId18"/>
    <p:sldId id="307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55D727-9116-D3E2-C5E2-862197DED014}" v="934" dt="2024-11-07T15:36:20.457"/>
  </p1510:revLst>
</p1510:revInfo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6327" autoAdjust="0"/>
  </p:normalViewPr>
  <p:slideViewPr>
    <p:cSldViewPr snapToGrid="0">
      <p:cViewPr varScale="1">
        <p:scale>
          <a:sx n="86" d="100"/>
          <a:sy n="86" d="100"/>
        </p:scale>
        <p:origin x="63" y="963"/>
      </p:cViewPr>
      <p:guideLst>
        <p:guide orient="horz" pos="2928"/>
        <p:guide pos="384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00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9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5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90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75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72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47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690542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246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437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54359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24D70-2CA9-3DC4-F002-EC470A48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C0B1F33F-4201-2B4E-E8EC-1D07263083EB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D5B178-0506-30BE-93BB-73C02006B988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id="{B3F854F0-E9B7-2C32-CA3C-FA9719440768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8224CDA-DD93-0DF6-7DD9-8328D160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A5F65-B2C5-BB65-83E3-F195EEE4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409908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377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0C1D561-971B-43DB-A5A7-63A887A0C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50" y="548640"/>
            <a:ext cx="54864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ACFD68-412E-48B4-B9EB-FEDC20A81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0731E0-58E0-4382-ADA7-A9C6DE2E7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149" y="2759076"/>
            <a:ext cx="5486399" cy="30098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6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  <a:lvl6pPr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defRPr sz="1600"/>
            </a:lvl6pPr>
            <a:lvl7pPr>
              <a:buClr>
                <a:schemeClr val="accent5"/>
              </a:buClr>
              <a:defRPr/>
            </a:lvl7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2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D67752-1F0B-4C84-BBA7-A57E279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033A0-8E66-4ABA-9E27-744642AA9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8E05746-2784-43CF-84F7-0175BD6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B851CC3-3ED8-49E8-B8AC-6D79B03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F0BC49-315A-CF7A-E741-A8688AF53E66}"/>
              </a:ext>
            </a:extLst>
          </p:cNvPr>
          <p:cNvGrpSpPr/>
          <p:nvPr userDrawn="1"/>
        </p:nvGrpSpPr>
        <p:grpSpPr>
          <a:xfrm>
            <a:off x="9728046" y="831278"/>
            <a:ext cx="1623711" cy="630920"/>
            <a:chOff x="9588346" y="4824892"/>
            <a:chExt cx="1623711" cy="630920"/>
          </a:xfrm>
        </p:grpSpPr>
        <p:sp>
          <p:nvSpPr>
            <p:cNvPr id="3" name="Freeform: Shape 15">
              <a:extLst>
                <a:ext uri="{FF2B5EF4-FFF2-40B4-BE49-F238E27FC236}">
                  <a16:creationId xmlns:a16="http://schemas.microsoft.com/office/drawing/2014/main" id="{3FCB73E1-B061-C75F-AB29-C27CA95E57A9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16F89-984C-DEA8-C894-E819A764661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5" name="Freeform: Shape 17">
                <a:extLst>
                  <a:ext uri="{FF2B5EF4-FFF2-40B4-BE49-F238E27FC236}">
                    <a16:creationId xmlns:a16="http://schemas.microsoft.com/office/drawing/2014/main" id="{0971E16B-8BBF-40B5-5862-FAAADBF530A0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1D464A1-0F6B-3CEE-8719-573F89E87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8413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D0C49A9B-EBDE-4047-884B-0860623D63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5851" y="2165174"/>
            <a:ext cx="6118224" cy="1554480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9CD77F7-3095-4517-B300-DE93875DE5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29613" y="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F31ECFCC-4520-48AB-A8A1-AF9FC0C05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9200" y="2286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7" name="Picture Placeholder 31">
            <a:extLst>
              <a:ext uri="{FF2B5EF4-FFF2-40B4-BE49-F238E27FC236}">
                <a16:creationId xmlns:a16="http://schemas.microsoft.com/office/drawing/2014/main" id="{0FDBD13C-46E7-4BB9-957D-DE2A592552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29200" y="4572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40728-32E0-44CE-8C68-1E68245C2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00874" y="4194521"/>
            <a:ext cx="1481845" cy="787628"/>
            <a:chOff x="4987925" y="2840038"/>
            <a:chExt cx="2216150" cy="11779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A6D99A-68F3-4E08-BB89-083CE0299CE2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F5556-21F4-4E26-9504-49ADE7D84749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E1118C-DFA4-410C-961C-BE0488441C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A8ECE6-B3E3-4761-A6AD-711AF71EEA0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B1F0E3F-4B5E-4F5B-93A6-CE1017521BF1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20599F0-ACFC-4223-A598-8FFAF21406AB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703144-DA66-4EFB-B790-4E044756FF37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3371BE5-97EB-4365-8EDA-4C634155E79F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33C4D53-A668-4609-B338-E2D33C24A81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487C5A9-C4B3-4A68-8DFB-43F4CDB40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2E4A2F3-57A7-4529-A621-A36F1E777A4E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1482263E-6A78-46B7-8AB8-845C9C9103B4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C7B34F9-7954-4950-ABEA-DDBFF4A4C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12713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C47B699-08C0-4851-8BAE-384C14E4E0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66050" y="1079500"/>
            <a:ext cx="3884962" cy="2138400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84917A2-B37A-4655-9D10-50C6FD698F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66051" y="4113213"/>
            <a:ext cx="3884961" cy="1655762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sz="2400" i="1"/>
            </a:lvl1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EE5317-4FED-4CB5-85EE-6DAD46C28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B0D3427-2AA8-987B-E83A-494604F72C1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1338" y="539750"/>
            <a:ext cx="6670675" cy="5759450"/>
          </a:xfrm>
          <a:custGeom>
            <a:avLst/>
            <a:gdLst>
              <a:gd name="connsiteX0" fmla="*/ 6573720 w 6670675"/>
              <a:gd name="connsiteY0" fmla="*/ 0 h 5759450"/>
              <a:gd name="connsiteX1" fmla="*/ 6670675 w 6670675"/>
              <a:gd name="connsiteY1" fmla="*/ 0 h 5759450"/>
              <a:gd name="connsiteX2" fmla="*/ 6670675 w 6670675"/>
              <a:gd name="connsiteY2" fmla="*/ 5759450 h 5759450"/>
              <a:gd name="connsiteX3" fmla="*/ 0 w 6670675"/>
              <a:gd name="connsiteY3" fmla="*/ 5759450 h 5759450"/>
              <a:gd name="connsiteX4" fmla="*/ 0 w 6670675"/>
              <a:gd name="connsiteY4" fmla="*/ 5669502 h 5759450"/>
              <a:gd name="connsiteX5" fmla="*/ 6573720 w 6670675"/>
              <a:gd name="connsiteY5" fmla="*/ 5669502 h 5759450"/>
              <a:gd name="connsiteX6" fmla="*/ 0 w 6670675"/>
              <a:gd name="connsiteY6" fmla="*/ 0 h 5759450"/>
              <a:gd name="connsiteX7" fmla="*/ 6562411 w 6670675"/>
              <a:gd name="connsiteY7" fmla="*/ 0 h 5759450"/>
              <a:gd name="connsiteX8" fmla="*/ 6562411 w 6670675"/>
              <a:gd name="connsiteY8" fmla="*/ 5658193 h 5759450"/>
              <a:gd name="connsiteX9" fmla="*/ 0 w 6670675"/>
              <a:gd name="connsiteY9" fmla="*/ 5658193 h 575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0675" h="5759450">
                <a:moveTo>
                  <a:pt x="6573720" y="0"/>
                </a:moveTo>
                <a:lnTo>
                  <a:pt x="6670675" y="0"/>
                </a:lnTo>
                <a:lnTo>
                  <a:pt x="6670675" y="5759450"/>
                </a:lnTo>
                <a:lnTo>
                  <a:pt x="0" y="5759450"/>
                </a:lnTo>
                <a:lnTo>
                  <a:pt x="0" y="5669502"/>
                </a:lnTo>
                <a:lnTo>
                  <a:pt x="6573720" y="5669502"/>
                </a:lnTo>
                <a:close/>
                <a:moveTo>
                  <a:pt x="0" y="0"/>
                </a:moveTo>
                <a:lnTo>
                  <a:pt x="6562411" y="0"/>
                </a:lnTo>
                <a:lnTo>
                  <a:pt x="6562411" y="5658193"/>
                </a:lnTo>
                <a:lnTo>
                  <a:pt x="0" y="56581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D4FB6FD-0D78-2F14-EC30-9013875CFD4A}"/>
              </a:ext>
            </a:extLst>
          </p:cNvPr>
          <p:cNvSpPr/>
          <p:nvPr userDrawn="1"/>
        </p:nvSpPr>
        <p:spPr>
          <a:xfrm>
            <a:off x="439938" y="439388"/>
            <a:ext cx="6675120" cy="5769864"/>
          </a:xfrm>
          <a:prstGeom prst="frame">
            <a:avLst>
              <a:gd name="adj1" fmla="val 1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368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6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711243" y="2287435"/>
            <a:ext cx="8769514" cy="3768195"/>
          </a:xfrm>
        </p:spPr>
        <p:txBody>
          <a:bodyPr tIns="182880">
            <a:noAutofit/>
          </a:bodyPr>
          <a:lstStyle>
            <a:lvl1pPr marL="283464" indent="-283464">
              <a:lnSpc>
                <a:spcPct val="100000"/>
              </a:lnSpc>
              <a:spcBef>
                <a:spcPts val="1000"/>
              </a:spcBef>
              <a:defRPr sz="1800"/>
            </a:lvl1pPr>
            <a:lvl2pPr marL="283464">
              <a:lnSpc>
                <a:spcPct val="100000"/>
              </a:lnSpc>
              <a:spcBef>
                <a:spcPts val="1000"/>
              </a:spcBef>
              <a:defRPr sz="1800"/>
            </a:lvl2pPr>
            <a:lvl3pPr indent="-283464"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 indent="-283464"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C7C83-D77B-1EFF-5877-DB5DF792E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64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4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4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664443" y="2484712"/>
            <a:ext cx="4360507" cy="36054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i="0"/>
            </a:lvl1pPr>
            <a:lvl2pPr marL="285750" indent="-28575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2pPr>
            <a:lvl3pPr marL="6858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3pPr>
            <a:lvl4pPr marL="685800">
              <a:lnSpc>
                <a:spcPct val="100000"/>
              </a:lnSpc>
              <a:spcBef>
                <a:spcPts val="1000"/>
              </a:spcBef>
              <a:defRPr sz="1800" i="0"/>
            </a:lvl4pPr>
            <a:lvl5pPr marL="11430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18C0F6-1F2A-74E4-A6C4-914FE336632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59649" y="2493040"/>
            <a:ext cx="4360507" cy="36054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i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2pPr>
            <a:lvl3pPr marL="6858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3pPr>
            <a:lvl4pPr marL="685800">
              <a:lnSpc>
                <a:spcPct val="100000"/>
              </a:lnSpc>
              <a:spcBef>
                <a:spcPts val="1000"/>
              </a:spcBef>
              <a:defRPr sz="1800" i="0"/>
            </a:lvl4pPr>
            <a:lvl5pPr marL="11430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7ED942-AF2B-12D4-2ED4-570ACFD0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89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A45527-A259-1C6D-E8B4-514715484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245608"/>
            <a:ext cx="12192000" cy="3612392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3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548640"/>
            <a:ext cx="3886200" cy="2304288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ACBDB-D54B-994A-AD88-E89D37245FA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34660" y="548641"/>
            <a:ext cx="6130625" cy="2304288"/>
          </a:xfrm>
        </p:spPr>
        <p:txBody>
          <a:bodyPr anchor="ctr">
            <a:noAutofit/>
          </a:bodyPr>
          <a:lstStyle>
            <a:lvl1pPr marL="512064" indent="-5120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1pPr>
            <a:lvl2pPr marL="702900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2pPr>
            <a:lvl3pPr marL="1139436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3pPr>
            <a:lvl4pPr marL="1422900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4pPr>
            <a:lvl5pPr marL="1859436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D8447B1-F82E-026F-7FF0-7E95D361E7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20387" y="3735238"/>
            <a:ext cx="6130625" cy="25741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2pPr>
            <a:lvl3pPr marL="6858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3pPr>
            <a:lvl4pPr marL="685800">
              <a:lnSpc>
                <a:spcPct val="100000"/>
              </a:lnSpc>
              <a:spcBef>
                <a:spcPts val="1000"/>
              </a:spcBef>
              <a:defRPr sz="1800" i="0"/>
            </a:lvl4pPr>
            <a:lvl5pPr indent="-283464"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476BAB9-3D46-228B-0268-9918F1524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791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C2262EB2-92F3-45D5-977D-A254F9DC45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4750" y="548640"/>
            <a:ext cx="61200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42" name="Picture Placeholder 7">
            <a:extLst>
              <a:ext uri="{FF2B5EF4-FFF2-40B4-BE49-F238E27FC236}">
                <a16:creationId xmlns:a16="http://schemas.microsoft.com/office/drawing/2014/main" id="{08B7B76C-AD95-41C0-859E-9A612EE3EB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8703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F4E51F-526D-47C7-B091-D47773C1F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4FE061B-0356-4C6F-A2CA-12D48BE34A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84750" y="2759076"/>
            <a:ext cx="6121400" cy="30098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9AB8836-3239-49B5-AB6F-4AF85F1F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20XX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77EAD6AC-E509-49A1-8E38-1CABD458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B689B03B-F230-4530-8C09-EFB81723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44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18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745F42-F11E-4295-BA16-71120E66B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80706"/>
            <a:ext cx="12192000" cy="38772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3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36F7FC-6006-4472-BC70-30C283AB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988" y="540000"/>
            <a:ext cx="3884962" cy="2011680"/>
          </a:xfrm>
        </p:spPr>
        <p:txBody>
          <a:bodyPr anchor="ctr" anchorCtr="0"/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65A73B-104E-43C7-BBEC-C2B3D52E1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4750" y="154584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E0F1ED-567A-464B-A7AB-53B58F510B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43552" y="540000"/>
            <a:ext cx="6107460" cy="201168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>
              <a:defRPr sz="1800"/>
            </a:lvl2pPr>
            <a:lvl3pPr marL="720000" indent="0">
              <a:buNone/>
              <a:defRPr sz="1800"/>
            </a:lvl3pPr>
            <a:lvl4pPr>
              <a:defRPr sz="1800"/>
            </a:lvl4pPr>
            <a:lvl5pPr marL="14400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BDB4AB8-A251-1D19-89FE-D1E389DC72CE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540988" y="3487738"/>
            <a:ext cx="11110023" cy="2486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23808ED-A697-419E-B2B9-925BC804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2CBC00E-8DBE-41F7-B5EC-A273F718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C8BA04E-DB40-4D07-9B73-37122A90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74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80A73D-6706-8DB1-BAA5-9EC91EF6D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1677" y="548640"/>
            <a:ext cx="4663440" cy="1371600"/>
          </a:xfrm>
        </p:spPr>
        <p:txBody>
          <a:bodyPr wrap="square" anchor="b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A2E018F-B83F-5D9E-94F4-2B1C285CED1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48640" y="548640"/>
            <a:ext cx="5575300" cy="5656016"/>
          </a:xfrm>
        </p:spPr>
        <p:txBody>
          <a:bodyPr>
            <a:noAutofit/>
          </a:bodyPr>
          <a:lstStyle>
            <a:lvl1pPr marL="283464" indent="-283464">
              <a:spcBef>
                <a:spcPts val="500"/>
              </a:spcBef>
              <a:defRPr sz="1800"/>
            </a:lvl1pPr>
            <a:lvl2pPr marL="283464">
              <a:spcBef>
                <a:spcPts val="500"/>
              </a:spcBef>
              <a:defRPr sz="1800"/>
            </a:lvl2pPr>
            <a:lvl3pPr marL="685800" indent="-283464">
              <a:spcBef>
                <a:spcPts val="500"/>
              </a:spcBef>
              <a:defRPr sz="1800"/>
            </a:lvl3pPr>
            <a:lvl4pPr marL="685800">
              <a:spcBef>
                <a:spcPts val="500"/>
              </a:spcBef>
              <a:defRPr sz="1800"/>
            </a:lvl4pPr>
            <a:lvl5pPr marL="1143000" indent="-283464">
              <a:spcBef>
                <a:spcPts val="5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266A202-7CFD-8B3B-C33C-D85F06445EC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091676" y="2751236"/>
            <a:ext cx="4663440" cy="3453420"/>
          </a:xfrm>
        </p:spPr>
        <p:txBody>
          <a:bodyPr lIns="137160">
            <a:noAutofit/>
          </a:bodyPr>
          <a:lstStyle>
            <a:lvl1pPr marL="34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1pPr>
            <a:lvl2pPr marL="70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2pPr>
            <a:lvl3pPr marL="1139436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3pPr>
            <a:lvl4pPr marL="142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4pPr>
            <a:lvl5pPr marL="1859436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EFDB4E-BF6D-A408-5BC2-566CFAECD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14673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995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ABF0D4-6E3E-4B6A-9402-0B1819B2E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548640"/>
            <a:ext cx="10058400" cy="1097280"/>
          </a:xfrm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AB4820-09C0-4A6A-9DEF-D377D04A2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18288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D6B5DAE-9335-B3AD-445C-296C2E06A2A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2650" y="2441575"/>
            <a:ext cx="10058400" cy="3450265"/>
          </a:xfrm>
        </p:spPr>
        <p:txBody>
          <a:bodyPr/>
          <a:lstStyle>
            <a:lvl1pPr marL="283464" indent="-283464">
              <a:defRPr/>
            </a:lvl1pPr>
            <a:lvl2pPr marL="283464" indent="0">
              <a:defRPr/>
            </a:lvl2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5B58DA2-1433-4624-A301-D9496CB2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28E4701-5991-4858-AE71-47400E64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C430A52-01FF-4B61-8B7A-C60A8D06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487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EF848A-75B5-49A0-A26E-E3931F22D9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26" y="539751"/>
            <a:ext cx="4451349" cy="20822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20A319-635D-423F-BBAC-55CDC17856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70326" y="4248000"/>
            <a:ext cx="4451349" cy="2082226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AFB269-EE5A-41D3-BCD6-D9F59CE69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2585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552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349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031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364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173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70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134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52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127.0.0.1:8000/customer/add-to-cart/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://127.0.0.1:8000/customer/login/" TargetMode="External"/><Relationship Id="rId7" Type="http://schemas.openxmlformats.org/officeDocument/2006/relationships/hyperlink" Target="http://127.0.0.1:8000/customer/restaurant/%3cuuid:restaurant_id%3e/menu/" TargetMode="External"/><Relationship Id="rId12" Type="http://schemas.openxmlformats.org/officeDocument/2006/relationships/image" Target="../media/image3.png"/><Relationship Id="rId2" Type="http://schemas.openxmlformats.org/officeDocument/2006/relationships/hyperlink" Target="http://127.0.0.1:8000/customer/signup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127.0.0.1:8000/customer/food_items/" TargetMode="External"/><Relationship Id="rId11" Type="http://schemas.openxmlformats.org/officeDocument/2006/relationships/hyperlink" Target="http://127.0.0.1:8000/customer/profile/edit/" TargetMode="External"/><Relationship Id="rId5" Type="http://schemas.openxmlformats.org/officeDocument/2006/relationships/hyperlink" Target="http://127.0.0.1:8000/customer/about/" TargetMode="External"/><Relationship Id="rId15" Type="http://schemas.openxmlformats.org/officeDocument/2006/relationships/image" Target="../media/image6.png"/><Relationship Id="rId10" Type="http://schemas.openxmlformats.org/officeDocument/2006/relationships/hyperlink" Target="http://127.0.0.1:8000/customer/profile/" TargetMode="External"/><Relationship Id="rId4" Type="http://schemas.openxmlformats.org/officeDocument/2006/relationships/hyperlink" Target="http://127.0.0.1:8000/customer/home/" TargetMode="External"/><Relationship Id="rId9" Type="http://schemas.openxmlformats.org/officeDocument/2006/relationships/hyperlink" Target="http://127.0.0.1:8000/customer/cart/" TargetMode="External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hyperlink" Target="http://127.0.0.1:8000/delivery/login/" TargetMode="External"/><Relationship Id="rId7" Type="http://schemas.openxmlformats.org/officeDocument/2006/relationships/hyperlink" Target="http://127.0.0.1:8000/delivery/delivered/" TargetMode="External"/><Relationship Id="rId12" Type="http://schemas.openxmlformats.org/officeDocument/2006/relationships/image" Target="../media/image16.png"/><Relationship Id="rId2" Type="http://schemas.openxmlformats.org/officeDocument/2006/relationships/hyperlink" Target="http://127.0.0.1:8000/delivery/signup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127.0.0.1:8000/delivery/to_be_delivered/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://127.0.0.1:8000/delivery/about/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127.0.0.1:8000/delivery/home/" TargetMode="External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127.0.0.1:8000/restaurant/menu/edit/%3cint:item_id%3e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127.0.0.1:8000/restaurant/login/" TargetMode="External"/><Relationship Id="rId7" Type="http://schemas.openxmlformats.org/officeDocument/2006/relationships/hyperlink" Target="http://127.0.0.1:8000/restaurant/%3cuuid:restaurant_id%3e/menu/" TargetMode="External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hyperlink" Target="http://127.0.0.1:8000/restaurant/signup/" TargetMode="Externa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127.0.0.1:8000/restaurant/%3cuuid:restaurant_id%3e/orders/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://127.0.0.1:8000/restaurant/%3cuuid:restaurant_id%3e/about/" TargetMode="External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hyperlink" Target="http://127.0.0.1:8000/restaurant/%3cuuid:restaurant_id%3e/home/" TargetMode="External"/><Relationship Id="rId9" Type="http://schemas.openxmlformats.org/officeDocument/2006/relationships/hyperlink" Target="http://127.0.0.1:8000/restaurant/delete_item/%3cint:item_id%3e/" TargetMode="External"/><Relationship Id="rId1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81C4-F52E-F586-1465-77001CB91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369786"/>
            <a:ext cx="7797799" cy="2543594"/>
          </a:xfrm>
        </p:spPr>
        <p:txBody>
          <a:bodyPr/>
          <a:lstStyle/>
          <a:p>
            <a:r>
              <a:rPr lang="en-US" dirty="0"/>
              <a:t>Infosys Springboard Internship Project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solidFill>
                  <a:schemeClr val="tx1">
                    <a:lumMod val="76000"/>
                  </a:schemeClr>
                </a:solidFill>
              </a:rPr>
              <a:t>Food – Ordering - System</a:t>
            </a:r>
          </a:p>
        </p:txBody>
      </p:sp>
    </p:spTree>
    <p:extLst>
      <p:ext uri="{BB962C8B-B14F-4D97-AF65-F5344CB8AC3E}">
        <p14:creationId xmlns:p14="http://schemas.microsoft.com/office/powerpoint/2010/main" val="242061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4050-0362-2EC9-2A88-63047567D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Website </a:t>
            </a:r>
            <a:r>
              <a:rPr lang="en-US" dirty="0" err="1"/>
              <a:t>urls</a:t>
            </a:r>
            <a:r>
              <a:rPr lang="en-US" dirty="0"/>
              <a:t> &amp; images</a:t>
            </a:r>
          </a:p>
        </p:txBody>
      </p:sp>
    </p:spTree>
    <p:extLst>
      <p:ext uri="{BB962C8B-B14F-4D97-AF65-F5344CB8AC3E}">
        <p14:creationId xmlns:p14="http://schemas.microsoft.com/office/powerpoint/2010/main" val="261824959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BA72DF7-A89E-07B3-1F09-012F245C1E76}"/>
              </a:ext>
            </a:extLst>
          </p:cNvPr>
          <p:cNvGrpSpPr/>
          <p:nvPr/>
        </p:nvGrpSpPr>
        <p:grpSpPr>
          <a:xfrm>
            <a:off x="3614615" y="1531859"/>
            <a:ext cx="4962769" cy="3042736"/>
            <a:chOff x="293077" y="1004321"/>
            <a:chExt cx="4962769" cy="3042736"/>
          </a:xfrm>
        </p:grpSpPr>
        <p:pic>
          <p:nvPicPr>
            <p:cNvPr id="6" name="Picture 5" descr="A screenshot of a login form&#10;&#10;Description automatically generated">
              <a:extLst>
                <a:ext uri="{FF2B5EF4-FFF2-40B4-BE49-F238E27FC236}">
                  <a16:creationId xmlns:a16="http://schemas.microsoft.com/office/drawing/2014/main" id="{B3FAA56B-CBF2-A058-BB9A-8AE6D1C94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077" y="1521405"/>
              <a:ext cx="4962769" cy="252565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D2AD2F-3B01-F74B-0DE2-81C7332027FA}"/>
                </a:ext>
              </a:extLst>
            </p:cNvPr>
            <p:cNvSpPr txBox="1"/>
            <p:nvPr/>
          </p:nvSpPr>
          <p:spPr>
            <a:xfrm>
              <a:off x="362022" y="1004321"/>
              <a:ext cx="4729655" cy="37370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ea typeface="+mn-lt"/>
                  <a:cs typeface="+mn-lt"/>
                </a:rPr>
                <a:t>http://127.0.0.1:8000/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3519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BA3A9AD-F54C-5683-4151-F22AAC7A0D1A}"/>
              </a:ext>
            </a:extLst>
          </p:cNvPr>
          <p:cNvSpPr txBox="1"/>
          <p:nvPr/>
        </p:nvSpPr>
        <p:spPr>
          <a:xfrm>
            <a:off x="176736" y="130753"/>
            <a:ext cx="6226628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http://127.0.0.1:8000/customer/signup/</a:t>
            </a:r>
            <a:endParaRPr lang="en-US" sz="1200">
              <a:solidFill>
                <a:schemeClr val="accent3">
                  <a:lumMod val="60000"/>
                  <a:lumOff val="40000"/>
                </a:schemeClr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http://127.0.0.1:8000/customer/login/</a:t>
            </a:r>
            <a:endParaRPr lang="en-US" sz="1200">
              <a:solidFill>
                <a:schemeClr val="accent3">
                  <a:lumMod val="60000"/>
                  <a:lumOff val="40000"/>
                </a:schemeClr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http://127.0.0.1:8000/customer/home/</a:t>
            </a:r>
            <a:endParaRPr lang="en-US" sz="1200">
              <a:solidFill>
                <a:schemeClr val="accent3">
                  <a:lumMod val="60000"/>
                  <a:lumOff val="40000"/>
                </a:schemeClr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http://127.0.0.1:8000/customer/about/</a:t>
            </a:r>
            <a:endParaRPr lang="en-US" sz="1200">
              <a:solidFill>
                <a:schemeClr val="accent3">
                  <a:lumMod val="60000"/>
                  <a:lumOff val="40000"/>
                </a:schemeClr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http://127.0.0.1:8000/customer/food_items/</a:t>
            </a:r>
            <a:endParaRPr lang="en-US" sz="1200">
              <a:solidFill>
                <a:schemeClr val="accent3">
                  <a:lumMod val="60000"/>
                  <a:lumOff val="40000"/>
                </a:schemeClr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http://127.0.0.1:8000/customer/restaurant/&lt;uuid:restaurant_id&gt;/menu/</a:t>
            </a:r>
            <a:endParaRPr lang="en-US" sz="1200">
              <a:solidFill>
                <a:schemeClr val="accent3">
                  <a:lumMod val="60000"/>
                  <a:lumOff val="40000"/>
                </a:schemeClr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http://127.0.0.1:8000/customer/add-to-cart/</a:t>
            </a:r>
            <a:endParaRPr lang="en-US" sz="1200">
              <a:solidFill>
                <a:schemeClr val="accent3">
                  <a:lumMod val="60000"/>
                  <a:lumOff val="40000"/>
                </a:schemeClr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http://127.0.0.1:8000/customer/cart/</a:t>
            </a:r>
            <a:endParaRPr lang="en-US" sz="1200">
              <a:solidFill>
                <a:schemeClr val="accent3">
                  <a:lumMod val="60000"/>
                  <a:lumOff val="40000"/>
                </a:schemeClr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http://127.0.0.1:8000/customer/profile/</a:t>
            </a:r>
            <a:endParaRPr lang="en-US" sz="1200">
              <a:solidFill>
                <a:schemeClr val="accent3">
                  <a:lumMod val="60000"/>
                  <a:lumOff val="40000"/>
                </a:schemeClr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http://127.0.0.1:8000/customer/profile/edit/</a:t>
            </a:r>
            <a:endParaRPr lang="en-US" sz="1200">
              <a:solidFill>
                <a:schemeClr val="accent3">
                  <a:lumMod val="60000"/>
                  <a:lumOff val="40000"/>
                </a:schemeClr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endParaRPr lang="en-US" dirty="0"/>
          </a:p>
        </p:txBody>
      </p:sp>
      <p:pic>
        <p:nvPicPr>
          <p:cNvPr id="17" name="Picture 16" descr="A login screen with green and black text&#10;&#10;Description automatically generated">
            <a:extLst>
              <a:ext uri="{FF2B5EF4-FFF2-40B4-BE49-F238E27FC236}">
                <a16:creationId xmlns:a16="http://schemas.microsoft.com/office/drawing/2014/main" id="{A1E91F3E-74AD-1C3C-5487-56AA5E960F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9857" y="2126811"/>
            <a:ext cx="4454072" cy="2215981"/>
          </a:xfrm>
          <a:prstGeom prst="rect">
            <a:avLst/>
          </a:prstGeom>
        </p:spPr>
      </p:pic>
      <p:pic>
        <p:nvPicPr>
          <p:cNvPr id="18" name="Picture 17" descr="A screenshot of a login form&#10;&#10;Description automatically generated">
            <a:extLst>
              <a:ext uri="{FF2B5EF4-FFF2-40B4-BE49-F238E27FC236}">
                <a16:creationId xmlns:a16="http://schemas.microsoft.com/office/drawing/2014/main" id="{21F02062-E06A-08D4-CD14-903790BA22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82572" y="2126813"/>
            <a:ext cx="4454072" cy="2215837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88616094-9B51-0BAE-CADF-F1DC9856E0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19858" y="4440025"/>
            <a:ext cx="4454072" cy="2231005"/>
          </a:xfrm>
          <a:prstGeom prst="rect">
            <a:avLst/>
          </a:prstGeom>
        </p:spPr>
      </p:pic>
      <p:pic>
        <p:nvPicPr>
          <p:cNvPr id="21" name="Picture 20" descr="A screenshot of a website&#10;&#10;Description automatically generated">
            <a:extLst>
              <a:ext uri="{FF2B5EF4-FFF2-40B4-BE49-F238E27FC236}">
                <a16:creationId xmlns:a16="http://schemas.microsoft.com/office/drawing/2014/main" id="{68111B89-04B7-5E42-2190-7657FBDD9E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82572" y="4440025"/>
            <a:ext cx="4454072" cy="227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9886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restaurant&#10;&#10;Description automatically generated">
            <a:extLst>
              <a:ext uri="{FF2B5EF4-FFF2-40B4-BE49-F238E27FC236}">
                <a16:creationId xmlns:a16="http://schemas.microsoft.com/office/drawing/2014/main" id="{4F128FC2-0803-DEBA-2685-679D7D71A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32" y="179160"/>
            <a:ext cx="4780643" cy="2433411"/>
          </a:xfrm>
          <a:prstGeom prst="rect">
            <a:avLst/>
          </a:prstGeom>
        </p:spPr>
      </p:pic>
      <p:pic>
        <p:nvPicPr>
          <p:cNvPr id="3" name="Picture 2" descr="A screenshot of a food menu&#10;&#10;Description automatically generated">
            <a:extLst>
              <a:ext uri="{FF2B5EF4-FFF2-40B4-BE49-F238E27FC236}">
                <a16:creationId xmlns:a16="http://schemas.microsoft.com/office/drawing/2014/main" id="{B7B9B9E2-8446-DA35-47C3-ACC6F4FC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36" y="167821"/>
            <a:ext cx="4880429" cy="244202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B06EAF4-8361-C5C1-47C1-5C97569E3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97" y="2796268"/>
            <a:ext cx="4798786" cy="244157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6901902-9FBD-F811-A109-FA3A4C650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571" y="2793999"/>
            <a:ext cx="4962072" cy="246017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53FDBBC-95B2-A87D-089A-F90F5FAA0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732" y="3807732"/>
            <a:ext cx="4581073" cy="258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821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BA3A9AD-F54C-5683-4151-F22AAC7A0D1A}"/>
              </a:ext>
            </a:extLst>
          </p:cNvPr>
          <p:cNvSpPr txBox="1"/>
          <p:nvPr/>
        </p:nvSpPr>
        <p:spPr>
          <a:xfrm>
            <a:off x="176736" y="130753"/>
            <a:ext cx="6226628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2"/>
              </a:rPr>
              <a:t>http://127.0.0.1:8000/delivery/signup/</a:t>
            </a:r>
            <a:endParaRPr lang="en-US" sz="1200">
              <a:solidFill>
                <a:schemeClr val="accent3">
                  <a:lumMod val="60000"/>
                  <a:lumOff val="40000"/>
                </a:schemeClr>
              </a:solidFill>
              <a:hlinkClick r:id="rId2"/>
            </a:endParaRPr>
          </a:p>
          <a:p>
            <a:pPr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3"/>
              </a:rPr>
              <a:t>http://127.0.0.1:8000/delivery/login/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  <a:hlinkClick r:id="rId3"/>
            </a:endParaRPr>
          </a:p>
          <a:p>
            <a:pPr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4"/>
              </a:rPr>
              <a:t>http://127.0.0.1:8000/delivery/home/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  <a:hlinkClick r:id="rId4"/>
            </a:endParaRPr>
          </a:p>
          <a:p>
            <a:pPr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5"/>
              </a:rPr>
              <a:t>http://127.0.0.1:8000/delivery/about/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  <a:hlinkClick r:id="rId5"/>
            </a:endParaRPr>
          </a:p>
          <a:p>
            <a:pPr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6"/>
              </a:rPr>
              <a:t>http://127.0.0.1:8000/delivery/to_be_delivered/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  <a:hlinkClick r:id="rId6"/>
            </a:endParaRPr>
          </a:p>
          <a:p>
            <a:pPr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7"/>
              </a:rPr>
              <a:t>http://127.0.0.1:8000/delivery/delivered/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  <a:hlinkClick r:id="rId7"/>
            </a:endParaRPr>
          </a:p>
          <a:p>
            <a:pPr marL="285750" indent="-285750">
              <a:buFont typeface="Arial"/>
              <a:buChar char="•"/>
            </a:pPr>
            <a:endParaRPr lang="en-US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/>
            </a:endParaRPr>
          </a:p>
          <a:p>
            <a:pPr algn="l"/>
            <a:endParaRPr lang="en-US" dirty="0"/>
          </a:p>
        </p:txBody>
      </p:sp>
      <p:pic>
        <p:nvPicPr>
          <p:cNvPr id="2" name="Picture 1" descr="A login screen with green and white text&#10;&#10;Description automatically generated">
            <a:extLst>
              <a:ext uri="{FF2B5EF4-FFF2-40B4-BE49-F238E27FC236}">
                <a16:creationId xmlns:a16="http://schemas.microsoft.com/office/drawing/2014/main" id="{8B3C7D95-D125-F263-3FC2-ACA51DB017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236" y="2129714"/>
            <a:ext cx="3374572" cy="1680625"/>
          </a:xfrm>
          <a:prstGeom prst="rect">
            <a:avLst/>
          </a:prstGeom>
        </p:spPr>
      </p:pic>
      <p:pic>
        <p:nvPicPr>
          <p:cNvPr id="3" name="Picture 2" descr="A login form with green and black text&#10;&#10;Description automatically generated">
            <a:extLst>
              <a:ext uri="{FF2B5EF4-FFF2-40B4-BE49-F238E27FC236}">
                <a16:creationId xmlns:a16="http://schemas.microsoft.com/office/drawing/2014/main" id="{FC49B880-122D-D9E4-9484-04641727DA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2593" y="2129714"/>
            <a:ext cx="3374572" cy="1692814"/>
          </a:xfrm>
          <a:prstGeom prst="rect">
            <a:avLst/>
          </a:prstGeom>
        </p:spPr>
      </p:pic>
      <p:pic>
        <p:nvPicPr>
          <p:cNvPr id="4" name="Picture 3" descr="A screenshot of a delivery dashboard&#10;&#10;Description automatically generated">
            <a:extLst>
              <a:ext uri="{FF2B5EF4-FFF2-40B4-BE49-F238E27FC236}">
                <a16:creationId xmlns:a16="http://schemas.microsoft.com/office/drawing/2014/main" id="{EEC01A3B-C1A7-ED63-9A91-5412EC3C19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36" y="2129715"/>
            <a:ext cx="3374572" cy="1695932"/>
          </a:xfrm>
          <a:prstGeom prst="rect">
            <a:avLst/>
          </a:prstGeom>
        </p:spPr>
      </p:pic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89C17DC0-AD71-AE28-0F5C-8166254197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236" y="4043786"/>
            <a:ext cx="3374572" cy="171095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9B8B118-300F-BEF6-F682-296E433C04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2593" y="4043786"/>
            <a:ext cx="3374572" cy="170783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A9865C5-E92C-E4AD-14A1-380001086A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96736" y="4043787"/>
            <a:ext cx="3374572" cy="169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607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BA3A9AD-F54C-5683-4151-F22AAC7A0D1A}"/>
              </a:ext>
            </a:extLst>
          </p:cNvPr>
          <p:cNvSpPr txBox="1"/>
          <p:nvPr/>
        </p:nvSpPr>
        <p:spPr>
          <a:xfrm>
            <a:off x="176736" y="130753"/>
            <a:ext cx="6226628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2"/>
              </a:rPr>
              <a:t>http://127.0.0.1:8000/restaurant/signup/</a:t>
            </a:r>
            <a:endParaRPr lang="en-US" sz="1200">
              <a:solidFill>
                <a:schemeClr val="accent3">
                  <a:lumMod val="60000"/>
                  <a:lumOff val="40000"/>
                </a:schemeClr>
              </a:solidFill>
              <a:hlinkClick r:id="rId2"/>
            </a:endParaRPr>
          </a:p>
          <a:p>
            <a:pPr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3"/>
              </a:rPr>
              <a:t>http://127.0.0.1:8000/restaurant/login/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  <a:hlinkClick r:id="rId3"/>
            </a:endParaRPr>
          </a:p>
          <a:p>
            <a:pPr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4"/>
              </a:rPr>
              <a:t>http://127.0.0.1:8000/restaurant/&lt;uuid:restaurant_id&gt;/home/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  <a:hlinkClick r:id="rId4"/>
            </a:endParaRPr>
          </a:p>
          <a:p>
            <a:pPr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5"/>
              </a:rPr>
              <a:t>http://127.0.0.1:8000/restaurant/&lt;uuid:restaurant_id&gt;/about/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  <a:hlinkClick r:id="rId5"/>
            </a:endParaRPr>
          </a:p>
          <a:p>
            <a:pPr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6"/>
              </a:rPr>
              <a:t>http://127.0.0.1:8000/restaurant/&lt;uuid:restaurant_id&gt;/orders/</a:t>
            </a:r>
            <a:endParaRPr lang="en-US"/>
          </a:p>
          <a:p>
            <a:pPr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7"/>
              </a:rPr>
              <a:t>http://127.0.0.1:8000/restaurant/&lt;uuid:restaurant_id&gt;/menu/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  <a:hlinkClick r:id="rId7"/>
            </a:endParaRPr>
          </a:p>
          <a:p>
            <a:pPr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8"/>
              </a:rPr>
              <a:t>http://127.0.0.1:8000/restaurant/menu/edit/&lt;int:item_id&gt;/</a:t>
            </a:r>
            <a:endParaRPr lang="en-US"/>
          </a:p>
          <a:p>
            <a:pPr>
              <a:buFont typeface="Arial"/>
              <a:buChar char="•"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hlinkClick r:id="rId9"/>
              </a:rPr>
              <a:t>http://127.0.0.1:8000/restaurant/delete_item/&lt;int:item_id&gt;/</a:t>
            </a:r>
            <a:endParaRPr lang="en-US"/>
          </a:p>
          <a:p>
            <a:pPr>
              <a:buFont typeface="Arial"/>
              <a:buChar char="•"/>
            </a:pPr>
            <a:endParaRPr lang="en-US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/>
            </a:endParaRPr>
          </a:p>
          <a:p>
            <a:pPr algn="l"/>
            <a:endParaRPr lang="en-US" dirty="0"/>
          </a:p>
        </p:txBody>
      </p:sp>
      <p:pic>
        <p:nvPicPr>
          <p:cNvPr id="8" name="Picture 7" descr="A login screen with green and black text&#10;&#10;Description automatically generated">
            <a:extLst>
              <a:ext uri="{FF2B5EF4-FFF2-40B4-BE49-F238E27FC236}">
                <a16:creationId xmlns:a16="http://schemas.microsoft.com/office/drawing/2014/main" id="{7F15EC7B-245F-4525-01FB-E051C00716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7491" y="82165"/>
            <a:ext cx="3392714" cy="1635409"/>
          </a:xfrm>
          <a:prstGeom prst="rect">
            <a:avLst/>
          </a:prstGeom>
        </p:spPr>
      </p:pic>
      <p:pic>
        <p:nvPicPr>
          <p:cNvPr id="9" name="Picture 8" descr="A screenshot of a sign up form&#10;&#10;Description automatically generated">
            <a:extLst>
              <a:ext uri="{FF2B5EF4-FFF2-40B4-BE49-F238E27FC236}">
                <a16:creationId xmlns:a16="http://schemas.microsoft.com/office/drawing/2014/main" id="{E023CEFF-7E3A-FFBC-6CB9-09B5325CCA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2704" y="82164"/>
            <a:ext cx="3392716" cy="1626340"/>
          </a:xfrm>
          <a:prstGeom prst="rect">
            <a:avLst/>
          </a:prstGeom>
        </p:spPr>
      </p:pic>
      <p:pic>
        <p:nvPicPr>
          <p:cNvPr id="10" name="Picture 9" descr="A screenshot of a menu&#10;&#10;Description automatically generated">
            <a:extLst>
              <a:ext uri="{FF2B5EF4-FFF2-40B4-BE49-F238E27FC236}">
                <a16:creationId xmlns:a16="http://schemas.microsoft.com/office/drawing/2014/main" id="{93BCF3F1-C094-F7A3-0F66-C0C70121D8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2419" y="2440736"/>
            <a:ext cx="3392714" cy="1717052"/>
          </a:xfrm>
          <a:prstGeom prst="rect">
            <a:avLst/>
          </a:prstGeom>
        </p:spPr>
      </p:pic>
      <p:pic>
        <p:nvPicPr>
          <p:cNvPr id="11" name="Picture 10" descr="A screenshot of a website&#10;&#10;Description automatically generated">
            <a:extLst>
              <a:ext uri="{FF2B5EF4-FFF2-40B4-BE49-F238E27FC236}">
                <a16:creationId xmlns:a16="http://schemas.microsoft.com/office/drawing/2014/main" id="{1D485FAF-1F24-EDE8-9EFC-383243D081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32633" y="2440736"/>
            <a:ext cx="3392715" cy="171691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CBEC209-FCE6-0092-EE74-8EE039D85C9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51919" y="2440736"/>
            <a:ext cx="3392715" cy="1714075"/>
          </a:xfrm>
          <a:prstGeom prst="rect">
            <a:avLst/>
          </a:prstGeom>
        </p:spPr>
      </p:pic>
      <p:pic>
        <p:nvPicPr>
          <p:cNvPr id="13" name="Picture 12" descr="A screenshot of a menu&#10;&#10;Description automatically generated">
            <a:extLst>
              <a:ext uri="{FF2B5EF4-FFF2-40B4-BE49-F238E27FC236}">
                <a16:creationId xmlns:a16="http://schemas.microsoft.com/office/drawing/2014/main" id="{824B79C6-A7DD-0F01-55BA-F4D2D523F9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418" y="4418307"/>
            <a:ext cx="3392715" cy="1716910"/>
          </a:xfrm>
          <a:prstGeom prst="rect">
            <a:avLst/>
          </a:prstGeom>
        </p:spPr>
      </p:pic>
      <p:pic>
        <p:nvPicPr>
          <p:cNvPr id="14" name="Picture 13" descr="A screenshot of a menu&#10;&#10;Description automatically generated">
            <a:extLst>
              <a:ext uri="{FF2B5EF4-FFF2-40B4-BE49-F238E27FC236}">
                <a16:creationId xmlns:a16="http://schemas.microsoft.com/office/drawing/2014/main" id="{5A4B9B2D-5F71-BCD1-1A44-03E971FDDA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32633" y="4418307"/>
            <a:ext cx="3392715" cy="1713934"/>
          </a:xfrm>
          <a:prstGeom prst="rect">
            <a:avLst/>
          </a:prstGeom>
        </p:spPr>
      </p:pic>
      <p:pic>
        <p:nvPicPr>
          <p:cNvPr id="16" name="Picture 15" descr="A screenshot of a menu&#10;&#10;Description automatically generated">
            <a:extLst>
              <a:ext uri="{FF2B5EF4-FFF2-40B4-BE49-F238E27FC236}">
                <a16:creationId xmlns:a16="http://schemas.microsoft.com/office/drawing/2014/main" id="{E9835E3D-1AA8-D5FF-EEAF-CF65C40314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51919" y="4336664"/>
            <a:ext cx="3392716" cy="171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2265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52CD-4C4C-9E44-BE9B-72AB983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26" y="676521"/>
            <a:ext cx="4451349" cy="208222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479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Introduction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 vert="horz" lIns="0" tIns="0" rIns="0" bIns="0" rtlCol="0" anchor="t" anchorCtr="0">
            <a:normAutofit/>
          </a:bodyPr>
          <a:lstStyle/>
          <a:p>
            <a:pPr marL="359410" indent="-359410">
              <a:lnSpc>
                <a:spcPct val="115000"/>
              </a:lnSpc>
            </a:pPr>
            <a:r>
              <a:rPr lang="en-US" sz="1900"/>
              <a:t>Project Title: Online Food Ordering System</a:t>
            </a:r>
          </a:p>
          <a:p>
            <a:pPr marL="359410" indent="-359410">
              <a:lnSpc>
                <a:spcPct val="115000"/>
              </a:lnSpc>
            </a:pPr>
            <a:r>
              <a:rPr lang="en-US" sz="1900"/>
              <a:t>Technologies Used: Django, SQLite3</a:t>
            </a:r>
          </a:p>
          <a:p>
            <a:pPr marL="359410" indent="-359410">
              <a:lnSpc>
                <a:spcPct val="115000"/>
              </a:lnSpc>
            </a:pPr>
            <a:r>
              <a:rPr lang="en-US" sz="1900"/>
              <a:t>Overview: A multi-role platform for customers, restaurants, and delivery personnel with custom navigation and functionality.</a:t>
            </a:r>
          </a:p>
          <a:p>
            <a:pPr marL="359410" indent="-359410">
              <a:lnSpc>
                <a:spcPct val="115000"/>
              </a:lnSpc>
            </a:pPr>
            <a:endParaRPr lang="en-US" sz="19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3" name="Picture 2" descr="11 Advantages of Django: Why You Should Use It – Pythonista Planet">
            <a:extLst>
              <a:ext uri="{FF2B5EF4-FFF2-40B4-BE49-F238E27FC236}">
                <a16:creationId xmlns:a16="http://schemas.microsoft.com/office/drawing/2014/main" id="{0F8E0A26-3C2F-A4B3-D935-FED7D18E8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1389735"/>
            <a:ext cx="6113812" cy="40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8131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2861"/>
            <a:ext cx="10058400" cy="1097280"/>
          </a:xfrm>
        </p:spPr>
        <p:txBody>
          <a:bodyPr/>
          <a:lstStyle/>
          <a:p>
            <a:r>
              <a:rPr lang="en-US" dirty="0"/>
              <a:t>Modules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11243" y="2336281"/>
            <a:ext cx="8769514" cy="2205117"/>
          </a:xfrm>
        </p:spPr>
        <p:txBody>
          <a:bodyPr/>
          <a:lstStyle/>
          <a:p>
            <a:pPr marL="283210" indent="-283210">
              <a:buClr>
                <a:srgbClr val="EF8C6A"/>
              </a:buClr>
            </a:pPr>
            <a:r>
              <a:rPr lang="en-US" dirty="0">
                <a:ea typeface="+mn-lt"/>
                <a:cs typeface="+mn-lt"/>
              </a:rPr>
              <a:t>Django Framework </a:t>
            </a:r>
          </a:p>
          <a:p>
            <a:pPr marL="283210" indent="-283210">
              <a:buClr>
                <a:srgbClr val="EF8C6A"/>
              </a:buClr>
            </a:pPr>
            <a:r>
              <a:rPr lang="en-US" dirty="0">
                <a:ea typeface="+mn-lt"/>
                <a:cs typeface="+mn-lt"/>
              </a:rPr>
              <a:t>Apps : accounts, restaurant, delivery, customer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283210" indent="-283210">
              <a:buClr>
                <a:srgbClr val="EF8C6A"/>
              </a:buClr>
            </a:pPr>
            <a:r>
              <a:rPr lang="en-US" dirty="0">
                <a:ea typeface="+mn-lt"/>
                <a:cs typeface="+mn-lt"/>
              </a:rPr>
              <a:t>SQLite3 Database</a:t>
            </a:r>
            <a:endParaRPr lang="en-US" dirty="0"/>
          </a:p>
          <a:p>
            <a:pPr marL="283210" indent="-283210">
              <a:buClr>
                <a:srgbClr val="EF8C6A"/>
              </a:buClr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Pillow : 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Used for image processing in Django projects</a:t>
            </a:r>
          </a:p>
          <a:p>
            <a:pPr marL="283210" indent="-283210">
              <a:buClr>
                <a:srgbClr val="EF8C6A"/>
              </a:buClr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How to install : pip install &lt;module_name&gt;</a:t>
            </a:r>
          </a:p>
          <a:p>
            <a:pPr marL="283210" indent="-283210">
              <a:buClr>
                <a:srgbClr val="EF8C6A"/>
              </a:buClr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283210" indent="-283210"/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451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8AAD-ED41-A5A5-C08E-89B0C4F5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used in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9837-86F8-E190-7724-905421C336A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05828" y="2074404"/>
            <a:ext cx="9899659" cy="4201343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Create Django Project: </a:t>
            </a:r>
            <a:r>
              <a:rPr lang="en-US" dirty="0" err="1">
                <a:latin typeface="Consolas"/>
              </a:rPr>
              <a:t>django</a:t>
            </a:r>
            <a:r>
              <a:rPr lang="en-US" dirty="0">
                <a:latin typeface="Consolas"/>
              </a:rPr>
              <a:t>-admin </a:t>
            </a:r>
            <a:r>
              <a:rPr lang="en-US" dirty="0" err="1">
                <a:latin typeface="Consolas"/>
              </a:rPr>
              <a:t>startproject</a:t>
            </a:r>
            <a:r>
              <a:rPr lang="en-US" dirty="0">
                <a:latin typeface="Consolas"/>
              </a:rPr>
              <a:t> &lt;</a:t>
            </a:r>
            <a:r>
              <a:rPr lang="en-US" dirty="0" err="1">
                <a:latin typeface="Consolas"/>
              </a:rPr>
              <a:t>project_name</a:t>
            </a:r>
            <a:r>
              <a:rPr lang="en-US" dirty="0">
                <a:latin typeface="Consolas"/>
              </a:rPr>
              <a:t>&gt;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Create Django App: </a:t>
            </a:r>
            <a:r>
              <a:rPr lang="en-US" dirty="0">
                <a:latin typeface="Consolas"/>
              </a:rPr>
              <a:t>python manage.py </a:t>
            </a:r>
            <a:r>
              <a:rPr lang="en-US" dirty="0" err="1">
                <a:latin typeface="Consolas"/>
              </a:rPr>
              <a:t>startapp</a:t>
            </a:r>
            <a:r>
              <a:rPr lang="en-US" dirty="0">
                <a:latin typeface="Consolas"/>
              </a:rPr>
              <a:t> &lt;</a:t>
            </a:r>
            <a:r>
              <a:rPr lang="en-US" dirty="0" err="1">
                <a:latin typeface="Consolas"/>
              </a:rPr>
              <a:t>app_name</a:t>
            </a:r>
            <a:r>
              <a:rPr lang="en-US" dirty="0">
                <a:latin typeface="Consolas"/>
              </a:rPr>
              <a:t>&gt;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Virtual Environment :-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Create: </a:t>
            </a:r>
            <a:r>
              <a:rPr lang="en-US" dirty="0">
                <a:latin typeface="Consolas"/>
              </a:rPr>
              <a:t>python -m </a:t>
            </a:r>
            <a:r>
              <a:rPr lang="en-US" dirty="0" err="1">
                <a:latin typeface="Consolas"/>
              </a:rPr>
              <a:t>venv</a:t>
            </a:r>
            <a:r>
              <a:rPr lang="en-US" dirty="0">
                <a:latin typeface="Consolas"/>
              </a:rPr>
              <a:t> &lt;</a:t>
            </a:r>
            <a:r>
              <a:rPr lang="en-US" dirty="0" err="1">
                <a:latin typeface="Consolas"/>
              </a:rPr>
              <a:t>env_name</a:t>
            </a:r>
            <a:r>
              <a:rPr lang="en-US" dirty="0">
                <a:latin typeface="Consolas"/>
              </a:rPr>
              <a:t>&gt;, </a:t>
            </a:r>
            <a:r>
              <a:rPr lang="en-US" dirty="0">
                <a:ea typeface="+mn-lt"/>
                <a:cs typeface="+mn-lt"/>
              </a:rPr>
              <a:t>Activate: </a:t>
            </a:r>
            <a:r>
              <a:rPr lang="en-US" dirty="0">
                <a:latin typeface="Consolas"/>
              </a:rPr>
              <a:t>&lt;</a:t>
            </a:r>
            <a:r>
              <a:rPr lang="en-US" dirty="0" err="1">
                <a:latin typeface="Consolas"/>
              </a:rPr>
              <a:t>venv_name</a:t>
            </a:r>
            <a:r>
              <a:rPr lang="en-US" dirty="0">
                <a:latin typeface="Consolas"/>
              </a:rPr>
              <a:t>&gt;\Scripts\activate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285750" indent="-285750">
              <a:buClr>
                <a:srgbClr val="EF8C6A"/>
              </a:buCl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Migrations: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dirty="0">
                <a:latin typeface="Consolas"/>
              </a:rPr>
              <a:t>  python manage.py </a:t>
            </a:r>
            <a:r>
              <a:rPr lang="en-US" dirty="0" err="1">
                <a:latin typeface="Consolas"/>
              </a:rPr>
              <a:t>makemigrations</a:t>
            </a:r>
            <a:r>
              <a:rPr lang="en-US" dirty="0">
                <a:latin typeface="Consolas"/>
              </a:rPr>
              <a:t> (</a:t>
            </a:r>
            <a:r>
              <a:rPr lang="en-US" dirty="0">
                <a:ea typeface="+mn-lt"/>
                <a:cs typeface="+mn-lt"/>
              </a:rPr>
              <a:t>Generates migration files based on the changes in                                                                     your models, preparing the SQL needed to modify                                                                                 the database schema.</a:t>
            </a:r>
            <a:r>
              <a:rPr lang="en-US" dirty="0">
                <a:latin typeface="Consolas"/>
              </a:rPr>
              <a:t>)</a:t>
            </a:r>
            <a:endParaRPr lang="en-US" dirty="0" err="1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dirty="0">
                <a:latin typeface="Consolas"/>
              </a:rPr>
              <a:t>  python manage.py migrate (</a:t>
            </a:r>
            <a:r>
              <a:rPr lang="en-US" dirty="0">
                <a:ea typeface="+mn-lt"/>
                <a:cs typeface="+mn-lt"/>
              </a:rPr>
              <a:t>Applies the generated migrations to the database, executing                       SQL commands to sync the database schema with the current                                         models.</a:t>
            </a:r>
            <a:r>
              <a:rPr lang="en-US" dirty="0">
                <a:latin typeface="Consolas"/>
              </a:rPr>
              <a:t>)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   Run Server: </a:t>
            </a:r>
            <a:r>
              <a:rPr lang="en-US" dirty="0">
                <a:latin typeface="Consolas"/>
              </a:rPr>
              <a:t>python manage.py </a:t>
            </a:r>
            <a:r>
              <a:rPr lang="en-US" dirty="0" err="1">
                <a:latin typeface="Consolas"/>
              </a:rPr>
              <a:t>runserver</a:t>
            </a:r>
            <a:endParaRPr lang="en-US" dirty="0" err="1"/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6300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2861"/>
            <a:ext cx="10058400" cy="1097280"/>
          </a:xfrm>
        </p:spPr>
        <p:txBody>
          <a:bodyPr/>
          <a:lstStyle/>
          <a:p>
            <a:r>
              <a:rPr lang="en-US" dirty="0"/>
              <a:t>Usage of files in </a:t>
            </a:r>
            <a:r>
              <a:rPr lang="en-US" dirty="0" err="1"/>
              <a:t>django</a:t>
            </a:r>
            <a:r>
              <a:rPr lang="en-US" dirty="0"/>
              <a:t>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11243" y="2336281"/>
            <a:ext cx="8769514" cy="2205117"/>
          </a:xfrm>
        </p:spPr>
        <p:txBody>
          <a:bodyPr/>
          <a:lstStyle/>
          <a:p>
            <a:pPr marL="283210" indent="-283210">
              <a:buClr>
                <a:srgbClr val="EF8C6A"/>
              </a:buClr>
            </a:pPr>
            <a:r>
              <a:rPr lang="en-US" dirty="0">
                <a:latin typeface="Consolas"/>
                <a:ea typeface="+mn-lt"/>
                <a:cs typeface="+mn-lt"/>
              </a:rPr>
              <a:t>manage.py</a:t>
            </a:r>
            <a:r>
              <a:rPr lang="en-US" dirty="0">
                <a:ea typeface="+mn-lt"/>
                <a:cs typeface="+mn-lt"/>
              </a:rPr>
              <a:t>: Entry point for running the server, migrations, and project setup.</a:t>
            </a:r>
            <a:endParaRPr lang="en-US" dirty="0"/>
          </a:p>
          <a:p>
            <a:pPr marL="283210" indent="-283210">
              <a:buClr>
                <a:srgbClr val="EF8C6A"/>
              </a:buClr>
            </a:pPr>
            <a:r>
              <a:rPr lang="en-US" dirty="0">
                <a:latin typeface="Consolas"/>
                <a:ea typeface="+mn-lt"/>
                <a:cs typeface="+mn-lt"/>
              </a:rPr>
              <a:t>settings.py</a:t>
            </a:r>
            <a:r>
              <a:rPr lang="en-US" dirty="0">
                <a:ea typeface="+mn-lt"/>
                <a:cs typeface="+mn-lt"/>
              </a:rPr>
              <a:t>: Configuration settings for the project.</a:t>
            </a:r>
            <a:endParaRPr lang="en-US" dirty="0"/>
          </a:p>
          <a:p>
            <a:pPr marL="283210" indent="-283210">
              <a:buClr>
                <a:srgbClr val="EF8C6A"/>
              </a:buClr>
            </a:pPr>
            <a:r>
              <a:rPr lang="en-US" dirty="0">
                <a:latin typeface="Consolas"/>
              </a:rPr>
              <a:t>urls.py</a:t>
            </a:r>
            <a:r>
              <a:rPr lang="en-US" dirty="0">
                <a:ea typeface="+mn-lt"/>
                <a:cs typeface="+mn-lt"/>
              </a:rPr>
              <a:t>: URL routing for different views.</a:t>
            </a:r>
            <a:endParaRPr lang="en-US" dirty="0"/>
          </a:p>
          <a:p>
            <a:pPr marL="283210" indent="-283210">
              <a:buClr>
                <a:srgbClr val="EF8C6A"/>
              </a:buClr>
            </a:pPr>
            <a:r>
              <a:rPr lang="en-US" dirty="0">
                <a:latin typeface="Consolas"/>
                <a:ea typeface="+mn-lt"/>
                <a:cs typeface="+mn-lt"/>
              </a:rPr>
              <a:t>models.py</a:t>
            </a:r>
            <a:r>
              <a:rPr lang="en-US" dirty="0">
                <a:ea typeface="+mn-lt"/>
                <a:cs typeface="+mn-lt"/>
              </a:rPr>
              <a:t>: Database models definition.</a:t>
            </a:r>
            <a:endParaRPr lang="en-US" dirty="0"/>
          </a:p>
          <a:p>
            <a:pPr marL="283210" indent="-283210">
              <a:buClr>
                <a:srgbClr val="EF8C6A"/>
              </a:buClr>
            </a:pPr>
            <a:r>
              <a:rPr lang="en-US" dirty="0">
                <a:latin typeface="Consolas"/>
              </a:rPr>
              <a:t>views.py</a:t>
            </a:r>
            <a:r>
              <a:rPr lang="en-US" dirty="0">
                <a:ea typeface="+mn-lt"/>
                <a:cs typeface="+mn-lt"/>
              </a:rPr>
              <a:t>: Handles logic for each view.</a:t>
            </a:r>
            <a:endParaRPr lang="en-US" dirty="0"/>
          </a:p>
          <a:p>
            <a:pPr marL="283210" indent="-283210">
              <a:buClr>
                <a:srgbClr val="EF8C6A"/>
              </a:buClr>
            </a:pPr>
            <a:r>
              <a:rPr lang="en-US" dirty="0">
                <a:latin typeface="Consolas"/>
              </a:rPr>
              <a:t>templates/</a:t>
            </a:r>
            <a:r>
              <a:rPr lang="en-US" dirty="0">
                <a:ea typeface="+mn-lt"/>
                <a:cs typeface="+mn-lt"/>
              </a:rPr>
              <a:t>: HTML files for each app's pages.</a:t>
            </a:r>
            <a:endParaRPr lang="en-US" dirty="0"/>
          </a:p>
          <a:p>
            <a:pPr marL="283210" indent="-283210">
              <a:buClr>
                <a:srgbClr val="EF8C6A"/>
              </a:buClr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08507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76F-D376-79BA-AC5E-A2735E78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83" y="548640"/>
            <a:ext cx="4325815" cy="2304288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Models - </a:t>
            </a: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Database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5D284-61C4-B17C-FCD3-9FA9070D219C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Customer App</a:t>
            </a:r>
            <a:r>
              <a:rPr lang="en-US" dirty="0">
                <a:ea typeface="+mn-lt"/>
                <a:cs typeface="+mn-lt"/>
              </a:rPr>
              <a:t>:-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511810" indent="-511810"/>
            <a:r>
              <a:rPr lang="en-US" dirty="0">
                <a:latin typeface="Consolas"/>
              </a:rPr>
              <a:t>Customer</a:t>
            </a:r>
            <a:r>
              <a:rPr lang="en-US" dirty="0">
                <a:ea typeface="+mn-lt"/>
                <a:cs typeface="+mn-lt"/>
              </a:rPr>
              <a:t>: User login and signup</a:t>
            </a:r>
            <a:endParaRPr lang="en-US" dirty="0"/>
          </a:p>
          <a:p>
            <a:pPr marL="511810" indent="-511810"/>
            <a:r>
              <a:rPr lang="en-US" dirty="0">
                <a:latin typeface="Consolas"/>
              </a:rPr>
              <a:t>Cart Item</a:t>
            </a:r>
            <a:r>
              <a:rPr lang="en-US" dirty="0">
                <a:ea typeface="+mn-lt"/>
                <a:cs typeface="+mn-lt"/>
              </a:rPr>
              <a:t>: Stores items added to cart</a:t>
            </a:r>
            <a:endParaRPr lang="en-US" dirty="0"/>
          </a:p>
          <a:p>
            <a:pPr marL="0" indent="0">
              <a:buNone/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2B0517-4A7E-AB48-B434-C5E1D407B266}"/>
              </a:ext>
            </a:extLst>
          </p:cNvPr>
          <p:cNvSpPr txBox="1">
            <a:spLocks/>
          </p:cNvSpPr>
          <p:nvPr/>
        </p:nvSpPr>
        <p:spPr>
          <a:xfrm>
            <a:off x="5950132" y="4012112"/>
            <a:ext cx="6130625" cy="230428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512064" indent="-5120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39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2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59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810" indent="-511810">
              <a:buNone/>
            </a:pPr>
            <a:r>
              <a:rPr lang="en-US" b="1" dirty="0">
                <a:ea typeface="+mn-lt"/>
                <a:cs typeface="+mn-lt"/>
              </a:rPr>
              <a:t>Restaurant App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511810" indent="-511810"/>
            <a:r>
              <a:rPr lang="en-US" dirty="0">
                <a:latin typeface="Consolas"/>
              </a:rPr>
              <a:t>Restaurant</a:t>
            </a:r>
            <a:r>
              <a:rPr lang="en-US" dirty="0">
                <a:ea typeface="+mn-lt"/>
                <a:cs typeface="+mn-lt"/>
              </a:rPr>
              <a:t>: User login and signup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511810" indent="-511810"/>
            <a:r>
              <a:rPr lang="en-US" dirty="0" err="1">
                <a:latin typeface="Consolas"/>
              </a:rPr>
              <a:t>MenuItems</a:t>
            </a:r>
            <a:r>
              <a:rPr lang="en-US" dirty="0">
                <a:ea typeface="+mn-lt"/>
                <a:cs typeface="+mn-lt"/>
              </a:rPr>
              <a:t>: Stores menu items for the restaurant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Font typeface="+mj-lt"/>
              <a:buNone/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0240C0-1F81-FF3A-6972-D231348DA0CC}"/>
              </a:ext>
            </a:extLst>
          </p:cNvPr>
          <p:cNvSpPr txBox="1">
            <a:spLocks/>
          </p:cNvSpPr>
          <p:nvPr/>
        </p:nvSpPr>
        <p:spPr>
          <a:xfrm>
            <a:off x="641531" y="4010298"/>
            <a:ext cx="6130625" cy="230428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512064" indent="-5120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39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2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59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810" indent="-511810">
              <a:buNone/>
            </a:pPr>
            <a:r>
              <a:rPr lang="en-US" b="1" dirty="0">
                <a:ea typeface="+mn-lt"/>
                <a:cs typeface="+mn-lt"/>
              </a:rPr>
              <a:t>Delivery App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511810" indent="-511810"/>
            <a:r>
              <a:rPr lang="en-US" dirty="0">
                <a:latin typeface="Consolas"/>
              </a:rPr>
              <a:t>Delivery</a:t>
            </a:r>
            <a:r>
              <a:rPr lang="en-US" dirty="0">
                <a:ea typeface="+mn-lt"/>
                <a:cs typeface="+mn-lt"/>
              </a:rPr>
              <a:t>: User login and signup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Font typeface="+mj-lt"/>
              <a:buNone/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4358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777A5F-7A59-BA38-081C-6015A863B8FD}"/>
              </a:ext>
            </a:extLst>
          </p:cNvPr>
          <p:cNvSpPr/>
          <p:nvPr/>
        </p:nvSpPr>
        <p:spPr>
          <a:xfrm>
            <a:off x="5027898" y="2178538"/>
            <a:ext cx="2735384" cy="11234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352076-65B5-C2DF-1B98-F53DD1D9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0" y="1593947"/>
            <a:ext cx="6120000" cy="1371600"/>
          </a:xfrm>
        </p:spPr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AE8589-7396-B08A-5800-1B2BB52C5A3F}"/>
              </a:ext>
            </a:extLst>
          </p:cNvPr>
          <p:cNvSpPr txBox="1">
            <a:spLocks/>
          </p:cNvSpPr>
          <p:nvPr/>
        </p:nvSpPr>
        <p:spPr>
          <a:xfrm>
            <a:off x="366736" y="167642"/>
            <a:ext cx="6130625" cy="350590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ea typeface="+mn-lt"/>
                <a:cs typeface="+mn-lt"/>
              </a:rPr>
              <a:t>Customer App</a:t>
            </a:r>
            <a:r>
              <a:rPr lang="en-US" dirty="0">
                <a:ea typeface="+mn-lt"/>
                <a:cs typeface="+mn-lt"/>
              </a:rPr>
              <a:t>:-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Clr>
                <a:srgbClr val="E2B588"/>
              </a:buClr>
              <a:buFont typeface="Wingdings" panose="05000000000000000000" pitchFamily="2" charset="2"/>
              <a:buNone/>
            </a:pPr>
            <a:r>
              <a:rPr lang="en-US" dirty="0">
                <a:ea typeface="+mn-lt"/>
                <a:cs typeface="+mn-lt"/>
              </a:rPr>
              <a:t>Functionalities: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511810" indent="-511810"/>
            <a:r>
              <a:rPr lang="en-US" sz="1800" dirty="0">
                <a:ea typeface="+mn-lt"/>
                <a:cs typeface="+mn-lt"/>
              </a:rPr>
              <a:t>Signup, Login</a:t>
            </a:r>
            <a:endParaRPr lang="en-US" sz="1800">
              <a:solidFill>
                <a:srgbClr val="FFFFFF">
                  <a:alpha val="70000"/>
                </a:srgbClr>
              </a:solidFill>
            </a:endParaRPr>
          </a:p>
          <a:p>
            <a:pPr marL="511810" indent="-511810"/>
            <a:r>
              <a:rPr lang="en-US" sz="1800" dirty="0">
                <a:ea typeface="+mn-lt"/>
                <a:cs typeface="+mn-lt"/>
              </a:rPr>
              <a:t>Home, About</a:t>
            </a:r>
            <a:endParaRPr lang="en-US" sz="1800">
              <a:solidFill>
                <a:srgbClr val="FFFFFF">
                  <a:alpha val="70000"/>
                </a:srgbClr>
              </a:solidFill>
            </a:endParaRPr>
          </a:p>
          <a:p>
            <a:pPr marL="511810" indent="-511810"/>
            <a:r>
              <a:rPr lang="en-US" sz="1800" dirty="0">
                <a:ea typeface="+mn-lt"/>
                <a:cs typeface="+mn-lt"/>
              </a:rPr>
              <a:t>Food Items (Displays restaurants)</a:t>
            </a:r>
            <a:endParaRPr lang="en-US" sz="1800">
              <a:solidFill>
                <a:srgbClr val="FFFFFF">
                  <a:alpha val="70000"/>
                </a:srgbClr>
              </a:solidFill>
            </a:endParaRPr>
          </a:p>
          <a:p>
            <a:pPr marL="511810" indent="-511810"/>
            <a:r>
              <a:rPr lang="en-US" sz="1800" dirty="0">
                <a:ea typeface="+mn-lt"/>
                <a:cs typeface="+mn-lt"/>
              </a:rPr>
              <a:t>Menu (Items per restaurant)</a:t>
            </a:r>
            <a:endParaRPr lang="en-US" sz="1800">
              <a:solidFill>
                <a:srgbClr val="FFFFFF">
                  <a:alpha val="70000"/>
                </a:srgbClr>
              </a:solidFill>
            </a:endParaRPr>
          </a:p>
          <a:p>
            <a:pPr marL="511810" indent="-511810"/>
            <a:r>
              <a:rPr lang="en-US" sz="1800" dirty="0">
                <a:ea typeface="+mn-lt"/>
                <a:cs typeface="+mn-lt"/>
              </a:rPr>
              <a:t>Cart (Add, View), Profile View and Edit</a:t>
            </a:r>
            <a:endParaRPr lang="en-US" sz="1800" dirty="0">
              <a:solidFill>
                <a:srgbClr val="FFFFFF">
                  <a:alpha val="70000"/>
                </a:srgbClr>
              </a:solidFill>
            </a:endParaRPr>
          </a:p>
          <a:p>
            <a:pPr marL="511810" indent="-511810">
              <a:buClr>
                <a:srgbClr val="E2B588"/>
              </a:buClr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930201-FC45-11E1-4955-037300642440}"/>
              </a:ext>
            </a:extLst>
          </p:cNvPr>
          <p:cNvSpPr txBox="1">
            <a:spLocks/>
          </p:cNvSpPr>
          <p:nvPr/>
        </p:nvSpPr>
        <p:spPr>
          <a:xfrm>
            <a:off x="7435055" y="3826497"/>
            <a:ext cx="6130625" cy="34961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512064" indent="-5120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39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2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59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810" indent="-511810">
              <a:buNone/>
            </a:pPr>
            <a:r>
              <a:rPr lang="en-US" b="1" dirty="0">
                <a:ea typeface="+mn-lt"/>
                <a:cs typeface="+mn-lt"/>
              </a:rPr>
              <a:t>Restaurant App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Functionalities: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511810" indent="-511810"/>
            <a:r>
              <a:rPr lang="en-US" dirty="0">
                <a:ea typeface="+mn-lt"/>
                <a:cs typeface="+mn-lt"/>
              </a:rPr>
              <a:t>Signup, Login</a:t>
            </a:r>
            <a:endParaRPr lang="en-US" dirty="0"/>
          </a:p>
          <a:p>
            <a:pPr marL="511810" indent="-511810"/>
            <a:r>
              <a:rPr lang="en-US" dirty="0">
                <a:ea typeface="+mn-lt"/>
                <a:cs typeface="+mn-lt"/>
              </a:rPr>
              <a:t>Home, About</a:t>
            </a:r>
            <a:endParaRPr lang="en-US" dirty="0"/>
          </a:p>
          <a:p>
            <a:pPr marL="511810" indent="-511810"/>
            <a:r>
              <a:rPr lang="en-US" dirty="0">
                <a:ea typeface="+mn-lt"/>
                <a:cs typeface="+mn-lt"/>
              </a:rPr>
              <a:t>Menu (View, Edit, Delete Items)</a:t>
            </a:r>
            <a:endParaRPr lang="en-US" dirty="0"/>
          </a:p>
          <a:p>
            <a:pPr marL="511810" indent="-511810"/>
            <a:r>
              <a:rPr lang="en-US" dirty="0">
                <a:ea typeface="+mn-lt"/>
                <a:cs typeface="+mn-lt"/>
              </a:rPr>
              <a:t>Orders (Manage customer orders)</a:t>
            </a:r>
            <a:endParaRPr lang="en-US" dirty="0"/>
          </a:p>
          <a:p>
            <a:pPr marL="511810" indent="-511810">
              <a:buClr>
                <a:srgbClr val="E2B588"/>
              </a:buClr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Font typeface="+mj-lt"/>
              <a:buNone/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BA04A1-7175-B7D8-8FCF-A1C05D2F9273}"/>
              </a:ext>
            </a:extLst>
          </p:cNvPr>
          <p:cNvSpPr txBox="1">
            <a:spLocks/>
          </p:cNvSpPr>
          <p:nvPr/>
        </p:nvSpPr>
        <p:spPr>
          <a:xfrm>
            <a:off x="367992" y="3980991"/>
            <a:ext cx="6130625" cy="319328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512064" indent="-5120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39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2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59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810" indent="-511810">
              <a:buNone/>
            </a:pPr>
            <a:r>
              <a:rPr lang="en-US" b="1" dirty="0">
                <a:ea typeface="+mn-lt"/>
                <a:cs typeface="+mn-lt"/>
              </a:rPr>
              <a:t>Delivery App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Functionalities:</a:t>
            </a:r>
            <a:endParaRPr lang="en-US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511810" indent="-511810"/>
            <a:r>
              <a:rPr lang="en-US">
                <a:ea typeface="+mn-lt"/>
                <a:cs typeface="+mn-lt"/>
              </a:rPr>
              <a:t>Signup, Login</a:t>
            </a:r>
            <a:endParaRPr lang="en-US"/>
          </a:p>
          <a:p>
            <a:pPr marL="511810" indent="-511810"/>
            <a:r>
              <a:rPr lang="en-US">
                <a:ea typeface="+mn-lt"/>
                <a:cs typeface="+mn-lt"/>
              </a:rPr>
              <a:t>Home, About</a:t>
            </a:r>
            <a:endParaRPr lang="en-US"/>
          </a:p>
          <a:p>
            <a:pPr marL="511810" indent="-511810"/>
            <a:r>
              <a:rPr lang="en-US">
                <a:ea typeface="+mn-lt"/>
                <a:cs typeface="+mn-lt"/>
              </a:rPr>
              <a:t>To Be Delivered, Delivered Orders</a:t>
            </a:r>
            <a:endParaRPr lang="en-US"/>
          </a:p>
          <a:p>
            <a:pPr marL="511810" indent="-511810">
              <a:buClr>
                <a:srgbClr val="E2B588"/>
              </a:buClr>
            </a:pP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Font typeface="+mj-lt"/>
              <a:buNone/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7934CE-457E-A4B7-CA1D-2416E53494D7}"/>
              </a:ext>
            </a:extLst>
          </p:cNvPr>
          <p:cNvSpPr txBox="1">
            <a:spLocks/>
          </p:cNvSpPr>
          <p:nvPr/>
        </p:nvSpPr>
        <p:spPr>
          <a:xfrm>
            <a:off x="7435054" y="172804"/>
            <a:ext cx="6130625" cy="34961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512064" indent="-5120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39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2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59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810" indent="-511810">
              <a:buNone/>
            </a:pPr>
            <a:r>
              <a:rPr lang="en-US" b="1" dirty="0">
                <a:ea typeface="+mn-lt"/>
                <a:cs typeface="+mn-lt"/>
              </a:rPr>
              <a:t>Accounts App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511810" indent="-511810"/>
            <a:r>
              <a:rPr lang="en-US" b="1" err="1">
                <a:ea typeface="+mn-lt"/>
                <a:cs typeface="+mn-lt"/>
              </a:rPr>
              <a:t>select_role</a:t>
            </a:r>
            <a:r>
              <a:rPr lang="en-US">
                <a:ea typeface="+mn-lt"/>
                <a:cs typeface="+mn-lt"/>
              </a:rPr>
              <a:t>: Role selection page</a:t>
            </a:r>
            <a:endParaRPr lang="en-US"/>
          </a:p>
          <a:p>
            <a:pPr marL="511810" indent="-511810"/>
            <a:r>
              <a:rPr lang="en-US" b="1" dirty="0" err="1">
                <a:ea typeface="+mn-lt"/>
                <a:cs typeface="+mn-lt"/>
              </a:rPr>
              <a:t>redirect_login</a:t>
            </a:r>
            <a:r>
              <a:rPr lang="en-US" dirty="0">
                <a:ea typeface="+mn-lt"/>
                <a:cs typeface="+mn-lt"/>
              </a:rPr>
              <a:t>: Redirects to role-specific login</a:t>
            </a:r>
            <a:endParaRPr lang="en-US" dirty="0"/>
          </a:p>
          <a:p>
            <a:pPr marL="511810" indent="-511810"/>
            <a:r>
              <a:rPr lang="en-US" b="1" dirty="0">
                <a:ea typeface="+mn-lt"/>
                <a:cs typeface="+mn-lt"/>
              </a:rPr>
              <a:t>logout</a:t>
            </a:r>
            <a:r>
              <a:rPr lang="en-US" dirty="0">
                <a:ea typeface="+mn-lt"/>
                <a:cs typeface="+mn-lt"/>
              </a:rPr>
              <a:t>: Sign out for all roles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511810" indent="-511810">
              <a:buClr>
                <a:srgbClr val="E2B588"/>
              </a:buClr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Font typeface="+mj-lt"/>
              <a:buNone/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4598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2A43-A135-E306-2FB5-19EDC6C6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293" y="-418514"/>
            <a:ext cx="4663440" cy="1371600"/>
          </a:xfrm>
        </p:spPr>
        <p:txBody>
          <a:bodyPr/>
          <a:lstStyle/>
          <a:p>
            <a:r>
              <a:rPr lang="en-US" dirty="0"/>
              <a:t>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F8F7-4B55-C424-6405-19AE9A19EEB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02101" y="1300871"/>
            <a:ext cx="5575300" cy="5656016"/>
          </a:xfrm>
        </p:spPr>
        <p:txBody>
          <a:bodyPr anchor="ctr" anchorCtr="0"/>
          <a:lstStyle/>
          <a:p>
            <a:pPr marL="0" indent="0">
              <a:buClr>
                <a:srgbClr val="EF8C6A"/>
              </a:buClr>
              <a:buNone/>
            </a:pPr>
            <a:r>
              <a:rPr lang="en-US" b="1">
                <a:ea typeface="+mn-lt"/>
                <a:cs typeface="+mn-lt"/>
              </a:rPr>
              <a:t>Restaurant App URLs</a:t>
            </a:r>
            <a:r>
              <a:rPr lang="en-US">
                <a:ea typeface="+mn-lt"/>
                <a:cs typeface="+mn-lt"/>
              </a:rPr>
              <a:t>: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283210" indent="-283210">
              <a:buClr>
                <a:srgbClr val="EF8C6A"/>
              </a:buClr>
            </a:pPr>
            <a:r>
              <a:rPr lang="en-US" dirty="0">
                <a:latin typeface="Consolas"/>
              </a:rPr>
              <a:t>/signup/</a:t>
            </a:r>
            <a:r>
              <a:rPr lang="en-US" dirty="0">
                <a:ea typeface="+mn-lt"/>
                <a:cs typeface="+mn-lt"/>
              </a:rPr>
              <a:t> - Restaurant signup page</a:t>
            </a:r>
            <a:endParaRPr lang="en-US" dirty="0"/>
          </a:p>
          <a:p>
            <a:pPr marL="283210" indent="-283210">
              <a:buClr>
                <a:srgbClr val="EF8C6A"/>
              </a:buClr>
            </a:pPr>
            <a:r>
              <a:rPr lang="en-US" dirty="0">
                <a:latin typeface="Consolas"/>
              </a:rPr>
              <a:t>/login/</a:t>
            </a:r>
            <a:r>
              <a:rPr lang="en-US" dirty="0">
                <a:ea typeface="+mn-lt"/>
                <a:cs typeface="+mn-lt"/>
              </a:rPr>
              <a:t> - Restaurant login page</a:t>
            </a:r>
            <a:endParaRPr lang="en-US" dirty="0"/>
          </a:p>
          <a:p>
            <a:pPr marL="283210" indent="-283210">
              <a:buClr>
                <a:srgbClr val="EF8C6A"/>
              </a:buClr>
            </a:pPr>
            <a:r>
              <a:rPr lang="en-US" dirty="0">
                <a:latin typeface="Consolas"/>
              </a:rPr>
              <a:t>/&lt;</a:t>
            </a:r>
            <a:r>
              <a:rPr lang="en-US" dirty="0" err="1">
                <a:latin typeface="Consolas"/>
              </a:rPr>
              <a:t>uuid:restaurant_id</a:t>
            </a:r>
            <a:r>
              <a:rPr lang="en-US" dirty="0">
                <a:latin typeface="Consolas"/>
              </a:rPr>
              <a:t>&gt;/home/</a:t>
            </a:r>
            <a:r>
              <a:rPr lang="en-US" dirty="0">
                <a:ea typeface="+mn-lt"/>
                <a:cs typeface="+mn-lt"/>
              </a:rPr>
              <a:t> - Restaurant home page</a:t>
            </a:r>
            <a:endParaRPr lang="en-US" dirty="0"/>
          </a:p>
          <a:p>
            <a:pPr marL="283210" indent="-283210">
              <a:buClr>
                <a:srgbClr val="EF8C6A"/>
              </a:buClr>
            </a:pPr>
            <a:r>
              <a:rPr lang="en-US" dirty="0">
                <a:latin typeface="Consolas"/>
              </a:rPr>
              <a:t>/&lt;</a:t>
            </a:r>
            <a:r>
              <a:rPr lang="en-US" dirty="0" err="1">
                <a:latin typeface="Consolas"/>
              </a:rPr>
              <a:t>uuid:restaurant_id</a:t>
            </a:r>
            <a:r>
              <a:rPr lang="en-US" dirty="0">
                <a:latin typeface="Consolas"/>
              </a:rPr>
              <a:t>&gt;/about/</a:t>
            </a:r>
            <a:r>
              <a:rPr lang="en-US" dirty="0">
                <a:ea typeface="+mn-lt"/>
                <a:cs typeface="+mn-lt"/>
              </a:rPr>
              <a:t> - About page for a specific restaurant</a:t>
            </a:r>
            <a:endParaRPr lang="en-US" dirty="0"/>
          </a:p>
          <a:p>
            <a:pPr marL="283210" indent="-283210">
              <a:buClr>
                <a:srgbClr val="EF8C6A"/>
              </a:buClr>
            </a:pPr>
            <a:r>
              <a:rPr lang="en-US" dirty="0">
                <a:latin typeface="Consolas"/>
              </a:rPr>
              <a:t>/&lt;</a:t>
            </a:r>
            <a:r>
              <a:rPr lang="en-US" dirty="0" err="1">
                <a:latin typeface="Consolas"/>
              </a:rPr>
              <a:t>uuid:restaurant_id</a:t>
            </a:r>
            <a:r>
              <a:rPr lang="en-US" dirty="0">
                <a:latin typeface="Consolas"/>
              </a:rPr>
              <a:t>&gt;/orders/</a:t>
            </a:r>
            <a:r>
              <a:rPr lang="en-US" dirty="0">
                <a:ea typeface="+mn-lt"/>
                <a:cs typeface="+mn-lt"/>
              </a:rPr>
              <a:t> - View orders for the restaurant</a:t>
            </a:r>
            <a:endParaRPr lang="en-US" dirty="0"/>
          </a:p>
          <a:p>
            <a:pPr marL="283210" indent="-283210">
              <a:buClr>
                <a:srgbClr val="EF8C6A"/>
              </a:buClr>
            </a:pPr>
            <a:r>
              <a:rPr lang="en-US" dirty="0">
                <a:latin typeface="Consolas"/>
              </a:rPr>
              <a:t>/&lt;</a:t>
            </a:r>
            <a:r>
              <a:rPr lang="en-US" dirty="0" err="1">
                <a:latin typeface="Consolas"/>
              </a:rPr>
              <a:t>uuid:restaurant_id</a:t>
            </a:r>
            <a:r>
              <a:rPr lang="en-US" dirty="0">
                <a:latin typeface="Consolas"/>
              </a:rPr>
              <a:t>&gt;/menu/</a:t>
            </a:r>
            <a:r>
              <a:rPr lang="en-US" dirty="0">
                <a:ea typeface="+mn-lt"/>
                <a:cs typeface="+mn-lt"/>
              </a:rPr>
              <a:t> - Restaurant menu page</a:t>
            </a:r>
            <a:endParaRPr lang="en-US" dirty="0"/>
          </a:p>
          <a:p>
            <a:pPr marL="283210" indent="-283210">
              <a:buClr>
                <a:srgbClr val="EF8C6A"/>
              </a:buClr>
            </a:pPr>
            <a:r>
              <a:rPr lang="en-US" dirty="0">
                <a:latin typeface="Consolas"/>
              </a:rPr>
              <a:t>/menu/edit/&lt;</a:t>
            </a:r>
            <a:r>
              <a:rPr lang="en-US" dirty="0" err="1">
                <a:latin typeface="Consolas"/>
              </a:rPr>
              <a:t>int:item_id</a:t>
            </a:r>
            <a:r>
              <a:rPr lang="en-US" dirty="0">
                <a:latin typeface="Consolas"/>
              </a:rPr>
              <a:t>&gt;/</a:t>
            </a:r>
            <a:r>
              <a:rPr lang="en-US" dirty="0">
                <a:ea typeface="+mn-lt"/>
                <a:cs typeface="+mn-lt"/>
              </a:rPr>
              <a:t> - Edit menu item</a:t>
            </a:r>
            <a:endParaRPr lang="en-US" dirty="0"/>
          </a:p>
          <a:p>
            <a:pPr marL="283210" indent="-283210">
              <a:buClr>
                <a:srgbClr val="EF8C6A"/>
              </a:buClr>
            </a:pPr>
            <a:r>
              <a:rPr lang="en-US" dirty="0">
                <a:latin typeface="Consolas"/>
              </a:rPr>
              <a:t>/</a:t>
            </a:r>
            <a:r>
              <a:rPr lang="en-US" dirty="0" err="1">
                <a:latin typeface="Consolas"/>
              </a:rPr>
              <a:t>delete_item</a:t>
            </a:r>
            <a:r>
              <a:rPr lang="en-US" dirty="0">
                <a:latin typeface="Consolas"/>
              </a:rPr>
              <a:t>/&lt;</a:t>
            </a:r>
            <a:r>
              <a:rPr lang="en-US" dirty="0" err="1">
                <a:latin typeface="Consolas"/>
              </a:rPr>
              <a:t>int:item_id</a:t>
            </a:r>
            <a:r>
              <a:rPr lang="en-US" dirty="0">
                <a:latin typeface="Consolas"/>
              </a:rPr>
              <a:t>&gt;/</a:t>
            </a:r>
            <a:r>
              <a:rPr lang="en-US" dirty="0">
                <a:ea typeface="+mn-lt"/>
                <a:cs typeface="+mn-lt"/>
              </a:rPr>
              <a:t> - Delete menu item</a:t>
            </a:r>
            <a:endParaRPr lang="en-US" dirty="0"/>
          </a:p>
          <a:p>
            <a:pPr marL="283210" indent="-283210">
              <a:buClr>
                <a:srgbClr val="EF8C6A"/>
              </a:buClr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280C0-0E9D-3C24-020F-F4E30349EC0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062368" y="2956390"/>
            <a:ext cx="4663440" cy="3453420"/>
          </a:xfrm>
        </p:spPr>
        <p:txBody>
          <a:bodyPr/>
          <a:lstStyle/>
          <a:p>
            <a:pPr marL="0" indent="0">
              <a:buClr>
                <a:srgbClr val="E2B588"/>
              </a:buClr>
              <a:buNone/>
            </a:pPr>
            <a:r>
              <a:rPr lang="en-US" b="1" dirty="0">
                <a:ea typeface="+mn-lt"/>
                <a:cs typeface="+mn-lt"/>
              </a:rPr>
              <a:t>Delivery App URLs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dirty="0">
                <a:latin typeface="Consolas"/>
              </a:rPr>
              <a:t>/signup/</a:t>
            </a:r>
            <a:r>
              <a:rPr lang="en-US" dirty="0">
                <a:ea typeface="+mn-lt"/>
                <a:cs typeface="+mn-lt"/>
              </a:rPr>
              <a:t> - Delivery signup page</a:t>
            </a:r>
            <a:endParaRPr lang="en-US" dirty="0"/>
          </a:p>
          <a:p>
            <a:r>
              <a:rPr lang="en-US" dirty="0">
                <a:latin typeface="Consolas"/>
              </a:rPr>
              <a:t>/login/</a:t>
            </a:r>
            <a:r>
              <a:rPr lang="en-US" dirty="0">
                <a:ea typeface="+mn-lt"/>
                <a:cs typeface="+mn-lt"/>
              </a:rPr>
              <a:t> - Delivery login page</a:t>
            </a:r>
            <a:endParaRPr lang="en-US" dirty="0"/>
          </a:p>
          <a:p>
            <a:r>
              <a:rPr lang="en-US" dirty="0">
                <a:latin typeface="Consolas"/>
              </a:rPr>
              <a:t>/home/</a:t>
            </a:r>
            <a:r>
              <a:rPr lang="en-US" dirty="0">
                <a:ea typeface="+mn-lt"/>
                <a:cs typeface="+mn-lt"/>
              </a:rPr>
              <a:t> - Delivery home page</a:t>
            </a:r>
            <a:endParaRPr lang="en-US" dirty="0"/>
          </a:p>
          <a:p>
            <a:r>
              <a:rPr lang="en-US" dirty="0">
                <a:latin typeface="Consolas"/>
              </a:rPr>
              <a:t>/about/</a:t>
            </a:r>
            <a:r>
              <a:rPr lang="en-US" dirty="0">
                <a:ea typeface="+mn-lt"/>
                <a:cs typeface="+mn-lt"/>
              </a:rPr>
              <a:t> - Delivery about page</a:t>
            </a:r>
            <a:endParaRPr lang="en-US" dirty="0"/>
          </a:p>
          <a:p>
            <a:r>
              <a:rPr lang="en-US" dirty="0">
                <a:latin typeface="Consolas"/>
              </a:rPr>
              <a:t>/</a:t>
            </a:r>
            <a:r>
              <a:rPr lang="en-US" dirty="0" err="1">
                <a:latin typeface="Consolas"/>
              </a:rPr>
              <a:t>to_be_delivered</a:t>
            </a:r>
            <a:r>
              <a:rPr lang="en-US" dirty="0">
                <a:latin typeface="Consolas"/>
              </a:rPr>
              <a:t>/</a:t>
            </a:r>
            <a:r>
              <a:rPr lang="en-US" dirty="0">
                <a:ea typeface="+mn-lt"/>
                <a:cs typeface="+mn-lt"/>
              </a:rPr>
              <a:t> - Orders to be delivered</a:t>
            </a:r>
            <a:endParaRPr lang="en-US" dirty="0"/>
          </a:p>
          <a:p>
            <a:r>
              <a:rPr lang="en-US" dirty="0">
                <a:latin typeface="Consolas"/>
              </a:rPr>
              <a:t>/delivered/</a:t>
            </a:r>
            <a:r>
              <a:rPr lang="en-US" dirty="0">
                <a:ea typeface="+mn-lt"/>
                <a:cs typeface="+mn-lt"/>
              </a:rPr>
              <a:t> - Delivered orders page</a:t>
            </a:r>
            <a:endParaRPr lang="en-US" dirty="0"/>
          </a:p>
          <a:p>
            <a:pPr>
              <a:buClr>
                <a:srgbClr val="E2B588"/>
              </a:buClr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32D60-815F-F90B-5E1F-DC5172568C98}"/>
              </a:ext>
            </a:extLst>
          </p:cNvPr>
          <p:cNvSpPr txBox="1"/>
          <p:nvPr/>
        </p:nvSpPr>
        <p:spPr>
          <a:xfrm>
            <a:off x="7506025" y="390769"/>
            <a:ext cx="409005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uuid</a:t>
            </a:r>
            <a:r>
              <a:rPr lang="en-US" dirty="0">
                <a:ea typeface="+mn-lt"/>
                <a:cs typeface="+mn-lt"/>
              </a:rPr>
              <a:t> means : UUIDs ensure that each restaurant has a globally unique identifier, avoiding potential conflicts even if records are imported from different sources or databases.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D3E495-9C71-18A8-8AE1-10F0D4501D4B}"/>
              </a:ext>
            </a:extLst>
          </p:cNvPr>
          <p:cNvSpPr/>
          <p:nvPr/>
        </p:nvSpPr>
        <p:spPr>
          <a:xfrm>
            <a:off x="7216205" y="338666"/>
            <a:ext cx="4572000" cy="162820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F7B14-9DD8-14F6-0F32-BF1C7799862A}"/>
              </a:ext>
            </a:extLst>
          </p:cNvPr>
          <p:cNvSpPr txBox="1"/>
          <p:nvPr/>
        </p:nvSpPr>
        <p:spPr>
          <a:xfrm>
            <a:off x="221436" y="175845"/>
            <a:ext cx="29731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Base URL: </a:t>
            </a:r>
            <a:r>
              <a:rPr lang="en-US" dirty="0">
                <a:latin typeface="Consolas"/>
              </a:rPr>
              <a:t>http://127.0.0.1:8000/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9E3704-EA00-C3FF-A74B-9B2684D20039}"/>
              </a:ext>
            </a:extLst>
          </p:cNvPr>
          <p:cNvSpPr/>
          <p:nvPr/>
        </p:nvSpPr>
        <p:spPr>
          <a:xfrm>
            <a:off x="133512" y="172588"/>
            <a:ext cx="3077308" cy="78805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4567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2A43-A135-E306-2FB5-19EDC6C6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293" y="-418514"/>
            <a:ext cx="4663440" cy="1371600"/>
          </a:xfrm>
        </p:spPr>
        <p:txBody>
          <a:bodyPr/>
          <a:lstStyle/>
          <a:p>
            <a:r>
              <a:rPr lang="en-US" dirty="0"/>
              <a:t>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F8F7-4B55-C424-6405-19AE9A19EEB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92332" y="1300871"/>
            <a:ext cx="5575300" cy="5656016"/>
          </a:xfrm>
        </p:spPr>
        <p:txBody>
          <a:bodyPr anchor="ctr" anchorCtr="0"/>
          <a:lstStyle/>
          <a:p>
            <a:pPr marL="283210" indent="-283210">
              <a:buNone/>
            </a:pPr>
            <a:r>
              <a:rPr lang="en-US" b="1" dirty="0">
                <a:ea typeface="+mn-lt"/>
                <a:cs typeface="+mn-lt"/>
              </a:rPr>
              <a:t>Customer App URLs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283210" indent="-283210">
              <a:buClr>
                <a:srgbClr val="EF8C6A"/>
              </a:buClr>
              <a:buFont typeface="Wingdings"/>
            </a:pPr>
            <a:r>
              <a:rPr lang="en-US" dirty="0">
                <a:latin typeface="Consolas"/>
              </a:rPr>
              <a:t>/signup/</a:t>
            </a:r>
            <a:r>
              <a:rPr lang="en-US" dirty="0">
                <a:ea typeface="+mn-lt"/>
                <a:cs typeface="+mn-lt"/>
              </a:rPr>
              <a:t> - Customer signup page</a:t>
            </a:r>
          </a:p>
          <a:p>
            <a:pPr marL="283210" indent="-283210">
              <a:buClr>
                <a:srgbClr val="EF8C6A"/>
              </a:buClr>
              <a:buFont typeface="Wingdings"/>
            </a:pPr>
            <a:r>
              <a:rPr lang="en-US" dirty="0">
                <a:latin typeface="Consolas"/>
              </a:rPr>
              <a:t>/login/</a:t>
            </a:r>
            <a:r>
              <a:rPr lang="en-US" dirty="0">
                <a:ea typeface="+mn-lt"/>
                <a:cs typeface="+mn-lt"/>
              </a:rPr>
              <a:t> - Customer login page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283210" indent="-283210">
              <a:buClr>
                <a:srgbClr val="EF8C6A"/>
              </a:buClr>
              <a:buFont typeface="Wingdings"/>
            </a:pPr>
            <a:r>
              <a:rPr lang="en-US" dirty="0">
                <a:latin typeface="Consolas"/>
              </a:rPr>
              <a:t>/home/</a:t>
            </a:r>
            <a:r>
              <a:rPr lang="en-US" dirty="0">
                <a:ea typeface="+mn-lt"/>
                <a:cs typeface="+mn-lt"/>
              </a:rPr>
              <a:t> - Customer home page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283210" indent="-283210">
              <a:buClr>
                <a:srgbClr val="EF8C6A"/>
              </a:buClr>
              <a:buFont typeface="Wingdings"/>
            </a:pPr>
            <a:r>
              <a:rPr lang="en-US" dirty="0">
                <a:latin typeface="Consolas"/>
              </a:rPr>
              <a:t>/about/</a:t>
            </a:r>
            <a:r>
              <a:rPr lang="en-US" dirty="0">
                <a:ea typeface="+mn-lt"/>
                <a:cs typeface="+mn-lt"/>
              </a:rPr>
              <a:t> - Customer about page</a:t>
            </a:r>
            <a:endParaRPr lang="en-US" dirty="0"/>
          </a:p>
          <a:p>
            <a:pPr marL="283210" indent="-283210">
              <a:buClr>
                <a:srgbClr val="EF8C6A"/>
              </a:buClr>
              <a:buFont typeface="Wingdings"/>
            </a:pPr>
            <a:r>
              <a:rPr lang="en-US" dirty="0">
                <a:latin typeface="Consolas"/>
                <a:ea typeface="+mn-lt"/>
                <a:cs typeface="+mn-lt"/>
              </a:rPr>
              <a:t>/</a:t>
            </a:r>
            <a:r>
              <a:rPr lang="en-US" dirty="0" err="1">
                <a:latin typeface="Consolas"/>
                <a:ea typeface="+mn-lt"/>
                <a:cs typeface="+mn-lt"/>
              </a:rPr>
              <a:t>food_items</a:t>
            </a:r>
            <a:r>
              <a:rPr lang="en-US" dirty="0">
                <a:latin typeface="Consolas"/>
                <a:ea typeface="+mn-lt"/>
                <a:cs typeface="+mn-lt"/>
              </a:rPr>
              <a:t>/</a:t>
            </a:r>
            <a:r>
              <a:rPr lang="en-US" dirty="0">
                <a:ea typeface="+mn-lt"/>
                <a:cs typeface="+mn-lt"/>
              </a:rPr>
              <a:t> - List of restaurants with food items</a:t>
            </a:r>
            <a:endParaRPr lang="en-US" dirty="0"/>
          </a:p>
          <a:p>
            <a:pPr marL="283210" indent="-283210">
              <a:buClr>
                <a:srgbClr val="EF8C6A"/>
              </a:buClr>
              <a:buFont typeface="Wingdings"/>
            </a:pPr>
            <a:r>
              <a:rPr lang="en-US" dirty="0">
                <a:latin typeface="Consolas"/>
              </a:rPr>
              <a:t>/restaurant/&lt;</a:t>
            </a:r>
            <a:r>
              <a:rPr lang="en-US" dirty="0" err="1">
                <a:latin typeface="Consolas"/>
              </a:rPr>
              <a:t>uuid:restaurant_id</a:t>
            </a:r>
            <a:r>
              <a:rPr lang="en-US" dirty="0">
                <a:latin typeface="Consolas"/>
              </a:rPr>
              <a:t>&gt;/</a:t>
            </a:r>
            <a:r>
              <a:rPr lang="en-US" dirty="0">
                <a:latin typeface="Consolas"/>
                <a:ea typeface="+mn-lt"/>
                <a:cs typeface="+mn-lt"/>
              </a:rPr>
              <a:t>menu</a:t>
            </a:r>
            <a:r>
              <a:rPr lang="en-US" dirty="0">
                <a:latin typeface="Consolas"/>
              </a:rPr>
              <a:t>/</a:t>
            </a:r>
            <a:r>
              <a:rPr lang="en-US" dirty="0">
                <a:ea typeface="+mn-lt"/>
                <a:cs typeface="+mn-lt"/>
              </a:rPr>
              <a:t> - Menu for a specific restaurant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283210" indent="-283210">
              <a:buClr>
                <a:srgbClr val="EF8C6A"/>
              </a:buClr>
              <a:buFont typeface="Wingdings"/>
            </a:pPr>
            <a:r>
              <a:rPr lang="en-US" dirty="0">
                <a:latin typeface="Consolas"/>
              </a:rPr>
              <a:t>/</a:t>
            </a:r>
            <a:r>
              <a:rPr lang="en-US" dirty="0">
                <a:latin typeface="Consolas"/>
                <a:ea typeface="+mn-lt"/>
                <a:cs typeface="+mn-lt"/>
              </a:rPr>
              <a:t>add-to-cart/</a:t>
            </a:r>
            <a:r>
              <a:rPr lang="en-US" dirty="0">
                <a:ea typeface="+mn-lt"/>
                <a:cs typeface="+mn-lt"/>
              </a:rPr>
              <a:t> - Add items to cart</a:t>
            </a:r>
            <a:endParaRPr lang="en-US" dirty="0"/>
          </a:p>
          <a:p>
            <a:pPr marL="283210" indent="-283210">
              <a:buClr>
                <a:srgbClr val="EF8C6A"/>
              </a:buClr>
              <a:buFont typeface="Wingdings"/>
            </a:pPr>
            <a:r>
              <a:rPr lang="en-US" dirty="0">
                <a:latin typeface="Consolas"/>
              </a:rPr>
              <a:t>/cart/</a:t>
            </a:r>
            <a:r>
              <a:rPr lang="en-US" dirty="0">
                <a:ea typeface="+mn-lt"/>
                <a:cs typeface="+mn-lt"/>
              </a:rPr>
              <a:t> - View cart</a:t>
            </a:r>
            <a:endParaRPr lang="en-US" dirty="0"/>
          </a:p>
          <a:p>
            <a:pPr marL="283210" indent="-283210">
              <a:buClr>
                <a:srgbClr val="EF8C6A"/>
              </a:buClr>
              <a:buFont typeface="Wingdings"/>
            </a:pPr>
            <a:r>
              <a:rPr lang="en-US" dirty="0">
                <a:latin typeface="Consolas"/>
              </a:rPr>
              <a:t>/</a:t>
            </a:r>
            <a:r>
              <a:rPr lang="en-US" dirty="0">
                <a:latin typeface="Consolas"/>
                <a:ea typeface="+mn-lt"/>
                <a:cs typeface="+mn-lt"/>
              </a:rPr>
              <a:t>profile/</a:t>
            </a:r>
            <a:r>
              <a:rPr lang="en-US" dirty="0">
                <a:ea typeface="+mn-lt"/>
                <a:cs typeface="+mn-lt"/>
              </a:rPr>
              <a:t> - Customer profile page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283210" indent="-283210">
              <a:buClr>
                <a:srgbClr val="EF8C6A"/>
              </a:buClr>
              <a:buFont typeface="Wingdings"/>
            </a:pPr>
            <a:r>
              <a:rPr lang="en-US" dirty="0">
                <a:latin typeface="Consolas"/>
              </a:rPr>
              <a:t>/profile/edit</a:t>
            </a:r>
            <a:r>
              <a:rPr lang="en-US" dirty="0">
                <a:latin typeface="Consolas"/>
                <a:ea typeface="+mn-lt"/>
                <a:cs typeface="+mn-lt"/>
              </a:rPr>
              <a:t>/</a:t>
            </a:r>
            <a:r>
              <a:rPr lang="en-US" dirty="0">
                <a:ea typeface="+mn-lt"/>
                <a:cs typeface="+mn-lt"/>
              </a:rPr>
              <a:t> - Edit profile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280C0-0E9D-3C24-020F-F4E30349EC0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062368" y="2956390"/>
            <a:ext cx="4663440" cy="3453420"/>
          </a:xfrm>
        </p:spPr>
        <p:txBody>
          <a:bodyPr/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Accounts App URLs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r>
              <a:rPr lang="en-US" dirty="0">
                <a:latin typeface="Consolas"/>
              </a:rPr>
              <a:t>/</a:t>
            </a:r>
            <a:r>
              <a:rPr lang="en-US" dirty="0">
                <a:ea typeface="+mn-lt"/>
                <a:cs typeface="+mn-lt"/>
              </a:rPr>
              <a:t> - Role selection page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en-US" dirty="0">
                <a:latin typeface="Consolas"/>
              </a:rPr>
              <a:t>/</a:t>
            </a:r>
            <a:r>
              <a:rPr lang="en-US" dirty="0" err="1">
                <a:latin typeface="Consolas"/>
              </a:rPr>
              <a:t>redirect_login</a:t>
            </a:r>
            <a:r>
              <a:rPr lang="en-US" dirty="0">
                <a:latin typeface="Consolas"/>
              </a:rPr>
              <a:t>/</a:t>
            </a:r>
            <a:r>
              <a:rPr lang="en-US" dirty="0">
                <a:ea typeface="+mn-lt"/>
                <a:cs typeface="+mn-lt"/>
              </a:rPr>
              <a:t> - Redirect to role-specific login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en-US" dirty="0">
                <a:latin typeface="Consolas"/>
              </a:rPr>
              <a:t>/logout/</a:t>
            </a:r>
            <a:r>
              <a:rPr lang="en-US" dirty="0">
                <a:ea typeface="+mn-lt"/>
                <a:cs typeface="+mn-lt"/>
              </a:rPr>
              <a:t> - Logout for all roles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799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33059B-AF8D-467E-BDB3-CD063FDD209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87FEE6A-70C7-4994-95E7-698D6AC488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3A5F18C-93E4-4C3A-A312-44EF0CB57AC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LeafVTI</Template>
  <TotalTime>0</TotalTime>
  <Words>428</Words>
  <Application>Microsoft Office PowerPoint</Application>
  <PresentationFormat>Widescreen</PresentationFormat>
  <Paragraphs>122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LeafVTI</vt:lpstr>
      <vt:lpstr>Infosys Springboard Internship Project  Food – Ordering - System</vt:lpstr>
      <vt:lpstr>Introduction</vt:lpstr>
      <vt:lpstr>Modules used</vt:lpstr>
      <vt:lpstr>Commands used in terminal</vt:lpstr>
      <vt:lpstr>Usage of files in django project</vt:lpstr>
      <vt:lpstr>Models - Database Design</vt:lpstr>
      <vt:lpstr>Views</vt:lpstr>
      <vt:lpstr>URLS</vt:lpstr>
      <vt:lpstr>URLS</vt:lpstr>
      <vt:lpstr>Website urls &amp;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340</cp:revision>
  <dcterms:created xsi:type="dcterms:W3CDTF">2024-11-07T12:46:14Z</dcterms:created>
  <dcterms:modified xsi:type="dcterms:W3CDTF">2024-11-07T15:37:16Z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