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62" r:id="rId6"/>
    <p:sldId id="464" r:id="rId7"/>
    <p:sldId id="466" r:id="rId8"/>
    <p:sldId id="468" r:id="rId9"/>
    <p:sldId id="337" r:id="rId10"/>
    <p:sldId id="476" r:id="rId11"/>
    <p:sldId id="474" r:id="rId12"/>
    <p:sldId id="288" r:id="rId13"/>
    <p:sldId id="475" r:id="rId14"/>
    <p:sldId id="260" r:id="rId15"/>
    <p:sldId id="453" r:id="rId16"/>
    <p:sldId id="469" r:id="rId17"/>
    <p:sldId id="470" r:id="rId18"/>
    <p:sldId id="471" r:id="rId19"/>
    <p:sldId id="472" r:id="rId20"/>
    <p:sldId id="473" r:id="rId21"/>
    <p:sldId id="477" r:id="rId22"/>
    <p:sldId id="478" r:id="rId23"/>
    <p:sldId id="479" r:id="rId24"/>
    <p:sldId id="483" r:id="rId25"/>
    <p:sldId id="484" r:id="rId26"/>
    <p:sldId id="480" r:id="rId27"/>
    <p:sldId id="481" r:id="rId28"/>
    <p:sldId id="482" r:id="rId29"/>
    <p:sldId id="485" r:id="rId30"/>
    <p:sldId id="486" r:id="rId31"/>
    <p:sldId id="487" r:id="rId32"/>
    <p:sldId id="4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9C4D-19C4-B5E0-15CB-E4FC8249F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9F58C6-B89A-8DF0-DC53-789FAAA4A6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463058-2216-5D0F-EDE6-D85BADAFE321}"/>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5" name="Footer Placeholder 4">
            <a:extLst>
              <a:ext uri="{FF2B5EF4-FFF2-40B4-BE49-F238E27FC236}">
                <a16:creationId xmlns:a16="http://schemas.microsoft.com/office/drawing/2014/main" id="{17DB60FB-B3CC-FC1E-A074-0704AF366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B99F91-2124-8CB6-FB73-C8C3C9F5E68C}"/>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332524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61C4-26E8-49C3-64A7-EFA21DB2A0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9D014-458C-D800-63C5-0C9AC7102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D46D1-BFD6-D930-6070-301B23597FD6}"/>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5" name="Footer Placeholder 4">
            <a:extLst>
              <a:ext uri="{FF2B5EF4-FFF2-40B4-BE49-F238E27FC236}">
                <a16:creationId xmlns:a16="http://schemas.microsoft.com/office/drawing/2014/main" id="{9AD30FE5-29DF-E551-06E1-F06933FE4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09930-03DE-8809-0F95-B98C27C900F8}"/>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363808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64514-2390-C032-EB89-D7EE992F53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9CB7BD-2D5D-532F-8440-D6AE656F9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AD8A4-E0EE-C146-4338-A8B61C01D47A}"/>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5" name="Footer Placeholder 4">
            <a:extLst>
              <a:ext uri="{FF2B5EF4-FFF2-40B4-BE49-F238E27FC236}">
                <a16:creationId xmlns:a16="http://schemas.microsoft.com/office/drawing/2014/main" id="{5FCDC606-4500-A471-E709-604131585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99FBB-CDD1-0B3B-0A12-E822B9CFB3A3}"/>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169493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59CB-2688-8C9A-8D1D-A87F6D8E8F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D4830-8AEC-47F9-DB84-AC11D7BA21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F6504-FA8E-F217-1ADB-2774C7F506CD}"/>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5" name="Footer Placeholder 4">
            <a:extLst>
              <a:ext uri="{FF2B5EF4-FFF2-40B4-BE49-F238E27FC236}">
                <a16:creationId xmlns:a16="http://schemas.microsoft.com/office/drawing/2014/main" id="{4B5C2D58-72D0-1D95-B4CA-EE17DBAF2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25FF0-5D6C-7AB7-D129-FAB7E1E6ED1A}"/>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369135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D5D3-4A88-D1EA-86D0-BE927DC97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661C40-89C1-AE99-1FD4-69B36F1CF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14240-24C5-01BE-F738-E059F4AB6D27}"/>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5" name="Footer Placeholder 4">
            <a:extLst>
              <a:ext uri="{FF2B5EF4-FFF2-40B4-BE49-F238E27FC236}">
                <a16:creationId xmlns:a16="http://schemas.microsoft.com/office/drawing/2014/main" id="{B6F5F612-FDB6-35F2-95CC-485A4B677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98060-1FFB-BD5B-1518-1892E098F61C}"/>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405260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0BC2-3B0D-F2B3-DBE2-DC8C115A1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970CDB-A6A2-0227-1CAF-027E77889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FBBE80-5181-CC0E-FE90-B8404B131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9FF03C-FFFD-90DF-4BDF-C76F09E2A6C4}"/>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6" name="Footer Placeholder 5">
            <a:extLst>
              <a:ext uri="{FF2B5EF4-FFF2-40B4-BE49-F238E27FC236}">
                <a16:creationId xmlns:a16="http://schemas.microsoft.com/office/drawing/2014/main" id="{34FDA0D5-17BA-E3F4-E604-3719E13913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1F268-2BBC-F5FB-1DDC-DC9E72F8B182}"/>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209158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492E-A463-D996-2E58-260E95D431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F3C42C-83EA-F0A3-82D5-74A93F269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919F5-3212-2ABE-E4CE-845460276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D5E6FA-B653-7A27-91AE-D8360C156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E48D1-0469-9C62-821F-D223EE1A14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BE371D-A47D-E255-7BCE-9A46FB130306}"/>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8" name="Footer Placeholder 7">
            <a:extLst>
              <a:ext uri="{FF2B5EF4-FFF2-40B4-BE49-F238E27FC236}">
                <a16:creationId xmlns:a16="http://schemas.microsoft.com/office/drawing/2014/main" id="{83CC5208-5D36-FC85-6895-7B0C37C6DF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64788D-0CEE-A93C-4007-02E22A5078B8}"/>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258161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50B0-3709-8EE3-0E5C-AC74EFF780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D3C93F-A9FA-55B2-DDB5-3F50E0DBF22B}"/>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4" name="Footer Placeholder 3">
            <a:extLst>
              <a:ext uri="{FF2B5EF4-FFF2-40B4-BE49-F238E27FC236}">
                <a16:creationId xmlns:a16="http://schemas.microsoft.com/office/drawing/2014/main" id="{2195A46C-A485-5055-3944-938173D44D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0D89AD-573F-3BCE-92D4-DD24D0F8A285}"/>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107099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5E5B5-147C-3E7C-7761-1F582D3ACFBE}"/>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3" name="Footer Placeholder 2">
            <a:extLst>
              <a:ext uri="{FF2B5EF4-FFF2-40B4-BE49-F238E27FC236}">
                <a16:creationId xmlns:a16="http://schemas.microsoft.com/office/drawing/2014/main" id="{2D58DDE7-AE26-4600-0FE5-3692F53C26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6579CF-6151-76F9-4FC9-32BED83BEF93}"/>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154976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E33D-534F-8FAA-3A74-7A699A915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EDF86B-D9ED-3D39-F2AB-0B851D7B2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F6AC64-7972-77B7-2765-5E82A05B4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D456-0815-DE79-A184-0CB11761E025}"/>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6" name="Footer Placeholder 5">
            <a:extLst>
              <a:ext uri="{FF2B5EF4-FFF2-40B4-BE49-F238E27FC236}">
                <a16:creationId xmlns:a16="http://schemas.microsoft.com/office/drawing/2014/main" id="{8C0575C7-66E8-3A7D-62A6-4597EFEED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F4746-AC05-CF50-71A0-8546F5810BEF}"/>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184654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3809-059A-8D2F-0F98-89D65EB6F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779F0D-8138-6E84-E8A6-7F736D6A2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77E213-C225-FB8E-3FBB-24FCB6515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6090C-A371-35CD-2751-D88A5D32B2BF}"/>
              </a:ext>
            </a:extLst>
          </p:cNvPr>
          <p:cNvSpPr>
            <a:spLocks noGrp="1"/>
          </p:cNvSpPr>
          <p:nvPr>
            <p:ph type="dt" sz="half" idx="10"/>
          </p:nvPr>
        </p:nvSpPr>
        <p:spPr/>
        <p:txBody>
          <a:bodyPr/>
          <a:lstStyle/>
          <a:p>
            <a:fld id="{549F0B3C-EB4E-49BE-B376-6178B723F8B4}" type="datetimeFigureOut">
              <a:rPr lang="en-IN" smtClean="0"/>
              <a:t>09-01-2024</a:t>
            </a:fld>
            <a:endParaRPr lang="en-IN"/>
          </a:p>
        </p:txBody>
      </p:sp>
      <p:sp>
        <p:nvSpPr>
          <p:cNvPr id="6" name="Footer Placeholder 5">
            <a:extLst>
              <a:ext uri="{FF2B5EF4-FFF2-40B4-BE49-F238E27FC236}">
                <a16:creationId xmlns:a16="http://schemas.microsoft.com/office/drawing/2014/main" id="{3DC4E4C1-42BA-2DAE-B2C3-4092F4C7B6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6A19E6-C882-A61C-3CD7-510CA165A4E9}"/>
              </a:ext>
            </a:extLst>
          </p:cNvPr>
          <p:cNvSpPr>
            <a:spLocks noGrp="1"/>
          </p:cNvSpPr>
          <p:nvPr>
            <p:ph type="sldNum" sz="quarter" idx="12"/>
          </p:nvPr>
        </p:nvSpPr>
        <p:spPr/>
        <p:txBody>
          <a:bodyPr/>
          <a:lstStyle/>
          <a:p>
            <a:fld id="{CA48092C-389D-49A3-A946-EF9A2096FB27}" type="slidenum">
              <a:rPr lang="en-IN" smtClean="0"/>
              <a:t>‹#›</a:t>
            </a:fld>
            <a:endParaRPr lang="en-IN"/>
          </a:p>
        </p:txBody>
      </p:sp>
    </p:spTree>
    <p:extLst>
      <p:ext uri="{BB962C8B-B14F-4D97-AF65-F5344CB8AC3E}">
        <p14:creationId xmlns:p14="http://schemas.microsoft.com/office/powerpoint/2010/main" val="303408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C74096-19D8-68A4-EA1A-C084903E6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0C972-A939-AAD0-C38E-3A4B95363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3D48D-39F3-989C-08B2-4487E594B7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F0B3C-EB4E-49BE-B376-6178B723F8B4}" type="datetimeFigureOut">
              <a:rPr lang="en-IN" smtClean="0"/>
              <a:t>09-01-2024</a:t>
            </a:fld>
            <a:endParaRPr lang="en-IN"/>
          </a:p>
        </p:txBody>
      </p:sp>
      <p:sp>
        <p:nvSpPr>
          <p:cNvPr id="5" name="Footer Placeholder 4">
            <a:extLst>
              <a:ext uri="{FF2B5EF4-FFF2-40B4-BE49-F238E27FC236}">
                <a16:creationId xmlns:a16="http://schemas.microsoft.com/office/drawing/2014/main" id="{84DD8759-C02C-EB13-F8D2-13B186BF8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DA516E-0FD9-8679-D99D-E08A13D08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8092C-389D-49A3-A946-EF9A2096FB27}" type="slidenum">
              <a:rPr lang="en-IN" smtClean="0"/>
              <a:t>‹#›</a:t>
            </a:fld>
            <a:endParaRPr lang="en-IN"/>
          </a:p>
        </p:txBody>
      </p:sp>
    </p:spTree>
    <p:extLst>
      <p:ext uri="{BB962C8B-B14F-4D97-AF65-F5344CB8AC3E}">
        <p14:creationId xmlns:p14="http://schemas.microsoft.com/office/powerpoint/2010/main" val="1272613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CDE4-A534-0C48-4DB4-1083E88C8A06}"/>
              </a:ext>
            </a:extLst>
          </p:cNvPr>
          <p:cNvSpPr>
            <a:spLocks noGrp="1"/>
          </p:cNvSpPr>
          <p:nvPr>
            <p:ph type="ctrTitle"/>
          </p:nvPr>
        </p:nvSpPr>
        <p:spPr/>
        <p:txBody>
          <a:bodyPr/>
          <a:lstStyle/>
          <a:p>
            <a:r>
              <a:rPr lang="en-IN" sz="6000" b="1" i="0" u="none" strike="noStrike" baseline="0" dirty="0">
                <a:solidFill>
                  <a:srgbClr val="010202"/>
                </a:solidFill>
                <a:latin typeface="Times New Roman" panose="02020603050405020304" pitchFamily="18" charset="0"/>
              </a:rPr>
              <a:t>BIG DATA ANALYTICS</a:t>
            </a:r>
            <a:endParaRPr lang="en-IN" dirty="0"/>
          </a:p>
        </p:txBody>
      </p:sp>
      <p:sp>
        <p:nvSpPr>
          <p:cNvPr id="3" name="Subtitle 2">
            <a:extLst>
              <a:ext uri="{FF2B5EF4-FFF2-40B4-BE49-F238E27FC236}">
                <a16:creationId xmlns:a16="http://schemas.microsoft.com/office/drawing/2014/main" id="{24305330-F3CE-8B20-C6C8-D5FEF3AFED43}"/>
              </a:ext>
            </a:extLst>
          </p:cNvPr>
          <p:cNvSpPr>
            <a:spLocks noGrp="1"/>
          </p:cNvSpPr>
          <p:nvPr>
            <p:ph type="subTitle" idx="1"/>
          </p:nvPr>
        </p:nvSpPr>
        <p:spPr/>
        <p:txBody>
          <a:bodyPr>
            <a:normAutofit lnSpcReduction="10000"/>
          </a:bodyPr>
          <a:lstStyle/>
          <a:p>
            <a:r>
              <a:rPr lang="en-IN" sz="2400" b="1" i="0" u="none" strike="noStrike" baseline="0" dirty="0">
                <a:solidFill>
                  <a:srgbClr val="010202"/>
                </a:solidFill>
                <a:latin typeface="Times New Roman" panose="02020603050405020304" pitchFamily="18" charset="0"/>
              </a:rPr>
              <a:t>Course Code: 19ECS767</a:t>
            </a:r>
          </a:p>
          <a:p>
            <a:endParaRPr lang="en-IN" b="1" dirty="0">
              <a:solidFill>
                <a:srgbClr val="010202"/>
              </a:solidFill>
              <a:latin typeface="Times New Roman" panose="02020603050405020304" pitchFamily="18" charset="0"/>
            </a:endParaRPr>
          </a:p>
          <a:p>
            <a:endParaRPr lang="en-IN" b="1" dirty="0">
              <a:solidFill>
                <a:srgbClr val="010202"/>
              </a:solidFill>
              <a:latin typeface="Times New Roman" panose="02020603050405020304" pitchFamily="18" charset="0"/>
            </a:endParaRPr>
          </a:p>
          <a:p>
            <a:r>
              <a:rPr lang="en-IN" b="1" dirty="0">
                <a:solidFill>
                  <a:srgbClr val="010202"/>
                </a:solidFill>
                <a:latin typeface="Times New Roman" panose="02020603050405020304" pitchFamily="18" charset="0"/>
              </a:rPr>
              <a:t>MODULE 1</a:t>
            </a:r>
            <a:endParaRPr lang="en-IN" dirty="0"/>
          </a:p>
        </p:txBody>
      </p:sp>
    </p:spTree>
    <p:extLst>
      <p:ext uri="{BB962C8B-B14F-4D97-AF65-F5344CB8AC3E}">
        <p14:creationId xmlns:p14="http://schemas.microsoft.com/office/powerpoint/2010/main" val="111020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Diagram">
            <a:extLst>
              <a:ext uri="{FF2B5EF4-FFF2-40B4-BE49-F238E27FC236}">
                <a16:creationId xmlns:a16="http://schemas.microsoft.com/office/drawing/2014/main" id="{735F4B15-D435-8296-661C-241EB9619693}"/>
              </a:ext>
            </a:extLst>
          </p:cNvPr>
          <p:cNvPicPr>
            <a:picLocks noGrp="1" noChangeAspect="1"/>
          </p:cNvPicPr>
          <p:nvPr>
            <p:ph idx="1"/>
          </p:nvPr>
        </p:nvPicPr>
        <p:blipFill rotWithShape="1">
          <a:blip r:embed="rId2">
            <a:alphaModFix amt="59000"/>
          </a:blip>
          <a:srcRect b="457"/>
          <a:stretch/>
        </p:blipFill>
        <p:spPr>
          <a:xfrm>
            <a:off x="20" y="-7624"/>
            <a:ext cx="12191981" cy="6887365"/>
          </a:xfrm>
          <a:prstGeom prst="rect">
            <a:avLst/>
          </a:prstGeom>
        </p:spPr>
      </p:pic>
    </p:spTree>
    <p:extLst>
      <p:ext uri="{BB962C8B-B14F-4D97-AF65-F5344CB8AC3E}">
        <p14:creationId xmlns:p14="http://schemas.microsoft.com/office/powerpoint/2010/main" val="310607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6D28C4DD-5BDA-DC83-6F00-3352E2E49A09}"/>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15" name="Rectangle 11" descr="&quot;&quot;">
            <a:extLst>
              <a:ext uri="{FF2B5EF4-FFF2-40B4-BE49-F238E27FC236}">
                <a16:creationId xmlns:a16="http://schemas.microsoft.com/office/drawing/2014/main" id="{F62B1148-230F-1A5A-040E-A1176A1B1BCD}"/>
              </a:ext>
            </a:extLst>
          </p:cNvPr>
          <p:cNvSpPr>
            <a:spLocks noGrp="1" noRot="1" noChangeAspect="1" noMove="1" noResize="1" noEditPoints="1" noAdjustHandles="1" noChangeArrowheads="1" noChangeShapeType="1" noTextEdit="1"/>
          </p:cNvSpPr>
          <p:nvPr/>
        </p:nvSpPr>
        <p:spPr>
          <a:xfrm>
            <a:off x="554038" y="365125"/>
            <a:ext cx="11168062" cy="2089150"/>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0484" name="Title 1">
            <a:extLst>
              <a:ext uri="{FF2B5EF4-FFF2-40B4-BE49-F238E27FC236}">
                <a16:creationId xmlns:a16="http://schemas.microsoft.com/office/drawing/2014/main" id="{3BF917A7-90F7-D3F0-5697-A3EBF4D13331}"/>
              </a:ext>
            </a:extLst>
          </p:cNvPr>
          <p:cNvSpPr>
            <a:spLocks noGrp="1" noChangeArrowheads="1"/>
          </p:cNvSpPr>
          <p:nvPr>
            <p:ph type="title"/>
          </p:nvPr>
        </p:nvSpPr>
        <p:spPr>
          <a:xfrm>
            <a:off x="1046163" y="587375"/>
            <a:ext cx="3560762" cy="1644650"/>
          </a:xfrm>
        </p:spPr>
        <p:txBody>
          <a:bodyPr>
            <a:noAutofit/>
          </a:bodyPr>
          <a:lstStyle/>
          <a:p>
            <a:pPr>
              <a:defRPr/>
            </a:pPr>
            <a:r>
              <a:rPr lang="en-IN" altLang="en-US" dirty="0">
                <a:latin typeface="Times New Roman" panose="02020603050405020304" pitchFamily="18" charset="0"/>
              </a:rPr>
              <a:t>Data Expansion – Day by Day</a:t>
            </a:r>
          </a:p>
        </p:txBody>
      </p:sp>
      <p:sp>
        <p:nvSpPr>
          <p:cNvPr id="14" name="Rectangle 13" descr="&quot;&quot;">
            <a:extLst>
              <a:ext uri="{FF2B5EF4-FFF2-40B4-BE49-F238E27FC236}">
                <a16:creationId xmlns:a16="http://schemas.microsoft.com/office/drawing/2014/main" id="{0A022438-40D9-5FB8-B694-7BE334C0D81A}"/>
              </a:ext>
            </a:extLst>
          </p:cNvPr>
          <p:cNvSpPr>
            <a:spLocks noGrp="1" noRot="1" noChangeAspect="1" noMove="1" noResize="1" noEditPoints="1" noAdjustHandles="1" noChangeArrowheads="1" noChangeShapeType="1" noTextEdit="1"/>
          </p:cNvSpPr>
          <p:nvPr/>
        </p:nvSpPr>
        <p:spPr>
          <a:xfrm>
            <a:off x="490538" y="1057275"/>
            <a:ext cx="128587" cy="7048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 name="Rectangle 15" descr="&quot;&quot;">
            <a:extLst>
              <a:ext uri="{FF2B5EF4-FFF2-40B4-BE49-F238E27FC236}">
                <a16:creationId xmlns:a16="http://schemas.microsoft.com/office/drawing/2014/main" id="{9E4B23FB-ED2C-04C4-566B-23D2762B30EC}"/>
              </a:ext>
            </a:extLst>
          </p:cNvPr>
          <p:cNvSpPr>
            <a:spLocks noGrp="1" noRot="1" noChangeAspect="1" noMove="1" noResize="1" noEditPoints="1" noAdjustHandles="1" noChangeArrowheads="1" noChangeShapeType="1" noTextEdit="1"/>
          </p:cNvSpPr>
          <p:nvPr/>
        </p:nvSpPr>
        <p:spPr>
          <a:xfrm rot="5400000">
            <a:off x="4243387" y="1400176"/>
            <a:ext cx="1463675" cy="1905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0487" name="Content Placeholder 2">
            <a:extLst>
              <a:ext uri="{FF2B5EF4-FFF2-40B4-BE49-F238E27FC236}">
                <a16:creationId xmlns:a16="http://schemas.microsoft.com/office/drawing/2014/main" id="{15A06DFB-DC13-0E2D-7CE3-AFA9D1753683}"/>
              </a:ext>
            </a:extLst>
          </p:cNvPr>
          <p:cNvSpPr>
            <a:spLocks noGrp="1" noChangeArrowheads="1"/>
          </p:cNvSpPr>
          <p:nvPr>
            <p:ph idx="1"/>
          </p:nvPr>
        </p:nvSpPr>
        <p:spPr>
          <a:xfrm>
            <a:off x="5351463" y="587375"/>
            <a:ext cx="6002337" cy="1644650"/>
          </a:xfrm>
        </p:spPr>
        <p:txBody>
          <a:bodyPr anchor="ctr"/>
          <a:lstStyle/>
          <a:p>
            <a:pPr eaLnBrk="1" hangingPunct="1"/>
            <a:r>
              <a:rPr lang="en-IN" altLang="en-US" sz="1800"/>
              <a:t>One of the data production source - Smart electronic devices</a:t>
            </a:r>
          </a:p>
          <a:p>
            <a:pPr eaLnBrk="1" hangingPunct="1"/>
            <a:r>
              <a:rPr lang="en-IN" altLang="en-US" sz="1800"/>
              <a:t>Amount of data – 175 ZettaBytes by 2025.</a:t>
            </a:r>
          </a:p>
          <a:p>
            <a:pPr eaLnBrk="1" hangingPunct="1"/>
            <a:r>
              <a:rPr lang="en-IN" altLang="en-US" sz="1800"/>
              <a:t>Total volume of data – double every two years.</a:t>
            </a:r>
          </a:p>
          <a:p>
            <a:pPr eaLnBrk="1" hangingPunct="1"/>
            <a:endParaRPr lang="en-IN" altLang="en-US" sz="1800"/>
          </a:p>
        </p:txBody>
      </p:sp>
      <p:pic>
        <p:nvPicPr>
          <p:cNvPr id="20488" name="Picture 4" descr="Chart, bar chart&#10;&#10;Description automatically generated">
            <a:extLst>
              <a:ext uri="{FF2B5EF4-FFF2-40B4-BE49-F238E27FC236}">
                <a16:creationId xmlns:a16="http://schemas.microsoft.com/office/drawing/2014/main" id="{C8D66C8B-62F5-C8CB-67DE-FE332A016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2733675"/>
            <a:ext cx="10477500"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13F22F3-6C39-53FF-37B1-0E39D2167D4E}"/>
              </a:ext>
            </a:extLst>
          </p:cNvPr>
          <p:cNvSpPr>
            <a:spLocks noGrp="1" noChangeArrowheads="1"/>
          </p:cNvSpPr>
          <p:nvPr>
            <p:ph type="title"/>
          </p:nvPr>
        </p:nvSpPr>
        <p:spPr>
          <a:xfrm>
            <a:off x="1000125" y="586581"/>
            <a:ext cx="10452100" cy="1325563"/>
          </a:xfrm>
        </p:spPr>
        <p:txBody>
          <a:bodyPr/>
          <a:lstStyle/>
          <a:p>
            <a:pPr>
              <a:defRPr/>
            </a:pPr>
            <a:r>
              <a:rPr lang="en-US" altLang="en-US" dirty="0">
                <a:latin typeface="Times New Roman" panose="02020603050405020304" pitchFamily="18" charset="0"/>
              </a:rPr>
              <a:t>Various Memory Sizes</a:t>
            </a:r>
          </a:p>
        </p:txBody>
      </p:sp>
      <p:sp>
        <p:nvSpPr>
          <p:cNvPr id="24" name="Rectangle 23" descr="&quot;&quot;">
            <a:extLst>
              <a:ext uri="{FF2B5EF4-FFF2-40B4-BE49-F238E27FC236}">
                <a16:creationId xmlns:a16="http://schemas.microsoft.com/office/drawing/2014/main" id="{A928F646-6084-74AD-CAC1-13A32B53DAD3}"/>
              </a:ext>
            </a:extLst>
          </p:cNvPr>
          <p:cNvSpPr>
            <a:spLocks noGrp="1" noRot="1" noChangeAspect="1" noMove="1" noResize="1" noEditPoints="1" noAdjustHandles="1" noChangeArrowheads="1" noChangeShapeType="1" noTextEdit="1"/>
          </p:cNvSpPr>
          <p:nvPr/>
        </p:nvSpPr>
        <p:spPr>
          <a:xfrm>
            <a:off x="1000125" y="2043113"/>
            <a:ext cx="10191750" cy="80962"/>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a:solidFill>
                <a:prstClr val="white"/>
              </a:solidFill>
            </a:endParaRPr>
          </a:p>
        </p:txBody>
      </p:sp>
      <p:sp>
        <p:nvSpPr>
          <p:cNvPr id="21508" name="Slide Number Placeholder 3">
            <a:extLst>
              <a:ext uri="{FF2B5EF4-FFF2-40B4-BE49-F238E27FC236}">
                <a16:creationId xmlns:a16="http://schemas.microsoft.com/office/drawing/2014/main" id="{B04CB8C3-5C10-D25B-F198-7B15C94035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ts val="600"/>
              </a:spcAft>
              <a:buFontTx/>
              <a:buNone/>
            </a:pPr>
            <a:fld id="{78DDD12F-0A0D-4B51-ABAA-7D6F03819DA7}" type="slidenum">
              <a:rPr lang="en-US" altLang="en-US" sz="1200" smtClean="0">
                <a:solidFill>
                  <a:srgbClr val="898989"/>
                </a:solidFill>
              </a:rPr>
              <a:pPr fontAlgn="base">
                <a:lnSpc>
                  <a:spcPct val="100000"/>
                </a:lnSpc>
                <a:spcBef>
                  <a:spcPct val="0"/>
                </a:spcBef>
                <a:spcAft>
                  <a:spcPts val="600"/>
                </a:spcAft>
                <a:buFontTx/>
                <a:buNone/>
              </a:pPr>
              <a:t>12</a:t>
            </a:fld>
            <a:endParaRPr lang="en-US" altLang="en-US" sz="1200">
              <a:solidFill>
                <a:srgbClr val="898989"/>
              </a:solidFill>
            </a:endParaRPr>
          </a:p>
        </p:txBody>
      </p:sp>
      <p:graphicFrame>
        <p:nvGraphicFramePr>
          <p:cNvPr id="5" name="Content Placeholder 4">
            <a:extLst>
              <a:ext uri="{FF2B5EF4-FFF2-40B4-BE49-F238E27FC236}">
                <a16:creationId xmlns:a16="http://schemas.microsoft.com/office/drawing/2014/main" id="{4D856914-6F1B-0397-732A-24F252710E77}"/>
              </a:ext>
            </a:extLst>
          </p:cNvPr>
          <p:cNvGraphicFramePr>
            <a:graphicFrameLocks noGrp="1"/>
          </p:cNvGraphicFramePr>
          <p:nvPr>
            <p:ph idx="1"/>
          </p:nvPr>
        </p:nvGraphicFramePr>
        <p:xfrm>
          <a:off x="1903413" y="2386013"/>
          <a:ext cx="8385175" cy="3617915"/>
        </p:xfrm>
        <a:graphic>
          <a:graphicData uri="http://schemas.openxmlformats.org/drawingml/2006/table">
            <a:tbl>
              <a:tblPr firstRow="1" bandRow="1">
                <a:tableStyleId>{8799B23B-EC83-4686-B30A-512413B5E67A}</a:tableStyleId>
              </a:tblPr>
              <a:tblGrid>
                <a:gridCol w="1810789">
                  <a:extLst>
                    <a:ext uri="{9D8B030D-6E8A-4147-A177-3AD203B41FA5}">
                      <a16:colId xmlns:a16="http://schemas.microsoft.com/office/drawing/2014/main" val="20000"/>
                    </a:ext>
                  </a:extLst>
                </a:gridCol>
                <a:gridCol w="2161589">
                  <a:extLst>
                    <a:ext uri="{9D8B030D-6E8A-4147-A177-3AD203B41FA5}">
                      <a16:colId xmlns:a16="http://schemas.microsoft.com/office/drawing/2014/main" val="20001"/>
                    </a:ext>
                  </a:extLst>
                </a:gridCol>
                <a:gridCol w="4412797">
                  <a:extLst>
                    <a:ext uri="{9D8B030D-6E8A-4147-A177-3AD203B41FA5}">
                      <a16:colId xmlns:a16="http://schemas.microsoft.com/office/drawing/2014/main" val="20002"/>
                    </a:ext>
                  </a:extLst>
                </a:gridCol>
              </a:tblGrid>
              <a:tr h="312569">
                <a:tc>
                  <a:txBody>
                    <a:bodyPr/>
                    <a:lstStyle/>
                    <a:p>
                      <a:pPr algn="ctr" fontAlgn="base"/>
                      <a:r>
                        <a:rPr lang="en-US" sz="1200" b="1" cap="all">
                          <a:solidFill>
                            <a:srgbClr val="000000"/>
                          </a:solidFill>
                        </a:rPr>
                        <a:t>NAME</a:t>
                      </a:r>
                    </a:p>
                  </a:txBody>
                  <a:tcPr marL="48336" marR="48336" marT="48335" marB="48335" anchor="ctr"/>
                </a:tc>
                <a:tc>
                  <a:txBody>
                    <a:bodyPr/>
                    <a:lstStyle/>
                    <a:p>
                      <a:pPr algn="ctr" fontAlgn="base"/>
                      <a:r>
                        <a:rPr lang="en-US" sz="1200" b="1" cap="all">
                          <a:solidFill>
                            <a:srgbClr val="000000"/>
                          </a:solidFill>
                        </a:rPr>
                        <a:t>EQUAL TO</a:t>
                      </a:r>
                    </a:p>
                  </a:txBody>
                  <a:tcPr marL="48336" marR="48336" marT="48335" marB="48335" anchor="ctr"/>
                </a:tc>
                <a:tc>
                  <a:txBody>
                    <a:bodyPr/>
                    <a:lstStyle/>
                    <a:p>
                      <a:pPr algn="ctr" fontAlgn="base"/>
                      <a:r>
                        <a:rPr lang="en-US" sz="1200" b="1" cap="all">
                          <a:solidFill>
                            <a:srgbClr val="000000"/>
                          </a:solidFill>
                        </a:rPr>
                        <a:t>SIZE(IN BYTES)</a:t>
                      </a:r>
                    </a:p>
                  </a:txBody>
                  <a:tcPr marL="48336" marR="48336" marT="48335" marB="48335" anchor="ctr"/>
                </a:tc>
                <a:extLst>
                  <a:ext uri="{0D108BD9-81ED-4DB2-BD59-A6C34878D82A}">
                    <a16:rowId xmlns:a16="http://schemas.microsoft.com/office/drawing/2014/main" val="10000"/>
                  </a:ext>
                </a:extLst>
              </a:tr>
              <a:tr h="300486">
                <a:tc>
                  <a:txBody>
                    <a:bodyPr/>
                    <a:lstStyle/>
                    <a:p>
                      <a:pPr algn="ctr" fontAlgn="base"/>
                      <a:r>
                        <a:rPr lang="en-US" sz="1200" b="0"/>
                        <a:t>Bit</a:t>
                      </a:r>
                    </a:p>
                  </a:txBody>
                  <a:tcPr marL="84587" marR="84587" marT="42293" marB="42293" anchor="ctr"/>
                </a:tc>
                <a:tc>
                  <a:txBody>
                    <a:bodyPr/>
                    <a:lstStyle/>
                    <a:p>
                      <a:pPr algn="ctr" fontAlgn="base"/>
                      <a:r>
                        <a:rPr lang="en-US" sz="1200" b="0"/>
                        <a:t>1 bit</a:t>
                      </a:r>
                    </a:p>
                  </a:txBody>
                  <a:tcPr marL="84587" marR="84587" marT="42293" marB="42293" anchor="ctr"/>
                </a:tc>
                <a:tc>
                  <a:txBody>
                    <a:bodyPr/>
                    <a:lstStyle/>
                    <a:p>
                      <a:pPr algn="ctr" fontAlgn="base"/>
                      <a:r>
                        <a:rPr lang="en-US" sz="1200" b="0"/>
                        <a:t>1/8</a:t>
                      </a:r>
                    </a:p>
                  </a:txBody>
                  <a:tcPr marL="84587" marR="84587" marT="42293" marB="42293" anchor="ctr"/>
                </a:tc>
                <a:extLst>
                  <a:ext uri="{0D108BD9-81ED-4DB2-BD59-A6C34878D82A}">
                    <a16:rowId xmlns:a16="http://schemas.microsoft.com/office/drawing/2014/main" val="10001"/>
                  </a:ext>
                </a:extLst>
              </a:tr>
              <a:tr h="300486">
                <a:tc>
                  <a:txBody>
                    <a:bodyPr/>
                    <a:lstStyle/>
                    <a:p>
                      <a:pPr algn="ctr" fontAlgn="base"/>
                      <a:r>
                        <a:rPr lang="en-US" sz="1200" b="0"/>
                        <a:t>Nibble</a:t>
                      </a:r>
                    </a:p>
                  </a:txBody>
                  <a:tcPr marL="84587" marR="84587" marT="42293" marB="42293" anchor="ctr"/>
                </a:tc>
                <a:tc>
                  <a:txBody>
                    <a:bodyPr/>
                    <a:lstStyle/>
                    <a:p>
                      <a:pPr algn="ctr" fontAlgn="base"/>
                      <a:r>
                        <a:rPr lang="en-US" sz="1200" b="0"/>
                        <a:t>4 bits</a:t>
                      </a:r>
                    </a:p>
                  </a:txBody>
                  <a:tcPr marL="84587" marR="84587" marT="42293" marB="42293" anchor="ctr"/>
                </a:tc>
                <a:tc>
                  <a:txBody>
                    <a:bodyPr/>
                    <a:lstStyle/>
                    <a:p>
                      <a:pPr algn="ctr" fontAlgn="base"/>
                      <a:r>
                        <a:rPr lang="en-US" sz="1200" b="0"/>
                        <a:t>1/2 (rare)</a:t>
                      </a:r>
                    </a:p>
                  </a:txBody>
                  <a:tcPr marL="84587" marR="84587" marT="42293" marB="42293" anchor="ctr"/>
                </a:tc>
                <a:extLst>
                  <a:ext uri="{0D108BD9-81ED-4DB2-BD59-A6C34878D82A}">
                    <a16:rowId xmlns:a16="http://schemas.microsoft.com/office/drawing/2014/main" val="10002"/>
                  </a:ext>
                </a:extLst>
              </a:tr>
              <a:tr h="300486">
                <a:tc>
                  <a:txBody>
                    <a:bodyPr/>
                    <a:lstStyle/>
                    <a:p>
                      <a:pPr algn="ctr" fontAlgn="base"/>
                      <a:r>
                        <a:rPr lang="en-US" sz="1200" b="0"/>
                        <a:t>Byte</a:t>
                      </a:r>
                    </a:p>
                  </a:txBody>
                  <a:tcPr marL="84587" marR="84587" marT="42293" marB="42293" anchor="ctr"/>
                </a:tc>
                <a:tc>
                  <a:txBody>
                    <a:bodyPr/>
                    <a:lstStyle/>
                    <a:p>
                      <a:pPr algn="ctr" fontAlgn="base"/>
                      <a:r>
                        <a:rPr lang="en-US" sz="1200" b="0"/>
                        <a:t>8 bits</a:t>
                      </a:r>
                    </a:p>
                  </a:txBody>
                  <a:tcPr marL="84587" marR="84587" marT="42293" marB="42293" anchor="ctr"/>
                </a:tc>
                <a:tc>
                  <a:txBody>
                    <a:bodyPr/>
                    <a:lstStyle/>
                    <a:p>
                      <a:pPr algn="ctr" fontAlgn="base"/>
                      <a:r>
                        <a:rPr lang="en-US" sz="1200" b="0"/>
                        <a:t>1</a:t>
                      </a:r>
                    </a:p>
                  </a:txBody>
                  <a:tcPr marL="84587" marR="84587" marT="42293" marB="42293" anchor="ctr"/>
                </a:tc>
                <a:extLst>
                  <a:ext uri="{0D108BD9-81ED-4DB2-BD59-A6C34878D82A}">
                    <a16:rowId xmlns:a16="http://schemas.microsoft.com/office/drawing/2014/main" val="10003"/>
                  </a:ext>
                </a:extLst>
              </a:tr>
              <a:tr h="300486">
                <a:tc>
                  <a:txBody>
                    <a:bodyPr/>
                    <a:lstStyle/>
                    <a:p>
                      <a:pPr algn="ctr" fontAlgn="base"/>
                      <a:r>
                        <a:rPr lang="en-US" sz="1200" b="0"/>
                        <a:t>Kilobyte-KB</a:t>
                      </a:r>
                    </a:p>
                  </a:txBody>
                  <a:tcPr marL="84587" marR="84587" marT="42293" marB="42293" anchor="ctr"/>
                </a:tc>
                <a:tc>
                  <a:txBody>
                    <a:bodyPr/>
                    <a:lstStyle/>
                    <a:p>
                      <a:pPr algn="ctr" fontAlgn="base"/>
                      <a:r>
                        <a:rPr lang="en-US" sz="1200" b="0"/>
                        <a:t>1024 bytes</a:t>
                      </a:r>
                    </a:p>
                  </a:txBody>
                  <a:tcPr marL="84587" marR="84587" marT="42293" marB="42293" anchor="ctr"/>
                </a:tc>
                <a:tc>
                  <a:txBody>
                    <a:bodyPr/>
                    <a:lstStyle/>
                    <a:p>
                      <a:pPr algn="ctr" fontAlgn="base"/>
                      <a:r>
                        <a:rPr lang="en-US" sz="1200" b="0"/>
                        <a:t>1024</a:t>
                      </a:r>
                    </a:p>
                  </a:txBody>
                  <a:tcPr marL="84587" marR="84587" marT="42293" marB="42293" anchor="ctr"/>
                </a:tc>
                <a:extLst>
                  <a:ext uri="{0D108BD9-81ED-4DB2-BD59-A6C34878D82A}">
                    <a16:rowId xmlns:a16="http://schemas.microsoft.com/office/drawing/2014/main" val="10004"/>
                  </a:ext>
                </a:extLst>
              </a:tr>
              <a:tr h="300486">
                <a:tc>
                  <a:txBody>
                    <a:bodyPr/>
                    <a:lstStyle/>
                    <a:p>
                      <a:pPr algn="ctr" fontAlgn="base"/>
                      <a:r>
                        <a:rPr lang="en-US" sz="1200" b="0"/>
                        <a:t>Megabyte-MB</a:t>
                      </a:r>
                    </a:p>
                  </a:txBody>
                  <a:tcPr marL="84587" marR="84587" marT="42293" marB="42293" anchor="ctr"/>
                </a:tc>
                <a:tc>
                  <a:txBody>
                    <a:bodyPr/>
                    <a:lstStyle/>
                    <a:p>
                      <a:pPr algn="ctr" fontAlgn="base"/>
                      <a:r>
                        <a:rPr lang="en-US" sz="1200" b="0"/>
                        <a:t>1, 024kilobytes</a:t>
                      </a:r>
                    </a:p>
                  </a:txBody>
                  <a:tcPr marL="84587" marR="84587" marT="42293" marB="42293" anchor="ctr"/>
                </a:tc>
                <a:tc>
                  <a:txBody>
                    <a:bodyPr/>
                    <a:lstStyle/>
                    <a:p>
                      <a:pPr algn="ctr" fontAlgn="base"/>
                      <a:r>
                        <a:rPr lang="en-US" sz="1200" b="0"/>
                        <a:t>1, 048, 576</a:t>
                      </a:r>
                    </a:p>
                  </a:txBody>
                  <a:tcPr marL="84587" marR="84587" marT="42293" marB="42293" anchor="ctr"/>
                </a:tc>
                <a:extLst>
                  <a:ext uri="{0D108BD9-81ED-4DB2-BD59-A6C34878D82A}">
                    <a16:rowId xmlns:a16="http://schemas.microsoft.com/office/drawing/2014/main" val="10005"/>
                  </a:ext>
                </a:extLst>
              </a:tr>
              <a:tr h="300486">
                <a:tc>
                  <a:txBody>
                    <a:bodyPr/>
                    <a:lstStyle/>
                    <a:p>
                      <a:pPr algn="ctr" fontAlgn="base"/>
                      <a:r>
                        <a:rPr lang="en-US" sz="1200" b="0"/>
                        <a:t>Gigabyte-GB</a:t>
                      </a:r>
                    </a:p>
                  </a:txBody>
                  <a:tcPr marL="84587" marR="84587" marT="42293" marB="42293" anchor="ctr"/>
                </a:tc>
                <a:tc>
                  <a:txBody>
                    <a:bodyPr/>
                    <a:lstStyle/>
                    <a:p>
                      <a:pPr algn="ctr" fontAlgn="base"/>
                      <a:r>
                        <a:rPr lang="en-US" sz="1200" b="0"/>
                        <a:t>1, 024 megabytes</a:t>
                      </a:r>
                    </a:p>
                  </a:txBody>
                  <a:tcPr marL="84587" marR="84587" marT="42293" marB="42293" anchor="ctr"/>
                </a:tc>
                <a:tc>
                  <a:txBody>
                    <a:bodyPr/>
                    <a:lstStyle/>
                    <a:p>
                      <a:pPr algn="ctr" fontAlgn="base"/>
                      <a:r>
                        <a:rPr lang="en-US" sz="1200" b="0"/>
                        <a:t>1, 073, 741, 824</a:t>
                      </a:r>
                    </a:p>
                  </a:txBody>
                  <a:tcPr marL="84587" marR="84587" marT="42293" marB="42293" anchor="ctr"/>
                </a:tc>
                <a:extLst>
                  <a:ext uri="{0D108BD9-81ED-4DB2-BD59-A6C34878D82A}">
                    <a16:rowId xmlns:a16="http://schemas.microsoft.com/office/drawing/2014/main" val="10006"/>
                  </a:ext>
                </a:extLst>
              </a:tr>
              <a:tr h="300486">
                <a:tc>
                  <a:txBody>
                    <a:bodyPr/>
                    <a:lstStyle/>
                    <a:p>
                      <a:pPr algn="ctr" fontAlgn="base"/>
                      <a:r>
                        <a:rPr lang="en-US" sz="1200" b="0" err="1"/>
                        <a:t>Terrabyte</a:t>
                      </a:r>
                      <a:r>
                        <a:rPr lang="en-US" sz="1200" b="0"/>
                        <a:t>-TB</a:t>
                      </a:r>
                    </a:p>
                  </a:txBody>
                  <a:tcPr marL="84587" marR="84587" marT="42293" marB="42293" anchor="ctr"/>
                </a:tc>
                <a:tc>
                  <a:txBody>
                    <a:bodyPr/>
                    <a:lstStyle/>
                    <a:p>
                      <a:pPr algn="ctr" fontAlgn="base"/>
                      <a:r>
                        <a:rPr lang="en-US" sz="1200" b="0"/>
                        <a:t>1, 024 gigabytes</a:t>
                      </a:r>
                    </a:p>
                  </a:txBody>
                  <a:tcPr marL="84587" marR="84587" marT="42293" marB="42293" anchor="ctr"/>
                </a:tc>
                <a:tc>
                  <a:txBody>
                    <a:bodyPr/>
                    <a:lstStyle/>
                    <a:p>
                      <a:pPr algn="ctr" fontAlgn="base"/>
                      <a:r>
                        <a:rPr lang="en-US" sz="1200" b="0"/>
                        <a:t>1, 099, 511, 627, 776</a:t>
                      </a:r>
                    </a:p>
                  </a:txBody>
                  <a:tcPr marL="84587" marR="84587" marT="42293" marB="42293" anchor="ctr"/>
                </a:tc>
                <a:extLst>
                  <a:ext uri="{0D108BD9-81ED-4DB2-BD59-A6C34878D82A}">
                    <a16:rowId xmlns:a16="http://schemas.microsoft.com/office/drawing/2014/main" val="10007"/>
                  </a:ext>
                </a:extLst>
              </a:tr>
              <a:tr h="300486">
                <a:tc>
                  <a:txBody>
                    <a:bodyPr/>
                    <a:lstStyle/>
                    <a:p>
                      <a:pPr algn="ctr" fontAlgn="base"/>
                      <a:r>
                        <a:rPr lang="en-US" sz="1200" b="0" err="1"/>
                        <a:t>Petabyte</a:t>
                      </a:r>
                      <a:r>
                        <a:rPr lang="en-US" sz="1200" b="0"/>
                        <a:t>-PB</a:t>
                      </a:r>
                    </a:p>
                  </a:txBody>
                  <a:tcPr marL="84587" marR="84587" marT="42293" marB="42293" anchor="ctr"/>
                </a:tc>
                <a:tc>
                  <a:txBody>
                    <a:bodyPr/>
                    <a:lstStyle/>
                    <a:p>
                      <a:pPr algn="ctr" fontAlgn="base"/>
                      <a:r>
                        <a:rPr lang="en-US" sz="1200" b="0"/>
                        <a:t>1, 024 terrabytes</a:t>
                      </a:r>
                    </a:p>
                  </a:txBody>
                  <a:tcPr marL="84587" marR="84587" marT="42293" marB="42293" anchor="ctr"/>
                </a:tc>
                <a:tc>
                  <a:txBody>
                    <a:bodyPr/>
                    <a:lstStyle/>
                    <a:p>
                      <a:pPr algn="ctr" fontAlgn="base"/>
                      <a:r>
                        <a:rPr lang="en-US" sz="1200" b="0"/>
                        <a:t>1, 125, 899, 906, 842, 624</a:t>
                      </a:r>
                    </a:p>
                  </a:txBody>
                  <a:tcPr marL="84587" marR="84587" marT="42293" marB="42293" anchor="ctr"/>
                </a:tc>
                <a:extLst>
                  <a:ext uri="{0D108BD9-81ED-4DB2-BD59-A6C34878D82A}">
                    <a16:rowId xmlns:a16="http://schemas.microsoft.com/office/drawing/2014/main" val="10008"/>
                  </a:ext>
                </a:extLst>
              </a:tr>
              <a:tr h="300486">
                <a:tc>
                  <a:txBody>
                    <a:bodyPr/>
                    <a:lstStyle/>
                    <a:p>
                      <a:pPr algn="ctr" fontAlgn="base"/>
                      <a:r>
                        <a:rPr lang="en-US" sz="1200" b="0"/>
                        <a:t>Exabyte-EB</a:t>
                      </a:r>
                    </a:p>
                  </a:txBody>
                  <a:tcPr marL="84587" marR="84587" marT="42293" marB="42293" anchor="ctr"/>
                </a:tc>
                <a:tc>
                  <a:txBody>
                    <a:bodyPr/>
                    <a:lstStyle/>
                    <a:p>
                      <a:pPr algn="ctr" fontAlgn="base"/>
                      <a:r>
                        <a:rPr lang="en-US" sz="1200" b="0"/>
                        <a:t>1, 024 petabytes</a:t>
                      </a:r>
                    </a:p>
                  </a:txBody>
                  <a:tcPr marL="84587" marR="84587" marT="42293" marB="42293" anchor="ctr"/>
                </a:tc>
                <a:tc>
                  <a:txBody>
                    <a:bodyPr/>
                    <a:lstStyle/>
                    <a:p>
                      <a:pPr algn="ctr" fontAlgn="base"/>
                      <a:r>
                        <a:rPr lang="en-US" sz="1200" b="0"/>
                        <a:t>1, 152, 921, 504, 606, 846, 976</a:t>
                      </a:r>
                    </a:p>
                  </a:txBody>
                  <a:tcPr marL="84587" marR="84587" marT="42293" marB="42293" anchor="ctr"/>
                </a:tc>
                <a:extLst>
                  <a:ext uri="{0D108BD9-81ED-4DB2-BD59-A6C34878D82A}">
                    <a16:rowId xmlns:a16="http://schemas.microsoft.com/office/drawing/2014/main" val="10009"/>
                  </a:ext>
                </a:extLst>
              </a:tr>
              <a:tr h="300486">
                <a:tc>
                  <a:txBody>
                    <a:bodyPr/>
                    <a:lstStyle/>
                    <a:p>
                      <a:pPr algn="ctr" fontAlgn="base"/>
                      <a:r>
                        <a:rPr lang="en-US" sz="1200" b="0" err="1"/>
                        <a:t>Zettabyte</a:t>
                      </a:r>
                      <a:r>
                        <a:rPr lang="en-US" sz="1200" b="0"/>
                        <a:t>-ZB</a:t>
                      </a:r>
                    </a:p>
                  </a:txBody>
                  <a:tcPr marL="84587" marR="84587" marT="42293" marB="42293" anchor="ctr"/>
                </a:tc>
                <a:tc>
                  <a:txBody>
                    <a:bodyPr/>
                    <a:lstStyle/>
                    <a:p>
                      <a:pPr algn="ctr" fontAlgn="base"/>
                      <a:r>
                        <a:rPr lang="en-US" sz="1200" b="0"/>
                        <a:t>1, 024 exabytes</a:t>
                      </a:r>
                    </a:p>
                  </a:txBody>
                  <a:tcPr marL="84587" marR="84587" marT="42293" marB="42293" anchor="ctr"/>
                </a:tc>
                <a:tc>
                  <a:txBody>
                    <a:bodyPr/>
                    <a:lstStyle/>
                    <a:p>
                      <a:pPr algn="ctr" fontAlgn="base"/>
                      <a:r>
                        <a:rPr lang="en-US" sz="1200" b="0"/>
                        <a:t>1, 180, 591, 620, 717, 411, 303, 424</a:t>
                      </a:r>
                    </a:p>
                  </a:txBody>
                  <a:tcPr marL="84587" marR="84587" marT="42293" marB="42293" anchor="ctr"/>
                </a:tc>
                <a:extLst>
                  <a:ext uri="{0D108BD9-81ED-4DB2-BD59-A6C34878D82A}">
                    <a16:rowId xmlns:a16="http://schemas.microsoft.com/office/drawing/2014/main" val="10010"/>
                  </a:ext>
                </a:extLst>
              </a:tr>
              <a:tr h="300486">
                <a:tc>
                  <a:txBody>
                    <a:bodyPr/>
                    <a:lstStyle/>
                    <a:p>
                      <a:pPr algn="ctr" fontAlgn="base"/>
                      <a:r>
                        <a:rPr lang="en-US" sz="1200" b="0" err="1"/>
                        <a:t>Yottabyte</a:t>
                      </a:r>
                      <a:r>
                        <a:rPr lang="en-US" sz="1200" b="0"/>
                        <a:t>-YB</a:t>
                      </a:r>
                    </a:p>
                  </a:txBody>
                  <a:tcPr marL="84587" marR="84587" marT="42293" marB="42293" anchor="ctr"/>
                </a:tc>
                <a:tc>
                  <a:txBody>
                    <a:bodyPr/>
                    <a:lstStyle/>
                    <a:p>
                      <a:pPr algn="ctr" fontAlgn="base"/>
                      <a:r>
                        <a:rPr lang="en-US" sz="1200" b="0"/>
                        <a:t>1, 024 zettabytes</a:t>
                      </a:r>
                    </a:p>
                  </a:txBody>
                  <a:tcPr marL="84587" marR="84587" marT="42293" marB="42293" anchor="ctr"/>
                </a:tc>
                <a:tc>
                  <a:txBody>
                    <a:bodyPr/>
                    <a:lstStyle/>
                    <a:p>
                      <a:pPr algn="ctr" fontAlgn="base"/>
                      <a:r>
                        <a:rPr lang="en-US" sz="1200" b="0"/>
                        <a:t>1, 208, 925, 819, 614, 629, 174, 706, 176</a:t>
                      </a:r>
                    </a:p>
                  </a:txBody>
                  <a:tcPr marL="84587" marR="84587" marT="42293" marB="42293"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5" descr="&quot;&quot;">
            <a:extLst>
              <a:ext uri="{FF2B5EF4-FFF2-40B4-BE49-F238E27FC236}">
                <a16:creationId xmlns:a16="http://schemas.microsoft.com/office/drawing/2014/main" id="{6468419B-CDF4-DF11-ED9E-BF777605D888}"/>
              </a:ext>
            </a:extLst>
          </p:cNvPr>
          <p:cNvSpPr>
            <a:spLocks noGrp="1" noRot="1" noChangeAspect="1" noMove="1" noResize="1" noEditPoints="1" noAdjustHandles="1" noChangeArrowheads="1" noChangeShapeType="1" noTextEdit="1"/>
          </p:cNvSpPr>
          <p:nvPr/>
        </p:nvSpPr>
        <p:spPr>
          <a:xfrm>
            <a:off x="3175"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5" name="Picture 4" descr="Mobile device with apps">
            <a:extLst>
              <a:ext uri="{FF2B5EF4-FFF2-40B4-BE49-F238E27FC236}">
                <a16:creationId xmlns:a16="http://schemas.microsoft.com/office/drawing/2014/main" id="{C969FCAF-1055-AC8D-C936-50E40906F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88"/>
          <a:stretch>
            <a:fillRect/>
          </a:stretch>
        </p:blipFill>
        <p:spPr bwMode="auto">
          <a:xfrm>
            <a:off x="2522538" y="0"/>
            <a:ext cx="96694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C8962619-9D6E-1862-4C50-AECFC1CB2D3A}"/>
              </a:ext>
            </a:extLst>
          </p:cNvPr>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559" name="Title 1">
            <a:extLst>
              <a:ext uri="{FF2B5EF4-FFF2-40B4-BE49-F238E27FC236}">
                <a16:creationId xmlns:a16="http://schemas.microsoft.com/office/drawing/2014/main" id="{4B55DC85-A807-3D28-5BA1-3C9464EEC5B0}"/>
              </a:ext>
            </a:extLst>
          </p:cNvPr>
          <p:cNvSpPr>
            <a:spLocks noGrp="1" noChangeArrowheads="1"/>
          </p:cNvSpPr>
          <p:nvPr>
            <p:ph type="title"/>
          </p:nvPr>
        </p:nvSpPr>
        <p:spPr>
          <a:xfrm>
            <a:off x="838200" y="365125"/>
            <a:ext cx="3822700" cy="1900238"/>
          </a:xfrm>
        </p:spPr>
        <p:txBody>
          <a:bodyPr>
            <a:normAutofit/>
          </a:bodyPr>
          <a:lstStyle/>
          <a:p>
            <a:pPr>
              <a:defRPr/>
            </a:pPr>
            <a:r>
              <a:rPr lang="en-IN" altLang="en-US" dirty="0">
                <a:latin typeface="Times New Roman" panose="02020603050405020304" pitchFamily="18" charset="0"/>
              </a:rPr>
              <a:t>Sources of Big Data</a:t>
            </a:r>
          </a:p>
        </p:txBody>
      </p:sp>
      <p:sp>
        <p:nvSpPr>
          <p:cNvPr id="23560" name="Content Placeholder 2">
            <a:extLst>
              <a:ext uri="{FF2B5EF4-FFF2-40B4-BE49-F238E27FC236}">
                <a16:creationId xmlns:a16="http://schemas.microsoft.com/office/drawing/2014/main" id="{58CC402F-C5A3-BA86-6FCA-F097D91F3FA3}"/>
              </a:ext>
            </a:extLst>
          </p:cNvPr>
          <p:cNvSpPr>
            <a:spLocks noGrp="1" noChangeArrowheads="1"/>
          </p:cNvSpPr>
          <p:nvPr>
            <p:ph idx="1"/>
          </p:nvPr>
        </p:nvSpPr>
        <p:spPr>
          <a:xfrm>
            <a:off x="838200" y="2433638"/>
            <a:ext cx="3822700" cy="3743325"/>
          </a:xfrm>
        </p:spPr>
        <p:txBody>
          <a:bodyPr/>
          <a:lstStyle/>
          <a:p>
            <a:pPr eaLnBrk="1" hangingPunct="1"/>
            <a:r>
              <a:rPr lang="en-IN" altLang="en-US" sz="2000"/>
              <a:t>Social media</a:t>
            </a:r>
          </a:p>
          <a:p>
            <a:pPr eaLnBrk="1" hangingPunct="1"/>
            <a:r>
              <a:rPr lang="en-IN" altLang="en-US" sz="2000"/>
              <a:t>Sensor placed in various cities</a:t>
            </a:r>
          </a:p>
          <a:p>
            <a:pPr eaLnBrk="1" hangingPunct="1"/>
            <a:r>
              <a:rPr lang="en-IN" altLang="en-US" sz="2000"/>
              <a:t>Customer satisfaction feedback</a:t>
            </a:r>
          </a:p>
          <a:p>
            <a:pPr eaLnBrk="1" hangingPunct="1"/>
            <a:r>
              <a:rPr lang="en-IN" altLang="en-US" sz="2000"/>
              <a:t>IoT Appliance</a:t>
            </a:r>
          </a:p>
          <a:p>
            <a:pPr eaLnBrk="1" hangingPunct="1"/>
            <a:r>
              <a:rPr lang="en-IN" altLang="en-US" sz="2000"/>
              <a:t>E-Commerce</a:t>
            </a:r>
          </a:p>
          <a:p>
            <a:pPr eaLnBrk="1" hangingPunct="1"/>
            <a:r>
              <a:rPr lang="en-IN" altLang="en-US" sz="2000"/>
              <a:t>Global Positioning System(GPS)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descr="&quot;&quot;">
            <a:extLst>
              <a:ext uri="{FF2B5EF4-FFF2-40B4-BE49-F238E27FC236}">
                <a16:creationId xmlns:a16="http://schemas.microsoft.com/office/drawing/2014/main" id="{A28F796D-846D-F3A7-E73F-B837D9EFD07F}"/>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32" name="Arc 31" descr="&quot;&quot;">
            <a:extLst>
              <a:ext uri="{FF2B5EF4-FFF2-40B4-BE49-F238E27FC236}">
                <a16:creationId xmlns:a16="http://schemas.microsoft.com/office/drawing/2014/main" id="{32294600-7B7B-005B-A6A9-3BB5E7ABC171}"/>
              </a:ext>
            </a:extLst>
          </p:cNvPr>
          <p:cNvSpPr>
            <a:spLocks noGrp="1" noRot="1" noChangeAspect="1" noMove="1" noResize="1" noEditPoints="1" noAdjustHandles="1" noChangeArrowheads="1" noChangeShapeType="1" noTextEdit="1"/>
          </p:cNvSpPr>
          <p:nvPr/>
        </p:nvSpPr>
        <p:spPr>
          <a:xfrm rot="3967198" flipH="1">
            <a:off x="8631238" y="490538"/>
            <a:ext cx="2987675" cy="2987675"/>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0000"/>
              </a:solidFill>
            </a:endParaRPr>
          </a:p>
        </p:txBody>
      </p:sp>
      <p:sp>
        <p:nvSpPr>
          <p:cNvPr id="24580" name="Title 1">
            <a:extLst>
              <a:ext uri="{FF2B5EF4-FFF2-40B4-BE49-F238E27FC236}">
                <a16:creationId xmlns:a16="http://schemas.microsoft.com/office/drawing/2014/main" id="{1E66CBBC-9C3D-8A17-05F2-70298159855B}"/>
              </a:ext>
            </a:extLst>
          </p:cNvPr>
          <p:cNvSpPr>
            <a:spLocks noGrp="1" noChangeArrowheads="1"/>
          </p:cNvSpPr>
          <p:nvPr>
            <p:ph type="title"/>
          </p:nvPr>
        </p:nvSpPr>
        <p:spPr>
          <a:xfrm>
            <a:off x="5894388" y="479425"/>
            <a:ext cx="5459412" cy="1325563"/>
          </a:xfrm>
        </p:spPr>
        <p:txBody>
          <a:bodyPr>
            <a:normAutofit/>
          </a:bodyPr>
          <a:lstStyle/>
          <a:p>
            <a:pPr>
              <a:defRPr/>
            </a:pPr>
            <a:r>
              <a:rPr lang="en-IN" altLang="en-US" dirty="0">
                <a:latin typeface="Times New Roman" panose="02020603050405020304" pitchFamily="18" charset="0"/>
              </a:rPr>
              <a:t>Sources of Big Data</a:t>
            </a:r>
          </a:p>
        </p:txBody>
      </p:sp>
      <p:sp>
        <p:nvSpPr>
          <p:cNvPr id="34" name="Freeform: Shape 33" descr="&quot;&quot;">
            <a:extLst>
              <a:ext uri="{FF2B5EF4-FFF2-40B4-BE49-F238E27FC236}">
                <a16:creationId xmlns:a16="http://schemas.microsoft.com/office/drawing/2014/main" id="{5316DA31-25D7-16DF-662A-BB4B511B6854}"/>
              </a:ext>
            </a:extLst>
          </p:cNvPr>
          <p:cNvSpPr>
            <a:spLocks noGrp="1" noRot="1" noChangeAspect="1" noMove="1" noResize="1" noEditPoints="1" noAdjustHandles="1" noChangeArrowheads="1" noChangeShapeType="1" noTextEdit="1"/>
          </p:cNvSpPr>
          <p:nvPr/>
        </p:nvSpPr>
        <p:spPr>
          <a:xfrm flipH="1">
            <a:off x="0" y="5486400"/>
            <a:ext cx="2673350"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5" descr="Diagram&#10;&#10;Description automatically generated">
            <a:extLst>
              <a:ext uri="{FF2B5EF4-FFF2-40B4-BE49-F238E27FC236}">
                <a16:creationId xmlns:a16="http://schemas.microsoft.com/office/drawing/2014/main" id="{C5007092-2C01-6260-0952-3F576F066340}"/>
              </a:ext>
            </a:extLst>
          </p:cNvPr>
          <p:cNvPicPr>
            <a:picLocks noChangeAspect="1"/>
          </p:cNvPicPr>
          <p:nvPr/>
        </p:nvPicPr>
        <p:blipFill rotWithShape="1">
          <a:blip r:embed="rId2"/>
          <a:srcRect t="857" r="2" b="2"/>
          <a:stretch/>
        </p:blipFill>
        <p:spPr>
          <a:xfrm>
            <a:off x="703182" y="1875832"/>
            <a:ext cx="4777381" cy="2936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Content Placeholder 2">
            <a:extLst>
              <a:ext uri="{FF2B5EF4-FFF2-40B4-BE49-F238E27FC236}">
                <a16:creationId xmlns:a16="http://schemas.microsoft.com/office/drawing/2014/main" id="{03BAAAD8-C498-C194-3077-A95F0C9E328E}"/>
              </a:ext>
            </a:extLst>
          </p:cNvPr>
          <p:cNvSpPr>
            <a:spLocks noGrp="1"/>
          </p:cNvSpPr>
          <p:nvPr>
            <p:ph idx="1"/>
          </p:nvPr>
        </p:nvSpPr>
        <p:spPr>
          <a:xfrm>
            <a:off x="5894388" y="1984375"/>
            <a:ext cx="5459412" cy="4192588"/>
          </a:xfrm>
        </p:spPr>
        <p:txBody>
          <a:bodyPr rtlCol="0">
            <a:normAutofit/>
          </a:bodyPr>
          <a:lstStyle/>
          <a:p>
            <a:pPr marL="0" indent="0" eaLnBrk="1" fontAlgn="auto" hangingPunct="1">
              <a:spcAft>
                <a:spcPts val="0"/>
              </a:spcAft>
              <a:buFont typeface="Arial" panose="020B0604020202020204" pitchFamily="34" charset="0"/>
              <a:buNone/>
              <a:defRPr/>
            </a:pPr>
            <a:r>
              <a:rPr lang="en-IN" sz="1500" b="1"/>
              <a:t>Social Media</a:t>
            </a:r>
            <a:r>
              <a:rPr lang="en-IN" sz="1500"/>
              <a:t> </a:t>
            </a:r>
          </a:p>
          <a:p>
            <a:pPr eaLnBrk="1" fontAlgn="auto" hangingPunct="1">
              <a:spcAft>
                <a:spcPts val="0"/>
              </a:spcAft>
              <a:defRPr/>
            </a:pPr>
            <a:r>
              <a:rPr lang="en-IN" sz="1500"/>
              <a:t>Whatsapp, Facebook, Instagram, Twitter, YouTube etc</a:t>
            </a:r>
          </a:p>
          <a:p>
            <a:pPr eaLnBrk="1" fontAlgn="auto" hangingPunct="1">
              <a:spcAft>
                <a:spcPts val="0"/>
              </a:spcAft>
              <a:defRPr/>
            </a:pPr>
            <a:r>
              <a:rPr lang="en-IN" sz="1500"/>
              <a:t>Each activity – upload photo/video, making comment, sending a message, like etc create data.</a:t>
            </a:r>
          </a:p>
          <a:p>
            <a:pPr marL="0" indent="0" eaLnBrk="1" fontAlgn="auto" hangingPunct="1">
              <a:spcAft>
                <a:spcPts val="0"/>
              </a:spcAft>
              <a:buFont typeface="Arial" panose="020B0604020202020204" pitchFamily="34" charset="0"/>
              <a:buNone/>
              <a:defRPr/>
            </a:pPr>
            <a:r>
              <a:rPr lang="en-IN" sz="1500" b="1"/>
              <a:t>Sensors </a:t>
            </a:r>
          </a:p>
          <a:p>
            <a:pPr eaLnBrk="1" fontAlgn="auto" hangingPunct="1">
              <a:spcAft>
                <a:spcPts val="0"/>
              </a:spcAft>
              <a:defRPr/>
            </a:pPr>
            <a:r>
              <a:rPr lang="en-IN" sz="1500"/>
              <a:t>Sensors in city – gather temperature, humidity etc</a:t>
            </a:r>
          </a:p>
          <a:p>
            <a:pPr eaLnBrk="1" fontAlgn="auto" hangingPunct="1">
              <a:spcAft>
                <a:spcPts val="0"/>
              </a:spcAft>
              <a:defRPr/>
            </a:pPr>
            <a:r>
              <a:rPr lang="en-IN" sz="1500"/>
              <a:t>Camera beside roads gather information </a:t>
            </a:r>
          </a:p>
          <a:p>
            <a:pPr eaLnBrk="1" fontAlgn="auto" hangingPunct="1">
              <a:spcAft>
                <a:spcPts val="0"/>
              </a:spcAft>
              <a:defRPr/>
            </a:pPr>
            <a:r>
              <a:rPr lang="en-IN" sz="1500"/>
              <a:t>Security cameras in airports/banks – create a lot of data</a:t>
            </a:r>
          </a:p>
          <a:p>
            <a:pPr marL="0" indent="0" eaLnBrk="1" fontAlgn="auto" hangingPunct="1">
              <a:spcAft>
                <a:spcPts val="0"/>
              </a:spcAft>
              <a:buFont typeface="Arial" panose="020B0604020202020204" pitchFamily="34" charset="0"/>
              <a:buNone/>
              <a:defRPr/>
            </a:pPr>
            <a:r>
              <a:rPr lang="en-IN" sz="1500" b="1"/>
              <a:t>Customer Satisfaction feedback</a:t>
            </a:r>
          </a:p>
          <a:p>
            <a:pPr eaLnBrk="1" fontAlgn="auto" hangingPunct="1">
              <a:spcAft>
                <a:spcPts val="0"/>
              </a:spcAft>
              <a:defRPr/>
            </a:pPr>
            <a:r>
              <a:rPr lang="en-IN" sz="1500"/>
              <a:t>Amazon, flipkart, firstcry, licious, swiggy, blinkit, zepto etc – gather customer feedback – quality of product/deliver time. It creates a lot of data.</a:t>
            </a:r>
          </a:p>
          <a:p>
            <a:pPr marL="0" indent="0" eaLnBrk="1" fontAlgn="auto" hangingPunct="1">
              <a:spcAft>
                <a:spcPts val="0"/>
              </a:spcAft>
              <a:buFont typeface="Arial" panose="020B0604020202020204" pitchFamily="34" charset="0"/>
              <a:buNone/>
              <a:defRPr/>
            </a:pPr>
            <a:endParaRPr lang="en-IN"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66608" y="-224811"/>
            <a:ext cx="10515600" cy="1325563"/>
          </a:xfrm>
        </p:spPr>
        <p:txBody>
          <a:bodyPr>
            <a:normAutofit/>
          </a:bodyPr>
          <a:lstStyle/>
          <a:p>
            <a:r>
              <a:rPr lang="en-US" dirty="0">
                <a:latin typeface="Times New Roman" panose="02020603050405020304" pitchFamily="18" charset="0"/>
              </a:rPr>
              <a:t>Harnessing Big Data</a:t>
            </a:r>
          </a:p>
        </p:txBody>
      </p:sp>
      <p:pic>
        <p:nvPicPr>
          <p:cNvPr id="17411" name="Picture 3"/>
          <p:cNvPicPr>
            <a:picLocks noChangeAspect="1"/>
          </p:cNvPicPr>
          <p:nvPr/>
        </p:nvPicPr>
        <p:blipFill>
          <a:blip r:embed="rId2"/>
          <a:srcRect/>
          <a:stretch>
            <a:fillRect/>
          </a:stretch>
        </p:blipFill>
        <p:spPr bwMode="auto">
          <a:xfrm>
            <a:off x="2625213" y="1291244"/>
            <a:ext cx="6263148" cy="3733017"/>
          </a:xfrm>
          <a:prstGeom prst="rect">
            <a:avLst/>
          </a:prstGeom>
          <a:noFill/>
          <a:ln w="9525">
            <a:solidFill>
              <a:schemeClr val="tx1"/>
            </a:solidFill>
            <a:miter lim="800000"/>
            <a:headEnd/>
            <a:tailEnd/>
          </a:ln>
        </p:spPr>
      </p:pic>
      <p:sp>
        <p:nvSpPr>
          <p:cNvPr id="5" name="Content Placeholder 2"/>
          <p:cNvSpPr>
            <a:spLocks noGrp="1"/>
          </p:cNvSpPr>
          <p:nvPr>
            <p:ph idx="1"/>
          </p:nvPr>
        </p:nvSpPr>
        <p:spPr>
          <a:xfrm>
            <a:off x="1839758" y="5083175"/>
            <a:ext cx="8369300" cy="1638300"/>
          </a:xfrm>
        </p:spPr>
        <p:txBody>
          <a:bodyPr/>
          <a:lstStyle/>
          <a:p>
            <a:r>
              <a:rPr lang="en-US" sz="1800" b="1" dirty="0">
                <a:solidFill>
                  <a:srgbClr val="0000FF"/>
                </a:solidFill>
              </a:rPr>
              <a:t>OLTP: </a:t>
            </a:r>
            <a:r>
              <a:rPr lang="en-US" sz="1800" dirty="0"/>
              <a:t>Online Transaction Processing   (DBMSs)</a:t>
            </a:r>
          </a:p>
          <a:p>
            <a:r>
              <a:rPr lang="en-US" sz="1800" b="1" dirty="0">
                <a:solidFill>
                  <a:srgbClr val="0000FF"/>
                </a:solidFill>
              </a:rPr>
              <a:t>OLAP: </a:t>
            </a:r>
            <a:r>
              <a:rPr lang="en-US" sz="1800" dirty="0"/>
              <a:t>Online Analytical Processing   (Data Warehousing)</a:t>
            </a:r>
          </a:p>
          <a:p>
            <a:r>
              <a:rPr lang="en-US" sz="1800" b="1" dirty="0">
                <a:solidFill>
                  <a:srgbClr val="0000FF"/>
                </a:solidFill>
              </a:rPr>
              <a:t>RTAP: </a:t>
            </a:r>
            <a:r>
              <a:rPr lang="en-US" sz="1800" dirty="0"/>
              <a:t>Real-Time Analytics Processing  (Big Data Architecture &amp; technology)</a:t>
            </a:r>
          </a:p>
        </p:txBody>
      </p:sp>
      <p:sp>
        <p:nvSpPr>
          <p:cNvPr id="3" name="Slide Number Placeholder 2"/>
          <p:cNvSpPr>
            <a:spLocks noGrp="1"/>
          </p:cNvSpPr>
          <p:nvPr>
            <p:ph type="sldNum" sz="quarter" idx="12"/>
          </p:nvPr>
        </p:nvSpPr>
        <p:spPr/>
        <p:txBody>
          <a:bodyPr/>
          <a:lstStyle/>
          <a:p>
            <a:pPr>
              <a:defRPr/>
            </a:pPr>
            <a:fld id="{86622DEC-76EB-4F02-8810-ACEC129FB6D5}" type="slidenum">
              <a:rPr lang="en-US"/>
              <a:pPr>
                <a:defRPr/>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2DA7-7D88-1D3A-0064-A14D314793BA}"/>
              </a:ext>
            </a:extLst>
          </p:cNvPr>
          <p:cNvSpPr>
            <a:spLocks noGrp="1"/>
          </p:cNvSpPr>
          <p:nvPr>
            <p:ph type="title"/>
          </p:nvPr>
        </p:nvSpPr>
        <p:spPr>
          <a:xfrm>
            <a:off x="838200" y="365126"/>
            <a:ext cx="10515600" cy="677094"/>
          </a:xfrm>
        </p:spPr>
        <p:txBody>
          <a:bodyPr>
            <a:normAutofit fontScale="90000"/>
          </a:bodyPr>
          <a:lstStyle/>
          <a:p>
            <a:r>
              <a:rPr lang="en-IN" sz="4400" b="0" i="0" u="none" strike="noStrike" baseline="0" dirty="0">
                <a:latin typeface="ArialMT"/>
              </a:rPr>
              <a:t>Why Big Data?</a:t>
            </a:r>
            <a:endParaRPr lang="en-IN" dirty="0"/>
          </a:p>
        </p:txBody>
      </p:sp>
      <p:sp>
        <p:nvSpPr>
          <p:cNvPr id="3" name="Content Placeholder 2">
            <a:extLst>
              <a:ext uri="{FF2B5EF4-FFF2-40B4-BE49-F238E27FC236}">
                <a16:creationId xmlns:a16="http://schemas.microsoft.com/office/drawing/2014/main" id="{EA51B5FB-5D23-D685-EF64-35860511267D}"/>
              </a:ext>
            </a:extLst>
          </p:cNvPr>
          <p:cNvSpPr>
            <a:spLocks noGrp="1"/>
          </p:cNvSpPr>
          <p:nvPr>
            <p:ph idx="1"/>
          </p:nvPr>
        </p:nvSpPr>
        <p:spPr>
          <a:xfrm>
            <a:off x="838200" y="1042220"/>
            <a:ext cx="10515600" cy="5535561"/>
          </a:xfrm>
        </p:spPr>
        <p:txBody>
          <a:bodyPr>
            <a:normAutofit/>
          </a:bodyPr>
          <a:lstStyle/>
          <a:p>
            <a:pPr algn="just"/>
            <a:r>
              <a:rPr lang="en-US" sz="1800" b="0" i="0" u="none" strike="noStrike" baseline="0" dirty="0">
                <a:latin typeface="ArialMT"/>
              </a:rPr>
              <a:t>There are several reasons why big data has become increasingly important for organizations across different industries:</a:t>
            </a:r>
          </a:p>
          <a:p>
            <a:pPr algn="just"/>
            <a:r>
              <a:rPr lang="en-US" sz="1800" b="1" i="0" u="none" strike="noStrike" baseline="0" dirty="0">
                <a:latin typeface="Arial-BoldMT"/>
              </a:rPr>
              <a:t>Improved decision-making: </a:t>
            </a:r>
            <a:r>
              <a:rPr lang="en-US" sz="1800" b="0" i="0" u="none" strike="noStrike" baseline="0" dirty="0">
                <a:latin typeface="ArialMT"/>
              </a:rPr>
              <a:t>By analyzing big data, organizations can gain valuable insights and make data-driven decisions that can improve business operations and drive growth.</a:t>
            </a:r>
          </a:p>
          <a:p>
            <a:pPr algn="just"/>
            <a:r>
              <a:rPr lang="en-US" sz="1800" b="1" i="0" u="none" strike="noStrike" baseline="0" dirty="0">
                <a:latin typeface="Arial-BoldMT"/>
              </a:rPr>
              <a:t>Cost savings: </a:t>
            </a:r>
            <a:r>
              <a:rPr lang="en-US" sz="1800" b="0" i="0" u="none" strike="noStrike" baseline="0" dirty="0">
                <a:latin typeface="ArialMT"/>
              </a:rPr>
              <a:t>Big data can help organizations identify inefficiencies in their operations and optimize processes, resulting in cost savings.</a:t>
            </a:r>
          </a:p>
          <a:p>
            <a:pPr algn="just"/>
            <a:r>
              <a:rPr lang="en-US" sz="1800" b="1" i="0" u="none" strike="noStrike" baseline="0" dirty="0">
                <a:latin typeface="Arial-BoldMT"/>
              </a:rPr>
              <a:t>Improved customer experience: </a:t>
            </a:r>
            <a:r>
              <a:rPr lang="en-US" sz="1800" b="0" i="0" u="none" strike="noStrike" baseline="0" dirty="0">
                <a:latin typeface="ArialMT"/>
              </a:rPr>
              <a:t>Big data can help organizations better understand their customers and tailor their products and services to </a:t>
            </a:r>
            <a:r>
              <a:rPr lang="en-IN" sz="1800" b="0" i="0" u="none" strike="noStrike" baseline="0" dirty="0">
                <a:latin typeface="ArialMT"/>
              </a:rPr>
              <a:t>meet their needs.</a:t>
            </a:r>
          </a:p>
          <a:p>
            <a:pPr algn="just"/>
            <a:r>
              <a:rPr lang="en-US" sz="1800" b="1" i="0" u="none" strike="noStrike" baseline="0" dirty="0">
                <a:latin typeface="Arial-BoldMT"/>
              </a:rPr>
              <a:t>Innovation: </a:t>
            </a:r>
            <a:r>
              <a:rPr lang="en-US" sz="1800" b="0" i="0" u="none" strike="noStrike" baseline="0" dirty="0">
                <a:latin typeface="ArialMT"/>
              </a:rPr>
              <a:t>Big data can be used to identify new market opportunities and drive innovation in products and services.</a:t>
            </a:r>
          </a:p>
          <a:p>
            <a:pPr algn="just"/>
            <a:r>
              <a:rPr lang="en-US" sz="1800" b="1" i="0" u="none" strike="noStrike" baseline="0" dirty="0">
                <a:latin typeface="Arial-BoldMT"/>
              </a:rPr>
              <a:t>Competitive advantage: </a:t>
            </a:r>
            <a:r>
              <a:rPr lang="en-US" sz="1800" b="0" i="0" u="none" strike="noStrike" baseline="0" dirty="0">
                <a:latin typeface="ArialMT"/>
              </a:rPr>
              <a:t>Organizations that can effectively leverage big data have a significant advantage over their competitors, as they can make faster, more informed decisions based on real-time data.</a:t>
            </a:r>
          </a:p>
          <a:p>
            <a:pPr algn="just"/>
            <a:r>
              <a:rPr lang="en-US" sz="1800" b="1" i="0" u="none" strike="noStrike" baseline="0" dirty="0">
                <a:latin typeface="Arial-BoldMT"/>
              </a:rPr>
              <a:t>Risk management: </a:t>
            </a:r>
            <a:r>
              <a:rPr lang="en-US" sz="1800" b="0" i="0" u="none" strike="noStrike" baseline="0" dirty="0">
                <a:latin typeface="ArialMT"/>
              </a:rPr>
              <a:t>Big data can help organizations identify potential risks and take steps to mitigate them before they become a problem.</a:t>
            </a:r>
          </a:p>
          <a:p>
            <a:pPr algn="just"/>
            <a:r>
              <a:rPr lang="en-US" sz="1800" b="1" i="0" u="none" strike="noStrike" baseline="0" dirty="0">
                <a:latin typeface="Arial-BoldMT"/>
              </a:rPr>
              <a:t>Personalization: </a:t>
            </a:r>
            <a:r>
              <a:rPr lang="en-US" sz="1800" b="0" i="0" u="none" strike="noStrike" baseline="0" dirty="0">
                <a:latin typeface="ArialMT"/>
              </a:rPr>
              <a:t>Big data can help organizations personalize their</a:t>
            </a:r>
            <a:r>
              <a:rPr lang="en-US" sz="1800" dirty="0">
                <a:latin typeface="ArialMT"/>
              </a:rPr>
              <a:t> </a:t>
            </a:r>
            <a:r>
              <a:rPr lang="en-US" sz="1800" b="0" i="0" u="none" strike="noStrike" baseline="0" dirty="0">
                <a:latin typeface="ArialMT"/>
              </a:rPr>
              <a:t>offerings to customers by analyzing their behavior, preferences, and </a:t>
            </a:r>
            <a:r>
              <a:rPr lang="en-IN" sz="1800" b="0" i="0" u="none" strike="noStrike" baseline="0" dirty="0">
                <a:latin typeface="ArialMT"/>
              </a:rPr>
              <a:t>purchase history.</a:t>
            </a:r>
            <a:endParaRPr lang="en-IN" dirty="0"/>
          </a:p>
        </p:txBody>
      </p:sp>
    </p:spTree>
    <p:extLst>
      <p:ext uri="{BB962C8B-B14F-4D97-AF65-F5344CB8AC3E}">
        <p14:creationId xmlns:p14="http://schemas.microsoft.com/office/powerpoint/2010/main" val="99941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1D24-0C7F-A048-0679-82F40EA81E73}"/>
              </a:ext>
            </a:extLst>
          </p:cNvPr>
          <p:cNvSpPr>
            <a:spLocks noGrp="1"/>
          </p:cNvSpPr>
          <p:nvPr>
            <p:ph type="title"/>
          </p:nvPr>
        </p:nvSpPr>
        <p:spPr>
          <a:xfrm>
            <a:off x="838200" y="365126"/>
            <a:ext cx="10515600" cy="1060552"/>
          </a:xfrm>
        </p:spPr>
        <p:txBody>
          <a:bodyPr/>
          <a:lstStyle/>
          <a:p>
            <a:r>
              <a:rPr lang="en-IN" dirty="0">
                <a:latin typeface="ArialMT"/>
              </a:rPr>
              <a:t>C</a:t>
            </a:r>
            <a:r>
              <a:rPr lang="en-IN" sz="4400" b="0" i="0" u="none" strike="noStrike" baseline="0" dirty="0">
                <a:latin typeface="ArialMT"/>
              </a:rPr>
              <a:t>onvergence of key trends:</a:t>
            </a:r>
            <a:endParaRPr lang="en-IN" dirty="0"/>
          </a:p>
        </p:txBody>
      </p:sp>
      <p:sp>
        <p:nvSpPr>
          <p:cNvPr id="3" name="Content Placeholder 2">
            <a:extLst>
              <a:ext uri="{FF2B5EF4-FFF2-40B4-BE49-F238E27FC236}">
                <a16:creationId xmlns:a16="http://schemas.microsoft.com/office/drawing/2014/main" id="{F12F7546-F820-71AF-5E15-204854C00BC0}"/>
              </a:ext>
            </a:extLst>
          </p:cNvPr>
          <p:cNvSpPr>
            <a:spLocks noGrp="1"/>
          </p:cNvSpPr>
          <p:nvPr>
            <p:ph idx="1"/>
          </p:nvPr>
        </p:nvSpPr>
        <p:spPr>
          <a:xfrm>
            <a:off x="838200" y="1425678"/>
            <a:ext cx="10515600" cy="5220928"/>
          </a:xfrm>
        </p:spPr>
        <p:txBody>
          <a:bodyPr>
            <a:normAutofit fontScale="85000" lnSpcReduction="20000"/>
          </a:bodyPr>
          <a:lstStyle/>
          <a:p>
            <a:pPr algn="l"/>
            <a:r>
              <a:rPr lang="en-US" sz="3600" b="0" i="0" u="none" strike="noStrike" baseline="0" dirty="0">
                <a:latin typeface="ArialMT"/>
              </a:rPr>
              <a:t>The key trends in big data are :</a:t>
            </a:r>
          </a:p>
          <a:p>
            <a:pPr algn="l"/>
            <a:endParaRPr lang="en-US" sz="3600" b="0" i="0" u="none" strike="noStrike" baseline="0" dirty="0">
              <a:latin typeface="ArialMT"/>
            </a:endParaRPr>
          </a:p>
          <a:p>
            <a:pPr lvl="1" algn="just"/>
            <a:r>
              <a:rPr lang="en-US" sz="2700" b="1" dirty="0"/>
              <a:t>Artificial intelligence (AI) and machine learning</a:t>
            </a:r>
            <a:r>
              <a:rPr lang="en-US" sz="2700" dirty="0"/>
              <a:t>: The combination of big data and AI/ML algorithms is enabling organizations to analyze vast amounts of data, identifying patterns, trends, and insights.</a:t>
            </a:r>
          </a:p>
          <a:p>
            <a:pPr lvl="1" algn="just"/>
            <a:r>
              <a:rPr lang="en-US" sz="2700" b="1" dirty="0"/>
              <a:t>Cloud computing: </a:t>
            </a:r>
            <a:r>
              <a:rPr lang="en-US" sz="2700" dirty="0"/>
              <a:t>The availability of cloud computing has made it easier and more cost-effective for organizations to store, process, and analyze large amounts of data.</a:t>
            </a:r>
          </a:p>
          <a:p>
            <a:pPr lvl="1" algn="just"/>
            <a:r>
              <a:rPr lang="en-US" sz="2700" b="1" dirty="0"/>
              <a:t>Internet of Things (IoT): </a:t>
            </a:r>
            <a:r>
              <a:rPr lang="en-US" sz="2700" dirty="0"/>
              <a:t>The increasing prevalence of connected devices is generating vast amounts of data that can be analyzed to improve processes and drive innovation.</a:t>
            </a:r>
          </a:p>
          <a:p>
            <a:pPr lvl="1" algn="just"/>
            <a:r>
              <a:rPr lang="en-US" sz="2700" b="1" dirty="0"/>
              <a:t>Edge computing:</a:t>
            </a:r>
            <a:r>
              <a:rPr lang="en-US" sz="2700" dirty="0"/>
              <a:t> Edge computing is bringing processing power closer to the data source, enabling real-time processing and analysis of data.</a:t>
            </a:r>
          </a:p>
          <a:p>
            <a:pPr lvl="1" algn="just"/>
            <a:r>
              <a:rPr lang="en-US" sz="2700" b="1" dirty="0"/>
              <a:t>Data governance and security: </a:t>
            </a:r>
            <a:r>
              <a:rPr lang="en-US" sz="2700" dirty="0"/>
              <a:t>As organizations collect and store more data, the importance of data governance and security is becoming important. </a:t>
            </a:r>
          </a:p>
          <a:p>
            <a:pPr lvl="1" algn="just"/>
            <a:r>
              <a:rPr lang="en-US" sz="2700" b="1" dirty="0"/>
              <a:t>Data visualization and storytelling: </a:t>
            </a:r>
            <a:r>
              <a:rPr lang="en-US" sz="2700" dirty="0"/>
              <a:t>As the volume of data being generated and analyzed continues to grow, data visualization and storytelling techniques are becoming important.</a:t>
            </a:r>
            <a:endParaRPr lang="en-IN" sz="2700" dirty="0"/>
          </a:p>
        </p:txBody>
      </p:sp>
    </p:spTree>
    <p:extLst>
      <p:ext uri="{BB962C8B-B14F-4D97-AF65-F5344CB8AC3E}">
        <p14:creationId xmlns:p14="http://schemas.microsoft.com/office/powerpoint/2010/main" val="2847852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4B28-9462-B3D7-57D2-99895B5A3CBD}"/>
              </a:ext>
            </a:extLst>
          </p:cNvPr>
          <p:cNvSpPr>
            <a:spLocks noGrp="1"/>
          </p:cNvSpPr>
          <p:nvPr>
            <p:ph type="title"/>
          </p:nvPr>
        </p:nvSpPr>
        <p:spPr>
          <a:xfrm>
            <a:off x="838200" y="89822"/>
            <a:ext cx="10515600" cy="854075"/>
          </a:xfrm>
        </p:spPr>
        <p:txBody>
          <a:bodyPr/>
          <a:lstStyle/>
          <a:p>
            <a:r>
              <a:rPr lang="en-IN" dirty="0">
                <a:latin typeface="Times New Roman" panose="02020603050405020304" pitchFamily="18" charset="0"/>
              </a:rPr>
              <a:t>U</a:t>
            </a:r>
            <a:r>
              <a:rPr lang="en-IN" sz="4400" b="0" i="0" u="none" strike="noStrike" baseline="0" dirty="0">
                <a:latin typeface="Times New Roman" panose="02020603050405020304" pitchFamily="18" charset="0"/>
              </a:rPr>
              <a:t>nstructured data</a:t>
            </a:r>
            <a:endParaRPr lang="en-IN" dirty="0"/>
          </a:p>
        </p:txBody>
      </p:sp>
      <p:sp>
        <p:nvSpPr>
          <p:cNvPr id="3" name="Content Placeholder 2">
            <a:extLst>
              <a:ext uri="{FF2B5EF4-FFF2-40B4-BE49-F238E27FC236}">
                <a16:creationId xmlns:a16="http://schemas.microsoft.com/office/drawing/2014/main" id="{4767B840-7C5E-648C-CE2C-E7C01DC2BA5F}"/>
              </a:ext>
            </a:extLst>
          </p:cNvPr>
          <p:cNvSpPr>
            <a:spLocks noGrp="1"/>
          </p:cNvSpPr>
          <p:nvPr>
            <p:ph idx="1"/>
          </p:nvPr>
        </p:nvSpPr>
        <p:spPr>
          <a:xfrm>
            <a:off x="838199" y="865238"/>
            <a:ext cx="10783529" cy="5902939"/>
          </a:xfrm>
        </p:spPr>
        <p:txBody>
          <a:bodyPr>
            <a:normAutofit lnSpcReduction="10000"/>
          </a:bodyPr>
          <a:lstStyle/>
          <a:p>
            <a:r>
              <a:rPr lang="en-US" dirty="0"/>
              <a:t> Based on the data received from the different  sources, they are classified as:</a:t>
            </a:r>
          </a:p>
          <a:p>
            <a:pPr lvl="1"/>
            <a:r>
              <a:rPr lang="en-US" dirty="0"/>
              <a:t>Structured data </a:t>
            </a:r>
          </a:p>
          <a:p>
            <a:pPr lvl="1"/>
            <a:r>
              <a:rPr lang="en-US" dirty="0"/>
              <a:t>Unstructured data </a:t>
            </a:r>
          </a:p>
          <a:p>
            <a:pPr lvl="1"/>
            <a:r>
              <a:rPr lang="en-US" dirty="0"/>
              <a:t>Semi-structured data</a:t>
            </a:r>
          </a:p>
          <a:p>
            <a:pPr algn="just"/>
            <a:r>
              <a:rPr lang="en-US" dirty="0"/>
              <a:t> In a real-world scenario, typically, the unstructured data is larger in volume than the structured and semi-structured data, approximately 70% to 80% of data is in unstructured form.</a:t>
            </a:r>
          </a:p>
          <a:p>
            <a:pPr algn="just"/>
            <a:r>
              <a:rPr lang="en-US" dirty="0"/>
              <a:t>In Big Data Analytics (BDA), </a:t>
            </a:r>
            <a:r>
              <a:rPr lang="en-US" b="1" dirty="0"/>
              <a:t>unstructured data </a:t>
            </a:r>
            <a:r>
              <a:rPr lang="en-US" dirty="0"/>
              <a:t>refers to any data that does not have a predefined data model or schema.</a:t>
            </a:r>
          </a:p>
          <a:p>
            <a:pPr algn="just"/>
            <a:r>
              <a:rPr lang="en-US" dirty="0"/>
              <a:t>It is typically </a:t>
            </a:r>
            <a:r>
              <a:rPr lang="en-US" b="1" dirty="0"/>
              <a:t>human-generated </a:t>
            </a:r>
            <a:r>
              <a:rPr lang="en-US" dirty="0"/>
              <a:t>and includes things like text documents, images, videos, social media posts, and audio files.</a:t>
            </a:r>
          </a:p>
          <a:p>
            <a:pPr algn="just"/>
            <a:r>
              <a:rPr lang="en-US" dirty="0"/>
              <a:t>The </a:t>
            </a:r>
            <a:r>
              <a:rPr lang="en-US" b="1" dirty="0"/>
              <a:t>challenge</a:t>
            </a:r>
            <a:r>
              <a:rPr lang="en-US" dirty="0"/>
              <a:t> with unstructured data is that it cannot be easily analyzed using traditional data analysis techniques. However, with the advancements in BDA, it is now possible to analyze unstructured data.</a:t>
            </a:r>
            <a:endParaRPr lang="en-IN" dirty="0"/>
          </a:p>
        </p:txBody>
      </p:sp>
    </p:spTree>
    <p:extLst>
      <p:ext uri="{BB962C8B-B14F-4D97-AF65-F5344CB8AC3E}">
        <p14:creationId xmlns:p14="http://schemas.microsoft.com/office/powerpoint/2010/main" val="191068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C40D-DBF2-8803-268D-E6667E5620E3}"/>
              </a:ext>
            </a:extLst>
          </p:cNvPr>
          <p:cNvSpPr>
            <a:spLocks noGrp="1"/>
          </p:cNvSpPr>
          <p:nvPr>
            <p:ph type="title"/>
          </p:nvPr>
        </p:nvSpPr>
        <p:spPr>
          <a:xfrm>
            <a:off x="838200" y="365126"/>
            <a:ext cx="10515600" cy="834410"/>
          </a:xfrm>
        </p:spPr>
        <p:txBody>
          <a:bodyPr/>
          <a:lstStyle/>
          <a:p>
            <a:r>
              <a:rPr lang="en-US" dirty="0">
                <a:latin typeface="Times New Roman" panose="02020603050405020304" pitchFamily="18" charset="0"/>
              </a:rPr>
              <a:t>Industry examples of big data</a:t>
            </a:r>
            <a:endParaRPr lang="en-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748D830F-7297-81A8-2410-7DD9811C225D}"/>
              </a:ext>
            </a:extLst>
          </p:cNvPr>
          <p:cNvSpPr>
            <a:spLocks noGrp="1"/>
          </p:cNvSpPr>
          <p:nvPr>
            <p:ph idx="1"/>
          </p:nvPr>
        </p:nvSpPr>
        <p:spPr>
          <a:xfrm>
            <a:off x="838200" y="1278194"/>
            <a:ext cx="10515600" cy="5378245"/>
          </a:xfrm>
        </p:spPr>
        <p:txBody>
          <a:bodyPr>
            <a:normAutofit fontScale="85000" lnSpcReduction="20000"/>
          </a:bodyPr>
          <a:lstStyle/>
          <a:p>
            <a:pPr algn="just"/>
            <a:r>
              <a:rPr lang="en-US" dirty="0"/>
              <a:t>There are numerous examples of industries that are leveraging big data:</a:t>
            </a:r>
          </a:p>
          <a:p>
            <a:pPr algn="just"/>
            <a:r>
              <a:rPr lang="en-IN" altLang="en-US" b="1" dirty="0"/>
              <a:t>Social media analytics: </a:t>
            </a:r>
            <a:r>
              <a:rPr lang="en-US" b="0" i="0" dirty="0">
                <a:solidFill>
                  <a:srgbClr val="4D5156"/>
                </a:solidFill>
                <a:effectLst/>
                <a:latin typeface="Google Sans"/>
              </a:rPr>
              <a:t> </a:t>
            </a:r>
            <a:r>
              <a:rPr lang="en-US" b="0" i="0" dirty="0">
                <a:solidFill>
                  <a:srgbClr val="040C28"/>
                </a:solidFill>
                <a:effectLst/>
                <a:latin typeface="Google Sans"/>
              </a:rPr>
              <a:t>the process of collecting and analyzing audience data shared on social networks to improve an organization's strategic business decisions</a:t>
            </a:r>
            <a:r>
              <a:rPr lang="en-US" b="0" i="0" dirty="0">
                <a:solidFill>
                  <a:srgbClr val="4D5156"/>
                </a:solidFill>
                <a:effectLst/>
                <a:latin typeface="Google Sans"/>
              </a:rPr>
              <a:t>.</a:t>
            </a:r>
            <a:endParaRPr lang="en-IN" altLang="en-US" b="1" dirty="0"/>
          </a:p>
          <a:p>
            <a:pPr algn="just"/>
            <a:r>
              <a:rPr lang="en-US" b="1" dirty="0"/>
              <a:t>Healthcare: </a:t>
            </a:r>
            <a:r>
              <a:rPr lang="en-US" dirty="0"/>
              <a:t>Big data is being used in healthcare to improve patient outcomes, reduce costs, and drive research. </a:t>
            </a:r>
          </a:p>
          <a:p>
            <a:pPr algn="just"/>
            <a:r>
              <a:rPr lang="en-US" b="1" dirty="0"/>
              <a:t>Retail: </a:t>
            </a:r>
            <a:r>
              <a:rPr lang="en-US" dirty="0"/>
              <a:t>Retailers are using big data to gain insights into customer behavior, preferences, and purchasing patterns. </a:t>
            </a:r>
          </a:p>
          <a:p>
            <a:pPr algn="just"/>
            <a:r>
              <a:rPr lang="en-US" b="1" dirty="0"/>
              <a:t>Finance: </a:t>
            </a:r>
            <a:r>
              <a:rPr lang="en-US" dirty="0"/>
              <a:t>Big data is transforming the finance industry, enabling banks and other financial institutions to improve fraud detection, risk management, and customer engagement. </a:t>
            </a:r>
          </a:p>
          <a:p>
            <a:pPr algn="just"/>
            <a:r>
              <a:rPr lang="en-US" b="1" dirty="0"/>
              <a:t>Manufacturing: </a:t>
            </a:r>
            <a:r>
              <a:rPr lang="en-US" dirty="0"/>
              <a:t>Big data is being used in manufacturing to optimize production processes, reduce waste, and improve product quality. </a:t>
            </a:r>
          </a:p>
          <a:p>
            <a:pPr algn="just"/>
            <a:r>
              <a:rPr lang="en-US" b="1" dirty="0"/>
              <a:t>Transportation: </a:t>
            </a:r>
            <a:r>
              <a:rPr lang="en-US" dirty="0"/>
              <a:t>The transportation industry is leveraging big data to optimize route planning, reduce fuel consumption, and improve safety. </a:t>
            </a:r>
          </a:p>
          <a:p>
            <a:pPr algn="just"/>
            <a:r>
              <a:rPr lang="en-US" b="1" dirty="0"/>
              <a:t>Energy: </a:t>
            </a:r>
            <a:r>
              <a:rPr lang="en-US" dirty="0"/>
              <a:t>Big data is being used in the energy industry to optimize the use of renewable energy sources, reduce costs, and improve energy efficiency. behavior</a:t>
            </a:r>
            <a:endParaRPr lang="en-IN" dirty="0"/>
          </a:p>
        </p:txBody>
      </p:sp>
    </p:spTree>
    <p:extLst>
      <p:ext uri="{BB962C8B-B14F-4D97-AF65-F5344CB8AC3E}">
        <p14:creationId xmlns:p14="http://schemas.microsoft.com/office/powerpoint/2010/main" val="26716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3D07-83D6-0F08-B8EB-CBAA30C79D54}"/>
              </a:ext>
            </a:extLst>
          </p:cNvPr>
          <p:cNvSpPr>
            <a:spLocks noGrp="1"/>
          </p:cNvSpPr>
          <p:nvPr>
            <p:ph type="title"/>
          </p:nvPr>
        </p:nvSpPr>
        <p:spPr/>
        <p:txBody>
          <a:bodyPr/>
          <a:lstStyle/>
          <a:p>
            <a:r>
              <a:rPr lang="en-IN" dirty="0">
                <a:latin typeface="Times New Roman" panose="02020603050405020304" pitchFamily="18" charset="0"/>
              </a:rPr>
              <a:t>Course Objectives</a:t>
            </a:r>
            <a:br>
              <a:rPr lang="en-IN" sz="4400" b="1"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3EBBE1-75E3-826E-D322-1A6E3995DC59}"/>
              </a:ext>
            </a:extLst>
          </p:cNvPr>
          <p:cNvSpPr>
            <a:spLocks noGrp="1"/>
          </p:cNvSpPr>
          <p:nvPr>
            <p:ph idx="1"/>
          </p:nvPr>
        </p:nvSpPr>
        <p:spPr>
          <a:xfrm>
            <a:off x="570271" y="1366683"/>
            <a:ext cx="11061289" cy="5126191"/>
          </a:xfrm>
        </p:spPr>
        <p:txBody>
          <a:bodyPr>
            <a:normAutofit lnSpcReduction="10000"/>
          </a:bodyPr>
          <a:lstStyle/>
          <a:p>
            <a:pPr algn="just">
              <a:buFont typeface="Wingdings" panose="05000000000000000000" pitchFamily="2" charset="2"/>
              <a:buChar char="Ø"/>
            </a:pPr>
            <a:r>
              <a:rPr lang="en-US" b="0" i="0" u="none" strike="noStrike" baseline="0" dirty="0">
                <a:latin typeface="Times New Roman" panose="02020603050405020304" pitchFamily="18" charset="0"/>
              </a:rPr>
              <a:t>Optimize business decisions and create competitive advantage with Big Data analytics.</a:t>
            </a:r>
          </a:p>
          <a:p>
            <a:pPr algn="just">
              <a:buFont typeface="Wingdings" panose="05000000000000000000" pitchFamily="2" charset="2"/>
              <a:buChar char="Ø"/>
            </a:pPr>
            <a:endParaRPr lang="en-US" b="0" i="0" u="none" strike="noStrike" baseline="0" dirty="0">
              <a:latin typeface="Times New Roman" panose="02020603050405020304" pitchFamily="18" charset="0"/>
            </a:endParaRPr>
          </a:p>
          <a:p>
            <a:pPr algn="just">
              <a:buFont typeface="Wingdings" panose="05000000000000000000" pitchFamily="2" charset="2"/>
              <a:buChar char="Ø"/>
            </a:pPr>
            <a:r>
              <a:rPr lang="en-US" b="0" i="0" u="none" strike="noStrike" baseline="0" dirty="0">
                <a:latin typeface="Times New Roman" panose="02020603050405020304" pitchFamily="18" charset="0"/>
              </a:rPr>
              <a:t>Introducing Java concepts required for developing map reduce programs.</a:t>
            </a:r>
          </a:p>
          <a:p>
            <a:pPr algn="just">
              <a:buFont typeface="Wingdings" panose="05000000000000000000" pitchFamily="2" charset="2"/>
              <a:buChar char="Ø"/>
            </a:pPr>
            <a:endParaRPr lang="en-US" b="0" i="0" u="none" strike="noStrike" baseline="0" dirty="0">
              <a:latin typeface="Times New Roman" panose="02020603050405020304" pitchFamily="18" charset="0"/>
            </a:endParaRPr>
          </a:p>
          <a:p>
            <a:pPr algn="just">
              <a:buFont typeface="Wingdings" panose="05000000000000000000" pitchFamily="2" charset="2"/>
              <a:buChar char="Ø"/>
            </a:pPr>
            <a:r>
              <a:rPr lang="en-US" b="0" i="0" u="none" strike="noStrike" baseline="0" dirty="0">
                <a:latin typeface="Times New Roman" panose="02020603050405020304" pitchFamily="18" charset="0"/>
              </a:rPr>
              <a:t>Derive business benefits from unstructured data.</a:t>
            </a:r>
          </a:p>
          <a:p>
            <a:pPr algn="just">
              <a:buFont typeface="Wingdings" panose="05000000000000000000" pitchFamily="2" charset="2"/>
              <a:buChar char="Ø"/>
            </a:pPr>
            <a:endParaRPr lang="en-US" b="0" i="0" u="none" strike="noStrike" baseline="0" dirty="0">
              <a:latin typeface="Times New Roman" panose="02020603050405020304" pitchFamily="18" charset="0"/>
            </a:endParaRPr>
          </a:p>
          <a:p>
            <a:pPr algn="just">
              <a:buFont typeface="Wingdings" panose="05000000000000000000" pitchFamily="2" charset="2"/>
              <a:buChar char="Ø"/>
            </a:pPr>
            <a:r>
              <a:rPr lang="en-US" b="0" i="0" u="none" strike="noStrike" baseline="0" dirty="0">
                <a:latin typeface="Times New Roman" panose="02020603050405020304" pitchFamily="18" charset="0"/>
              </a:rPr>
              <a:t>Imparting the architectural concepts of Hadoop and introducing map reduce paradigm.</a:t>
            </a:r>
          </a:p>
          <a:p>
            <a:pPr algn="just">
              <a:buFont typeface="Wingdings" panose="05000000000000000000" pitchFamily="2" charset="2"/>
              <a:buChar char="Ø"/>
            </a:pPr>
            <a:endParaRPr lang="en-US" b="0" i="0" u="none" strike="noStrike" baseline="0" dirty="0">
              <a:latin typeface="Times New Roman" panose="02020603050405020304" pitchFamily="18" charset="0"/>
            </a:endParaRPr>
          </a:p>
          <a:p>
            <a:pPr algn="just">
              <a:buFont typeface="Wingdings" panose="05000000000000000000" pitchFamily="2" charset="2"/>
              <a:buChar char="Ø"/>
            </a:pPr>
            <a:r>
              <a:rPr lang="en-US" b="0" i="0" u="none" strike="noStrike" baseline="0" dirty="0">
                <a:latin typeface="Times New Roman" panose="02020603050405020304" pitchFamily="18" charset="0"/>
              </a:rPr>
              <a:t>To introduce programming tools </a:t>
            </a:r>
            <a:r>
              <a:rPr lang="en-US" b="0" i="0" u="none" strike="noStrike" baseline="0" dirty="0" err="1">
                <a:latin typeface="Times New Roman" panose="02020603050405020304" pitchFamily="18" charset="0"/>
              </a:rPr>
              <a:t>Hbase</a:t>
            </a:r>
            <a:r>
              <a:rPr lang="en-US" b="0" i="0" u="none" strike="noStrike" baseline="0" dirty="0">
                <a:latin typeface="Times New Roman" panose="02020603050405020304" pitchFamily="18" charset="0"/>
              </a:rPr>
              <a:t> &amp; HIVE in Hadoop echo system</a:t>
            </a:r>
            <a:endParaRPr lang="en-IN" dirty="0"/>
          </a:p>
        </p:txBody>
      </p:sp>
    </p:spTree>
    <p:extLst>
      <p:ext uri="{BB962C8B-B14F-4D97-AF65-F5344CB8AC3E}">
        <p14:creationId xmlns:p14="http://schemas.microsoft.com/office/powerpoint/2010/main" val="379799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DD66-C00D-2543-9A26-107636A2C1B3}"/>
              </a:ext>
            </a:extLst>
          </p:cNvPr>
          <p:cNvSpPr>
            <a:spLocks noGrp="1"/>
          </p:cNvSpPr>
          <p:nvPr>
            <p:ph type="title"/>
          </p:nvPr>
        </p:nvSpPr>
        <p:spPr>
          <a:xfrm>
            <a:off x="838200" y="365126"/>
            <a:ext cx="10515600" cy="824578"/>
          </a:xfrm>
        </p:spPr>
        <p:txBody>
          <a:bodyPr/>
          <a:lstStyle/>
          <a:p>
            <a:r>
              <a:rPr lang="en-IN" dirty="0">
                <a:latin typeface="Times New Roman" panose="02020603050405020304" pitchFamily="18" charset="0"/>
              </a:rPr>
              <a:t>Web analytics</a:t>
            </a:r>
          </a:p>
        </p:txBody>
      </p:sp>
      <p:sp>
        <p:nvSpPr>
          <p:cNvPr id="3" name="Content Placeholder 2">
            <a:extLst>
              <a:ext uri="{FF2B5EF4-FFF2-40B4-BE49-F238E27FC236}">
                <a16:creationId xmlns:a16="http://schemas.microsoft.com/office/drawing/2014/main" id="{DBAB81E7-BE30-30DD-E018-4A72530DCE68}"/>
              </a:ext>
            </a:extLst>
          </p:cNvPr>
          <p:cNvSpPr>
            <a:spLocks noGrp="1"/>
          </p:cNvSpPr>
          <p:nvPr>
            <p:ph idx="1"/>
          </p:nvPr>
        </p:nvSpPr>
        <p:spPr>
          <a:xfrm>
            <a:off x="838200" y="1071716"/>
            <a:ext cx="10515600" cy="5105247"/>
          </a:xfrm>
        </p:spPr>
        <p:txBody>
          <a:bodyPr>
            <a:normAutofit/>
          </a:bodyPr>
          <a:lstStyle/>
          <a:p>
            <a:pPr algn="just"/>
            <a:r>
              <a:rPr lang="en-US" sz="1800" b="0" i="0" u="none" strike="noStrike" baseline="0" dirty="0">
                <a:latin typeface="ArialMT"/>
              </a:rPr>
              <a:t>Web analytics refers to the process of collecting, measuring, and analyzing data about user behavior on a website.</a:t>
            </a:r>
          </a:p>
          <a:p>
            <a:pPr algn="just"/>
            <a:r>
              <a:rPr lang="en-US" sz="1800" b="0" i="0" u="none" strike="noStrike" baseline="0" dirty="0">
                <a:latin typeface="ArialMT"/>
              </a:rPr>
              <a:t>Here are some key components of web analytics:</a:t>
            </a:r>
          </a:p>
          <a:p>
            <a:pPr lvl="1" algn="just"/>
            <a:endParaRPr lang="en-US" sz="1800" b="1" i="0" u="none" strike="noStrike" baseline="0" dirty="0">
              <a:latin typeface="Arial-BoldMT"/>
            </a:endParaRPr>
          </a:p>
          <a:p>
            <a:pPr lvl="1" algn="just"/>
            <a:r>
              <a:rPr lang="en-US" sz="1800" b="1" i="0" u="none" strike="noStrike" baseline="0" dirty="0">
                <a:latin typeface="Arial-BoldMT"/>
              </a:rPr>
              <a:t>Data collection: </a:t>
            </a:r>
            <a:r>
              <a:rPr lang="en-US" sz="1800" b="0" i="0" u="none" strike="noStrike" baseline="0" dirty="0">
                <a:latin typeface="ArialMT"/>
              </a:rPr>
              <a:t>Web analytics tools collect data about user behavior on a website, including metrics like pageviews, bounce rate, time on </a:t>
            </a:r>
            <a:r>
              <a:rPr lang="en-IN" sz="1800" b="0" i="0" u="none" strike="noStrike" baseline="0" dirty="0">
                <a:latin typeface="ArialMT"/>
              </a:rPr>
              <a:t>page, and conversion rate.</a:t>
            </a:r>
          </a:p>
          <a:p>
            <a:pPr lvl="1" algn="just"/>
            <a:r>
              <a:rPr lang="en-US" sz="1800" b="1" i="0" u="none" strike="noStrike" baseline="0" dirty="0">
                <a:latin typeface="Arial-BoldMT"/>
              </a:rPr>
              <a:t>Data measurement: </a:t>
            </a:r>
            <a:r>
              <a:rPr lang="en-US" sz="1800" b="0" i="0" u="none" strike="noStrike" baseline="0" dirty="0">
                <a:latin typeface="ArialMT"/>
              </a:rPr>
              <a:t>Once the data is collected, web analytics tools measure the data against key performance indicators (KPIs) to assess </a:t>
            </a:r>
            <a:r>
              <a:rPr lang="en-IN" sz="1800" b="0" i="0" u="none" strike="noStrike" baseline="0" dirty="0">
                <a:latin typeface="ArialMT"/>
              </a:rPr>
              <a:t>website performance.</a:t>
            </a:r>
          </a:p>
          <a:p>
            <a:pPr lvl="1" algn="just"/>
            <a:r>
              <a:rPr lang="en-US" sz="1800" b="1" i="0" u="none" strike="noStrike" baseline="0" dirty="0">
                <a:latin typeface="Arial-BoldMT"/>
              </a:rPr>
              <a:t>Data analysis: </a:t>
            </a:r>
            <a:r>
              <a:rPr lang="en-US" sz="1800" b="0" i="0" u="none" strike="noStrike" baseline="0" dirty="0">
                <a:latin typeface="ArialMT"/>
              </a:rPr>
              <a:t>Web analytics tools enable users to analyze data to gain insights into user behavior and website performance. For example, an analysis of traffic sources may reveal which marketing channels are driving the most traffic to a website.</a:t>
            </a:r>
          </a:p>
          <a:p>
            <a:pPr lvl="1" algn="just"/>
            <a:r>
              <a:rPr lang="en-US" sz="1800" b="1" i="0" u="none" strike="noStrike" baseline="0" dirty="0">
                <a:latin typeface="Arial-BoldMT"/>
              </a:rPr>
              <a:t>Reporting: </a:t>
            </a:r>
            <a:r>
              <a:rPr lang="en-US" sz="1800" b="0" i="0" u="none" strike="noStrike" baseline="0" dirty="0">
                <a:latin typeface="ArialMT"/>
              </a:rPr>
              <a:t>Web analytics tools provide reporting functionality that enables users to create and share reports that highlight key insights and </a:t>
            </a:r>
            <a:r>
              <a:rPr lang="en-IN" sz="1800" b="0" i="0" u="none" strike="noStrike" baseline="0" dirty="0">
                <a:latin typeface="ArialMT"/>
              </a:rPr>
              <a:t>trends.</a:t>
            </a:r>
          </a:p>
          <a:p>
            <a:pPr algn="l"/>
            <a:endParaRPr lang="en-US" sz="1800" b="0" i="0" u="none" strike="noStrike" baseline="0" dirty="0">
              <a:latin typeface="ArialMT"/>
            </a:endParaRPr>
          </a:p>
          <a:p>
            <a:pPr algn="l"/>
            <a:r>
              <a:rPr lang="en-US" sz="1800" b="0" i="0" u="none" strike="noStrike" baseline="0" dirty="0">
                <a:latin typeface="ArialMT"/>
              </a:rPr>
              <a:t>There are several web analytics tools available, including Google Analytics, Adobe Analytics, and </a:t>
            </a:r>
            <a:r>
              <a:rPr lang="en-US" sz="1800" b="0" i="0" u="none" strike="noStrike" baseline="0" dirty="0" err="1">
                <a:latin typeface="ArialMT"/>
              </a:rPr>
              <a:t>Piwik</a:t>
            </a:r>
            <a:r>
              <a:rPr lang="en-US" sz="1800" b="0" i="0" u="none" strike="noStrike" baseline="0" dirty="0">
                <a:latin typeface="ArialMT"/>
              </a:rPr>
              <a:t>. These tools enable organizations to track and analyze website performance and identify user experience.</a:t>
            </a:r>
            <a:endParaRPr lang="en-IN" dirty="0"/>
          </a:p>
        </p:txBody>
      </p:sp>
    </p:spTree>
    <p:extLst>
      <p:ext uri="{BB962C8B-B14F-4D97-AF65-F5344CB8AC3E}">
        <p14:creationId xmlns:p14="http://schemas.microsoft.com/office/powerpoint/2010/main" val="133989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6C36E-C6BB-CEF6-9D18-D3BB4CBC03F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Big data Layout</a:t>
            </a:r>
          </a:p>
        </p:txBody>
      </p:sp>
      <p:pic>
        <p:nvPicPr>
          <p:cNvPr id="5" name="Picture 4">
            <a:extLst>
              <a:ext uri="{FF2B5EF4-FFF2-40B4-BE49-F238E27FC236}">
                <a16:creationId xmlns:a16="http://schemas.microsoft.com/office/drawing/2014/main" id="{88BFFD6A-876A-55CA-BBA0-FB07D0F0376C}"/>
              </a:ext>
            </a:extLst>
          </p:cNvPr>
          <p:cNvPicPr>
            <a:picLocks noChangeAspect="1"/>
          </p:cNvPicPr>
          <p:nvPr/>
        </p:nvPicPr>
        <p:blipFill>
          <a:blip r:embed="rId2"/>
          <a:stretch>
            <a:fillRect/>
          </a:stretch>
        </p:blipFill>
        <p:spPr>
          <a:xfrm>
            <a:off x="3715517" y="600689"/>
            <a:ext cx="8153400" cy="5424084"/>
          </a:xfrm>
          <a:prstGeom prst="rect">
            <a:avLst/>
          </a:prstGeom>
        </p:spPr>
      </p:pic>
    </p:spTree>
    <p:extLst>
      <p:ext uri="{BB962C8B-B14F-4D97-AF65-F5344CB8AC3E}">
        <p14:creationId xmlns:p14="http://schemas.microsoft.com/office/powerpoint/2010/main" val="229298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56DA-1901-C8BD-3E0C-20E3077CA90E}"/>
              </a:ext>
            </a:extLst>
          </p:cNvPr>
          <p:cNvSpPr>
            <a:spLocks noGrp="1"/>
          </p:cNvSpPr>
          <p:nvPr>
            <p:ph type="title"/>
          </p:nvPr>
        </p:nvSpPr>
        <p:spPr>
          <a:xfrm>
            <a:off x="838200" y="18256"/>
            <a:ext cx="10515600" cy="787990"/>
          </a:xfrm>
        </p:spPr>
        <p:txBody>
          <a:bodyPr/>
          <a:lstStyle/>
          <a:p>
            <a:r>
              <a:rPr lang="en-IN" dirty="0">
                <a:latin typeface="Times New Roman" panose="02020603050405020304" pitchFamily="18" charset="0"/>
              </a:rPr>
              <a:t>Big Data Technologies</a:t>
            </a:r>
            <a:endParaRPr lang="en-IN" dirty="0"/>
          </a:p>
        </p:txBody>
      </p:sp>
      <p:sp>
        <p:nvSpPr>
          <p:cNvPr id="3" name="Content Placeholder 2">
            <a:extLst>
              <a:ext uri="{FF2B5EF4-FFF2-40B4-BE49-F238E27FC236}">
                <a16:creationId xmlns:a16="http://schemas.microsoft.com/office/drawing/2014/main" id="{A5C2FF39-0BB1-4C1C-E553-1AC524E73861}"/>
              </a:ext>
            </a:extLst>
          </p:cNvPr>
          <p:cNvSpPr>
            <a:spLocks noGrp="1"/>
          </p:cNvSpPr>
          <p:nvPr>
            <p:ph idx="1"/>
          </p:nvPr>
        </p:nvSpPr>
        <p:spPr>
          <a:xfrm>
            <a:off x="730045" y="973394"/>
            <a:ext cx="10515600" cy="5496232"/>
          </a:xfrm>
        </p:spPr>
        <p:txBody>
          <a:bodyPr>
            <a:normAutofit fontScale="92500" lnSpcReduction="20000"/>
          </a:bodyPr>
          <a:lstStyle/>
          <a:p>
            <a:pPr algn="just">
              <a:lnSpc>
                <a:spcPct val="70000"/>
              </a:lnSpc>
            </a:pPr>
            <a:r>
              <a:rPr lang="en-US" sz="3000" dirty="0"/>
              <a:t>Big data technologies refer to the hardware, software, and tools used</a:t>
            </a:r>
          </a:p>
          <a:p>
            <a:pPr marL="0" indent="0" algn="just">
              <a:lnSpc>
                <a:spcPct val="70000"/>
              </a:lnSpc>
              <a:buNone/>
            </a:pPr>
            <a:r>
              <a:rPr lang="en-US" sz="3000" dirty="0"/>
              <a:t>   to collect, store, manage, analyze, and visualize large volumes of data. </a:t>
            </a:r>
          </a:p>
          <a:p>
            <a:pPr algn="just">
              <a:lnSpc>
                <a:spcPct val="70000"/>
              </a:lnSpc>
            </a:pPr>
            <a:endParaRPr lang="en-US" sz="2400" b="1" dirty="0"/>
          </a:p>
          <a:p>
            <a:pPr algn="just">
              <a:lnSpc>
                <a:spcPct val="70000"/>
              </a:lnSpc>
            </a:pPr>
            <a:r>
              <a:rPr lang="en-US" sz="2400" b="1" dirty="0"/>
              <a:t>Here are some examples of big data technologies:</a:t>
            </a:r>
          </a:p>
          <a:p>
            <a:pPr lvl="1" algn="just">
              <a:lnSpc>
                <a:spcPct val="70000"/>
              </a:lnSpc>
            </a:pPr>
            <a:endParaRPr lang="en-IN" sz="2800" dirty="0"/>
          </a:p>
          <a:p>
            <a:pPr lvl="1" algn="just">
              <a:lnSpc>
                <a:spcPct val="70000"/>
              </a:lnSpc>
            </a:pPr>
            <a:r>
              <a:rPr lang="en-IN" sz="2800" dirty="0"/>
              <a:t>Apache Hadoop</a:t>
            </a:r>
          </a:p>
          <a:p>
            <a:pPr lvl="1" algn="just">
              <a:lnSpc>
                <a:spcPct val="70000"/>
              </a:lnSpc>
            </a:pPr>
            <a:endParaRPr lang="en-US" sz="2800" dirty="0"/>
          </a:p>
          <a:p>
            <a:pPr lvl="1" algn="just">
              <a:lnSpc>
                <a:spcPct val="70000"/>
              </a:lnSpc>
            </a:pPr>
            <a:r>
              <a:rPr lang="en-IN" sz="2800" dirty="0"/>
              <a:t>Spark</a:t>
            </a:r>
          </a:p>
          <a:p>
            <a:pPr lvl="1" algn="just">
              <a:lnSpc>
                <a:spcPct val="70000"/>
              </a:lnSpc>
            </a:pPr>
            <a:endParaRPr lang="en-US" sz="2800" dirty="0"/>
          </a:p>
          <a:p>
            <a:pPr lvl="1" algn="just">
              <a:lnSpc>
                <a:spcPct val="70000"/>
              </a:lnSpc>
            </a:pPr>
            <a:r>
              <a:rPr lang="en-IN" sz="2800" b="1" dirty="0"/>
              <a:t>NoSQL databases</a:t>
            </a:r>
          </a:p>
          <a:p>
            <a:pPr lvl="1" algn="just">
              <a:lnSpc>
                <a:spcPct val="70000"/>
              </a:lnSpc>
            </a:pPr>
            <a:endParaRPr lang="en-US" sz="2800" b="1" dirty="0"/>
          </a:p>
          <a:p>
            <a:pPr lvl="1" algn="just">
              <a:lnSpc>
                <a:spcPct val="70000"/>
              </a:lnSpc>
            </a:pPr>
            <a:r>
              <a:rPr lang="en-IN" sz="2800" b="1" dirty="0"/>
              <a:t>MAPREDUCE</a:t>
            </a:r>
          </a:p>
          <a:p>
            <a:pPr lvl="1" algn="just">
              <a:lnSpc>
                <a:spcPct val="70000"/>
              </a:lnSpc>
            </a:pPr>
            <a:endParaRPr lang="en-IN" sz="2800" b="1" dirty="0"/>
          </a:p>
          <a:p>
            <a:pPr lvl="1" algn="just">
              <a:lnSpc>
                <a:spcPct val="70000"/>
              </a:lnSpc>
            </a:pPr>
            <a:r>
              <a:rPr lang="en-US" sz="2800" b="1" dirty="0"/>
              <a:t>HDFS(Hadoop distributed file system) </a:t>
            </a:r>
          </a:p>
          <a:p>
            <a:pPr lvl="1" algn="just">
              <a:lnSpc>
                <a:spcPct val="70000"/>
              </a:lnSpc>
            </a:pPr>
            <a:endParaRPr lang="en-US" sz="2800" b="1" dirty="0"/>
          </a:p>
          <a:p>
            <a:pPr lvl="1" algn="just">
              <a:lnSpc>
                <a:spcPct val="70000"/>
              </a:lnSpc>
            </a:pPr>
            <a:r>
              <a:rPr lang="en-US" sz="2800" b="1" dirty="0"/>
              <a:t>HIVE</a:t>
            </a:r>
          </a:p>
          <a:p>
            <a:pPr lvl="1" algn="just">
              <a:lnSpc>
                <a:spcPct val="70000"/>
              </a:lnSpc>
            </a:pPr>
            <a:endParaRPr lang="en-US" sz="2800" dirty="0"/>
          </a:p>
          <a:p>
            <a:pPr lvl="1" algn="just">
              <a:lnSpc>
                <a:spcPct val="70000"/>
              </a:lnSpc>
            </a:pPr>
            <a:r>
              <a:rPr lang="en-IN" sz="2800" dirty="0"/>
              <a:t>PIG </a:t>
            </a:r>
          </a:p>
        </p:txBody>
      </p:sp>
    </p:spTree>
    <p:extLst>
      <p:ext uri="{BB962C8B-B14F-4D97-AF65-F5344CB8AC3E}">
        <p14:creationId xmlns:p14="http://schemas.microsoft.com/office/powerpoint/2010/main" val="127516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F9C7-55A6-76D9-141C-EEB297FADB28}"/>
              </a:ext>
            </a:extLst>
          </p:cNvPr>
          <p:cNvSpPr>
            <a:spLocks noGrp="1"/>
          </p:cNvSpPr>
          <p:nvPr>
            <p:ph type="title"/>
          </p:nvPr>
        </p:nvSpPr>
        <p:spPr>
          <a:xfrm>
            <a:off x="838200" y="0"/>
            <a:ext cx="10515600" cy="1052053"/>
          </a:xfrm>
        </p:spPr>
        <p:txBody>
          <a:bodyPr/>
          <a:lstStyle/>
          <a:p>
            <a:r>
              <a:rPr lang="en-IN" dirty="0">
                <a:latin typeface="Times New Roman" panose="02020603050405020304" pitchFamily="18" charset="0"/>
              </a:rPr>
              <a:t>Introduction</a:t>
            </a:r>
            <a:r>
              <a:rPr lang="en-IN" dirty="0"/>
              <a:t> </a:t>
            </a:r>
            <a:r>
              <a:rPr lang="en-IN" dirty="0">
                <a:latin typeface="Times New Roman" panose="02020603050405020304" pitchFamily="18" charset="0"/>
              </a:rPr>
              <a:t>to Hadoop</a:t>
            </a:r>
          </a:p>
        </p:txBody>
      </p:sp>
      <p:sp>
        <p:nvSpPr>
          <p:cNvPr id="3" name="Content Placeholder 2">
            <a:extLst>
              <a:ext uri="{FF2B5EF4-FFF2-40B4-BE49-F238E27FC236}">
                <a16:creationId xmlns:a16="http://schemas.microsoft.com/office/drawing/2014/main" id="{6F89D7DC-1129-0605-7373-5F296D6E44BB}"/>
              </a:ext>
            </a:extLst>
          </p:cNvPr>
          <p:cNvSpPr>
            <a:spLocks noGrp="1"/>
          </p:cNvSpPr>
          <p:nvPr>
            <p:ph idx="1"/>
          </p:nvPr>
        </p:nvSpPr>
        <p:spPr>
          <a:xfrm>
            <a:off x="838200" y="1052053"/>
            <a:ext cx="10515600" cy="5535560"/>
          </a:xfrm>
        </p:spPr>
        <p:txBody>
          <a:bodyPr>
            <a:normAutofit fontScale="92500"/>
          </a:bodyPr>
          <a:lstStyle/>
          <a:p>
            <a:pPr algn="just"/>
            <a:r>
              <a:rPr lang="en-US" sz="2600" dirty="0"/>
              <a:t>Hadoop is an open source framework that supports the processing of large data sets in a distributed computing environment. </a:t>
            </a:r>
          </a:p>
          <a:p>
            <a:pPr algn="just"/>
            <a:r>
              <a:rPr lang="en-US" sz="2600" dirty="0"/>
              <a:t>Hadoop consists of MapReduce, the Hadoop distributed file system (HDFS) and several related projects such as Apache Hive, </a:t>
            </a:r>
            <a:r>
              <a:rPr lang="en-US" sz="2600" dirty="0" err="1"/>
              <a:t>Hbase</a:t>
            </a:r>
            <a:r>
              <a:rPr lang="en-US" sz="2600" dirty="0"/>
              <a:t> and Zookeeper. </a:t>
            </a:r>
          </a:p>
          <a:p>
            <a:pPr algn="just"/>
            <a:r>
              <a:rPr lang="en-US" sz="2600" dirty="0"/>
              <a:t>MapReduce and Hadoop distributed file system (HDFS) are the main components of Hadoop. </a:t>
            </a:r>
          </a:p>
          <a:p>
            <a:pPr algn="just"/>
            <a:r>
              <a:rPr lang="en-US" sz="2600" dirty="0"/>
              <a:t>Apache Hadoop is an open-source, free and Java-based software framework that offers a powerful distributed platform to store and manage Big Data. </a:t>
            </a:r>
          </a:p>
          <a:p>
            <a:pPr algn="just"/>
            <a:r>
              <a:rPr lang="en-US" sz="2600" dirty="0"/>
              <a:t>It runs applications on large clusters of commodity hardware, and it processes thousands of terabytes of data on thousands of the nodes. </a:t>
            </a:r>
          </a:p>
          <a:p>
            <a:pPr algn="just"/>
            <a:r>
              <a:rPr lang="en-US" sz="2600" dirty="0"/>
              <a:t>Hadoop is inspired from Google’s MapReduce and Google File System (GFS) papers. </a:t>
            </a:r>
          </a:p>
          <a:p>
            <a:pPr algn="just"/>
            <a:r>
              <a:rPr lang="en-US" sz="2600" dirty="0"/>
              <a:t>The major advantage of Hadoop framework is that it provides reliability and high availability. </a:t>
            </a:r>
          </a:p>
          <a:p>
            <a:endParaRPr lang="en-IN" sz="28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239049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BB95-C3DB-1A3B-0C0D-4559B93F056C}"/>
              </a:ext>
            </a:extLst>
          </p:cNvPr>
          <p:cNvSpPr>
            <a:spLocks noGrp="1"/>
          </p:cNvSpPr>
          <p:nvPr>
            <p:ph type="title"/>
          </p:nvPr>
        </p:nvSpPr>
        <p:spPr>
          <a:xfrm>
            <a:off x="838200" y="365126"/>
            <a:ext cx="10515600" cy="755752"/>
          </a:xfrm>
        </p:spPr>
        <p:txBody>
          <a:bodyPr/>
          <a:lstStyle/>
          <a:p>
            <a:r>
              <a:rPr lang="en-IN" dirty="0">
                <a:latin typeface="Times New Roman" panose="02020603050405020304" pitchFamily="18" charset="0"/>
              </a:rPr>
              <a:t>Hadoop Components</a:t>
            </a:r>
          </a:p>
        </p:txBody>
      </p:sp>
      <p:sp>
        <p:nvSpPr>
          <p:cNvPr id="3" name="Content Placeholder 2">
            <a:extLst>
              <a:ext uri="{FF2B5EF4-FFF2-40B4-BE49-F238E27FC236}">
                <a16:creationId xmlns:a16="http://schemas.microsoft.com/office/drawing/2014/main" id="{627A664B-98E0-45D0-6363-CC603AB87B28}"/>
              </a:ext>
            </a:extLst>
          </p:cNvPr>
          <p:cNvSpPr>
            <a:spLocks noGrp="1"/>
          </p:cNvSpPr>
          <p:nvPr>
            <p:ph idx="1"/>
          </p:nvPr>
        </p:nvSpPr>
        <p:spPr>
          <a:xfrm>
            <a:off x="838200" y="1120878"/>
            <a:ext cx="10515600" cy="5371996"/>
          </a:xfrm>
        </p:spPr>
        <p:txBody>
          <a:bodyPr>
            <a:normAutofit/>
          </a:bodyPr>
          <a:lstStyle/>
          <a:p>
            <a:r>
              <a:rPr lang="en-US" dirty="0"/>
              <a:t>The two critical components of Hadoop are:</a:t>
            </a:r>
          </a:p>
          <a:p>
            <a:pPr lvl="1"/>
            <a:r>
              <a:rPr lang="en-US" sz="1800" b="1" i="0" u="none" strike="noStrike" baseline="0" dirty="0">
                <a:latin typeface="JansonTextLTStd-Bold"/>
              </a:rPr>
              <a:t>The Hadoop Distributed File System (HDFS)</a:t>
            </a:r>
            <a:r>
              <a:rPr lang="en-US" sz="1800" b="0" i="0" u="none" strike="noStrike" baseline="0" dirty="0">
                <a:latin typeface="JansonTextLTStd-Roman"/>
              </a:rPr>
              <a:t>.</a:t>
            </a:r>
          </a:p>
          <a:p>
            <a:pPr lvl="1"/>
            <a:r>
              <a:rPr lang="en-IN" sz="1800" b="1" i="0" u="none" strike="noStrike" baseline="0" dirty="0">
                <a:latin typeface="JansonTextLTStd-Bold"/>
              </a:rPr>
              <a:t>MapReduce.</a:t>
            </a:r>
            <a:endParaRPr lang="en-US" sz="1800" dirty="0">
              <a:latin typeface="JansonTextLTStd-Roman"/>
            </a:endParaRPr>
          </a:p>
          <a:p>
            <a:pPr algn="l"/>
            <a:r>
              <a:rPr lang="en-IN" sz="2400" b="0" i="0" u="none" strike="noStrike" baseline="0" dirty="0">
                <a:latin typeface="JansonTextLTStd-Roman"/>
              </a:rPr>
              <a:t>HDFS is the storage system for a Hadoop cluster.</a:t>
            </a:r>
          </a:p>
          <a:p>
            <a:pPr algn="l"/>
            <a:r>
              <a:rPr lang="en-US" sz="2400" dirty="0">
                <a:latin typeface="JansonTextLTStd-Roman"/>
              </a:rPr>
              <a:t>HDFS continually monitors the data stored on </a:t>
            </a:r>
            <a:r>
              <a:rPr lang="en-IN" sz="2400" dirty="0">
                <a:latin typeface="JansonTextLTStd-Roman"/>
              </a:rPr>
              <a:t>the cluster.</a:t>
            </a:r>
          </a:p>
          <a:p>
            <a:pPr algn="l"/>
            <a:r>
              <a:rPr lang="en-US" sz="2400" dirty="0">
                <a:latin typeface="JansonTextLTStd-Roman"/>
              </a:rPr>
              <a:t>When data lands in the cluster, HDFS breaks </a:t>
            </a:r>
            <a:r>
              <a:rPr lang="en-US" sz="2400" b="1" i="0" u="none" strike="noStrike" baseline="0" dirty="0">
                <a:latin typeface="JansonTextLTStd-Roman"/>
              </a:rPr>
              <a:t>it into pieces </a:t>
            </a:r>
            <a:r>
              <a:rPr lang="en-US" sz="2400" b="0" i="0" u="none" strike="noStrike" baseline="0" dirty="0">
                <a:latin typeface="JansonTextLTStd-Roman"/>
              </a:rPr>
              <a:t>and distributes those pieces among the different servers participating in the cluster.</a:t>
            </a:r>
          </a:p>
          <a:p>
            <a:pPr algn="l"/>
            <a:r>
              <a:rPr lang="en-IN" sz="2400" b="0" i="0" u="none" strike="noStrike" baseline="0" dirty="0">
                <a:latin typeface="JansonTextLTStd-Roman"/>
              </a:rPr>
              <a:t>Each server stores just </a:t>
            </a:r>
            <a:r>
              <a:rPr lang="en-US" sz="2400" b="0" i="0" u="none" strike="noStrike" baseline="0" dirty="0">
                <a:latin typeface="JansonTextLTStd-Roman"/>
              </a:rPr>
              <a:t>a small fragment of the complete data set and each piece of data is replicated on more than one server.</a:t>
            </a:r>
          </a:p>
          <a:p>
            <a:pPr algn="l"/>
            <a:r>
              <a:rPr lang="en-US" sz="2400" b="1" i="0" u="none" strike="noStrike" baseline="0" dirty="0">
                <a:latin typeface="JansonTextLTStd-Roman"/>
              </a:rPr>
              <a:t>Hadoop stores the entire dataset in small pieces </a:t>
            </a:r>
            <a:r>
              <a:rPr lang="en-US" sz="2400" b="0" i="0" u="none" strike="noStrike" baseline="0" dirty="0">
                <a:latin typeface="JansonTextLTStd-Roman"/>
              </a:rPr>
              <a:t>across a collection of servers.</a:t>
            </a:r>
          </a:p>
          <a:p>
            <a:pPr algn="l"/>
            <a:r>
              <a:rPr lang="en-IN" sz="2400" b="0" i="0" u="none" strike="noStrike" baseline="0" dirty="0">
                <a:latin typeface="JansonTextLTStd-Roman"/>
              </a:rPr>
              <a:t>Each server evaluates </a:t>
            </a:r>
            <a:r>
              <a:rPr lang="en-US" sz="2400" b="0" i="0" u="none" strike="noStrike" baseline="0" dirty="0">
                <a:latin typeface="JansonTextLTStd-Roman"/>
              </a:rPr>
              <a:t>the question against its local fragment simultaneously and reports </a:t>
            </a:r>
            <a:r>
              <a:rPr lang="en-IN" sz="2400" b="0" i="0" u="none" strike="noStrike" baseline="0" dirty="0">
                <a:latin typeface="JansonTextLTStd-Roman"/>
              </a:rPr>
              <a:t>its results back the comprehensive answer to the server.</a:t>
            </a:r>
          </a:p>
          <a:p>
            <a:pPr algn="l"/>
            <a:r>
              <a:rPr lang="en-IN" sz="2400" b="1" i="0" u="none" strike="noStrike" baseline="0" dirty="0">
                <a:latin typeface="JansonTextLTStd-Roman"/>
              </a:rPr>
              <a:t>MapReduce </a:t>
            </a:r>
            <a:r>
              <a:rPr lang="en-US" sz="2400" b="0" i="0" u="none" strike="noStrike" baseline="0" dirty="0">
                <a:latin typeface="JansonTextLTStd-Roman"/>
              </a:rPr>
              <a:t>is the agent that distributes the work and collects the results.</a:t>
            </a:r>
            <a:endParaRPr lang="en-IN" sz="2400" b="0" i="0" u="none" strike="noStrike" baseline="0" dirty="0">
              <a:latin typeface="JansonTextLTStd-Roman"/>
            </a:endParaRPr>
          </a:p>
          <a:p>
            <a:pPr algn="l"/>
            <a:endParaRPr lang="en-IN" dirty="0"/>
          </a:p>
        </p:txBody>
      </p:sp>
    </p:spTree>
    <p:extLst>
      <p:ext uri="{BB962C8B-B14F-4D97-AF65-F5344CB8AC3E}">
        <p14:creationId xmlns:p14="http://schemas.microsoft.com/office/powerpoint/2010/main" val="234719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4349-91D2-DABC-9169-E1F5109C0B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D5772E-E7CA-11AF-593A-9860D30E70A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39B51CD-B52A-6B69-ECEC-7A26B5EBDC23}"/>
              </a:ext>
            </a:extLst>
          </p:cNvPr>
          <p:cNvPicPr>
            <a:picLocks noChangeAspect="1"/>
          </p:cNvPicPr>
          <p:nvPr/>
        </p:nvPicPr>
        <p:blipFill>
          <a:blip r:embed="rId2"/>
          <a:stretch>
            <a:fillRect/>
          </a:stretch>
        </p:blipFill>
        <p:spPr>
          <a:xfrm>
            <a:off x="1563329" y="693709"/>
            <a:ext cx="9839229" cy="5659339"/>
          </a:xfrm>
          <a:prstGeom prst="rect">
            <a:avLst/>
          </a:prstGeom>
        </p:spPr>
      </p:pic>
    </p:spTree>
    <p:extLst>
      <p:ext uri="{BB962C8B-B14F-4D97-AF65-F5344CB8AC3E}">
        <p14:creationId xmlns:p14="http://schemas.microsoft.com/office/powerpoint/2010/main" val="2053760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D54-A42D-8D0B-CD5E-362159D3BD18}"/>
              </a:ext>
            </a:extLst>
          </p:cNvPr>
          <p:cNvSpPr>
            <a:spLocks noGrp="1"/>
          </p:cNvSpPr>
          <p:nvPr>
            <p:ph type="title"/>
          </p:nvPr>
        </p:nvSpPr>
        <p:spPr>
          <a:xfrm>
            <a:off x="838200" y="210416"/>
            <a:ext cx="10515600" cy="608269"/>
          </a:xfrm>
        </p:spPr>
        <p:txBody>
          <a:bodyPr>
            <a:noAutofit/>
          </a:bodyPr>
          <a:lstStyle/>
          <a:p>
            <a:r>
              <a:rPr lang="en-IN" dirty="0">
                <a:latin typeface="Times New Roman" panose="02020603050405020304" pitchFamily="18" charset="0"/>
              </a:rPr>
              <a:t>Use of Hadoop</a:t>
            </a:r>
          </a:p>
        </p:txBody>
      </p:sp>
      <p:sp>
        <p:nvSpPr>
          <p:cNvPr id="3" name="Content Placeholder 2">
            <a:extLst>
              <a:ext uri="{FF2B5EF4-FFF2-40B4-BE49-F238E27FC236}">
                <a16:creationId xmlns:a16="http://schemas.microsoft.com/office/drawing/2014/main" id="{2F47A1AC-4F0A-F18F-A3F7-A67CA7DD341D}"/>
              </a:ext>
            </a:extLst>
          </p:cNvPr>
          <p:cNvSpPr>
            <a:spLocks noGrp="1"/>
          </p:cNvSpPr>
          <p:nvPr>
            <p:ph idx="1"/>
          </p:nvPr>
        </p:nvSpPr>
        <p:spPr>
          <a:xfrm>
            <a:off x="838199" y="818685"/>
            <a:ext cx="11088329" cy="5358278"/>
          </a:xfrm>
        </p:spPr>
        <p:txBody>
          <a:bodyPr>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are many advantages of using Hadoop: </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just"/>
            <a:endParaRPr lang="en-IN" sz="3200" b="0" i="0" u="none" strike="noStrike" baseline="0" dirty="0">
              <a:solidFill>
                <a:srgbClr val="000000"/>
              </a:solidFill>
              <a:latin typeface="Calibri" panose="020F0502020204030204" pitchFamily="34" charset="0"/>
            </a:endParaRPr>
          </a:p>
          <a:p>
            <a:pPr lvl="1" algn="just"/>
            <a:r>
              <a:rPr lang="en-US" sz="2800" dirty="0">
                <a:solidFill>
                  <a:srgbClr val="000000"/>
                </a:solidFill>
                <a:latin typeface="Calibri" panose="020F0502020204030204" pitchFamily="34" charset="0"/>
              </a:rPr>
              <a:t>Robust and Scalable – We can add new nodes as needed as well as modify them. </a:t>
            </a:r>
          </a:p>
          <a:p>
            <a:pPr lvl="1" algn="just"/>
            <a:endParaRPr lang="en-US" sz="2800" dirty="0">
              <a:solidFill>
                <a:srgbClr val="000000"/>
              </a:solidFill>
              <a:latin typeface="Calibri" panose="020F0502020204030204" pitchFamily="34" charset="0"/>
            </a:endParaRPr>
          </a:p>
          <a:p>
            <a:pPr lvl="1" algn="just"/>
            <a:r>
              <a:rPr lang="en-US" sz="2800" dirty="0">
                <a:solidFill>
                  <a:srgbClr val="000000"/>
                </a:solidFill>
                <a:latin typeface="Calibri" panose="020F0502020204030204" pitchFamily="34" charset="0"/>
              </a:rPr>
              <a:t>Affordable and Cost Effective – We do not need any special hardware for running Hadoop. We can just use a commodity server. </a:t>
            </a:r>
          </a:p>
          <a:p>
            <a:pPr lvl="1" algn="just"/>
            <a:endParaRPr lang="en-US" sz="2800" dirty="0">
              <a:solidFill>
                <a:srgbClr val="000000"/>
              </a:solidFill>
              <a:latin typeface="Calibri" panose="020F0502020204030204" pitchFamily="34" charset="0"/>
            </a:endParaRPr>
          </a:p>
          <a:p>
            <a:pPr lvl="1" algn="just"/>
            <a:r>
              <a:rPr lang="en-US" sz="2800" dirty="0">
                <a:solidFill>
                  <a:srgbClr val="000000"/>
                </a:solidFill>
                <a:latin typeface="Calibri" panose="020F0502020204030204" pitchFamily="34" charset="0"/>
              </a:rPr>
              <a:t>Adaptive and Flexible – Hadoop is built keeping in mind that it will handle structured and unstructured data. </a:t>
            </a:r>
          </a:p>
          <a:p>
            <a:pPr lvl="1" algn="just"/>
            <a:endParaRPr lang="en-US" sz="2800" dirty="0">
              <a:solidFill>
                <a:srgbClr val="000000"/>
              </a:solidFill>
              <a:latin typeface="Calibri" panose="020F0502020204030204" pitchFamily="34" charset="0"/>
            </a:endParaRPr>
          </a:p>
          <a:p>
            <a:pPr lvl="1" algn="just"/>
            <a:r>
              <a:rPr lang="en-US" sz="2800" dirty="0">
                <a:solidFill>
                  <a:srgbClr val="000000"/>
                </a:solidFill>
                <a:latin typeface="Calibri" panose="020F0502020204030204" pitchFamily="34" charset="0"/>
              </a:rPr>
              <a:t>Highly Available and Fault Tolerant – When a node fails, the Hadoop framework automatically fails over to another node. </a:t>
            </a:r>
          </a:p>
        </p:txBody>
      </p:sp>
    </p:spTree>
    <p:extLst>
      <p:ext uri="{BB962C8B-B14F-4D97-AF65-F5344CB8AC3E}">
        <p14:creationId xmlns:p14="http://schemas.microsoft.com/office/powerpoint/2010/main" val="2655999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E17F-DAFD-2397-C0B4-746C5005B3FE}"/>
              </a:ext>
            </a:extLst>
          </p:cNvPr>
          <p:cNvSpPr>
            <a:spLocks noGrp="1"/>
          </p:cNvSpPr>
          <p:nvPr>
            <p:ph type="title"/>
          </p:nvPr>
        </p:nvSpPr>
        <p:spPr>
          <a:xfrm>
            <a:off x="838200" y="186813"/>
            <a:ext cx="10515600" cy="1042219"/>
          </a:xfrm>
        </p:spPr>
        <p:txBody>
          <a:bodyPr/>
          <a:lstStyle/>
          <a:p>
            <a:r>
              <a:rPr lang="en-IN" dirty="0">
                <a:latin typeface="Times New Roman" panose="02020603050405020304" pitchFamily="18" charset="0"/>
              </a:rPr>
              <a:t>Big Data Open Source Technologies</a:t>
            </a:r>
          </a:p>
        </p:txBody>
      </p:sp>
      <p:sp>
        <p:nvSpPr>
          <p:cNvPr id="3" name="Content Placeholder 2">
            <a:extLst>
              <a:ext uri="{FF2B5EF4-FFF2-40B4-BE49-F238E27FC236}">
                <a16:creationId xmlns:a16="http://schemas.microsoft.com/office/drawing/2014/main" id="{4DD38B69-28E8-CC30-37A8-051C72F15712}"/>
              </a:ext>
            </a:extLst>
          </p:cNvPr>
          <p:cNvSpPr>
            <a:spLocks noGrp="1"/>
          </p:cNvSpPr>
          <p:nvPr>
            <p:ph idx="1"/>
          </p:nvPr>
        </p:nvSpPr>
        <p:spPr>
          <a:xfrm>
            <a:off x="838200" y="924232"/>
            <a:ext cx="10515600" cy="5746955"/>
          </a:xfrm>
        </p:spPr>
        <p:txBody>
          <a:bodyPr>
            <a:normAutofit fontScale="85000" lnSpcReduction="20000"/>
          </a:bodyPr>
          <a:lstStyle/>
          <a:p>
            <a:pPr algn="l"/>
            <a:endParaRPr lang="en-US" sz="1800" b="0" i="0" u="none" strike="noStrike" baseline="0" dirty="0">
              <a:latin typeface="JansonTextLTStd-Roman"/>
            </a:endParaRPr>
          </a:p>
          <a:p>
            <a:pPr lvl="1" algn="just">
              <a:lnSpc>
                <a:spcPct val="100000"/>
              </a:lnSpc>
            </a:pPr>
            <a:r>
              <a:rPr lang="en-US" sz="3000" dirty="0">
                <a:solidFill>
                  <a:srgbClr val="000000"/>
                </a:solidFill>
                <a:latin typeface="Calibri" panose="020F0502020204030204" pitchFamily="34" charset="0"/>
              </a:rPr>
              <a:t>Open-source software is computer software that is available in source code form under an open-source license that permits users to study, change, and improve and at times also to distribute the software.</a:t>
            </a:r>
          </a:p>
          <a:p>
            <a:pPr lvl="1" algn="just" fontAlgn="base">
              <a:lnSpc>
                <a:spcPct val="100000"/>
              </a:lnSpc>
            </a:pPr>
            <a:endParaRPr lang="en-US" sz="3000" dirty="0">
              <a:solidFill>
                <a:srgbClr val="000000"/>
              </a:solidFill>
              <a:latin typeface="Calibri" panose="020F0502020204030204" pitchFamily="34" charset="0"/>
            </a:endParaRPr>
          </a:p>
          <a:p>
            <a:pPr lvl="1" algn="just" fontAlgn="base">
              <a:lnSpc>
                <a:spcPct val="100000"/>
              </a:lnSpc>
            </a:pPr>
            <a:r>
              <a:rPr lang="en-US" sz="3000" dirty="0">
                <a:solidFill>
                  <a:srgbClr val="000000"/>
                </a:solidFill>
                <a:latin typeface="Calibri" panose="020F0502020204030204" pitchFamily="34" charset="0"/>
              </a:rPr>
              <a:t>Hadoop</a:t>
            </a:r>
          </a:p>
          <a:p>
            <a:pPr lvl="1" algn="just" fontAlgn="base">
              <a:lnSpc>
                <a:spcPct val="100000"/>
              </a:lnSpc>
            </a:pPr>
            <a:r>
              <a:rPr lang="en-US" sz="3000" dirty="0">
                <a:solidFill>
                  <a:srgbClr val="000000"/>
                </a:solidFill>
                <a:latin typeface="Calibri" panose="020F0502020204030204" pitchFamily="34" charset="0"/>
              </a:rPr>
              <a:t>Apache Spark</a:t>
            </a:r>
          </a:p>
          <a:p>
            <a:pPr lvl="1" algn="just" fontAlgn="base">
              <a:lnSpc>
                <a:spcPct val="100000"/>
              </a:lnSpc>
            </a:pPr>
            <a:r>
              <a:rPr lang="en-US" sz="3000" dirty="0">
                <a:solidFill>
                  <a:srgbClr val="000000"/>
                </a:solidFill>
                <a:latin typeface="Calibri" panose="020F0502020204030204" pitchFamily="34" charset="0"/>
              </a:rPr>
              <a:t>Cassandra</a:t>
            </a:r>
          </a:p>
          <a:p>
            <a:pPr lvl="1" algn="just" fontAlgn="base">
              <a:lnSpc>
                <a:spcPct val="100000"/>
              </a:lnSpc>
            </a:pPr>
            <a:r>
              <a:rPr lang="en-US" sz="3000" dirty="0">
                <a:solidFill>
                  <a:srgbClr val="000000"/>
                </a:solidFill>
                <a:latin typeface="Calibri" panose="020F0502020204030204" pitchFamily="34" charset="0"/>
              </a:rPr>
              <a:t>MongoDB</a:t>
            </a:r>
          </a:p>
          <a:p>
            <a:pPr lvl="1" algn="just" fontAlgn="base">
              <a:lnSpc>
                <a:spcPct val="100000"/>
              </a:lnSpc>
            </a:pPr>
            <a:r>
              <a:rPr lang="en-US" sz="3000" dirty="0">
                <a:solidFill>
                  <a:srgbClr val="000000"/>
                </a:solidFill>
                <a:latin typeface="Calibri" panose="020F0502020204030204" pitchFamily="34" charset="0"/>
              </a:rPr>
              <a:t>HPCC</a:t>
            </a:r>
          </a:p>
          <a:p>
            <a:pPr lvl="1" algn="just" fontAlgn="base">
              <a:lnSpc>
                <a:spcPct val="100000"/>
              </a:lnSpc>
            </a:pPr>
            <a:r>
              <a:rPr lang="en-US" sz="3000" dirty="0">
                <a:solidFill>
                  <a:srgbClr val="000000"/>
                </a:solidFill>
                <a:latin typeface="Calibri" panose="020F0502020204030204" pitchFamily="34" charset="0"/>
              </a:rPr>
              <a:t>Apache Storm</a:t>
            </a:r>
          </a:p>
          <a:p>
            <a:pPr lvl="1" algn="just" fontAlgn="base">
              <a:lnSpc>
                <a:spcPct val="100000"/>
              </a:lnSpc>
            </a:pPr>
            <a:r>
              <a:rPr lang="en-US" sz="3000" dirty="0">
                <a:solidFill>
                  <a:srgbClr val="000000"/>
                </a:solidFill>
                <a:latin typeface="Calibri" panose="020F0502020204030204" pitchFamily="34" charset="0"/>
              </a:rPr>
              <a:t>Apache SAMOA</a:t>
            </a:r>
          </a:p>
          <a:p>
            <a:pPr lvl="1" algn="just" fontAlgn="base">
              <a:lnSpc>
                <a:spcPct val="100000"/>
              </a:lnSpc>
            </a:pPr>
            <a:r>
              <a:rPr lang="en-US" sz="3000" dirty="0">
                <a:solidFill>
                  <a:srgbClr val="000000"/>
                </a:solidFill>
                <a:latin typeface="Calibri" panose="020F0502020204030204" pitchFamily="34" charset="0"/>
              </a:rPr>
              <a:t>Atlas.ti</a:t>
            </a:r>
          </a:p>
          <a:p>
            <a:pPr lvl="1" algn="just" fontAlgn="base">
              <a:lnSpc>
                <a:spcPct val="100000"/>
              </a:lnSpc>
            </a:pPr>
            <a:r>
              <a:rPr lang="en-US" sz="3000" dirty="0">
                <a:solidFill>
                  <a:srgbClr val="000000"/>
                </a:solidFill>
                <a:latin typeface="Calibri" panose="020F0502020204030204" pitchFamily="34" charset="0"/>
              </a:rPr>
              <a:t>Stats </a:t>
            </a:r>
            <a:r>
              <a:rPr lang="en-US" sz="3000" dirty="0" err="1">
                <a:solidFill>
                  <a:srgbClr val="000000"/>
                </a:solidFill>
                <a:latin typeface="Calibri" panose="020F0502020204030204" pitchFamily="34" charset="0"/>
              </a:rPr>
              <a:t>iQ</a:t>
            </a:r>
            <a:endParaRPr lang="en-US" sz="3000" dirty="0">
              <a:solidFill>
                <a:srgbClr val="000000"/>
              </a:solidFill>
              <a:latin typeface="Calibri" panose="020F0502020204030204" pitchFamily="34" charset="0"/>
            </a:endParaRPr>
          </a:p>
          <a:p>
            <a:pPr lvl="1" algn="just" fontAlgn="base">
              <a:lnSpc>
                <a:spcPct val="100000"/>
              </a:lnSpc>
            </a:pPr>
            <a:r>
              <a:rPr lang="en-US" sz="3000" dirty="0">
                <a:solidFill>
                  <a:srgbClr val="000000"/>
                </a:solidFill>
                <a:latin typeface="Calibri" panose="020F0502020204030204" pitchFamily="34" charset="0"/>
              </a:rPr>
              <a:t>CouchDB</a:t>
            </a:r>
          </a:p>
          <a:p>
            <a:pPr marL="0" indent="0" algn="l" fontAlgn="base">
              <a:buNone/>
            </a:pPr>
            <a:endParaRPr lang="en-US" b="0" i="0" dirty="0">
              <a:solidFill>
                <a:srgbClr val="444444"/>
              </a:solidFill>
              <a:effectLst/>
              <a:latin typeface="Poppins" panose="00000500000000000000" pitchFamily="2" charset="0"/>
            </a:endParaRPr>
          </a:p>
          <a:p>
            <a:endParaRPr lang="en-IN" dirty="0"/>
          </a:p>
        </p:txBody>
      </p:sp>
    </p:spTree>
    <p:extLst>
      <p:ext uri="{BB962C8B-B14F-4D97-AF65-F5344CB8AC3E}">
        <p14:creationId xmlns:p14="http://schemas.microsoft.com/office/powerpoint/2010/main" val="3316964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D2B-1CC4-988F-8A73-AAEE5C83A0D8}"/>
              </a:ext>
            </a:extLst>
          </p:cNvPr>
          <p:cNvSpPr>
            <a:spLocks noGrp="1"/>
          </p:cNvSpPr>
          <p:nvPr>
            <p:ph type="title"/>
          </p:nvPr>
        </p:nvSpPr>
        <p:spPr>
          <a:xfrm>
            <a:off x="838200" y="365126"/>
            <a:ext cx="10515600" cy="726256"/>
          </a:xfrm>
        </p:spPr>
        <p:txBody>
          <a:bodyPr/>
          <a:lstStyle/>
          <a:p>
            <a:r>
              <a:rPr lang="en-IN" dirty="0">
                <a:latin typeface="Times New Roman" panose="02020603050405020304" pitchFamily="18" charset="0"/>
              </a:rPr>
              <a:t>Cloud and big data</a:t>
            </a:r>
          </a:p>
        </p:txBody>
      </p:sp>
      <p:sp>
        <p:nvSpPr>
          <p:cNvPr id="3" name="Content Placeholder 2">
            <a:extLst>
              <a:ext uri="{FF2B5EF4-FFF2-40B4-BE49-F238E27FC236}">
                <a16:creationId xmlns:a16="http://schemas.microsoft.com/office/drawing/2014/main" id="{53AD3A62-7580-9AC0-869F-44A630677235}"/>
              </a:ext>
            </a:extLst>
          </p:cNvPr>
          <p:cNvSpPr>
            <a:spLocks noGrp="1"/>
          </p:cNvSpPr>
          <p:nvPr>
            <p:ph idx="1"/>
          </p:nvPr>
        </p:nvSpPr>
        <p:spPr>
          <a:xfrm>
            <a:off x="838200" y="1091382"/>
            <a:ext cx="10515600" cy="5319250"/>
          </a:xfrm>
        </p:spPr>
        <p:txBody>
          <a:bodyPr>
            <a:normAutofit/>
          </a:bodyPr>
          <a:lstStyle/>
          <a:p>
            <a:pPr algn="l"/>
            <a:endParaRPr lang="en-US" sz="2400" b="0" i="0" u="none" strike="noStrike" baseline="0" dirty="0">
              <a:latin typeface="JansonTextLTStd-Roman"/>
            </a:endParaRPr>
          </a:p>
          <a:p>
            <a:pPr lvl="1" algn="just">
              <a:lnSpc>
                <a:spcPct val="80000"/>
              </a:lnSpc>
            </a:pPr>
            <a:r>
              <a:rPr lang="en-US" sz="2600" dirty="0">
                <a:solidFill>
                  <a:srgbClr val="000000"/>
                </a:solidFill>
                <a:latin typeface="Calibri" panose="020F0502020204030204" pitchFamily="34" charset="0"/>
              </a:rPr>
              <a:t>The software industry has seen some successful companies excel in the game of software as a service (SaaS) industry, such as salesforce.com.</a:t>
            </a:r>
          </a:p>
          <a:p>
            <a:pPr lvl="1" algn="just">
              <a:lnSpc>
                <a:spcPct val="80000"/>
              </a:lnSpc>
            </a:pPr>
            <a:r>
              <a:rPr lang="en-US" sz="2600" dirty="0">
                <a:solidFill>
                  <a:srgbClr val="000000"/>
                </a:solidFill>
                <a:latin typeface="Calibri" panose="020F0502020204030204" pitchFamily="34" charset="0"/>
              </a:rPr>
              <a:t>When you add up the costs of the people and technology, SaaS is far less </a:t>
            </a:r>
            <a:r>
              <a:rPr lang="en-IN" sz="2600" dirty="0">
                <a:solidFill>
                  <a:srgbClr val="000000"/>
                </a:solidFill>
                <a:latin typeface="Calibri" panose="020F0502020204030204" pitchFamily="34" charset="0"/>
              </a:rPr>
              <a:t>expensive too.</a:t>
            </a:r>
          </a:p>
          <a:p>
            <a:pPr lvl="1" algn="just">
              <a:lnSpc>
                <a:spcPct val="80000"/>
              </a:lnSpc>
            </a:pPr>
            <a:r>
              <a:rPr lang="en-US" sz="2600" dirty="0">
                <a:solidFill>
                  <a:srgbClr val="000000"/>
                </a:solidFill>
                <a:latin typeface="Calibri" panose="020F0502020204030204" pitchFamily="34" charset="0"/>
              </a:rPr>
              <a:t>According to a recent article in TechTarget , “SaaS BI (</a:t>
            </a:r>
            <a:r>
              <a:rPr lang="en-IN" sz="2600" dirty="0">
                <a:solidFill>
                  <a:srgbClr val="000000"/>
                </a:solidFill>
                <a:latin typeface="Calibri" panose="020F0502020204030204" pitchFamily="34" charset="0"/>
              </a:rPr>
              <a:t>business intelligence</a:t>
            </a:r>
            <a:r>
              <a:rPr lang="en-US" sz="2600" dirty="0">
                <a:solidFill>
                  <a:srgbClr val="000000"/>
                </a:solidFill>
                <a:latin typeface="Calibri" panose="020F0502020204030204" pitchFamily="34" charset="0"/>
              </a:rPr>
              <a:t>)can be a good choice when there’s little or no budget money available for buying BI software and </a:t>
            </a:r>
            <a:r>
              <a:rPr lang="en-IN" sz="2600" dirty="0">
                <a:solidFill>
                  <a:srgbClr val="000000"/>
                </a:solidFill>
                <a:latin typeface="Calibri" panose="020F0502020204030204" pitchFamily="34" charset="0"/>
              </a:rPr>
              <a:t>related hardware.</a:t>
            </a:r>
          </a:p>
          <a:p>
            <a:pPr lvl="1" algn="just">
              <a:lnSpc>
                <a:spcPct val="80000"/>
              </a:lnSpc>
            </a:pPr>
            <a:r>
              <a:rPr lang="en-US" sz="2600" dirty="0">
                <a:solidFill>
                  <a:srgbClr val="000000"/>
                </a:solidFill>
                <a:latin typeface="Calibri" panose="020F0502020204030204" pitchFamily="34" charset="0"/>
              </a:rPr>
              <a:t>There aren’t any upfront purchase costs or additional staffing requirements needed to manage the BI system, total cost of ownership (TCO) may be lower than it is with on-premise software.</a:t>
            </a:r>
          </a:p>
          <a:p>
            <a:pPr lvl="1" algn="just">
              <a:lnSpc>
                <a:spcPct val="80000"/>
              </a:lnSpc>
            </a:pPr>
            <a:r>
              <a:rPr lang="en-US" sz="2600" dirty="0">
                <a:solidFill>
                  <a:srgbClr val="000000"/>
                </a:solidFill>
                <a:latin typeface="Calibri" panose="020F0502020204030204" pitchFamily="34" charset="0"/>
              </a:rPr>
              <a:t>Analytics on mobile devices is what some refer to as putting BI in your pocket.</a:t>
            </a:r>
          </a:p>
          <a:p>
            <a:pPr lvl="1" algn="just">
              <a:lnSpc>
                <a:spcPct val="80000"/>
              </a:lnSpc>
            </a:pPr>
            <a:r>
              <a:rPr lang="en-US" sz="2600" dirty="0">
                <a:solidFill>
                  <a:srgbClr val="000000"/>
                </a:solidFill>
                <a:latin typeface="Calibri" panose="020F0502020204030204" pitchFamily="34" charset="0"/>
              </a:rPr>
              <a:t>This will have an immense impact on the business intelligence </a:t>
            </a:r>
            <a:r>
              <a:rPr lang="en-IN" sz="2600" dirty="0">
                <a:solidFill>
                  <a:srgbClr val="000000"/>
                </a:solidFill>
                <a:latin typeface="Calibri" panose="020F0502020204030204" pitchFamily="34" charset="0"/>
              </a:rPr>
              <a:t>sector.</a:t>
            </a:r>
          </a:p>
        </p:txBody>
      </p:sp>
    </p:spTree>
    <p:extLst>
      <p:ext uri="{BB962C8B-B14F-4D97-AF65-F5344CB8AC3E}">
        <p14:creationId xmlns:p14="http://schemas.microsoft.com/office/powerpoint/2010/main" val="3467537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BAA3-1F57-FD47-1C8A-E69A853CF85B}"/>
              </a:ext>
            </a:extLst>
          </p:cNvPr>
          <p:cNvSpPr>
            <a:spLocks noGrp="1"/>
          </p:cNvSpPr>
          <p:nvPr>
            <p:ph type="title"/>
          </p:nvPr>
        </p:nvSpPr>
        <p:spPr>
          <a:xfrm>
            <a:off x="838200" y="365125"/>
            <a:ext cx="10515600" cy="795081"/>
          </a:xfrm>
        </p:spPr>
        <p:txBody>
          <a:bodyPr/>
          <a:lstStyle/>
          <a:p>
            <a:r>
              <a:rPr lang="en-IN" dirty="0">
                <a:latin typeface="Times New Roman" panose="02020603050405020304" pitchFamily="18" charset="0"/>
              </a:rPr>
              <a:t>Crowdsourcing Analytics</a:t>
            </a:r>
          </a:p>
        </p:txBody>
      </p:sp>
      <p:sp>
        <p:nvSpPr>
          <p:cNvPr id="3" name="Content Placeholder 2">
            <a:extLst>
              <a:ext uri="{FF2B5EF4-FFF2-40B4-BE49-F238E27FC236}">
                <a16:creationId xmlns:a16="http://schemas.microsoft.com/office/drawing/2014/main" id="{C2C60DAA-434E-B40B-4BFA-D268BDED451C}"/>
              </a:ext>
            </a:extLst>
          </p:cNvPr>
          <p:cNvSpPr>
            <a:spLocks noGrp="1"/>
          </p:cNvSpPr>
          <p:nvPr>
            <p:ph idx="1"/>
          </p:nvPr>
        </p:nvSpPr>
        <p:spPr>
          <a:xfrm>
            <a:off x="838200" y="1160206"/>
            <a:ext cx="10515600" cy="5332669"/>
          </a:xfrm>
        </p:spPr>
        <p:txBody>
          <a:bodyPr>
            <a:normAutofit fontScale="77500" lnSpcReduction="20000"/>
          </a:bodyPr>
          <a:lstStyle/>
          <a:p>
            <a:pPr lvl="1" algn="just">
              <a:lnSpc>
                <a:spcPct val="100000"/>
              </a:lnSpc>
            </a:pPr>
            <a:r>
              <a:rPr lang="en-US" sz="2600" dirty="0">
                <a:solidFill>
                  <a:srgbClr val="000000"/>
                </a:solidFill>
                <a:latin typeface="Calibri" panose="020F0502020204030204" pitchFamily="34" charset="0"/>
              </a:rPr>
              <a:t>Crowdsourcing analytics is a method of collecting and analyzing data using the input and contributions of a large group of people, typically via </a:t>
            </a:r>
            <a:r>
              <a:rPr lang="en-IN" sz="2600" dirty="0">
                <a:solidFill>
                  <a:srgbClr val="000000"/>
                </a:solidFill>
                <a:latin typeface="Calibri" panose="020F0502020204030204" pitchFamily="34" charset="0"/>
              </a:rPr>
              <a:t>an online platform.</a:t>
            </a:r>
          </a:p>
          <a:p>
            <a:pPr lvl="1" algn="just">
              <a:lnSpc>
                <a:spcPct val="100000"/>
              </a:lnSpc>
            </a:pPr>
            <a:r>
              <a:rPr lang="en-IN" sz="2600" dirty="0">
                <a:solidFill>
                  <a:srgbClr val="000000"/>
                </a:solidFill>
                <a:latin typeface="Calibri" panose="020F0502020204030204" pitchFamily="34" charset="0"/>
              </a:rPr>
              <a:t>Netflix was </a:t>
            </a:r>
            <a:r>
              <a:rPr lang="en-US" sz="2600" dirty="0">
                <a:solidFill>
                  <a:srgbClr val="000000"/>
                </a:solidFill>
                <a:latin typeface="Calibri" panose="020F0502020204030204" pitchFamily="34" charset="0"/>
              </a:rPr>
              <a:t>an innovator in a space now being termed crowdsourcing.</a:t>
            </a:r>
          </a:p>
          <a:p>
            <a:pPr lvl="1" algn="just">
              <a:lnSpc>
                <a:spcPct val="100000"/>
              </a:lnSpc>
            </a:pPr>
            <a:r>
              <a:rPr lang="en-IN" sz="2600" dirty="0">
                <a:solidFill>
                  <a:srgbClr val="000000"/>
                </a:solidFill>
                <a:latin typeface="Calibri" panose="020F0502020204030204" pitchFamily="34" charset="0"/>
              </a:rPr>
              <a:t>Crowdsourcing </a:t>
            </a:r>
            <a:r>
              <a:rPr lang="en-US" sz="2600" dirty="0">
                <a:solidFill>
                  <a:srgbClr val="000000"/>
                </a:solidFill>
                <a:latin typeface="Calibri" panose="020F0502020204030204" pitchFamily="34" charset="0"/>
              </a:rPr>
              <a:t>is a recognition that you can’t possibly always have the best and brightest internal people to solve all your big problems.</a:t>
            </a:r>
          </a:p>
          <a:p>
            <a:pPr lvl="1" algn="just">
              <a:lnSpc>
                <a:spcPct val="100000"/>
              </a:lnSpc>
            </a:pPr>
            <a:r>
              <a:rPr lang="en-US" sz="2600" dirty="0">
                <a:solidFill>
                  <a:srgbClr val="000000"/>
                </a:solidFill>
                <a:latin typeface="Calibri" panose="020F0502020204030204" pitchFamily="34" charset="0"/>
              </a:rPr>
              <a:t>Crowdsourcing is a great way to capitalize on the resources that can build algorithms and predictive models.</a:t>
            </a:r>
          </a:p>
          <a:p>
            <a:pPr lvl="1" algn="just">
              <a:lnSpc>
                <a:spcPct val="100000"/>
              </a:lnSpc>
            </a:pPr>
            <a:r>
              <a:rPr lang="en-US" sz="2600" dirty="0">
                <a:solidFill>
                  <a:srgbClr val="000000"/>
                </a:solidFill>
                <a:latin typeface="Calibri" panose="020F0502020204030204" pitchFamily="34" charset="0"/>
              </a:rPr>
              <a:t>Kaggle has developed a remarkably effective global platform for crowdsourcing a typical analytic problem</a:t>
            </a:r>
          </a:p>
          <a:p>
            <a:pPr lvl="1" algn="just">
              <a:lnSpc>
                <a:spcPct val="100000"/>
              </a:lnSpc>
            </a:pPr>
            <a:r>
              <a:rPr lang="en-US" sz="2600" dirty="0">
                <a:solidFill>
                  <a:srgbClr val="000000"/>
                </a:solidFill>
                <a:latin typeface="Calibri" panose="020F0502020204030204" pitchFamily="34" charset="0"/>
              </a:rPr>
              <a:t>Crowdsourcing is a disruptive business model whose roots are in technology but is extending beyond technology to other areas.</a:t>
            </a:r>
          </a:p>
          <a:p>
            <a:pPr lvl="1" algn="just">
              <a:lnSpc>
                <a:spcPct val="100000"/>
              </a:lnSpc>
            </a:pPr>
            <a:r>
              <a:rPr lang="en-IN" sz="2600" dirty="0">
                <a:solidFill>
                  <a:srgbClr val="000000"/>
                </a:solidFill>
                <a:latin typeface="Calibri" panose="020F0502020204030204" pitchFamily="34" charset="0"/>
              </a:rPr>
              <a:t>There are various </a:t>
            </a:r>
            <a:r>
              <a:rPr lang="en-US" sz="2600" dirty="0">
                <a:solidFill>
                  <a:srgbClr val="000000"/>
                </a:solidFill>
                <a:latin typeface="Calibri" panose="020F0502020204030204" pitchFamily="34" charset="0"/>
              </a:rPr>
              <a:t>types of crowdsourcing, such as crowd voting, crowd purchasing, the wisdom of crowds, crowdfunding, and contests. </a:t>
            </a:r>
          </a:p>
          <a:p>
            <a:pPr lvl="1" algn="just">
              <a:lnSpc>
                <a:spcPct val="100000"/>
              </a:lnSpc>
            </a:pPr>
            <a:r>
              <a:rPr lang="en-US" sz="2600" dirty="0">
                <a:solidFill>
                  <a:srgbClr val="000000"/>
                </a:solidFill>
                <a:latin typeface="Calibri" panose="020F0502020204030204" pitchFamily="34" charset="0"/>
              </a:rPr>
              <a:t>Some examples are:</a:t>
            </a:r>
          </a:p>
          <a:p>
            <a:pPr lvl="1" algn="just">
              <a:lnSpc>
                <a:spcPct val="100000"/>
              </a:lnSpc>
            </a:pPr>
            <a:r>
              <a:rPr lang="en-US" sz="2600" dirty="0">
                <a:solidFill>
                  <a:srgbClr val="000000"/>
                </a:solidFill>
                <a:latin typeface="Calibri" panose="020F0502020204030204" pitchFamily="34" charset="0"/>
              </a:rPr>
              <a:t>99designs.com/ , which does crowdsourcing of graphic design</a:t>
            </a:r>
          </a:p>
          <a:p>
            <a:pPr lvl="1" algn="just">
              <a:lnSpc>
                <a:spcPct val="100000"/>
              </a:lnSpc>
            </a:pPr>
            <a:r>
              <a:rPr lang="en-US" sz="2600" dirty="0">
                <a:solidFill>
                  <a:srgbClr val="000000"/>
                </a:solidFill>
                <a:latin typeface="Calibri" panose="020F0502020204030204" pitchFamily="34" charset="0"/>
              </a:rPr>
              <a:t>agentanything.com/ , which posts “missions” where agents vie for to </a:t>
            </a:r>
            <a:r>
              <a:rPr lang="en-IN" sz="2600" dirty="0">
                <a:solidFill>
                  <a:srgbClr val="000000"/>
                </a:solidFill>
                <a:latin typeface="Calibri" panose="020F0502020204030204" pitchFamily="34" charset="0"/>
              </a:rPr>
              <a:t>run shops</a:t>
            </a:r>
          </a:p>
          <a:p>
            <a:pPr lvl="1" algn="just">
              <a:lnSpc>
                <a:spcPct val="100000"/>
              </a:lnSpc>
            </a:pPr>
            <a:r>
              <a:rPr lang="en-US" sz="2600" dirty="0">
                <a:solidFill>
                  <a:srgbClr val="000000"/>
                </a:solidFill>
                <a:latin typeface="Calibri" panose="020F0502020204030204" pitchFamily="34" charset="0"/>
              </a:rPr>
              <a:t>33needs.com/ , which allows people to contribute to charitable programs that make a social impact</a:t>
            </a:r>
            <a:endParaRPr lang="en-IN" sz="26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5775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B286-ECEC-D168-6FB4-B555D7FD12D7}"/>
              </a:ext>
            </a:extLst>
          </p:cNvPr>
          <p:cNvSpPr>
            <a:spLocks noGrp="1"/>
          </p:cNvSpPr>
          <p:nvPr>
            <p:ph type="title"/>
          </p:nvPr>
        </p:nvSpPr>
        <p:spPr/>
        <p:txBody>
          <a:bodyPr/>
          <a:lstStyle/>
          <a:p>
            <a:pPr>
              <a:defRPr/>
            </a:pPr>
            <a:r>
              <a:rPr lang="en-IN" dirty="0">
                <a:latin typeface="Times New Roman" panose="02020603050405020304" pitchFamily="18" charset="0"/>
              </a:rPr>
              <a:t>What is big data ?</a:t>
            </a:r>
          </a:p>
        </p:txBody>
      </p:sp>
      <p:sp>
        <p:nvSpPr>
          <p:cNvPr id="3" name="Content Placeholder 2">
            <a:extLst>
              <a:ext uri="{FF2B5EF4-FFF2-40B4-BE49-F238E27FC236}">
                <a16:creationId xmlns:a16="http://schemas.microsoft.com/office/drawing/2014/main" id="{940F892E-233A-F71F-9512-9E8257E945BA}"/>
              </a:ext>
            </a:extLst>
          </p:cNvPr>
          <p:cNvSpPr>
            <a:spLocks noGrp="1"/>
          </p:cNvSpPr>
          <p:nvPr>
            <p:ph idx="1"/>
          </p:nvPr>
        </p:nvSpPr>
        <p:spPr>
          <a:xfrm>
            <a:off x="838200" y="1347019"/>
            <a:ext cx="10515600" cy="5145856"/>
          </a:xfrm>
        </p:spPr>
        <p:txBody>
          <a:bodyPr>
            <a:normAutofit/>
          </a:bodyPr>
          <a:lstStyle/>
          <a:p>
            <a:pPr algn="l"/>
            <a:endParaRPr lang="en-US" b="0" i="0" u="none" strike="noStrike" baseline="0" dirty="0">
              <a:latin typeface="ArialMT"/>
            </a:endParaRPr>
          </a:p>
          <a:p>
            <a:pPr algn="l"/>
            <a:r>
              <a:rPr lang="en-US" b="0" i="0" u="none" strike="noStrike" baseline="0" dirty="0">
                <a:latin typeface="ArialMT"/>
              </a:rPr>
              <a:t>Think of the following: </a:t>
            </a:r>
          </a:p>
          <a:p>
            <a:pPr lvl="1" algn="just">
              <a:buFont typeface="Wingdings" panose="05000000000000000000" pitchFamily="2" charset="2"/>
              <a:buChar char="ü"/>
            </a:pPr>
            <a:endParaRPr lang="en-US" b="0" i="0" u="none" strike="noStrike" baseline="0" dirty="0">
              <a:latin typeface="ArialMT"/>
            </a:endParaRPr>
          </a:p>
          <a:p>
            <a:pPr lvl="1" algn="just">
              <a:buFont typeface="Wingdings" panose="05000000000000000000" pitchFamily="2" charset="2"/>
              <a:buChar char="ü"/>
            </a:pPr>
            <a:r>
              <a:rPr lang="en-US" b="0" i="0" u="none" strike="noStrike" baseline="0" dirty="0">
                <a:latin typeface="ArialMT"/>
              </a:rPr>
              <a:t>Every second, there are around 8,22 tweets on Twitter. </a:t>
            </a:r>
          </a:p>
          <a:p>
            <a:pPr lvl="1" algn="just">
              <a:buFont typeface="Wingdings" panose="05000000000000000000" pitchFamily="2" charset="2"/>
              <a:buChar char="ü"/>
            </a:pPr>
            <a:r>
              <a:rPr lang="en-US" b="0" i="0" u="none" strike="noStrike" baseline="0" dirty="0">
                <a:latin typeface="ArialMT"/>
              </a:rPr>
              <a:t>Every minute, nearly 510 comments are posted, 293,000 statuses are updated, and 136,000 photos are uploaded on Facebook. </a:t>
            </a:r>
          </a:p>
          <a:p>
            <a:pPr lvl="1" algn="just">
              <a:buFont typeface="Wingdings" panose="05000000000000000000" pitchFamily="2" charset="2"/>
              <a:buChar char="ü"/>
            </a:pPr>
            <a:r>
              <a:rPr lang="en-US" b="0" i="0" u="none" strike="noStrike" baseline="0" dirty="0">
                <a:latin typeface="ArialMT"/>
              </a:rPr>
              <a:t>Every hour, Walmart, a global discount departmental store chain, handles more than 1 </a:t>
            </a:r>
          </a:p>
          <a:p>
            <a:pPr lvl="1" algn="just">
              <a:buFont typeface="Wingdings" panose="05000000000000000000" pitchFamily="2" charset="2"/>
              <a:buChar char="ü"/>
            </a:pPr>
            <a:r>
              <a:rPr lang="en-US" b="0" i="0" u="none" strike="noStrike" baseline="0" dirty="0">
                <a:latin typeface="ArialMT"/>
              </a:rPr>
              <a:t>million customer transactions. </a:t>
            </a:r>
          </a:p>
          <a:p>
            <a:pPr lvl="1" algn="just">
              <a:buFont typeface="Wingdings" panose="05000000000000000000" pitchFamily="2" charset="2"/>
              <a:buChar char="ü"/>
            </a:pPr>
            <a:r>
              <a:rPr lang="en-US" b="0" i="0" u="none" strike="noStrike" baseline="0" dirty="0">
                <a:latin typeface="ArialMT"/>
              </a:rPr>
              <a:t>Every day, consumers make around 11.5 million payments by using PayPal. We live in a  digital world where data is increasing rapidly because of the ever-increasing use of the Internet, sensors, and heavy machines at a very high rate.</a:t>
            </a:r>
          </a:p>
        </p:txBody>
      </p:sp>
    </p:spTree>
    <p:extLst>
      <p:ext uri="{BB962C8B-B14F-4D97-AF65-F5344CB8AC3E}">
        <p14:creationId xmlns:p14="http://schemas.microsoft.com/office/powerpoint/2010/main" val="3289687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F8A-DC07-F663-2381-740A8419D47D}"/>
              </a:ext>
            </a:extLst>
          </p:cNvPr>
          <p:cNvSpPr>
            <a:spLocks noGrp="1"/>
          </p:cNvSpPr>
          <p:nvPr>
            <p:ph type="title"/>
          </p:nvPr>
        </p:nvSpPr>
        <p:spPr>
          <a:xfrm>
            <a:off x="838200" y="365126"/>
            <a:ext cx="10515600" cy="667262"/>
          </a:xfrm>
        </p:spPr>
        <p:txBody>
          <a:bodyPr>
            <a:normAutofit fontScale="90000"/>
          </a:bodyPr>
          <a:lstStyle/>
          <a:p>
            <a:r>
              <a:rPr lang="en-IN" dirty="0">
                <a:latin typeface="Times New Roman" panose="02020603050405020304" pitchFamily="18" charset="0"/>
              </a:rPr>
              <a:t>Inter- and Trans-Firewall Analytics</a:t>
            </a:r>
          </a:p>
        </p:txBody>
      </p:sp>
      <p:sp>
        <p:nvSpPr>
          <p:cNvPr id="3" name="Content Placeholder 2">
            <a:extLst>
              <a:ext uri="{FF2B5EF4-FFF2-40B4-BE49-F238E27FC236}">
                <a16:creationId xmlns:a16="http://schemas.microsoft.com/office/drawing/2014/main" id="{3F490EC8-5129-A6BA-E664-4C5055D0F3EE}"/>
              </a:ext>
            </a:extLst>
          </p:cNvPr>
          <p:cNvSpPr>
            <a:spLocks noGrp="1"/>
          </p:cNvSpPr>
          <p:nvPr>
            <p:ph idx="1"/>
          </p:nvPr>
        </p:nvSpPr>
        <p:spPr>
          <a:xfrm>
            <a:off x="838200" y="1032388"/>
            <a:ext cx="10515600" cy="5594554"/>
          </a:xfrm>
        </p:spPr>
        <p:txBody>
          <a:bodyPr>
            <a:normAutofit lnSpcReduction="10000"/>
          </a:bodyPr>
          <a:lstStyle/>
          <a:p>
            <a:pPr algn="just">
              <a:lnSpc>
                <a:spcPct val="80000"/>
              </a:lnSpc>
            </a:pPr>
            <a:r>
              <a:rPr lang="en-US" dirty="0">
                <a:solidFill>
                  <a:srgbClr val="000000"/>
                </a:solidFill>
                <a:latin typeface="Calibri" panose="020F0502020204030204" pitchFamily="34" charset="0"/>
              </a:rPr>
              <a:t>Inter and trans firewall analytics are techniques used to analyze network traffic between and across firewalls to identify security threats </a:t>
            </a:r>
            <a:r>
              <a:rPr lang="en-IN" dirty="0">
                <a:solidFill>
                  <a:srgbClr val="000000"/>
                </a:solidFill>
                <a:latin typeface="Calibri" panose="020F0502020204030204" pitchFamily="34" charset="0"/>
              </a:rPr>
              <a:t>and potential vulnerabilities.</a:t>
            </a:r>
          </a:p>
          <a:p>
            <a:pPr algn="just">
              <a:lnSpc>
                <a:spcPct val="80000"/>
              </a:lnSpc>
            </a:pPr>
            <a:r>
              <a:rPr lang="en-IN" dirty="0">
                <a:solidFill>
                  <a:srgbClr val="000000"/>
                </a:solidFill>
                <a:latin typeface="Calibri" panose="020F0502020204030204" pitchFamily="34" charset="0"/>
              </a:rPr>
              <a:t>Currently companies are doing </a:t>
            </a:r>
            <a:r>
              <a:rPr lang="en-US" dirty="0">
                <a:solidFill>
                  <a:srgbClr val="000000"/>
                </a:solidFill>
                <a:latin typeface="Calibri" panose="020F0502020204030204" pitchFamily="34" charset="0"/>
              </a:rPr>
              <a:t>intra-firewall analytics with data within the firewall.</a:t>
            </a:r>
          </a:p>
          <a:p>
            <a:pPr algn="just">
              <a:lnSpc>
                <a:spcPct val="80000"/>
              </a:lnSpc>
            </a:pPr>
            <a:r>
              <a:rPr lang="en-US" dirty="0">
                <a:solidFill>
                  <a:srgbClr val="000000"/>
                </a:solidFill>
                <a:latin typeface="Calibri" panose="020F0502020204030204" pitchFamily="34" charset="0"/>
              </a:rPr>
              <a:t>Tomorrow they will be collaborating on insights with other companies to do inter-firewall analytics as well as leveraging the public domain spaces to </a:t>
            </a:r>
            <a:r>
              <a:rPr lang="en-IN" dirty="0">
                <a:solidFill>
                  <a:srgbClr val="000000"/>
                </a:solidFill>
                <a:latin typeface="Calibri" panose="020F0502020204030204" pitchFamily="34" charset="0"/>
              </a:rPr>
              <a:t>do trans-firewall analytics.</a:t>
            </a:r>
          </a:p>
          <a:p>
            <a:pPr algn="just">
              <a:lnSpc>
                <a:spcPct val="80000"/>
              </a:lnSpc>
            </a:pPr>
            <a:r>
              <a:rPr lang="en-IN" dirty="0">
                <a:solidFill>
                  <a:srgbClr val="000000"/>
                </a:solidFill>
                <a:latin typeface="Calibri" panose="020F0502020204030204" pitchFamily="34" charset="0"/>
              </a:rPr>
              <a:t>The below figure </a:t>
            </a:r>
            <a:r>
              <a:rPr lang="en-US" dirty="0">
                <a:solidFill>
                  <a:srgbClr val="000000"/>
                </a:solidFill>
                <a:latin typeface="Calibri" panose="020F0502020204030204" pitchFamily="34" charset="0"/>
              </a:rPr>
              <a:t>depicts, setting up inter-firewall and trans-firewall analytics can add significant value.</a:t>
            </a:r>
          </a:p>
          <a:p>
            <a:pPr algn="just">
              <a:lnSpc>
                <a:spcPct val="80000"/>
              </a:lnSpc>
            </a:pPr>
            <a:r>
              <a:rPr lang="en-US" dirty="0">
                <a:solidFill>
                  <a:srgbClr val="000000"/>
                </a:solidFill>
                <a:latin typeface="Calibri" panose="020F0502020204030204" pitchFamily="34" charset="0"/>
              </a:rPr>
              <a:t>But it has its </a:t>
            </a:r>
            <a:r>
              <a:rPr lang="en-IN" dirty="0">
                <a:solidFill>
                  <a:srgbClr val="000000"/>
                </a:solidFill>
                <a:latin typeface="Calibri" panose="020F0502020204030204" pitchFamily="34" charset="0"/>
              </a:rPr>
              <a:t>challenges. </a:t>
            </a:r>
          </a:p>
          <a:p>
            <a:pPr lvl="1" algn="just">
              <a:lnSpc>
                <a:spcPct val="80000"/>
              </a:lnSpc>
            </a:pPr>
            <a:r>
              <a:rPr lang="en-IN" dirty="0">
                <a:solidFill>
                  <a:srgbClr val="000000"/>
                </a:solidFill>
                <a:latin typeface="Calibri" panose="020F0502020204030204" pitchFamily="34" charset="0"/>
              </a:rPr>
              <a:t>First, as </a:t>
            </a:r>
            <a:r>
              <a:rPr lang="en-US" dirty="0">
                <a:solidFill>
                  <a:srgbClr val="000000"/>
                </a:solidFill>
                <a:latin typeface="Calibri" panose="020F0502020204030204" pitchFamily="34" charset="0"/>
              </a:rPr>
              <a:t>one moves outside the firewall, the information-to-noise ratio increases, putting additional requirements on analytical methods and technology requirements.</a:t>
            </a:r>
          </a:p>
          <a:p>
            <a:pPr lvl="1" algn="just">
              <a:lnSpc>
                <a:spcPct val="80000"/>
              </a:lnSpc>
            </a:pPr>
            <a:r>
              <a:rPr lang="en-US" dirty="0">
                <a:solidFill>
                  <a:srgbClr val="000000"/>
                </a:solidFill>
                <a:latin typeface="Calibri" panose="020F0502020204030204" pitchFamily="34" charset="0"/>
              </a:rPr>
              <a:t>Secondly’ organizations are often limited by a fear of collaboration and an overreliance on proprietary information. The fear of collaboration is mostly driven by competitive fears, data privacy concerns, and proprietary</a:t>
            </a:r>
            <a:endParaRPr lang="en-IN"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4861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CD1F3-B36C-7208-99A8-01EA04A7391D}"/>
              </a:ext>
            </a:extLst>
          </p:cNvPr>
          <p:cNvPicPr>
            <a:picLocks noGrp="1" noChangeAspect="1"/>
          </p:cNvPicPr>
          <p:nvPr>
            <p:ph idx="1"/>
          </p:nvPr>
        </p:nvPicPr>
        <p:blipFill>
          <a:blip r:embed="rId2"/>
          <a:stretch>
            <a:fillRect/>
          </a:stretch>
        </p:blipFill>
        <p:spPr>
          <a:xfrm>
            <a:off x="177928" y="29039"/>
            <a:ext cx="10942355" cy="6828961"/>
          </a:xfrm>
          <a:prstGeom prst="rect">
            <a:avLst/>
          </a:prstGeom>
        </p:spPr>
      </p:pic>
    </p:spTree>
    <p:extLst>
      <p:ext uri="{BB962C8B-B14F-4D97-AF65-F5344CB8AC3E}">
        <p14:creationId xmlns:p14="http://schemas.microsoft.com/office/powerpoint/2010/main" val="1494088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321C2D-3CA1-B4C0-7B5F-3510E17F5898}"/>
              </a:ext>
            </a:extLst>
          </p:cNvPr>
          <p:cNvPicPr>
            <a:picLocks noGrp="1" noChangeAspect="1"/>
          </p:cNvPicPr>
          <p:nvPr>
            <p:ph idx="1"/>
          </p:nvPr>
        </p:nvPicPr>
        <p:blipFill>
          <a:blip r:embed="rId2"/>
          <a:stretch>
            <a:fillRect/>
          </a:stretch>
        </p:blipFill>
        <p:spPr>
          <a:xfrm>
            <a:off x="1472708" y="108964"/>
            <a:ext cx="9935811" cy="6749035"/>
          </a:xfrm>
          <a:prstGeom prst="rect">
            <a:avLst/>
          </a:prstGeom>
        </p:spPr>
      </p:pic>
    </p:spTree>
    <p:extLst>
      <p:ext uri="{BB962C8B-B14F-4D97-AF65-F5344CB8AC3E}">
        <p14:creationId xmlns:p14="http://schemas.microsoft.com/office/powerpoint/2010/main" val="416189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C559-0574-0C06-0AEE-5B2209721859}"/>
              </a:ext>
            </a:extLst>
          </p:cNvPr>
          <p:cNvSpPr>
            <a:spLocks noGrp="1"/>
          </p:cNvSpPr>
          <p:nvPr>
            <p:ph type="title"/>
          </p:nvPr>
        </p:nvSpPr>
        <p:spPr>
          <a:xfrm>
            <a:off x="838200" y="365125"/>
            <a:ext cx="10515600" cy="913069"/>
          </a:xfrm>
        </p:spPr>
        <p:txBody>
          <a:bodyPr/>
          <a:lstStyle/>
          <a:p>
            <a:pPr>
              <a:defRPr/>
            </a:pPr>
            <a:r>
              <a:rPr lang="en-IN" dirty="0">
                <a:latin typeface="Times New Roman" panose="02020603050405020304" pitchFamily="18" charset="0"/>
              </a:rPr>
              <a:t>Big Data formal Definition….</a:t>
            </a:r>
          </a:p>
        </p:txBody>
      </p:sp>
      <p:sp>
        <p:nvSpPr>
          <p:cNvPr id="3" name="Content Placeholder 2">
            <a:extLst>
              <a:ext uri="{FF2B5EF4-FFF2-40B4-BE49-F238E27FC236}">
                <a16:creationId xmlns:a16="http://schemas.microsoft.com/office/drawing/2014/main" id="{F8A2685F-5E45-4B26-DE83-58EDFDC2137A}"/>
              </a:ext>
            </a:extLst>
          </p:cNvPr>
          <p:cNvSpPr>
            <a:spLocks noGrp="1"/>
          </p:cNvSpPr>
          <p:nvPr>
            <p:ph idx="1"/>
          </p:nvPr>
        </p:nvSpPr>
        <p:spPr>
          <a:xfrm>
            <a:off x="838200" y="1278194"/>
            <a:ext cx="10515600" cy="4898769"/>
          </a:xfrm>
        </p:spPr>
        <p:txBody>
          <a:bodyPr>
            <a:normAutofit/>
          </a:bodyPr>
          <a:lstStyle/>
          <a:p>
            <a:pPr algn="just"/>
            <a:r>
              <a:rPr lang="en-US" sz="2800" b="0" i="0" u="none" strike="noStrike" baseline="0" dirty="0">
                <a:latin typeface="ArialMT"/>
              </a:rPr>
              <a:t>Big data refers to extremely large and complex sets of data that cannot be processed or analyzed using traditional data processing techniques.</a:t>
            </a:r>
            <a:endParaRPr lang="en-IN" dirty="0"/>
          </a:p>
          <a:p>
            <a:pPr algn="just"/>
            <a:r>
              <a:rPr lang="en-US" b="0" i="0" u="none" strike="noStrike" baseline="0" dirty="0">
                <a:latin typeface="ArialMT"/>
              </a:rPr>
              <a:t>These data sets are often characterized by their </a:t>
            </a:r>
            <a:r>
              <a:rPr lang="en-US" b="1" i="0" u="none" strike="noStrike" baseline="0" dirty="0">
                <a:latin typeface="ArialMT"/>
              </a:rPr>
              <a:t>volume</a:t>
            </a:r>
            <a:r>
              <a:rPr lang="en-US" b="0" i="0" u="none" strike="noStrike" baseline="0" dirty="0">
                <a:latin typeface="ArialMT"/>
              </a:rPr>
              <a:t>, </a:t>
            </a:r>
            <a:r>
              <a:rPr lang="en-US" b="1" i="0" u="none" strike="noStrike" baseline="0" dirty="0">
                <a:latin typeface="ArialMT"/>
              </a:rPr>
              <a:t>velocity</a:t>
            </a:r>
            <a:r>
              <a:rPr lang="en-US" b="0" i="0" u="none" strike="noStrike" baseline="0" dirty="0">
                <a:latin typeface="ArialMT"/>
              </a:rPr>
              <a:t>, and </a:t>
            </a:r>
            <a:r>
              <a:rPr lang="en-US" b="1" i="0" u="none" strike="noStrike" baseline="0" dirty="0">
                <a:latin typeface="ArialMT"/>
              </a:rPr>
              <a:t>variety</a:t>
            </a:r>
            <a:r>
              <a:rPr lang="en-US" b="0" i="0" u="none" strike="noStrike" baseline="0" dirty="0">
                <a:latin typeface="ArialMT"/>
              </a:rPr>
              <a:t>, which are commonly known as the three Vs of big data.</a:t>
            </a:r>
          </a:p>
          <a:p>
            <a:pPr lvl="1" algn="just"/>
            <a:r>
              <a:rPr lang="en-US" b="1" i="0" u="none" strike="noStrike" baseline="0" dirty="0">
                <a:latin typeface="Arial-BoldMT"/>
              </a:rPr>
              <a:t>Volume </a:t>
            </a:r>
            <a:r>
              <a:rPr lang="en-US" b="0" i="0" u="none" strike="noStrike" baseline="0" dirty="0">
                <a:latin typeface="ArialMT"/>
              </a:rPr>
              <a:t>refers to the sheer amount of data generated by various sources such as social media, sensors, devices, and machines.</a:t>
            </a:r>
          </a:p>
          <a:p>
            <a:pPr lvl="1" algn="just"/>
            <a:r>
              <a:rPr lang="en-US" b="1" i="0" u="none" strike="noStrike" baseline="0" dirty="0">
                <a:latin typeface="Arial-BoldMT"/>
              </a:rPr>
              <a:t>Velocity </a:t>
            </a:r>
            <a:r>
              <a:rPr lang="en-US" b="0" i="0" u="none" strike="noStrike" baseline="0" dirty="0">
                <a:latin typeface="ArialMT"/>
              </a:rPr>
              <a:t>refers to the speed at which data is generated, processed, and </a:t>
            </a:r>
            <a:r>
              <a:rPr lang="en-IN" b="0" i="0" u="none" strike="noStrike" baseline="0" dirty="0" err="1">
                <a:latin typeface="ArialMT"/>
              </a:rPr>
              <a:t>analyzed</a:t>
            </a:r>
            <a:r>
              <a:rPr lang="en-IN" b="0" i="0" u="none" strike="noStrike" baseline="0" dirty="0">
                <a:latin typeface="ArialMT"/>
              </a:rPr>
              <a:t>.</a:t>
            </a:r>
          </a:p>
          <a:p>
            <a:pPr lvl="1" algn="just"/>
            <a:r>
              <a:rPr lang="en-US" b="1" i="0" u="none" strike="noStrike" baseline="0" dirty="0">
                <a:latin typeface="Arial-BoldMT"/>
              </a:rPr>
              <a:t>Variety </a:t>
            </a:r>
            <a:r>
              <a:rPr lang="en-US" b="0" i="0" u="none" strike="noStrike" baseline="0" dirty="0">
                <a:latin typeface="ArialMT"/>
              </a:rPr>
              <a:t>refers to the different types of data, both structured and unstructured, that can be generated and analyzed.</a:t>
            </a:r>
            <a:endParaRPr lang="en-IN" dirty="0"/>
          </a:p>
        </p:txBody>
      </p:sp>
    </p:spTree>
    <p:extLst>
      <p:ext uri="{BB962C8B-B14F-4D97-AF65-F5344CB8AC3E}">
        <p14:creationId xmlns:p14="http://schemas.microsoft.com/office/powerpoint/2010/main" val="154210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6964" y="-11114"/>
            <a:ext cx="10515600" cy="1325563"/>
          </a:xfrm>
        </p:spPr>
        <p:txBody>
          <a:bodyPr>
            <a:normAutofit/>
          </a:bodyPr>
          <a:lstStyle/>
          <a:p>
            <a:pPr>
              <a:defRPr/>
            </a:pPr>
            <a:r>
              <a:rPr lang="en-US" dirty="0">
                <a:latin typeface="Times New Roman" panose="02020603050405020304" pitchFamily="18" charset="0"/>
              </a:rPr>
              <a:t>Big Data: 3V’s</a:t>
            </a:r>
          </a:p>
        </p:txBody>
      </p:sp>
      <p:pic>
        <p:nvPicPr>
          <p:cNvPr id="6147" name="Picture 3"/>
          <p:cNvPicPr>
            <a:picLocks noChangeAspect="1"/>
          </p:cNvPicPr>
          <p:nvPr/>
        </p:nvPicPr>
        <p:blipFill>
          <a:blip r:embed="rId2"/>
          <a:srcRect/>
          <a:stretch>
            <a:fillRect/>
          </a:stretch>
        </p:blipFill>
        <p:spPr bwMode="auto">
          <a:xfrm>
            <a:off x="4381500" y="992545"/>
            <a:ext cx="7350362" cy="5196656"/>
          </a:xfrm>
          <a:prstGeom prst="rect">
            <a:avLst/>
          </a:prstGeom>
          <a:noFill/>
          <a:ln w="9525">
            <a:noFill/>
            <a:miter lim="800000"/>
            <a:headEnd/>
            <a:tailEnd/>
          </a:ln>
        </p:spPr>
      </p:pic>
      <p:pic>
        <p:nvPicPr>
          <p:cNvPr id="6148" name="Picture 4" descr="Screen shot 2013-01-13 at 4.45.17 PM.png"/>
          <p:cNvPicPr>
            <a:picLocks noChangeAspect="1"/>
          </p:cNvPicPr>
          <p:nvPr/>
        </p:nvPicPr>
        <p:blipFill>
          <a:blip r:embed="rId3"/>
          <a:srcRect/>
          <a:stretch>
            <a:fillRect/>
          </a:stretch>
        </p:blipFill>
        <p:spPr bwMode="auto">
          <a:xfrm>
            <a:off x="1580877" y="1378077"/>
            <a:ext cx="2448777" cy="295794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9CDB4322-930B-4C64-8341-1D8B3BB83D19}" type="slidenum">
              <a:rPr lang="en-US"/>
              <a:pPr>
                <a:defRPr/>
              </a:pPr>
              <a:t>5</a:t>
            </a:fld>
            <a:endParaRPr lang="en-US" dirty="0"/>
          </a:p>
        </p:txBody>
      </p:sp>
      <p:pic>
        <p:nvPicPr>
          <p:cNvPr id="6150" name="Picture 5"/>
          <p:cNvPicPr>
            <a:picLocks noChangeAspect="1"/>
          </p:cNvPicPr>
          <p:nvPr/>
        </p:nvPicPr>
        <p:blipFill>
          <a:blip r:embed="rId4"/>
          <a:srcRect/>
          <a:stretch>
            <a:fillRect/>
          </a:stretch>
        </p:blipFill>
        <p:spPr bwMode="auto">
          <a:xfrm>
            <a:off x="1229032" y="4447150"/>
            <a:ext cx="3152468" cy="21903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defRPr/>
            </a:pPr>
            <a:r>
              <a:rPr lang="en-US" dirty="0">
                <a:latin typeface="Times New Roman" panose="02020603050405020304" pitchFamily="18" charset="0"/>
              </a:rPr>
              <a:t>Volume (Scale) </a:t>
            </a:r>
          </a:p>
        </p:txBody>
      </p:sp>
      <p:sp>
        <p:nvSpPr>
          <p:cNvPr id="3" name="Content Placeholder 2"/>
          <p:cNvSpPr>
            <a:spLocks noGrp="1"/>
          </p:cNvSpPr>
          <p:nvPr>
            <p:ph idx="1"/>
          </p:nvPr>
        </p:nvSpPr>
        <p:spPr>
          <a:xfrm>
            <a:off x="2151064" y="1957388"/>
            <a:ext cx="5030787" cy="1477962"/>
          </a:xfrm>
        </p:spPr>
        <p:txBody>
          <a:bodyPr rtlCol="0">
            <a:normAutofit fontScale="77500" lnSpcReduction="20000"/>
          </a:bodyPr>
          <a:lstStyle/>
          <a:p>
            <a:pPr>
              <a:defRPr/>
            </a:pPr>
            <a:r>
              <a:rPr lang="en-US" b="1" dirty="0">
                <a:solidFill>
                  <a:srgbClr val="800000"/>
                </a:solidFill>
              </a:rPr>
              <a:t>Data Volume</a:t>
            </a:r>
          </a:p>
          <a:p>
            <a:pPr lvl="1">
              <a:defRPr/>
            </a:pPr>
            <a:r>
              <a:rPr lang="en-US" dirty="0"/>
              <a:t>44x increase from 2009 2020</a:t>
            </a:r>
          </a:p>
          <a:p>
            <a:pPr lvl="1">
              <a:defRPr/>
            </a:pPr>
            <a:r>
              <a:rPr lang="en-US" dirty="0"/>
              <a:t>From 0.8 </a:t>
            </a:r>
            <a:r>
              <a:rPr lang="en-US" dirty="0" err="1"/>
              <a:t>zettabytes</a:t>
            </a:r>
            <a:r>
              <a:rPr lang="en-US" dirty="0"/>
              <a:t> to 35zb</a:t>
            </a:r>
          </a:p>
          <a:p>
            <a:pPr>
              <a:defRPr/>
            </a:pPr>
            <a:r>
              <a:rPr lang="en-US" dirty="0"/>
              <a:t>Data volume is increasing exponentially </a:t>
            </a:r>
          </a:p>
        </p:txBody>
      </p:sp>
      <p:pic>
        <p:nvPicPr>
          <p:cNvPr id="7172" name="Picture 4" descr="Screen shot 2013-01-13 at 4.01.47 PM.png"/>
          <p:cNvPicPr>
            <a:picLocks noChangeAspect="1"/>
          </p:cNvPicPr>
          <p:nvPr/>
        </p:nvPicPr>
        <p:blipFill>
          <a:blip r:embed="rId2"/>
          <a:srcRect/>
          <a:stretch>
            <a:fillRect/>
          </a:stretch>
        </p:blipFill>
        <p:spPr bwMode="auto">
          <a:xfrm>
            <a:off x="7437438" y="3235325"/>
            <a:ext cx="2559050" cy="1633538"/>
          </a:xfrm>
          <a:prstGeom prst="rect">
            <a:avLst/>
          </a:prstGeom>
          <a:noFill/>
          <a:ln w="9525">
            <a:noFill/>
            <a:miter lim="800000"/>
            <a:headEnd/>
            <a:tailEnd/>
          </a:ln>
        </p:spPr>
      </p:pic>
      <p:pic>
        <p:nvPicPr>
          <p:cNvPr id="7173" name="Picture 5"/>
          <p:cNvPicPr>
            <a:picLocks noChangeAspect="1"/>
          </p:cNvPicPr>
          <p:nvPr/>
        </p:nvPicPr>
        <p:blipFill>
          <a:blip r:embed="rId3"/>
          <a:srcRect/>
          <a:stretch>
            <a:fillRect/>
          </a:stretch>
        </p:blipFill>
        <p:spPr bwMode="auto">
          <a:xfrm>
            <a:off x="7437439" y="1957388"/>
            <a:ext cx="2332037" cy="1231900"/>
          </a:xfrm>
          <a:prstGeom prst="rect">
            <a:avLst/>
          </a:prstGeom>
          <a:noFill/>
          <a:ln w="9525">
            <a:noFill/>
            <a:miter lim="800000"/>
            <a:headEnd/>
            <a:tailEnd/>
          </a:ln>
        </p:spPr>
      </p:pic>
      <p:pic>
        <p:nvPicPr>
          <p:cNvPr id="8" name="Picture 7" descr="Screen shot 2013-01-13 at 4.07.57 PM.png"/>
          <p:cNvPicPr>
            <a:picLocks noChangeAspect="1"/>
          </p:cNvPicPr>
          <p:nvPr/>
        </p:nvPicPr>
        <p:blipFill>
          <a:blip r:embed="rId4"/>
          <a:srcRect/>
          <a:stretch>
            <a:fillRect/>
          </a:stretch>
        </p:blipFill>
        <p:spPr bwMode="auto">
          <a:xfrm>
            <a:off x="1779589" y="3775075"/>
            <a:ext cx="5546725" cy="5969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160ADFEC-AB9F-458D-BCA9-815A78195B96}" type="slidenum">
              <a:rPr lang="en-US"/>
              <a:pPr>
                <a:defRPr/>
              </a:pPr>
              <a:t>6</a:t>
            </a:fld>
            <a:endParaRPr lang="en-US" dirty="0"/>
          </a:p>
        </p:txBody>
      </p:sp>
      <p:grpSp>
        <p:nvGrpSpPr>
          <p:cNvPr id="9" name="Group 15"/>
          <p:cNvGrpSpPr>
            <a:grpSpLocks/>
          </p:cNvGrpSpPr>
          <p:nvPr/>
        </p:nvGrpSpPr>
        <p:grpSpPr bwMode="auto">
          <a:xfrm>
            <a:off x="2024063" y="4371976"/>
            <a:ext cx="5675312" cy="1814513"/>
            <a:chOff x="500318" y="4371924"/>
            <a:chExt cx="5674607" cy="1814950"/>
          </a:xfrm>
        </p:grpSpPr>
        <p:pic>
          <p:nvPicPr>
            <p:cNvPr id="7177" name="Picture 6"/>
            <p:cNvPicPr>
              <a:picLocks noChangeAspect="1"/>
            </p:cNvPicPr>
            <p:nvPr/>
          </p:nvPicPr>
          <p:blipFill>
            <a:blip r:embed="rId5"/>
            <a:srcRect/>
            <a:stretch>
              <a:fillRect/>
            </a:stretch>
          </p:blipFill>
          <p:spPr bwMode="auto">
            <a:xfrm>
              <a:off x="500318" y="4371924"/>
              <a:ext cx="2419934" cy="1814950"/>
            </a:xfrm>
            <a:prstGeom prst="rect">
              <a:avLst/>
            </a:prstGeom>
            <a:noFill/>
            <a:ln w="9525">
              <a:solidFill>
                <a:schemeClr val="tx1"/>
              </a:solidFill>
              <a:miter lim="800000"/>
              <a:headEnd/>
              <a:tailEnd/>
            </a:ln>
          </p:spPr>
        </p:pic>
        <p:cxnSp>
          <p:nvCxnSpPr>
            <p:cNvPr id="10" name="Straight Arrow Connector 9"/>
            <p:cNvCxnSpPr/>
            <p:nvPr/>
          </p:nvCxnSpPr>
          <p:spPr>
            <a:xfrm flipV="1">
              <a:off x="4636829" y="4532301"/>
              <a:ext cx="1444446" cy="1000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2386034" y="5388169"/>
              <a:ext cx="1992065" cy="144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80" name="TextBox 14"/>
            <p:cNvSpPr txBox="1">
              <a:spLocks noChangeArrowheads="1"/>
            </p:cNvSpPr>
            <p:nvPr/>
          </p:nvSpPr>
          <p:spPr bwMode="auto">
            <a:xfrm>
              <a:off x="3731074" y="5542207"/>
              <a:ext cx="2443851" cy="523220"/>
            </a:xfrm>
            <a:prstGeom prst="rect">
              <a:avLst/>
            </a:prstGeom>
            <a:noFill/>
            <a:ln w="9525">
              <a:noFill/>
              <a:miter lim="800000"/>
              <a:headEnd/>
              <a:tailEnd/>
            </a:ln>
          </p:spPr>
          <p:txBody>
            <a:bodyPr>
              <a:spAutoFit/>
            </a:bodyPr>
            <a:lstStyle/>
            <a:p>
              <a:r>
                <a:rPr lang="en-US" sz="1400" i="1">
                  <a:solidFill>
                    <a:srgbClr val="0000FF"/>
                  </a:solidFill>
                  <a:latin typeface="Calibri" pitchFamily="34" charset="0"/>
                </a:rPr>
                <a:t>Exponential increase in collected/generated data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549" y="295275"/>
            <a:ext cx="10515600" cy="1325563"/>
          </a:xfrm>
        </p:spPr>
        <p:txBody>
          <a:bodyPr rtlCol="0">
            <a:normAutofit/>
          </a:bodyPr>
          <a:lstStyle/>
          <a:p>
            <a:pPr>
              <a:defRPr/>
            </a:pPr>
            <a:r>
              <a:rPr lang="en-US" dirty="0">
                <a:latin typeface="Times New Roman" panose="02020603050405020304" pitchFamily="18" charset="0"/>
              </a:rPr>
              <a:t>Velocity (Speed)</a:t>
            </a:r>
            <a:br>
              <a:rPr lang="en-US" dirty="0">
                <a:latin typeface="Times New Roman" panose="02020603050405020304" pitchFamily="18" charset="0"/>
              </a:rPr>
            </a:br>
            <a:endParaRPr lang="en-US" dirty="0">
              <a:latin typeface="Times New Roman" panose="02020603050405020304" pitchFamily="18" charset="0"/>
            </a:endParaRPr>
          </a:p>
        </p:txBody>
      </p:sp>
      <p:sp>
        <p:nvSpPr>
          <p:cNvPr id="3" name="Content Placeholder 2"/>
          <p:cNvSpPr>
            <a:spLocks noGrp="1"/>
          </p:cNvSpPr>
          <p:nvPr>
            <p:ph idx="1"/>
          </p:nvPr>
        </p:nvSpPr>
        <p:spPr>
          <a:xfrm>
            <a:off x="1990725" y="1768476"/>
            <a:ext cx="8231188" cy="4297363"/>
          </a:xfrm>
        </p:spPr>
        <p:txBody>
          <a:bodyPr rtlCol="0">
            <a:normAutofit/>
          </a:bodyPr>
          <a:lstStyle/>
          <a:p>
            <a:pPr>
              <a:defRPr/>
            </a:pPr>
            <a:r>
              <a:rPr lang="en-US" dirty="0"/>
              <a:t>Data is begin generated fast and need to be processed fast</a:t>
            </a:r>
          </a:p>
          <a:p>
            <a:pPr>
              <a:defRPr/>
            </a:pPr>
            <a:r>
              <a:rPr lang="en-US" dirty="0"/>
              <a:t>Online Data Analytics</a:t>
            </a:r>
          </a:p>
          <a:p>
            <a:pPr>
              <a:defRPr/>
            </a:pPr>
            <a:r>
              <a:rPr lang="en-US" dirty="0"/>
              <a:t>Late decisions </a:t>
            </a:r>
            <a:r>
              <a:rPr lang="en-US" dirty="0">
                <a:sym typeface="Wingdings"/>
              </a:rPr>
              <a:t> missing opportunities</a:t>
            </a:r>
          </a:p>
          <a:p>
            <a:pPr>
              <a:defRPr/>
            </a:pPr>
            <a:r>
              <a:rPr lang="en-US" b="1" dirty="0">
                <a:solidFill>
                  <a:srgbClr val="800000"/>
                </a:solidFill>
                <a:sym typeface="Wingdings"/>
              </a:rPr>
              <a:t>Examples</a:t>
            </a:r>
          </a:p>
          <a:p>
            <a:pPr lvl="1">
              <a:defRPr/>
            </a:pPr>
            <a:r>
              <a:rPr lang="en-US" sz="1900" b="1" dirty="0">
                <a:solidFill>
                  <a:srgbClr val="0000FF"/>
                </a:solidFill>
                <a:sym typeface="Wingdings"/>
              </a:rPr>
              <a:t>E-Promotions: </a:t>
            </a:r>
            <a:r>
              <a:rPr lang="en-US" sz="1900" dirty="0">
                <a:sym typeface="Wingdings"/>
              </a:rPr>
              <a:t>Based on your current location, your purchase history, what you like  send promotions right now for store next to you</a:t>
            </a:r>
          </a:p>
          <a:p>
            <a:pPr lvl="1">
              <a:defRPr/>
            </a:pPr>
            <a:endParaRPr lang="en-US" sz="1900" dirty="0">
              <a:sym typeface="Wingdings"/>
            </a:endParaRPr>
          </a:p>
          <a:p>
            <a:pPr lvl="1">
              <a:defRPr/>
            </a:pPr>
            <a:r>
              <a:rPr lang="en-US" sz="1900" b="1" dirty="0">
                <a:solidFill>
                  <a:srgbClr val="0000FF"/>
                </a:solidFill>
                <a:sym typeface="Wingdings"/>
              </a:rPr>
              <a:t>Healthcare monitoring: </a:t>
            </a:r>
            <a:r>
              <a:rPr lang="en-US" sz="1900" dirty="0">
                <a:sym typeface="Wingdings"/>
              </a:rPr>
              <a:t>sensors monitoring your activities and body   any abnormal measurements require immediate reaction</a:t>
            </a:r>
            <a:endParaRPr lang="en-US" sz="1900" dirty="0"/>
          </a:p>
        </p:txBody>
      </p:sp>
      <p:pic>
        <p:nvPicPr>
          <p:cNvPr id="13316" name="Picture 3"/>
          <p:cNvPicPr>
            <a:picLocks noChangeAspect="1"/>
          </p:cNvPicPr>
          <p:nvPr/>
        </p:nvPicPr>
        <p:blipFill>
          <a:blip r:embed="rId2"/>
          <a:srcRect/>
          <a:stretch>
            <a:fillRect/>
          </a:stretch>
        </p:blipFill>
        <p:spPr bwMode="auto">
          <a:xfrm>
            <a:off x="9067800" y="2295525"/>
            <a:ext cx="1263650" cy="13858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3D7C76D-297B-4E68-A33F-DD8F1594EF43}" type="slidenum">
              <a:rPr lang="en-US"/>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checkerboard(across)">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7"/>
          <p:cNvSpPr txBox="1">
            <a:spLocks noChangeArrowheads="1"/>
          </p:cNvSpPr>
          <p:nvPr/>
        </p:nvSpPr>
        <p:spPr bwMode="auto">
          <a:xfrm>
            <a:off x="2297113" y="1358901"/>
            <a:ext cx="2825750" cy="733425"/>
          </a:xfrm>
          <a:prstGeom prst="rect">
            <a:avLst/>
          </a:prstGeom>
          <a:noFill/>
          <a:ln>
            <a:noFill/>
          </a:ln>
          <a:extLst>
            <a:ext uri="{909E8E84-426E-40dd-AFC4-6F175D3DCCD1}"/>
            <a:ext uri="{91240B29-F687-4f45-9708-019B960494DF}"/>
          </a:extLst>
        </p:spPr>
        <p:txBody>
          <a:bodyPr lIns="91435" tIns="45717" rIns="91435" bIns="45717">
            <a:spAutoFit/>
          </a:bodyPr>
          <a:lstStyle>
            <a:lvl1pPr>
              <a:defRPr sz="2000" b="1">
                <a:solidFill>
                  <a:schemeClr val="tx1"/>
                </a:solidFill>
                <a:latin typeface="Arial" charset="0"/>
                <a:ea typeface="ＭＳ Ｐゴシック" charset="0"/>
                <a:cs typeface="ＭＳ Ｐゴシック" charset="0"/>
              </a:defRPr>
            </a:lvl1pPr>
            <a:lvl2pPr marL="742950" indent="-285750">
              <a:defRPr sz="2000" b="1">
                <a:solidFill>
                  <a:schemeClr val="tx1"/>
                </a:solidFill>
                <a:latin typeface="Arial" charset="0"/>
                <a:ea typeface="ＭＳ Ｐゴシック" charset="0"/>
              </a:defRPr>
            </a:lvl2pPr>
            <a:lvl3pPr marL="1143000" indent="-228600">
              <a:defRPr sz="2000" b="1">
                <a:solidFill>
                  <a:schemeClr val="tx1"/>
                </a:solidFill>
                <a:latin typeface="Arial" charset="0"/>
                <a:ea typeface="ＭＳ Ｐゴシック" charset="0"/>
              </a:defRPr>
            </a:lvl3pPr>
            <a:lvl4pPr marL="1600200" indent="-228600">
              <a:defRPr sz="2000" b="1">
                <a:solidFill>
                  <a:schemeClr val="tx1"/>
                </a:solidFill>
                <a:latin typeface="Arial" charset="0"/>
                <a:ea typeface="ＭＳ Ｐゴシック" charset="0"/>
              </a:defRPr>
            </a:lvl4pPr>
            <a:lvl5pPr marL="2057400" indent="-22860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6pPr>
            <a:lvl7pPr marL="29718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7pPr>
            <a:lvl8pPr marL="34290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8pPr>
            <a:lvl9pPr marL="38862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9pPr>
          </a:lstStyle>
          <a:p>
            <a:pPr algn="ctr">
              <a:lnSpc>
                <a:spcPct val="90000"/>
              </a:lnSpc>
              <a:spcBef>
                <a:spcPct val="50000"/>
              </a:spcBef>
              <a:defRPr/>
            </a:pPr>
            <a:r>
              <a:rPr lang="en-US" sz="1800" i="1" kern="0">
                <a:solidFill>
                  <a:srgbClr val="00A4DE"/>
                </a:solidFill>
              </a:rPr>
              <a:t>12+ TBs</a:t>
            </a:r>
            <a:r>
              <a:rPr lang="en-US" sz="1300" kern="0">
                <a:solidFill>
                  <a:srgbClr val="000000"/>
                </a:solidFill>
              </a:rPr>
              <a:t> </a:t>
            </a:r>
            <a:br>
              <a:rPr lang="en-US" sz="1300" kern="0">
                <a:solidFill>
                  <a:srgbClr val="000000"/>
                </a:solidFill>
              </a:rPr>
            </a:br>
            <a:r>
              <a:rPr lang="en-US" sz="1400" kern="0">
                <a:solidFill>
                  <a:srgbClr val="075314"/>
                </a:solidFill>
              </a:rPr>
              <a:t>of tweet data </a:t>
            </a:r>
            <a:br>
              <a:rPr lang="en-US" sz="1400" kern="0">
                <a:solidFill>
                  <a:srgbClr val="075314"/>
                </a:solidFill>
              </a:rPr>
            </a:br>
            <a:r>
              <a:rPr lang="en-US" sz="1400" kern="0">
                <a:solidFill>
                  <a:srgbClr val="075314"/>
                </a:solidFill>
              </a:rPr>
              <a:t>every day</a:t>
            </a:r>
          </a:p>
        </p:txBody>
      </p:sp>
      <p:sp>
        <p:nvSpPr>
          <p:cNvPr id="13" name="Text Box 38"/>
          <p:cNvSpPr txBox="1">
            <a:spLocks noChangeArrowheads="1"/>
          </p:cNvSpPr>
          <p:nvPr/>
        </p:nvSpPr>
        <p:spPr bwMode="auto">
          <a:xfrm>
            <a:off x="3662363" y="4549776"/>
            <a:ext cx="1325562" cy="733425"/>
          </a:xfrm>
          <a:prstGeom prst="rect">
            <a:avLst/>
          </a:prstGeom>
          <a:noFill/>
          <a:ln>
            <a:noFill/>
          </a:ln>
          <a:extLst>
            <a:ext uri="{909E8E84-426E-40dd-AFC4-6F175D3DCCD1}"/>
            <a:ext uri="{91240B29-F687-4f45-9708-019B960494DF}"/>
          </a:extLst>
        </p:spPr>
        <p:txBody>
          <a:bodyPr lIns="91435" tIns="45717" rIns="91435" bIns="45717">
            <a:spAutoFit/>
          </a:bodyPr>
          <a:lstStyle>
            <a:lvl1pPr>
              <a:defRPr sz="2000" b="1">
                <a:solidFill>
                  <a:schemeClr val="tx1"/>
                </a:solidFill>
                <a:latin typeface="Arial" charset="0"/>
                <a:ea typeface="ＭＳ Ｐゴシック" charset="0"/>
                <a:cs typeface="ＭＳ Ｐゴシック" charset="0"/>
              </a:defRPr>
            </a:lvl1pPr>
            <a:lvl2pPr marL="742950" indent="-285750">
              <a:defRPr sz="2000" b="1">
                <a:solidFill>
                  <a:schemeClr val="tx1"/>
                </a:solidFill>
                <a:latin typeface="Arial" charset="0"/>
                <a:ea typeface="ＭＳ Ｐゴシック" charset="0"/>
              </a:defRPr>
            </a:lvl2pPr>
            <a:lvl3pPr marL="1143000" indent="-228600">
              <a:defRPr sz="2000" b="1">
                <a:solidFill>
                  <a:schemeClr val="tx1"/>
                </a:solidFill>
                <a:latin typeface="Arial" charset="0"/>
                <a:ea typeface="ＭＳ Ｐゴシック" charset="0"/>
              </a:defRPr>
            </a:lvl3pPr>
            <a:lvl4pPr marL="1600200" indent="-228600">
              <a:defRPr sz="2000" b="1">
                <a:solidFill>
                  <a:schemeClr val="tx1"/>
                </a:solidFill>
                <a:latin typeface="Arial" charset="0"/>
                <a:ea typeface="ＭＳ Ｐゴシック" charset="0"/>
              </a:defRPr>
            </a:lvl4pPr>
            <a:lvl5pPr marL="2057400" indent="-22860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6pPr>
            <a:lvl7pPr marL="29718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7pPr>
            <a:lvl8pPr marL="34290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8pPr>
            <a:lvl9pPr marL="3886200" indent="-228600" eaLnBrk="0" fontAlgn="base" hangingPunct="0">
              <a:spcBef>
                <a:spcPct val="0"/>
              </a:spcBef>
              <a:spcAft>
                <a:spcPct val="0"/>
              </a:spcAft>
              <a:buClr>
                <a:schemeClr val="accent2"/>
              </a:buClr>
              <a:buFont typeface="Wingdings" charset="0"/>
              <a:buChar char="§"/>
              <a:defRPr sz="2000" b="1">
                <a:solidFill>
                  <a:schemeClr val="tx1"/>
                </a:solidFill>
                <a:latin typeface="Arial" charset="0"/>
                <a:ea typeface="ＭＳ Ｐゴシック" charset="0"/>
              </a:defRPr>
            </a:lvl9pPr>
          </a:lstStyle>
          <a:p>
            <a:pPr algn="ctr">
              <a:lnSpc>
                <a:spcPct val="90000"/>
              </a:lnSpc>
              <a:spcBef>
                <a:spcPct val="50000"/>
              </a:spcBef>
              <a:defRPr/>
            </a:pPr>
            <a:r>
              <a:rPr lang="en-US" sz="1800" i="1" kern="0">
                <a:solidFill>
                  <a:srgbClr val="00A4DE"/>
                </a:solidFill>
              </a:rPr>
              <a:t>25+ TBs </a:t>
            </a:r>
            <a:r>
              <a:rPr lang="en-US" sz="1400" kern="0">
                <a:solidFill>
                  <a:srgbClr val="075314"/>
                </a:solidFill>
              </a:rPr>
              <a:t>of</a:t>
            </a:r>
            <a:br>
              <a:rPr lang="en-US" sz="1400" kern="0">
                <a:solidFill>
                  <a:srgbClr val="075314"/>
                </a:solidFill>
              </a:rPr>
            </a:br>
            <a:r>
              <a:rPr lang="en-US" sz="1400" kern="0">
                <a:solidFill>
                  <a:srgbClr val="075314"/>
                </a:solidFill>
              </a:rPr>
              <a:t>log data every day</a:t>
            </a:r>
          </a:p>
        </p:txBody>
      </p:sp>
      <p:pic>
        <p:nvPicPr>
          <p:cNvPr id="8196" name="Picture 1"/>
          <p:cNvPicPr>
            <a:picLocks noChangeAspect="1"/>
          </p:cNvPicPr>
          <p:nvPr/>
        </p:nvPicPr>
        <p:blipFill>
          <a:blip r:embed="rId2"/>
          <a:srcRect/>
          <a:stretch>
            <a:fillRect/>
          </a:stretch>
        </p:blipFill>
        <p:spPr bwMode="auto">
          <a:xfrm>
            <a:off x="2274889" y="2036763"/>
            <a:ext cx="2784475" cy="2544762"/>
          </a:xfrm>
          <a:prstGeom prst="rect">
            <a:avLst/>
          </a:prstGeom>
          <a:noFill/>
          <a:ln w="9525">
            <a:noFill/>
            <a:miter lim="800000"/>
            <a:headEnd/>
            <a:tailEnd/>
          </a:ln>
        </p:spPr>
      </p:pic>
      <p:sp>
        <p:nvSpPr>
          <p:cNvPr id="15" name="Rectangle 14"/>
          <p:cNvSpPr>
            <a:spLocks noChangeArrowheads="1"/>
          </p:cNvSpPr>
          <p:nvPr/>
        </p:nvSpPr>
        <p:spPr bwMode="auto">
          <a:xfrm rot="16200000">
            <a:off x="1334295" y="3556795"/>
            <a:ext cx="1470025" cy="538163"/>
          </a:xfrm>
          <a:prstGeom prst="rect">
            <a:avLst/>
          </a:prstGeom>
          <a:noFill/>
          <a:ln>
            <a:noFill/>
          </a:ln>
          <a:extLst>
            <a:ext uri="{909E8E84-426E-40dd-AFC4-6F175D3DCCD1}"/>
            <a:ext uri="{91240B29-F687-4f45-9708-019B960494DF}"/>
          </a:extLst>
        </p:spPr>
        <p:txBody>
          <a:bodyPr>
            <a:spAutoFit/>
          </a:bodyPr>
          <a:lstStyle/>
          <a:p>
            <a:pPr algn="ctr">
              <a:lnSpc>
                <a:spcPct val="90000"/>
              </a:lnSpc>
              <a:spcBef>
                <a:spcPct val="50000"/>
              </a:spcBef>
              <a:defRPr/>
            </a:pPr>
            <a:r>
              <a:rPr lang="en-US" i="1" kern="0" dirty="0">
                <a:solidFill>
                  <a:srgbClr val="00A4DE"/>
                </a:solidFill>
              </a:rPr>
              <a:t>? TBs </a:t>
            </a:r>
            <a:r>
              <a:rPr lang="en-US" sz="1400" kern="0" dirty="0">
                <a:solidFill>
                  <a:srgbClr val="075314"/>
                </a:solidFill>
              </a:rPr>
              <a:t>of</a:t>
            </a:r>
            <a:br>
              <a:rPr lang="en-US" sz="1400" kern="0" dirty="0">
                <a:solidFill>
                  <a:srgbClr val="075314"/>
                </a:solidFill>
              </a:rPr>
            </a:br>
            <a:r>
              <a:rPr lang="en-US" sz="1400" kern="0" dirty="0">
                <a:solidFill>
                  <a:srgbClr val="075314"/>
                </a:solidFill>
              </a:rPr>
              <a:t>data every day</a:t>
            </a:r>
          </a:p>
        </p:txBody>
      </p:sp>
      <p:grpSp>
        <p:nvGrpSpPr>
          <p:cNvPr id="2" name="Group 15"/>
          <p:cNvGrpSpPr>
            <a:grpSpLocks/>
          </p:cNvGrpSpPr>
          <p:nvPr/>
        </p:nvGrpSpPr>
        <p:grpSpPr bwMode="auto">
          <a:xfrm>
            <a:off x="1900238" y="4638676"/>
            <a:ext cx="1638300" cy="1509713"/>
            <a:chOff x="264585" y="4317999"/>
            <a:chExt cx="1842062" cy="2180183"/>
          </a:xfrm>
        </p:grpSpPr>
        <p:pic>
          <p:nvPicPr>
            <p:cNvPr id="8210" name="Picture 4"/>
            <p:cNvPicPr>
              <a:picLocks noChangeAspect="1"/>
            </p:cNvPicPr>
            <p:nvPr/>
          </p:nvPicPr>
          <p:blipFill>
            <a:blip r:embed="rId3"/>
            <a:srcRect/>
            <a:stretch>
              <a:fillRect/>
            </a:stretch>
          </p:blipFill>
          <p:spPr bwMode="auto">
            <a:xfrm>
              <a:off x="664926" y="6117182"/>
              <a:ext cx="892629" cy="381000"/>
            </a:xfrm>
            <a:prstGeom prst="rect">
              <a:avLst/>
            </a:prstGeom>
            <a:noFill/>
            <a:ln w="9525">
              <a:noFill/>
              <a:miter lim="800000"/>
              <a:headEnd/>
              <a:tailEnd/>
            </a:ln>
          </p:spPr>
        </p:pic>
        <p:pic>
          <p:nvPicPr>
            <p:cNvPr id="8211" name="Picture 9"/>
            <p:cNvPicPr>
              <a:picLocks noChangeAspect="1"/>
            </p:cNvPicPr>
            <p:nvPr/>
          </p:nvPicPr>
          <p:blipFill>
            <a:blip r:embed="rId4"/>
            <a:srcRect/>
            <a:stretch>
              <a:fillRect/>
            </a:stretch>
          </p:blipFill>
          <p:spPr bwMode="auto">
            <a:xfrm>
              <a:off x="264585" y="4317999"/>
              <a:ext cx="1842062" cy="1788583"/>
            </a:xfrm>
            <a:prstGeom prst="rect">
              <a:avLst/>
            </a:prstGeom>
            <a:noFill/>
            <a:ln w="9525">
              <a:noFill/>
              <a:miter lim="800000"/>
              <a:headEnd/>
              <a:tailEnd/>
            </a:ln>
          </p:spPr>
        </p:pic>
      </p:grpSp>
      <p:sp>
        <p:nvSpPr>
          <p:cNvPr id="19" name="Trapezoid 18"/>
          <p:cNvSpPr/>
          <p:nvPr/>
        </p:nvSpPr>
        <p:spPr bwMode="auto">
          <a:xfrm rot="16200000">
            <a:off x="4627563" y="115888"/>
            <a:ext cx="5651500" cy="6334125"/>
          </a:xfrm>
          <a:prstGeom prst="trapezoid">
            <a:avLst>
              <a:gd name="adj" fmla="val 28745"/>
            </a:avLst>
          </a:prstGeom>
          <a:solidFill>
            <a:srgbClr val="7889FB">
              <a:alpha val="10000"/>
            </a:srgbClr>
          </a:solidFill>
          <a:ln w="9525" cap="flat" cmpd="sng" algn="ctr">
            <a:noFill/>
            <a:prstDash val="solid"/>
            <a:round/>
            <a:headEnd type="none" w="med" len="med"/>
            <a:tailEnd type="none" w="med" len="med"/>
          </a:ln>
          <a:effectLst/>
        </p:spPr>
        <p:txBody>
          <a:bodyPr lIns="92075" tIns="46038" rIns="92075" bIns="46038"/>
          <a:lstStyle/>
          <a:p>
            <a:pPr>
              <a:spcBef>
                <a:spcPct val="50000"/>
              </a:spcBef>
              <a:defRPr/>
            </a:pPr>
            <a:endParaRPr lang="en-US" sz="1400" kern="0">
              <a:solidFill>
                <a:sysClr val="windowText" lastClr="000000"/>
              </a:solidFill>
            </a:endParaRPr>
          </a:p>
        </p:txBody>
      </p:sp>
      <p:grpSp>
        <p:nvGrpSpPr>
          <p:cNvPr id="3" name="Group 19"/>
          <p:cNvGrpSpPr>
            <a:grpSpLocks/>
          </p:cNvGrpSpPr>
          <p:nvPr/>
        </p:nvGrpSpPr>
        <p:grpSpPr bwMode="auto">
          <a:xfrm>
            <a:off x="5410201" y="627064"/>
            <a:ext cx="5337175" cy="5914589"/>
            <a:chOff x="3733800" y="742950"/>
            <a:chExt cx="5337175" cy="5914589"/>
          </a:xfrm>
        </p:grpSpPr>
        <p:grpSp>
          <p:nvGrpSpPr>
            <p:cNvPr id="8202" name="Group 11"/>
            <p:cNvGrpSpPr>
              <a:grpSpLocks/>
            </p:cNvGrpSpPr>
            <p:nvPr/>
          </p:nvGrpSpPr>
          <p:grpSpPr bwMode="auto">
            <a:xfrm>
              <a:off x="3744913" y="742950"/>
              <a:ext cx="5326062" cy="5704900"/>
              <a:chOff x="3744913" y="742950"/>
              <a:chExt cx="5326062" cy="5704900"/>
            </a:xfrm>
          </p:grpSpPr>
          <p:pic>
            <p:nvPicPr>
              <p:cNvPr id="8204" name="Picture 40" descr="mobile-internet"/>
              <p:cNvPicPr>
                <a:picLocks noChangeAspect="1" noChangeArrowheads="1"/>
              </p:cNvPicPr>
              <p:nvPr/>
            </p:nvPicPr>
            <p:blipFill>
              <a:blip r:embed="rId5"/>
              <a:srcRect/>
              <a:stretch>
                <a:fillRect/>
              </a:stretch>
            </p:blipFill>
            <p:spPr bwMode="auto">
              <a:xfrm rot="675222">
                <a:off x="7105650" y="858838"/>
                <a:ext cx="942975" cy="1265237"/>
              </a:xfrm>
              <a:prstGeom prst="rect">
                <a:avLst/>
              </a:prstGeom>
              <a:noFill/>
              <a:ln w="9525">
                <a:noFill/>
                <a:miter lim="800000"/>
                <a:headEnd/>
                <a:tailEnd/>
              </a:ln>
            </p:spPr>
          </p:pic>
          <p:pic>
            <p:nvPicPr>
              <p:cNvPr id="8205" name="Picture 1" descr="TrendsMontage"/>
              <p:cNvPicPr>
                <a:picLocks noChangeAspect="1" noChangeArrowheads="1"/>
              </p:cNvPicPr>
              <p:nvPr/>
            </p:nvPicPr>
            <p:blipFill>
              <a:blip r:embed="rId6"/>
              <a:srcRect/>
              <a:stretch>
                <a:fillRect/>
              </a:stretch>
            </p:blipFill>
            <p:spPr bwMode="auto">
              <a:xfrm>
                <a:off x="3744913" y="1103313"/>
                <a:ext cx="4648200" cy="5192712"/>
              </a:xfrm>
              <a:prstGeom prst="rect">
                <a:avLst/>
              </a:prstGeom>
              <a:noFill/>
              <a:ln w="9525">
                <a:noFill/>
                <a:miter lim="800000"/>
                <a:headEnd/>
                <a:tailEnd/>
              </a:ln>
            </p:spPr>
          </p:pic>
          <p:sp>
            <p:nvSpPr>
              <p:cNvPr id="8206" name="Rectangle 4"/>
              <p:cNvSpPr>
                <a:spLocks noChangeArrowheads="1"/>
              </p:cNvSpPr>
              <p:nvPr/>
            </p:nvSpPr>
            <p:spPr bwMode="auto">
              <a:xfrm>
                <a:off x="7805738" y="4570413"/>
                <a:ext cx="1265237" cy="1877437"/>
              </a:xfrm>
              <a:prstGeom prst="rect">
                <a:avLst/>
              </a:prstGeom>
              <a:noFill/>
              <a:ln w="9525">
                <a:noFill/>
                <a:miter lim="800000"/>
                <a:headEnd/>
                <a:tailEnd/>
              </a:ln>
            </p:spPr>
            <p:txBody>
              <a:bodyPr lIns="228600" tIns="228600" rIns="228600" bIns="228600">
                <a:spAutoFit/>
              </a:bodyPr>
              <a:lstStyle/>
              <a:p>
                <a:pPr algn="r"/>
                <a:r>
                  <a:rPr lang="en-US" i="1">
                    <a:solidFill>
                      <a:srgbClr val="00A4DE"/>
                    </a:solidFill>
                    <a:latin typeface="Calibri" pitchFamily="34" charset="0"/>
                  </a:rPr>
                  <a:t>2+ billion</a:t>
                </a:r>
                <a:r>
                  <a:rPr lang="en-US" sz="1400">
                    <a:solidFill>
                      <a:srgbClr val="075314"/>
                    </a:solidFill>
                    <a:latin typeface="Calibri" pitchFamily="34" charset="0"/>
                  </a:rPr>
                  <a:t> people on the Web by end 2011 </a:t>
                </a:r>
                <a:endParaRPr lang="en-US">
                  <a:latin typeface="Calibri" pitchFamily="34" charset="0"/>
                </a:endParaRPr>
              </a:p>
            </p:txBody>
          </p:sp>
          <p:sp>
            <p:nvSpPr>
              <p:cNvPr id="8207" name="Rectangle 4"/>
              <p:cNvSpPr>
                <a:spLocks noChangeArrowheads="1"/>
              </p:cNvSpPr>
              <p:nvPr/>
            </p:nvSpPr>
            <p:spPr bwMode="auto">
              <a:xfrm>
                <a:off x="4297363" y="927631"/>
                <a:ext cx="1997075" cy="1169551"/>
              </a:xfrm>
              <a:prstGeom prst="rect">
                <a:avLst/>
              </a:prstGeom>
              <a:noFill/>
              <a:ln w="9525">
                <a:noFill/>
                <a:miter lim="800000"/>
                <a:headEnd/>
                <a:tailEnd/>
              </a:ln>
            </p:spPr>
            <p:txBody>
              <a:bodyPr lIns="228600" tIns="228600" rIns="228600" bIns="228600">
                <a:spAutoFit/>
              </a:bodyPr>
              <a:lstStyle/>
              <a:p>
                <a:pPr algn="ctr"/>
                <a:r>
                  <a:rPr lang="en-US" i="1">
                    <a:solidFill>
                      <a:srgbClr val="00A4DE"/>
                    </a:solidFill>
                    <a:latin typeface="Calibri" pitchFamily="34" charset="0"/>
                  </a:rPr>
                  <a:t>30 billion</a:t>
                </a:r>
                <a:r>
                  <a:rPr lang="en-US" sz="1400">
                    <a:solidFill>
                      <a:srgbClr val="075314"/>
                    </a:solidFill>
                    <a:latin typeface="Calibri" pitchFamily="34" charset="0"/>
                  </a:rPr>
                  <a:t> RFID tags today</a:t>
                </a:r>
                <a:br>
                  <a:rPr lang="en-US" sz="1400">
                    <a:solidFill>
                      <a:srgbClr val="075314"/>
                    </a:solidFill>
                    <a:latin typeface="Calibri" pitchFamily="34" charset="0"/>
                  </a:rPr>
                </a:br>
                <a:r>
                  <a:rPr lang="en-US" sz="1400">
                    <a:solidFill>
                      <a:srgbClr val="075314"/>
                    </a:solidFill>
                    <a:latin typeface="Calibri" pitchFamily="34" charset="0"/>
                  </a:rPr>
                  <a:t> (1.3B in 2005)</a:t>
                </a:r>
                <a:endParaRPr lang="en-US">
                  <a:latin typeface="Calibri" pitchFamily="34" charset="0"/>
                </a:endParaRPr>
              </a:p>
            </p:txBody>
          </p:sp>
          <p:sp>
            <p:nvSpPr>
              <p:cNvPr id="8208" name="Rectangle 4"/>
              <p:cNvSpPr>
                <a:spLocks noChangeArrowheads="1"/>
              </p:cNvSpPr>
              <p:nvPr/>
            </p:nvSpPr>
            <p:spPr bwMode="auto">
              <a:xfrm>
                <a:off x="7747000" y="742950"/>
                <a:ext cx="1323975" cy="1661993"/>
              </a:xfrm>
              <a:prstGeom prst="rect">
                <a:avLst/>
              </a:prstGeom>
              <a:noFill/>
              <a:ln w="9525">
                <a:noFill/>
                <a:miter lim="800000"/>
                <a:headEnd/>
                <a:tailEnd/>
              </a:ln>
            </p:spPr>
            <p:txBody>
              <a:bodyPr lIns="228600" tIns="228600" rIns="228600" bIns="228600">
                <a:spAutoFit/>
              </a:bodyPr>
              <a:lstStyle/>
              <a:p>
                <a:pPr algn="r"/>
                <a:r>
                  <a:rPr lang="en-US" i="1">
                    <a:solidFill>
                      <a:srgbClr val="00A4DE"/>
                    </a:solidFill>
                    <a:latin typeface="Calibri" pitchFamily="34" charset="0"/>
                  </a:rPr>
                  <a:t>4.6 billion</a:t>
                </a:r>
                <a:r>
                  <a:rPr lang="en-US" sz="1400">
                    <a:solidFill>
                      <a:srgbClr val="075314"/>
                    </a:solidFill>
                    <a:latin typeface="Calibri" pitchFamily="34" charset="0"/>
                  </a:rPr>
                  <a:t> camera phones world wide</a:t>
                </a:r>
                <a:endParaRPr lang="en-US">
                  <a:latin typeface="Calibri" pitchFamily="34" charset="0"/>
                </a:endParaRPr>
              </a:p>
            </p:txBody>
          </p:sp>
          <p:sp>
            <p:nvSpPr>
              <p:cNvPr id="8209" name="Rectangle 5"/>
              <p:cNvSpPr>
                <a:spLocks noChangeArrowheads="1"/>
              </p:cNvSpPr>
              <p:nvPr/>
            </p:nvSpPr>
            <p:spPr bwMode="auto">
              <a:xfrm>
                <a:off x="7696200" y="2609850"/>
                <a:ext cx="1374775" cy="2000548"/>
              </a:xfrm>
              <a:prstGeom prst="rect">
                <a:avLst/>
              </a:prstGeom>
              <a:noFill/>
              <a:ln w="9525">
                <a:noFill/>
                <a:miter lim="800000"/>
                <a:headEnd/>
                <a:tailEnd/>
              </a:ln>
            </p:spPr>
            <p:txBody>
              <a:bodyPr lIns="228600" tIns="228600" rIns="228600" bIns="228600">
                <a:spAutoFit/>
              </a:bodyPr>
              <a:lstStyle/>
              <a:p>
                <a:pPr algn="r"/>
                <a:r>
                  <a:rPr lang="en-US" i="1">
                    <a:solidFill>
                      <a:srgbClr val="00A4DE"/>
                    </a:solidFill>
                    <a:latin typeface="Calibri" pitchFamily="34" charset="0"/>
                  </a:rPr>
                  <a:t>100s of millions of GPS enabled</a:t>
                </a:r>
                <a:r>
                  <a:rPr lang="en-US" sz="1400">
                    <a:solidFill>
                      <a:srgbClr val="075314"/>
                    </a:solidFill>
                    <a:latin typeface="Calibri" pitchFamily="34" charset="0"/>
                  </a:rPr>
                  <a:t> devices sold annually</a:t>
                </a:r>
                <a:endParaRPr lang="en-US">
                  <a:latin typeface="Calibri" pitchFamily="34" charset="0"/>
                </a:endParaRPr>
              </a:p>
            </p:txBody>
          </p:sp>
        </p:grpSp>
        <p:sp>
          <p:nvSpPr>
            <p:cNvPr id="8203" name="Rectangle 4"/>
            <p:cNvSpPr>
              <a:spLocks noChangeArrowheads="1"/>
            </p:cNvSpPr>
            <p:nvPr/>
          </p:nvSpPr>
          <p:spPr bwMode="auto">
            <a:xfrm>
              <a:off x="3733800" y="5487988"/>
              <a:ext cx="2374900" cy="1169551"/>
            </a:xfrm>
            <a:prstGeom prst="rect">
              <a:avLst/>
            </a:prstGeom>
            <a:noFill/>
            <a:ln w="9525">
              <a:noFill/>
              <a:miter lim="800000"/>
              <a:headEnd/>
              <a:tailEnd/>
            </a:ln>
          </p:spPr>
          <p:txBody>
            <a:bodyPr lIns="228600" tIns="228600" rIns="228600" bIns="228600">
              <a:spAutoFit/>
            </a:bodyPr>
            <a:lstStyle/>
            <a:p>
              <a:pPr algn="ctr"/>
              <a:r>
                <a:rPr lang="en-US" i="1">
                  <a:solidFill>
                    <a:srgbClr val="00A4DE"/>
                  </a:solidFill>
                  <a:latin typeface="Calibri" pitchFamily="34" charset="0"/>
                </a:rPr>
                <a:t>76 million</a:t>
              </a:r>
              <a:r>
                <a:rPr lang="en-US" sz="1400">
                  <a:solidFill>
                    <a:srgbClr val="075314"/>
                  </a:solidFill>
                  <a:latin typeface="Calibri" pitchFamily="34" charset="0"/>
                </a:rPr>
                <a:t> smart meters in 2009…</a:t>
              </a:r>
              <a:br>
                <a:rPr lang="en-US" sz="1400">
                  <a:solidFill>
                    <a:srgbClr val="075314"/>
                  </a:solidFill>
                  <a:latin typeface="Calibri" pitchFamily="34" charset="0"/>
                </a:rPr>
              </a:br>
              <a:r>
                <a:rPr lang="en-US" sz="1400">
                  <a:solidFill>
                    <a:srgbClr val="075314"/>
                  </a:solidFill>
                  <a:latin typeface="Calibri" pitchFamily="34" charset="0"/>
                </a:rPr>
                <a:t> 200M by 2014 </a:t>
              </a:r>
              <a:endParaRPr lang="en-US">
                <a:latin typeface="Calibri" pitchFamily="34" charset="0"/>
              </a:endParaRPr>
            </a:p>
          </p:txBody>
        </p:sp>
      </p:grpSp>
      <p:sp>
        <p:nvSpPr>
          <p:cNvPr id="29" name="Trapezoid 28"/>
          <p:cNvSpPr/>
          <p:nvPr/>
        </p:nvSpPr>
        <p:spPr bwMode="auto">
          <a:xfrm rot="16200000">
            <a:off x="4779963" y="268288"/>
            <a:ext cx="5651500" cy="6334125"/>
          </a:xfrm>
          <a:prstGeom prst="trapezoid">
            <a:avLst>
              <a:gd name="adj" fmla="val 28745"/>
            </a:avLst>
          </a:prstGeom>
          <a:solidFill>
            <a:schemeClr val="tx2">
              <a:alpha val="10000"/>
            </a:schemeClr>
          </a:solidFill>
          <a:ln w="9525" cap="flat" cmpd="sng" algn="ctr">
            <a:noFill/>
            <a:prstDash val="solid"/>
            <a:round/>
            <a:headEnd type="none" w="med" len="med"/>
            <a:tailEnd type="none" w="med" len="med"/>
          </a:ln>
          <a:effectLst/>
        </p:spPr>
        <p:txBody>
          <a:bodyPr lIns="92075" tIns="46038" rIns="92075" bIns="46038"/>
          <a:lstStyle/>
          <a:p>
            <a:pPr>
              <a:spcBef>
                <a:spcPct val="50000"/>
              </a:spcBef>
              <a:defRPr/>
            </a:pPr>
            <a:endParaRPr lang="en-US" sz="1400"/>
          </a:p>
        </p:txBody>
      </p:sp>
      <p:sp>
        <p:nvSpPr>
          <p:cNvPr id="4" name="Title 1">
            <a:extLst>
              <a:ext uri="{FF2B5EF4-FFF2-40B4-BE49-F238E27FC236}">
                <a16:creationId xmlns:a16="http://schemas.microsoft.com/office/drawing/2014/main" id="{B7C6F38F-8AE6-36A5-456B-52876F6A55AE}"/>
              </a:ext>
            </a:extLst>
          </p:cNvPr>
          <p:cNvSpPr>
            <a:spLocks noGrp="1"/>
          </p:cNvSpPr>
          <p:nvPr>
            <p:ph type="title"/>
          </p:nvPr>
        </p:nvSpPr>
        <p:spPr>
          <a:xfrm>
            <a:off x="715964" y="66066"/>
            <a:ext cx="10515600" cy="993776"/>
          </a:xfrm>
        </p:spPr>
        <p:txBody>
          <a:bodyPr rtlCol="0">
            <a:normAutofit/>
          </a:bodyPr>
          <a:lstStyle/>
          <a:p>
            <a:pPr>
              <a:defRPr/>
            </a:pPr>
            <a:r>
              <a:rPr lang="en-US" dirty="0">
                <a:latin typeface="Times New Roman" panose="02020603050405020304" pitchFamily="18" charset="0"/>
              </a:rPr>
              <a:t>Variety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nodeType="afterGroup">
                            <p:stCondLst>
                              <p:cond delay="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30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2453DC47-BA8A-9E23-AB38-F7A5724DA4DD}"/>
              </a:ext>
            </a:extLst>
          </p:cNvPr>
          <p:cNvSpPr>
            <a:spLocks noGrp="1" noChangeArrowheads="1"/>
          </p:cNvSpPr>
          <p:nvPr>
            <p:ph type="title"/>
          </p:nvPr>
        </p:nvSpPr>
        <p:spPr/>
        <p:txBody>
          <a:bodyPr/>
          <a:lstStyle/>
          <a:p>
            <a:pPr eaLnBrk="1" hangingPunct="1"/>
            <a:r>
              <a:rPr lang="en-IN" altLang="en-US" dirty="0"/>
              <a:t>4V’s-another convention</a:t>
            </a:r>
          </a:p>
        </p:txBody>
      </p:sp>
      <p:pic>
        <p:nvPicPr>
          <p:cNvPr id="49155" name="Content Placeholder 3">
            <a:extLst>
              <a:ext uri="{FF2B5EF4-FFF2-40B4-BE49-F238E27FC236}">
                <a16:creationId xmlns:a16="http://schemas.microsoft.com/office/drawing/2014/main" id="{7E1773BD-2BCA-5E8F-05B2-73CB048664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8325" y="1825625"/>
            <a:ext cx="8515350"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2663</Words>
  <Application>Microsoft Office PowerPoint</Application>
  <PresentationFormat>Widescreen</PresentationFormat>
  <Paragraphs>259</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Arial-BoldMT</vt:lpstr>
      <vt:lpstr>ArialMT</vt:lpstr>
      <vt:lpstr>Calibri</vt:lpstr>
      <vt:lpstr>Calibri Light</vt:lpstr>
      <vt:lpstr>Google Sans</vt:lpstr>
      <vt:lpstr>JansonTextLTStd-Bold</vt:lpstr>
      <vt:lpstr>JansonTextLTStd-Roman</vt:lpstr>
      <vt:lpstr>Poppins</vt:lpstr>
      <vt:lpstr>Times New Roman</vt:lpstr>
      <vt:lpstr>Wingdings</vt:lpstr>
      <vt:lpstr>Office Theme</vt:lpstr>
      <vt:lpstr>BIG DATA ANALYTICS</vt:lpstr>
      <vt:lpstr>Course Objectives </vt:lpstr>
      <vt:lpstr>What is big data ?</vt:lpstr>
      <vt:lpstr>Big Data formal Definition….</vt:lpstr>
      <vt:lpstr>Big Data: 3V’s</vt:lpstr>
      <vt:lpstr>Volume (Scale) </vt:lpstr>
      <vt:lpstr>Velocity (Speed) </vt:lpstr>
      <vt:lpstr>Variety</vt:lpstr>
      <vt:lpstr>4V’s-another convention</vt:lpstr>
      <vt:lpstr>PowerPoint Presentation</vt:lpstr>
      <vt:lpstr>Data Expansion – Day by Day</vt:lpstr>
      <vt:lpstr>Various Memory Sizes</vt:lpstr>
      <vt:lpstr>Sources of Big Data</vt:lpstr>
      <vt:lpstr>Sources of Big Data</vt:lpstr>
      <vt:lpstr>Harnessing Big Data</vt:lpstr>
      <vt:lpstr>Why Big Data?</vt:lpstr>
      <vt:lpstr>Convergence of key trends:</vt:lpstr>
      <vt:lpstr>Unstructured data</vt:lpstr>
      <vt:lpstr>Industry examples of big data</vt:lpstr>
      <vt:lpstr>Web analytics</vt:lpstr>
      <vt:lpstr>Big data Layout</vt:lpstr>
      <vt:lpstr>Big Data Technologies</vt:lpstr>
      <vt:lpstr>Introduction to Hadoop</vt:lpstr>
      <vt:lpstr>Hadoop Components</vt:lpstr>
      <vt:lpstr>PowerPoint Presentation</vt:lpstr>
      <vt:lpstr>Use of Hadoop</vt:lpstr>
      <vt:lpstr>Big Data Open Source Technologies</vt:lpstr>
      <vt:lpstr>Cloud and big data</vt:lpstr>
      <vt:lpstr>Crowdsourcing Analytics</vt:lpstr>
      <vt:lpstr>Inter- and Trans-Firewall Analytics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TMN Vamsi</dc:creator>
  <cp:lastModifiedBy>TMN Vamsi</cp:lastModifiedBy>
  <cp:revision>28</cp:revision>
  <dcterms:created xsi:type="dcterms:W3CDTF">2023-12-17T15:35:05Z</dcterms:created>
  <dcterms:modified xsi:type="dcterms:W3CDTF">2024-01-09T03:19:44Z</dcterms:modified>
</cp:coreProperties>
</file>